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17" r:id="rId52"/>
    <p:sldId id="306" r:id="rId53"/>
    <p:sldId id="307" r:id="rId54"/>
    <p:sldId id="308" r:id="rId55"/>
    <p:sldId id="309" r:id="rId56"/>
    <p:sldId id="310" r:id="rId57"/>
    <p:sldId id="311" r:id="rId58"/>
    <p:sldId id="387" r:id="rId59"/>
    <p:sldId id="313" r:id="rId60"/>
    <p:sldId id="315" r:id="rId61"/>
    <p:sldId id="316" r:id="rId62"/>
    <p:sldId id="318" r:id="rId63"/>
    <p:sldId id="319" r:id="rId64"/>
    <p:sldId id="320" r:id="rId65"/>
    <p:sldId id="321" r:id="rId66"/>
    <p:sldId id="322" r:id="rId67"/>
    <p:sldId id="350"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51" r:id="rId92"/>
    <p:sldId id="346" r:id="rId93"/>
    <p:sldId id="347" r:id="rId94"/>
    <p:sldId id="348" r:id="rId95"/>
    <p:sldId id="352" r:id="rId96"/>
    <p:sldId id="353" r:id="rId97"/>
    <p:sldId id="354" r:id="rId98"/>
    <p:sldId id="355" r:id="rId99"/>
    <p:sldId id="356" r:id="rId100"/>
    <p:sldId id="357" r:id="rId101"/>
    <p:sldId id="359" r:id="rId102"/>
    <p:sldId id="360" r:id="rId103"/>
    <p:sldId id="361" r:id="rId104"/>
    <p:sldId id="362" r:id="rId105"/>
    <p:sldId id="363" r:id="rId106"/>
    <p:sldId id="364" r:id="rId107"/>
    <p:sldId id="365" r:id="rId108"/>
    <p:sldId id="366" r:id="rId109"/>
    <p:sldId id="367" r:id="rId110"/>
    <p:sldId id="368" r:id="rId111"/>
    <p:sldId id="386" r:id="rId112"/>
    <p:sldId id="369" r:id="rId113"/>
    <p:sldId id="370" r:id="rId114"/>
    <p:sldId id="371" r:id="rId115"/>
    <p:sldId id="372" r:id="rId116"/>
    <p:sldId id="373" r:id="rId117"/>
    <p:sldId id="374" r:id="rId118"/>
    <p:sldId id="375" r:id="rId119"/>
    <p:sldId id="376" r:id="rId120"/>
    <p:sldId id="349" r:id="rId121"/>
    <p:sldId id="377" r:id="rId122"/>
    <p:sldId id="385" r:id="rId123"/>
    <p:sldId id="378" r:id="rId124"/>
    <p:sldId id="379" r:id="rId1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43" autoAdjust="0"/>
  </p:normalViewPr>
  <p:slideViewPr>
    <p:cSldViewPr snapToGrid="0">
      <p:cViewPr>
        <p:scale>
          <a:sx n="75" d="100"/>
          <a:sy n="75" d="100"/>
        </p:scale>
        <p:origin x="-1824" y="-2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616C81-31C0-4814-ABD0-BDC13EDCCECF}" type="datetimeFigureOut">
              <a:rPr lang="zh-CN" altLang="en-US" smtClean="0"/>
              <a:t>2017/8/28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F96325-F484-467E-BEDE-A4EDAC8ABF8D}" type="slidenum">
              <a:rPr lang="zh-CN" altLang="en-US" smtClean="0"/>
              <a:t>‹#›</a:t>
            </a:fld>
            <a:endParaRPr lang="zh-CN" altLang="en-US"/>
          </a:p>
        </p:txBody>
      </p:sp>
    </p:spTree>
    <p:extLst>
      <p:ext uri="{BB962C8B-B14F-4D97-AF65-F5344CB8AC3E}">
        <p14:creationId xmlns:p14="http://schemas.microsoft.com/office/powerpoint/2010/main" val="127398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F96325-F484-467E-BEDE-A4EDAC8ABF8D}" type="slidenum">
              <a:rPr lang="zh-CN" altLang="en-US" smtClean="0"/>
              <a:t>59</a:t>
            </a:fld>
            <a:endParaRPr lang="zh-CN" altLang="en-US"/>
          </a:p>
        </p:txBody>
      </p:sp>
    </p:spTree>
    <p:extLst>
      <p:ext uri="{BB962C8B-B14F-4D97-AF65-F5344CB8AC3E}">
        <p14:creationId xmlns:p14="http://schemas.microsoft.com/office/powerpoint/2010/main" val="100775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4"/>
            <a:ext cx="7886700" cy="5213131"/>
          </a:xfrm>
          <a:prstGeom prst="rect">
            <a:avLst/>
          </a:prstGeom>
        </p:spPr>
        <p:txBody>
          <a:bodyPr/>
          <a:lstStyle>
            <a:lvl1pPr algn="l" eaLnBrk="1">
              <a:lnSpc>
                <a:spcPct val="130000"/>
              </a:lnSpc>
              <a:defRPr sz="2400"/>
            </a:lvl1pPr>
          </a:lstStyle>
          <a:p>
            <a:r>
              <a:rPr lang="zh-CN" altLang="en-US" dirty="0" smtClean="0"/>
              <a:t>单击此处编辑母版标题样式</a:t>
            </a:r>
            <a:endParaRPr lang="zh-CN" altLang="en-US" dirty="0"/>
          </a:p>
        </p:txBody>
      </p:sp>
      <p:sp>
        <p:nvSpPr>
          <p:cNvPr id="4" name="文本框 3"/>
          <p:cNvSpPr txBox="1"/>
          <p:nvPr userDrawn="1"/>
        </p:nvSpPr>
        <p:spPr>
          <a:xfrm>
            <a:off x="4183118" y="136646"/>
            <a:ext cx="48032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smtClean="0"/>
              <a:t>第三章　高频谐振放大器</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461889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3" name="文本占位符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74"/>
            <a:ext cx="2133600"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ea typeface="+mn-ea"/>
              </a:defRPr>
            </a:lvl1pPr>
          </a:lstStyle>
          <a:p>
            <a:pPr defTabSz="457200">
              <a:defRPr/>
            </a:pPr>
            <a:fld id="{2F56BA31-6D96-4059-8DE7-965E0FADA3BE}" type="datetimeFigureOut">
              <a:rPr lang="zh-CN" altLang="en-US" smtClean="0">
                <a:solidFill>
                  <a:prstClr val="black">
                    <a:tint val="75000"/>
                  </a:prstClr>
                </a:solidFill>
              </a:rPr>
              <a:pPr defTabSz="457200">
                <a:defRPr/>
              </a:pPr>
              <a:t>2017/8/28</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74"/>
            <a:ext cx="2895600" cy="365125"/>
          </a:xfrm>
          <a:prstGeom prst="rect">
            <a:avLst/>
          </a:prstGeom>
        </p:spPr>
        <p:txBody>
          <a:bodyPr vert="horz" lIns="91440" tIns="45720" rIns="91440" bIns="45720" rtlCol="0" anchor="ctr"/>
          <a:lstStyle>
            <a:lvl1pPr algn="ctr" fontAlgn="auto">
              <a:spcBef>
                <a:spcPts val="0"/>
              </a:spcBef>
              <a:spcAft>
                <a:spcPts val="0"/>
              </a:spcAft>
              <a:defRPr sz="900">
                <a:solidFill>
                  <a:schemeClr val="tx1">
                    <a:tint val="75000"/>
                  </a:schemeClr>
                </a:solidFill>
                <a:latin typeface="+mn-lt"/>
                <a:ea typeface="+mn-ea"/>
              </a:defRPr>
            </a:lvl1pPr>
          </a:lstStyle>
          <a:p>
            <a:pPr defTabSz="457200">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74"/>
            <a:ext cx="21336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ea typeface="+mn-ea"/>
              </a:defRPr>
            </a:lvl1pPr>
          </a:lstStyle>
          <a:p>
            <a:pPr defTabSz="457200">
              <a:defRPr/>
            </a:pPr>
            <a:fld id="{649B3CC3-191D-4215-802A-C13CCA308287}" type="slidenum">
              <a:rPr lang="zh-CN" altLang="en-US" smtClean="0">
                <a:solidFill>
                  <a:prstClr val="black">
                    <a:tint val="75000"/>
                  </a:prstClr>
                </a:solidFill>
              </a:rPr>
              <a:pPr defTabSz="457200">
                <a:defRPr/>
              </a:pPr>
              <a:t>‹#›</a:t>
            </a:fld>
            <a:endParaRPr lang="zh-CN" altLang="en-US">
              <a:solidFill>
                <a:prstClr val="black">
                  <a:tint val="75000"/>
                </a:prstClr>
              </a:solidFill>
            </a:endParaRPr>
          </a:p>
        </p:txBody>
      </p:sp>
      <p:pic>
        <p:nvPicPr>
          <p:cNvPr id="15367" name="Picture 2" descr="E:\PPT汇报\矢量文件\未命名 -12.jpg"/>
          <p:cNvPicPr>
            <a:picLocks noChangeAspect="1" noChangeArrowheads="1"/>
          </p:cNvPicPr>
          <p:nvPr userDrawn="1"/>
        </p:nvPicPr>
        <p:blipFill>
          <a:blip r:embed="rId3"/>
          <a:srcRect/>
          <a:stretch>
            <a:fillRect/>
          </a:stretch>
        </p:blipFill>
        <p:spPr bwMode="auto">
          <a:xfrm>
            <a:off x="0" y="12017"/>
            <a:ext cx="9144000" cy="6862763"/>
          </a:xfrm>
          <a:prstGeom prst="rect">
            <a:avLst/>
          </a:prstGeom>
          <a:noFill/>
          <a:ln w="9525">
            <a:noFill/>
            <a:miter lim="800000"/>
            <a:headEnd/>
            <a:tailEnd/>
          </a:ln>
        </p:spPr>
      </p:pic>
      <p:sp>
        <p:nvSpPr>
          <p:cNvPr id="13" name="TextBox 12"/>
          <p:cNvSpPr txBox="1"/>
          <p:nvPr userDrawn="1"/>
        </p:nvSpPr>
        <p:spPr>
          <a:xfrm>
            <a:off x="323530" y="8264"/>
            <a:ext cx="3744416" cy="71596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351"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Box 13"/>
          <p:cNvSpPr txBox="1"/>
          <p:nvPr userDrawn="1"/>
        </p:nvSpPr>
        <p:spPr>
          <a:xfrm>
            <a:off x="1495647" y="151971"/>
            <a:ext cx="2233753" cy="507831"/>
          </a:xfrm>
          <a:prstGeom prst="rect">
            <a:avLst/>
          </a:prstGeom>
          <a:solidFill>
            <a:schemeClr val="bg1"/>
          </a:solidFill>
        </p:spPr>
        <p:txBody>
          <a:bodyPr wrap="none" rtlCol="0">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en-US"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rPr>
              <a:t>西安电子科技大学出版社</a:t>
            </a:r>
            <a:endParaRPr kumimoji="0" lang="en-US" altLang="zh-CN" sz="1500" b="0" i="0" u="none" strike="noStrike" kern="1200" cap="none" spc="-225" normalizeH="0" baseline="0" noProof="0" dirty="0" smtClean="0">
              <a:ln>
                <a:noFill/>
              </a:ln>
              <a:solidFill>
                <a:prstClr val="black"/>
              </a:solidFill>
              <a:effectLst/>
              <a:uLnTx/>
              <a:uFillTx/>
              <a:latin typeface="华文行楷" panose="02010800040101010101" pitchFamily="2" charset="-122"/>
              <a:ea typeface="华文行楷" panose="02010800040101010101" pitchFamily="2" charset="-122"/>
              <a:cs typeface="+mn-cs"/>
            </a:endParaRPr>
          </a:p>
          <a:p>
            <a:pPr marL="0" marR="0" lvl="0" indent="0" algn="ctr" defTabSz="685783" rtl="0" eaLnBrk="1"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smtClean="0">
                <a:ln>
                  <a:noFill/>
                </a:ln>
                <a:solidFill>
                  <a:prstClr val="black"/>
                </a:solidFill>
                <a:effectLst/>
                <a:uLnTx/>
                <a:uFillTx/>
                <a:latin typeface="Arial" charset="0"/>
                <a:ea typeface="宋体" charset="-122"/>
                <a:cs typeface="+mn-cs"/>
              </a:rPr>
              <a:t>XIDIAN UNIVERSITY PRESS</a:t>
            </a:r>
            <a:endParaRPr kumimoji="0" lang="zh-CN" altLang="zh-CN" sz="1200" b="1" i="0" u="none" strike="noStrike" kern="1200" cap="none" spc="0" normalizeH="0" baseline="0" noProof="0" dirty="0" smtClean="0">
              <a:ln>
                <a:noFill/>
              </a:ln>
              <a:solidFill>
                <a:prstClr val="black"/>
              </a:solidFill>
              <a:effectLst/>
              <a:uLnTx/>
              <a:uFillTx/>
              <a:latin typeface="Arial" charset="0"/>
              <a:ea typeface="宋体" charset="-122"/>
              <a:cs typeface="+mn-cs"/>
            </a:endParaRPr>
          </a:p>
        </p:txBody>
      </p:sp>
      <p:pic>
        <p:nvPicPr>
          <p:cNvPr id="15" name="图片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4116" y="133315"/>
            <a:ext cx="700359" cy="697260"/>
          </a:xfrm>
          <a:prstGeom prst="rect">
            <a:avLst/>
          </a:prstGeom>
        </p:spPr>
      </p:pic>
    </p:spTree>
    <p:extLst>
      <p:ext uri="{BB962C8B-B14F-4D97-AF65-F5344CB8AC3E}">
        <p14:creationId xmlns:p14="http://schemas.microsoft.com/office/powerpoint/2010/main" val="2633789140"/>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891" algn="ctr" rtl="0" fontAlgn="base">
        <a:spcBef>
          <a:spcPct val="0"/>
        </a:spcBef>
        <a:spcAft>
          <a:spcPct val="0"/>
        </a:spcAft>
        <a:defRPr sz="3300">
          <a:solidFill>
            <a:schemeClr val="tx1"/>
          </a:solidFill>
          <a:latin typeface="Calibri" pitchFamily="34" charset="0"/>
          <a:ea typeface="宋体" pitchFamily="2" charset="-122"/>
        </a:defRPr>
      </a:lvl6pPr>
      <a:lvl7pPr marL="685783" algn="ctr" rtl="0" fontAlgn="base">
        <a:spcBef>
          <a:spcPct val="0"/>
        </a:spcBef>
        <a:spcAft>
          <a:spcPct val="0"/>
        </a:spcAft>
        <a:defRPr sz="3300">
          <a:solidFill>
            <a:schemeClr val="tx1"/>
          </a:solidFill>
          <a:latin typeface="Calibri" pitchFamily="34" charset="0"/>
          <a:ea typeface="宋体" pitchFamily="2" charset="-122"/>
        </a:defRPr>
      </a:lvl7pPr>
      <a:lvl8pPr marL="1028674" algn="ctr" rtl="0" fontAlgn="base">
        <a:spcBef>
          <a:spcPct val="0"/>
        </a:spcBef>
        <a:spcAft>
          <a:spcPct val="0"/>
        </a:spcAft>
        <a:defRPr sz="3300">
          <a:solidFill>
            <a:schemeClr val="tx1"/>
          </a:solidFill>
          <a:latin typeface="Calibri" pitchFamily="34" charset="0"/>
          <a:ea typeface="宋体" pitchFamily="2" charset="-122"/>
        </a:defRPr>
      </a:lvl8pPr>
      <a:lvl9pPr marL="1371566"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68" indent="-257168"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57199" indent="-214308"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57229" indent="-171446"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200121"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43012" indent="-171446" algn="l"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30446;&#24405;.pptx" TargetMode="External"/><Relationship Id="rId3" Type="http://schemas.openxmlformats.org/officeDocument/2006/relationships/slide" Target="slide37.xml"/><Relationship Id="rId7" Type="http://schemas.openxmlformats.org/officeDocument/2006/relationships/slide" Target="slide119.xml"/><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slide" Target="slide115.xml"/><Relationship Id="rId5" Type="http://schemas.openxmlformats.org/officeDocument/2006/relationships/slide" Target="slide94.xml"/><Relationship Id="rId4" Type="http://schemas.openxmlformats.org/officeDocument/2006/relationships/slide" Target="slide72.xml"/><Relationship Id="rId9"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84.tiff"/><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85.tiff"/><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86.tiff"/><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87.tiff"/><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1.tiff"/><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3.tiff"/><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94.tiff"/><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95.tiff"/><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96.tiff"/><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0.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9.tif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tif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5.tif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7.tif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7.tif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5.tif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62.tif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3.tif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64.tiff"/><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74.tif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75.tif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76.tiff"/><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77.tif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78.ti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81.ti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82.tiff"/><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83.tiff"/><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998485"/>
            <a:ext cx="7886700" cy="5651698"/>
          </a:xfrm>
        </p:spPr>
        <p:txBody>
          <a:bodyPr/>
          <a:lstStyle/>
          <a:p>
            <a:r>
              <a:rPr lang="zh-CN" altLang="en-US" dirty="0" smtClean="0"/>
              <a:t>           </a:t>
            </a:r>
            <a:endParaRPr lang="zh-CN" altLang="en-US" dirty="0"/>
          </a:p>
        </p:txBody>
      </p:sp>
      <p:sp>
        <p:nvSpPr>
          <p:cNvPr id="3" name="文本框 2"/>
          <p:cNvSpPr txBox="1"/>
          <p:nvPr/>
        </p:nvSpPr>
        <p:spPr>
          <a:xfrm>
            <a:off x="1498889" y="1019909"/>
            <a:ext cx="6315075" cy="707886"/>
          </a:xfrm>
          <a:prstGeom prst="rect">
            <a:avLst/>
          </a:prstGeom>
          <a:noFill/>
        </p:spPr>
        <p:txBody>
          <a:bodyPr wrap="square" rtlCol="0">
            <a:spAutoFit/>
          </a:bodyPr>
          <a:lstStyle/>
          <a:p>
            <a:pPr algn="ctr"/>
            <a:r>
              <a:rPr lang="zh-CN" altLang="en-US" sz="4000" b="1" dirty="0" smtClean="0"/>
              <a:t>第三章　高频谐振放大器</a:t>
            </a:r>
            <a:endParaRPr lang="zh-CN" altLang="en-US" sz="4000" b="1" dirty="0"/>
          </a:p>
        </p:txBody>
      </p:sp>
      <p:sp>
        <p:nvSpPr>
          <p:cNvPr id="4" name="文本框 3"/>
          <p:cNvSpPr txBox="1"/>
          <p:nvPr/>
        </p:nvSpPr>
        <p:spPr>
          <a:xfrm>
            <a:off x="1788535" y="2164975"/>
            <a:ext cx="5735781" cy="4013406"/>
          </a:xfrm>
          <a:prstGeom prst="rect">
            <a:avLst/>
          </a:prstGeom>
          <a:noFill/>
        </p:spPr>
        <p:txBody>
          <a:bodyPr wrap="square" rtlCol="0">
            <a:spAutoFit/>
          </a:bodyPr>
          <a:lstStyle/>
          <a:p>
            <a:pPr>
              <a:lnSpc>
                <a:spcPct val="130000"/>
              </a:lnSpc>
            </a:pPr>
            <a:r>
              <a:rPr lang="zh-CN" altLang="en-US" sz="2800" b="1" u="sng" dirty="0">
                <a:solidFill>
                  <a:srgbClr val="FF0000"/>
                </a:solidFill>
                <a:uFill>
                  <a:solidFill>
                    <a:srgbClr val="FF0000"/>
                  </a:solidFill>
                </a:uFill>
              </a:rPr>
              <a:t>第一节　晶体三极管高频等效电路</a:t>
            </a:r>
          </a:p>
          <a:p>
            <a:pPr>
              <a:lnSpc>
                <a:spcPct val="130000"/>
              </a:lnSpc>
            </a:pPr>
            <a:r>
              <a:rPr lang="zh-CN" altLang="en-US" sz="2800" b="1" u="sng" dirty="0">
                <a:solidFill>
                  <a:srgbClr val="FF0000"/>
                </a:solidFill>
                <a:uFill>
                  <a:solidFill>
                    <a:srgbClr val="FF0000"/>
                  </a:solidFill>
                </a:uFill>
                <a:hlinkClick r:id="rId2" action="ppaction://hlinksldjump"/>
              </a:rPr>
              <a:t>第二节　高频小信号放大器</a:t>
            </a:r>
            <a:endParaRPr lang="zh-CN" altLang="en-US" sz="2800" b="1" u="sng" dirty="0">
              <a:solidFill>
                <a:srgbClr val="FF0000"/>
              </a:solidFill>
              <a:uFill>
                <a:solidFill>
                  <a:srgbClr val="FF0000"/>
                </a:solidFill>
              </a:uFill>
            </a:endParaRPr>
          </a:p>
          <a:p>
            <a:pPr>
              <a:lnSpc>
                <a:spcPct val="130000"/>
              </a:lnSpc>
            </a:pPr>
            <a:r>
              <a:rPr lang="zh-CN" altLang="en-US" sz="2800" b="1" u="sng" dirty="0">
                <a:solidFill>
                  <a:srgbClr val="FF0000"/>
                </a:solidFill>
                <a:uFill>
                  <a:solidFill>
                    <a:srgbClr val="FF0000"/>
                  </a:solidFill>
                </a:uFill>
                <a:hlinkClick r:id="rId3" action="ppaction://hlinksldjump"/>
              </a:rPr>
              <a:t>第三节　高频功率放大器原</a:t>
            </a:r>
            <a:r>
              <a:rPr lang="zh-CN" altLang="en-US" sz="2800" b="1" u="sng" dirty="0" smtClean="0">
                <a:solidFill>
                  <a:srgbClr val="FF0000"/>
                </a:solidFill>
                <a:uFill>
                  <a:solidFill>
                    <a:srgbClr val="FF0000"/>
                  </a:solidFill>
                </a:uFill>
                <a:hlinkClick r:id="rId3" action="ppaction://hlinksldjump"/>
              </a:rPr>
              <a:t>理</a:t>
            </a:r>
            <a:endParaRPr lang="en-US" altLang="zh-CN" sz="2800" b="1" u="sng" dirty="0" smtClean="0">
              <a:solidFill>
                <a:srgbClr val="FF0000"/>
              </a:solidFill>
              <a:uFill>
                <a:solidFill>
                  <a:srgbClr val="FF0000"/>
                </a:solidFill>
              </a:uFill>
            </a:endParaRPr>
          </a:p>
          <a:p>
            <a:pPr>
              <a:lnSpc>
                <a:spcPct val="130000"/>
              </a:lnSpc>
            </a:pPr>
            <a:r>
              <a:rPr lang="zh-CN" altLang="en-US" sz="2800" b="1" u="sng" dirty="0">
                <a:solidFill>
                  <a:srgbClr val="FF0000"/>
                </a:solidFill>
                <a:uFill>
                  <a:solidFill>
                    <a:srgbClr val="FF0000"/>
                  </a:solidFill>
                </a:uFill>
                <a:hlinkClick r:id="rId4" action="ppaction://hlinksldjump"/>
              </a:rPr>
              <a:t>第四节　高频功放的外部特性</a:t>
            </a:r>
            <a:endParaRPr lang="zh-CN" altLang="en-US" sz="2800" b="1" u="sng" dirty="0">
              <a:solidFill>
                <a:srgbClr val="FF0000"/>
              </a:solidFill>
              <a:uFill>
                <a:solidFill>
                  <a:srgbClr val="FF0000"/>
                </a:solidFill>
              </a:uFill>
            </a:endParaRPr>
          </a:p>
          <a:p>
            <a:pPr>
              <a:lnSpc>
                <a:spcPct val="130000"/>
              </a:lnSpc>
            </a:pPr>
            <a:r>
              <a:rPr lang="zh-CN" altLang="en-US" sz="2800" b="1" u="sng" dirty="0">
                <a:solidFill>
                  <a:srgbClr val="FF0000"/>
                </a:solidFill>
                <a:uFill>
                  <a:solidFill>
                    <a:srgbClr val="FF0000"/>
                  </a:solidFill>
                </a:uFill>
                <a:hlinkClick r:id="rId5" action="ppaction://hlinksldjump"/>
              </a:rPr>
              <a:t>第五节　高频功率放大器实际线路</a:t>
            </a:r>
            <a:endParaRPr lang="zh-CN" altLang="en-US" sz="2800" b="1" u="sng" dirty="0">
              <a:solidFill>
                <a:srgbClr val="FF0000"/>
              </a:solidFill>
              <a:uFill>
                <a:solidFill>
                  <a:srgbClr val="FF0000"/>
                </a:solidFill>
              </a:uFill>
            </a:endParaRPr>
          </a:p>
          <a:p>
            <a:pPr>
              <a:lnSpc>
                <a:spcPct val="130000"/>
              </a:lnSpc>
            </a:pPr>
            <a:r>
              <a:rPr lang="zh-CN" altLang="en-US" sz="2800" b="1" u="sng" dirty="0">
                <a:solidFill>
                  <a:srgbClr val="FF0000"/>
                </a:solidFill>
                <a:uFill>
                  <a:solidFill>
                    <a:srgbClr val="FF0000"/>
                  </a:solidFill>
                </a:uFill>
                <a:hlinkClick r:id="rId6" action="ppaction://hlinksldjump"/>
              </a:rPr>
              <a:t>第六节　高频集成功率放大器简介</a:t>
            </a:r>
            <a:endParaRPr lang="zh-CN" altLang="en-US" sz="2800" b="1" u="sng" dirty="0">
              <a:solidFill>
                <a:srgbClr val="FF0000"/>
              </a:solidFill>
              <a:uFill>
                <a:solidFill>
                  <a:srgbClr val="FF0000"/>
                </a:solidFill>
              </a:uFill>
            </a:endParaRPr>
          </a:p>
          <a:p>
            <a:pPr>
              <a:lnSpc>
                <a:spcPct val="130000"/>
              </a:lnSpc>
            </a:pPr>
            <a:r>
              <a:rPr lang="zh-CN" altLang="en-US" sz="2800" b="1" u="sng" dirty="0">
                <a:solidFill>
                  <a:srgbClr val="FF0000"/>
                </a:solidFill>
                <a:uFill>
                  <a:solidFill>
                    <a:srgbClr val="FF0000"/>
                  </a:solidFill>
                </a:uFill>
                <a:hlinkClick r:id="rId7" action="ppaction://hlinksldjump"/>
              </a:rPr>
              <a:t>思考题与练习</a:t>
            </a:r>
            <a:r>
              <a:rPr lang="zh-CN" altLang="en-US" sz="2800" b="1" u="sng" dirty="0" smtClean="0">
                <a:solidFill>
                  <a:srgbClr val="FF0000"/>
                </a:solidFill>
                <a:uFill>
                  <a:solidFill>
                    <a:srgbClr val="FF0000"/>
                  </a:solidFill>
                </a:uFill>
                <a:hlinkClick r:id="rId7" action="ppaction://hlinksldjump"/>
              </a:rPr>
              <a:t>题</a:t>
            </a:r>
            <a:endParaRPr lang="zh-CN" altLang="en-US" sz="2800" b="1" u="sng" dirty="0">
              <a:solidFill>
                <a:srgbClr val="FF0000"/>
              </a:solidFill>
              <a:uFill>
                <a:solidFill>
                  <a:srgbClr val="FF0000"/>
                </a:solidFill>
              </a:uFill>
            </a:endParaRPr>
          </a:p>
        </p:txBody>
      </p:sp>
      <p:pic>
        <p:nvPicPr>
          <p:cNvPr id="6" name="Picture 8" descr="GIF014">
            <a:hlinkClick r:id="rId8" action="ppaction://hlinkpres?slideindex=1&amp;slidetitle="/>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8090388" y="6286500"/>
            <a:ext cx="10858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3987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放大</a:t>
            </a:r>
            <a:r>
              <a:rPr lang="zh-CN" altLang="en-US" dirty="0"/>
              <a:t>倍数</a:t>
            </a:r>
            <a:r>
              <a:rPr lang="zh-CN" altLang="en-US" dirty="0" smtClean="0"/>
              <a:t>常用</a:t>
            </a:r>
            <a:r>
              <a:rPr lang="en-US" altLang="zh-CN" dirty="0" smtClean="0"/>
              <a:t>dB</a:t>
            </a:r>
            <a:r>
              <a:rPr lang="zh-CN" altLang="en-US" dirty="0" smtClean="0"/>
              <a:t>（</a:t>
            </a:r>
            <a:r>
              <a:rPr lang="zh-CN" altLang="en-US" dirty="0"/>
              <a:t>分贝）来表示，称为增益，定义如下</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用于</a:t>
            </a:r>
            <a:r>
              <a:rPr lang="zh-CN" altLang="en-US" dirty="0"/>
              <a:t>各种接收机中的中频放大器，其电压放大倍数可</a:t>
            </a:r>
            <a:r>
              <a:rPr lang="zh-CN" altLang="en-US" dirty="0" smtClean="0"/>
              <a:t>达到</a:t>
            </a:r>
            <a:r>
              <a:rPr lang="en-US" altLang="zh-CN" dirty="0" smtClean="0"/>
              <a:t>104~105</a:t>
            </a:r>
            <a:r>
              <a:rPr lang="zh-CN" altLang="en-US" dirty="0" smtClean="0"/>
              <a:t>，</a:t>
            </a:r>
            <a:r>
              <a:rPr lang="zh-CN" altLang="en-US" dirty="0"/>
              <a:t>即电压增益</a:t>
            </a:r>
            <a:r>
              <a:rPr lang="zh-CN" altLang="en-US" dirty="0" smtClean="0"/>
              <a:t>为</a:t>
            </a:r>
            <a:r>
              <a:rPr lang="en-US" altLang="zh-CN" dirty="0" smtClean="0"/>
              <a:t>80~100dB</a:t>
            </a:r>
            <a:r>
              <a:rPr lang="zh-CN" altLang="en-US" dirty="0" smtClean="0"/>
              <a:t>。</a:t>
            </a:r>
            <a:r>
              <a:rPr lang="zh-CN" altLang="en-US" dirty="0"/>
              <a:t>放大器工作频率的改变，放大器的放大倍数将发生变化，再考虑到</a:t>
            </a:r>
            <a:r>
              <a:rPr lang="zh-CN" altLang="en-US" dirty="0" smtClean="0"/>
              <a:t>放大器</a:t>
            </a:r>
            <a:endParaRPr lang="zh-CN" altLang="en-US" dirty="0"/>
          </a:p>
        </p:txBody>
      </p:sp>
      <p:pic>
        <p:nvPicPr>
          <p:cNvPr id="2" name="图片 1"/>
          <p:cNvPicPr>
            <a:picLocks noChangeAspect="1"/>
          </p:cNvPicPr>
          <p:nvPr/>
        </p:nvPicPr>
        <p:blipFill>
          <a:blip r:embed="rId2"/>
          <a:stretch>
            <a:fillRect/>
          </a:stretch>
        </p:blipFill>
        <p:spPr>
          <a:xfrm>
            <a:off x="3760420" y="1016667"/>
            <a:ext cx="1623159" cy="901755"/>
          </a:xfrm>
          <a:prstGeom prst="rect">
            <a:avLst/>
          </a:prstGeom>
        </p:spPr>
      </p:pic>
      <p:sp>
        <p:nvSpPr>
          <p:cNvPr id="4" name="文本框 3"/>
          <p:cNvSpPr txBox="1"/>
          <p:nvPr/>
        </p:nvSpPr>
        <p:spPr>
          <a:xfrm>
            <a:off x="7229474" y="1236711"/>
            <a:ext cx="785813" cy="461665"/>
          </a:xfrm>
          <a:prstGeom prst="rect">
            <a:avLst/>
          </a:prstGeom>
          <a:noFill/>
        </p:spPr>
        <p:txBody>
          <a:bodyPr wrap="square" rtlCol="0">
            <a:spAutoFit/>
          </a:bodyPr>
          <a:lstStyle/>
          <a:p>
            <a:r>
              <a:rPr lang="en-US" altLang="zh-CN" sz="2400" dirty="0" smtClean="0"/>
              <a:t>(3-7)</a:t>
            </a:r>
            <a:endParaRPr lang="zh-CN" altLang="en-US" sz="2400" dirty="0"/>
          </a:p>
        </p:txBody>
      </p:sp>
      <p:pic>
        <p:nvPicPr>
          <p:cNvPr id="5" name="图片 4"/>
          <p:cNvPicPr>
            <a:picLocks noChangeAspect="1"/>
          </p:cNvPicPr>
          <p:nvPr/>
        </p:nvPicPr>
        <p:blipFill>
          <a:blip r:embed="rId3"/>
          <a:stretch>
            <a:fillRect/>
          </a:stretch>
        </p:blipFill>
        <p:spPr>
          <a:xfrm>
            <a:off x="1255346" y="2950239"/>
            <a:ext cx="5804629" cy="1650336"/>
          </a:xfrm>
          <a:prstGeom prst="rect">
            <a:avLst/>
          </a:prstGeom>
        </p:spPr>
      </p:pic>
      <p:sp>
        <p:nvSpPr>
          <p:cNvPr id="7" name="文本框 6"/>
          <p:cNvSpPr txBox="1"/>
          <p:nvPr/>
        </p:nvSpPr>
        <p:spPr>
          <a:xfrm>
            <a:off x="7229474" y="3025573"/>
            <a:ext cx="785813" cy="461665"/>
          </a:xfrm>
          <a:prstGeom prst="rect">
            <a:avLst/>
          </a:prstGeom>
          <a:noFill/>
        </p:spPr>
        <p:txBody>
          <a:bodyPr wrap="square" rtlCol="0">
            <a:spAutoFit/>
          </a:bodyPr>
          <a:lstStyle/>
          <a:p>
            <a:r>
              <a:rPr lang="en-US" altLang="zh-CN" sz="2400" dirty="0" smtClean="0"/>
              <a:t>(3-8)</a:t>
            </a:r>
            <a:endParaRPr lang="zh-CN" altLang="en-US" sz="2400" dirty="0"/>
          </a:p>
        </p:txBody>
      </p:sp>
      <p:sp>
        <p:nvSpPr>
          <p:cNvPr id="8" name="文本框 7"/>
          <p:cNvSpPr txBox="1"/>
          <p:nvPr/>
        </p:nvSpPr>
        <p:spPr>
          <a:xfrm>
            <a:off x="7229474" y="3917999"/>
            <a:ext cx="785813" cy="461665"/>
          </a:xfrm>
          <a:prstGeom prst="rect">
            <a:avLst/>
          </a:prstGeom>
          <a:noFill/>
        </p:spPr>
        <p:txBody>
          <a:bodyPr wrap="square" rtlCol="0">
            <a:spAutoFit/>
          </a:bodyPr>
          <a:lstStyle/>
          <a:p>
            <a:r>
              <a:rPr lang="en-US" altLang="zh-CN" sz="2400" dirty="0" smtClean="0"/>
              <a:t>(3-9)</a:t>
            </a:r>
            <a:endParaRPr lang="zh-CN" altLang="en-US" sz="2400" dirty="0"/>
          </a:p>
        </p:txBody>
      </p:sp>
    </p:spTree>
    <p:extLst>
      <p:ext uri="{BB962C8B-B14F-4D97-AF65-F5344CB8AC3E}">
        <p14:creationId xmlns:p14="http://schemas.microsoft.com/office/powerpoint/2010/main" val="21878576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037" y="1823656"/>
            <a:ext cx="6053926" cy="2562607"/>
          </a:xfrm>
          <a:prstGeom prst="rect">
            <a:avLst/>
          </a:prstGeom>
        </p:spPr>
      </p:pic>
      <p:sp>
        <p:nvSpPr>
          <p:cNvPr id="4" name="文本框 3"/>
          <p:cNvSpPr txBox="1"/>
          <p:nvPr/>
        </p:nvSpPr>
        <p:spPr>
          <a:xfrm>
            <a:off x="2185987" y="4980602"/>
            <a:ext cx="4772025" cy="461665"/>
          </a:xfrm>
          <a:prstGeom prst="rect">
            <a:avLst/>
          </a:prstGeom>
          <a:noFill/>
        </p:spPr>
        <p:txBody>
          <a:bodyPr wrap="square" rtlCol="0">
            <a:spAutoFit/>
          </a:bodyPr>
          <a:lstStyle/>
          <a:p>
            <a:pPr algn="ctr"/>
            <a:r>
              <a:rPr lang="zh-CN" altLang="en-US" sz="2400" dirty="0" smtClean="0"/>
              <a:t>图</a:t>
            </a:r>
            <a:r>
              <a:rPr lang="en-US" altLang="zh-CN" sz="2400" dirty="0" smtClean="0"/>
              <a:t>3-27</a:t>
            </a:r>
            <a:r>
              <a:rPr lang="zh-CN" altLang="en-US" sz="2400" dirty="0"/>
              <a:t>　基极馈电线路</a:t>
            </a:r>
          </a:p>
        </p:txBody>
      </p:sp>
    </p:spTree>
    <p:extLst>
      <p:ext uri="{BB962C8B-B14F-4D97-AF65-F5344CB8AC3E}">
        <p14:creationId xmlns:p14="http://schemas.microsoft.com/office/powerpoint/2010/main" val="34742936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02" y="1908419"/>
            <a:ext cx="4579803" cy="4487916"/>
          </a:xfrm>
          <a:prstGeom prst="rect">
            <a:avLst/>
          </a:prstGeom>
        </p:spPr>
      </p:pic>
      <p:sp>
        <p:nvSpPr>
          <p:cNvPr id="2" name="文本框 1"/>
          <p:cNvSpPr txBox="1"/>
          <p:nvPr/>
        </p:nvSpPr>
        <p:spPr>
          <a:xfrm>
            <a:off x="2282097" y="6396335"/>
            <a:ext cx="4586287" cy="461665"/>
          </a:xfrm>
          <a:prstGeom prst="rect">
            <a:avLst/>
          </a:prstGeom>
          <a:noFill/>
        </p:spPr>
        <p:txBody>
          <a:bodyPr wrap="square" rtlCol="0">
            <a:spAutoFit/>
          </a:bodyPr>
          <a:lstStyle/>
          <a:p>
            <a:pPr algn="ctr"/>
            <a:r>
              <a:rPr lang="zh-CN" altLang="en-US" sz="2400" dirty="0" smtClean="0"/>
              <a:t>图</a:t>
            </a:r>
            <a:r>
              <a:rPr lang="en-US" altLang="zh-CN" sz="2400" dirty="0" smtClean="0"/>
              <a:t>3-28</a:t>
            </a:r>
            <a:r>
              <a:rPr lang="zh-CN" altLang="en-US" sz="2400" dirty="0"/>
              <a:t>　</a:t>
            </a:r>
            <a:r>
              <a:rPr lang="zh-CN" altLang="en-US" sz="2400" dirty="0" smtClean="0"/>
              <a:t>例</a:t>
            </a:r>
            <a:r>
              <a:rPr lang="en-US" altLang="zh-CN" sz="2400" dirty="0" smtClean="0"/>
              <a:t>3-4</a:t>
            </a:r>
            <a:r>
              <a:rPr lang="zh-CN" altLang="en-US" sz="2400" dirty="0" smtClean="0"/>
              <a:t>图</a:t>
            </a:r>
            <a:endParaRPr lang="zh-CN" altLang="en-US" sz="2400" dirty="0"/>
          </a:p>
        </p:txBody>
      </p:sp>
      <p:sp>
        <p:nvSpPr>
          <p:cNvPr id="5" name="TextBox 4"/>
          <p:cNvSpPr txBox="1"/>
          <p:nvPr/>
        </p:nvSpPr>
        <p:spPr>
          <a:xfrm>
            <a:off x="586154" y="668218"/>
            <a:ext cx="8147538" cy="1137106"/>
          </a:xfrm>
          <a:prstGeom prst="rect">
            <a:avLst/>
          </a:prstGeom>
          <a:noFill/>
        </p:spPr>
        <p:txBody>
          <a:bodyPr wrap="square" rtlCol="0">
            <a:spAutoFit/>
          </a:bodyPr>
          <a:lstStyle/>
          <a:p>
            <a:pPr>
              <a:lnSpc>
                <a:spcPct val="150000"/>
              </a:lnSpc>
            </a:pPr>
            <a:r>
              <a:rPr lang="zh-CN" altLang="en-US" sz="2400" dirty="0"/>
              <a:t> </a:t>
            </a:r>
            <a:r>
              <a:rPr lang="zh-CN" altLang="en-US" sz="2400" dirty="0" smtClean="0"/>
              <a:t>        </a:t>
            </a:r>
            <a:r>
              <a:rPr lang="zh-CN" altLang="en-US" sz="2400" b="1" dirty="0" smtClean="0"/>
              <a:t>例</a:t>
            </a:r>
            <a:r>
              <a:rPr lang="en-US" altLang="zh-CN" sz="2400" b="1" dirty="0"/>
              <a:t>3-5</a:t>
            </a:r>
            <a:r>
              <a:rPr lang="zh-CN" altLang="en-US" sz="2400" dirty="0"/>
              <a:t>　改正图</a:t>
            </a:r>
            <a:r>
              <a:rPr lang="en-US" altLang="zh-CN" sz="2400" dirty="0"/>
              <a:t>3-28</a:t>
            </a:r>
            <a:r>
              <a:rPr lang="zh-CN" altLang="en-US" sz="2400" dirty="0"/>
              <a:t>（</a:t>
            </a:r>
            <a:r>
              <a:rPr lang="en-US" altLang="zh-CN" sz="2400" dirty="0"/>
              <a:t>a</a:t>
            </a:r>
            <a:r>
              <a:rPr lang="zh-CN" altLang="en-US" sz="2400" dirty="0"/>
              <a:t>）线路中的错误，不得改变馈电形式，重新画出正确的线路。</a:t>
            </a:r>
          </a:p>
        </p:txBody>
      </p:sp>
    </p:spTree>
    <p:extLst>
      <p:ext uri="{BB962C8B-B14F-4D97-AF65-F5344CB8AC3E}">
        <p14:creationId xmlns:p14="http://schemas.microsoft.com/office/powerpoint/2010/main" val="27226343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解</a:t>
            </a:r>
            <a:r>
              <a:rPr lang="zh-CN" altLang="en-US" dirty="0"/>
              <a:t>　这是一个两级功放，分析时需要一级一级的考虑，且要分别考虑输入回路和</a:t>
            </a:r>
            <a:r>
              <a:rPr lang="zh-CN" altLang="en-US" dirty="0" smtClean="0"/>
              <a:t>输出回路</a:t>
            </a:r>
            <a:r>
              <a:rPr lang="zh-CN" altLang="en-US" dirty="0"/>
              <a:t>是否满足交流要有交流通路，直流要有直流通路，而且交流不能流过直流电源的原则。</a:t>
            </a:r>
            <a:br>
              <a:rPr lang="zh-CN" altLang="en-US" dirty="0"/>
            </a:br>
            <a:r>
              <a:rPr lang="zh-CN" altLang="en-US" dirty="0" smtClean="0"/>
              <a:t>        第</a:t>
            </a:r>
            <a:r>
              <a:rPr lang="zh-CN" altLang="en-US" dirty="0"/>
              <a:t>一级放大器的基极回路：输入的交流信号将流过直流电源，应加扼流圈和滤波电容</a:t>
            </a:r>
            <a:r>
              <a:rPr lang="zh-CN" altLang="en-US" dirty="0" smtClean="0"/>
              <a:t>；直流</a:t>
            </a:r>
            <a:r>
              <a:rPr lang="zh-CN" altLang="en-US" dirty="0"/>
              <a:t>电源被输入互感耦合回路的电感短路，应加隔直电容。</a:t>
            </a:r>
            <a:br>
              <a:rPr lang="zh-CN" altLang="en-US" dirty="0"/>
            </a:br>
            <a:r>
              <a:rPr lang="zh-CN" altLang="en-US" dirty="0" smtClean="0"/>
              <a:t>        第</a:t>
            </a:r>
            <a:r>
              <a:rPr lang="zh-CN" altLang="en-US" dirty="0"/>
              <a:t>一级放大器的集电极回路：输出的交流将流过直流电源，应加扼流圈；加上</a:t>
            </a:r>
            <a:r>
              <a:rPr lang="zh-CN" altLang="en-US" dirty="0" smtClean="0"/>
              <a:t>扼流圈后</a:t>
            </a:r>
            <a:r>
              <a:rPr lang="zh-CN" altLang="en-US" dirty="0"/>
              <a:t>，交流没有通路，故还应加一旁路电容</a:t>
            </a:r>
            <a:r>
              <a:rPr lang="zh-CN" altLang="en-US" dirty="0" smtClean="0"/>
              <a:t>。</a:t>
            </a:r>
            <a:endParaRPr lang="zh-CN" altLang="en-US" dirty="0"/>
          </a:p>
        </p:txBody>
      </p:sp>
    </p:spTree>
    <p:extLst>
      <p:ext uri="{BB962C8B-B14F-4D97-AF65-F5344CB8AC3E}">
        <p14:creationId xmlns:p14="http://schemas.microsoft.com/office/powerpoint/2010/main" val="12261385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 第二级放大器的基极回路：没有直流通路，加一扼流圈</a:t>
            </a:r>
            <a:r>
              <a:rPr lang="zh-CN" altLang="en-US" dirty="0"/>
              <a:t>。</a:t>
            </a:r>
            <a:br>
              <a:rPr lang="zh-CN" altLang="en-US" dirty="0"/>
            </a:br>
            <a:r>
              <a:rPr lang="zh-CN" altLang="en-US" dirty="0" smtClean="0"/>
              <a:t>        第二</a:t>
            </a:r>
            <a:r>
              <a:rPr lang="zh-CN" altLang="en-US" dirty="0"/>
              <a:t>级放大器的集电极回路：输出的交流将流过直流电源，应加扼流圈及滤波电容</a:t>
            </a:r>
            <a:r>
              <a:rPr lang="zh-CN" altLang="en-US" dirty="0" smtClean="0"/>
              <a:t>；直流</a:t>
            </a:r>
            <a:r>
              <a:rPr lang="zh-CN" altLang="en-US" dirty="0"/>
              <a:t>电源将被输出回路的电感短路，加隔直电容。</a:t>
            </a:r>
            <a:br>
              <a:rPr lang="zh-CN" altLang="en-US" dirty="0"/>
            </a:br>
            <a:r>
              <a:rPr lang="zh-CN" altLang="en-US" dirty="0" smtClean="0"/>
              <a:t>        正确</a:t>
            </a:r>
            <a:r>
              <a:rPr lang="zh-CN" altLang="en-US" dirty="0"/>
              <a:t>线路如</a:t>
            </a:r>
            <a:r>
              <a:rPr lang="zh-CN" altLang="en-US" dirty="0" smtClean="0"/>
              <a:t>图</a:t>
            </a:r>
            <a:r>
              <a:rPr lang="en-US" altLang="zh-CN" dirty="0" smtClean="0"/>
              <a:t>3-28</a:t>
            </a:r>
            <a:r>
              <a:rPr lang="zh-CN" altLang="en-US" dirty="0" smtClean="0"/>
              <a:t>（</a:t>
            </a:r>
            <a:r>
              <a:rPr lang="en-US" altLang="zh-CN" dirty="0" smtClean="0"/>
              <a:t>b</a:t>
            </a:r>
            <a:r>
              <a:rPr lang="zh-CN" altLang="en-US" dirty="0" smtClean="0"/>
              <a:t>）</a:t>
            </a:r>
            <a:r>
              <a:rPr lang="zh-CN" altLang="en-US" dirty="0"/>
              <a:t>所示。</a:t>
            </a:r>
          </a:p>
        </p:txBody>
      </p:sp>
    </p:spTree>
    <p:extLst>
      <p:ext uri="{BB962C8B-B14F-4D97-AF65-F5344CB8AC3E}">
        <p14:creationId xmlns:p14="http://schemas.microsoft.com/office/powerpoint/2010/main" val="8888310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二、输出匹配</a:t>
            </a:r>
            <a:r>
              <a:rPr lang="zh-CN" altLang="en-US" b="1" dirty="0" smtClean="0"/>
              <a:t>网络</a:t>
            </a:r>
            <a:r>
              <a:rPr lang="en-US" altLang="zh-CN" dirty="0" smtClean="0"/>
              <a:t/>
            </a:r>
            <a:br>
              <a:rPr lang="en-US" altLang="zh-CN" dirty="0" smtClean="0"/>
            </a:br>
            <a:r>
              <a:rPr lang="en-US" altLang="zh-CN" dirty="0" smtClean="0"/>
              <a:t>        </a:t>
            </a:r>
            <a:r>
              <a:rPr lang="zh-CN" altLang="en-US" dirty="0" smtClean="0"/>
              <a:t>高频</a:t>
            </a:r>
            <a:r>
              <a:rPr lang="zh-CN" altLang="en-US" dirty="0"/>
              <a:t>功放的级与级之间或放大器与负载之间需要用匹配网络连接，这个匹配网络</a:t>
            </a:r>
            <a:r>
              <a:rPr lang="zh-CN" altLang="en-US" dirty="0" smtClean="0"/>
              <a:t>一般</a:t>
            </a:r>
            <a:r>
              <a:rPr lang="zh-CN" altLang="en-US" dirty="0"/>
              <a:t>由双端口网络来担当。如果这双端口网络是用来与下级放大器的输入端相连接，则叫做</a:t>
            </a:r>
            <a:r>
              <a:rPr lang="zh-CN" altLang="en-US" dirty="0" smtClean="0"/>
              <a:t>级间</a:t>
            </a:r>
            <a:r>
              <a:rPr lang="zh-CN" altLang="en-US" dirty="0"/>
              <a:t>耦合网络；如果是将输出功率传输至负载，则叫做输出匹配网络。双端口网络的作用是</a:t>
            </a:r>
            <a:r>
              <a:rPr lang="zh-CN" altLang="en-US" dirty="0" smtClean="0"/>
              <a:t>：① </a:t>
            </a:r>
            <a:r>
              <a:rPr lang="zh-CN" altLang="en-US" dirty="0"/>
              <a:t>使负载阻抗与放大器所需的最佳阻抗相匹配，以保证放大器传输到负载的功率最大，</a:t>
            </a:r>
            <a:r>
              <a:rPr lang="zh-CN" altLang="en-US" dirty="0" smtClean="0"/>
              <a:t>即起</a:t>
            </a:r>
            <a:r>
              <a:rPr lang="zh-CN" altLang="en-US" dirty="0"/>
              <a:t>到匹配网络的作用；② 抑制工作频率范围以外的不需要频率，即它应有良好的滤波</a:t>
            </a:r>
            <a:r>
              <a:rPr lang="zh-CN" altLang="en-US" dirty="0" smtClean="0"/>
              <a:t>作用</a:t>
            </a:r>
            <a:r>
              <a:rPr lang="zh-CN" altLang="en-US" dirty="0" smtClean="0"/>
              <a:t>；</a:t>
            </a:r>
            <a:endParaRPr lang="zh-CN" altLang="en-US" dirty="0"/>
          </a:p>
        </p:txBody>
      </p:sp>
    </p:spTree>
    <p:extLst>
      <p:ext uri="{BB962C8B-B14F-4D97-AF65-F5344CB8AC3E}">
        <p14:creationId xmlns:p14="http://schemas.microsoft.com/office/powerpoint/2010/main" val="1011076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③ 大多数发射机都为波段工作，因此双端口网络要适应波段工作的要求，改变工作频率时调谐要方便，并能在波段内都保持</a:t>
            </a:r>
            <a:r>
              <a:rPr lang="zh-CN" altLang="en-US" dirty="0"/>
              <a:t>较好的匹配和较高的效率等。常用的输出线路</a:t>
            </a:r>
            <a:r>
              <a:rPr lang="zh-CN" altLang="en-US" dirty="0" smtClean="0"/>
              <a:t>主要有</a:t>
            </a:r>
            <a:r>
              <a:rPr lang="zh-CN" altLang="en-US" dirty="0"/>
              <a:t>两种类型：</a:t>
            </a:r>
            <a:r>
              <a:rPr lang="en-US" altLang="zh-CN" dirty="0"/>
              <a:t>LC</a:t>
            </a:r>
            <a:r>
              <a:rPr lang="zh-CN" altLang="en-US" dirty="0"/>
              <a:t>匹配网络和耦合回路</a:t>
            </a:r>
            <a:r>
              <a:rPr lang="zh-CN" altLang="en-US" dirty="0" smtClean="0"/>
              <a:t>。</a:t>
            </a:r>
            <a:r>
              <a:rPr lang="en-US" altLang="zh-CN" dirty="0" smtClean="0"/>
              <a:t/>
            </a:r>
            <a:br>
              <a:rPr lang="en-US" altLang="zh-CN" dirty="0" smtClean="0"/>
            </a:br>
            <a:r>
              <a:rPr lang="en-US" altLang="zh-CN" dirty="0" smtClean="0"/>
              <a:t>        </a:t>
            </a:r>
            <a:r>
              <a:rPr lang="zh-CN" altLang="en-US" dirty="0" smtClean="0"/>
              <a:t>图</a:t>
            </a:r>
            <a:r>
              <a:rPr lang="en-US" altLang="zh-CN" dirty="0" smtClean="0"/>
              <a:t>3-29</a:t>
            </a:r>
            <a:r>
              <a:rPr lang="zh-CN" altLang="en-US" dirty="0" smtClean="0"/>
              <a:t>是</a:t>
            </a:r>
            <a:r>
              <a:rPr lang="zh-CN" altLang="en-US" dirty="0"/>
              <a:t>几种常用的犔犆匹配网络。它们是由两种不同性质的电抗元件构成的Ｌ</a:t>
            </a:r>
            <a:r>
              <a:rPr lang="zh-CN" altLang="en-US" dirty="0" smtClean="0"/>
              <a:t>、Ｔ</a:t>
            </a:r>
            <a:r>
              <a:rPr lang="zh-CN" altLang="en-US" dirty="0"/>
              <a:t>、</a:t>
            </a:r>
            <a:r>
              <a:rPr lang="en-US" altLang="zh-CN" dirty="0"/>
              <a:t>π</a:t>
            </a:r>
            <a:r>
              <a:rPr lang="zh-CN" altLang="en-US" dirty="0"/>
              <a:t>型的双端口网络。</a:t>
            </a:r>
            <a:r>
              <a:rPr lang="zh-CN" altLang="en-US" dirty="0" smtClean="0"/>
              <a:t>由于</a:t>
            </a:r>
            <a:r>
              <a:rPr lang="en-US" altLang="zh-CN" dirty="0" smtClean="0"/>
              <a:t>LC</a:t>
            </a:r>
            <a:r>
              <a:rPr lang="zh-CN" altLang="en-US" dirty="0" smtClean="0"/>
              <a:t>元件</a:t>
            </a:r>
            <a:r>
              <a:rPr lang="zh-CN" altLang="en-US" dirty="0"/>
              <a:t>消耗功率很小，可以高效地传输功率。同时，由于</a:t>
            </a:r>
            <a:r>
              <a:rPr lang="zh-CN" altLang="en-US" dirty="0" smtClean="0"/>
              <a:t>它们</a:t>
            </a:r>
            <a:r>
              <a:rPr lang="zh-CN" altLang="en-US" dirty="0"/>
              <a:t>对频率的选择作用，决定了这种电路的窄带性质。作输出电路应用时，它能在指定的</a:t>
            </a:r>
            <a:r>
              <a:rPr lang="zh-CN" altLang="en-US" dirty="0" smtClean="0"/>
              <a:t>工作</a:t>
            </a:r>
            <a:r>
              <a:rPr lang="zh-CN" altLang="en-US" dirty="0"/>
              <a:t>频率上将负载</a:t>
            </a:r>
            <a:r>
              <a:rPr lang="zh-CN" altLang="en-US" dirty="0" smtClean="0"/>
              <a:t>电阻</a:t>
            </a:r>
            <a:r>
              <a:rPr lang="en-US" altLang="zh-CN" dirty="0" smtClean="0"/>
              <a:t>R</a:t>
            </a:r>
            <a:r>
              <a:rPr lang="en-US" altLang="zh-CN" baseline="-25000" dirty="0" smtClean="0"/>
              <a:t>L</a:t>
            </a:r>
            <a:r>
              <a:rPr lang="zh-CN" altLang="en-US" baseline="-25000" dirty="0" smtClean="0"/>
              <a:t> </a:t>
            </a:r>
            <a:r>
              <a:rPr lang="zh-CN" altLang="en-US" dirty="0"/>
              <a:t>变换为输入端（即放大器）所要求的负载电阻。</a:t>
            </a:r>
          </a:p>
        </p:txBody>
      </p:sp>
    </p:spTree>
    <p:extLst>
      <p:ext uri="{BB962C8B-B14F-4D97-AF65-F5344CB8AC3E}">
        <p14:creationId xmlns:p14="http://schemas.microsoft.com/office/powerpoint/2010/main" val="3747371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9814" y="2599181"/>
            <a:ext cx="7004372" cy="1615631"/>
          </a:xfrm>
          <a:prstGeom prst="rect">
            <a:avLst/>
          </a:prstGeom>
        </p:spPr>
      </p:pic>
      <p:sp>
        <p:nvSpPr>
          <p:cNvPr id="4" name="文本框 3"/>
          <p:cNvSpPr txBox="1"/>
          <p:nvPr/>
        </p:nvSpPr>
        <p:spPr>
          <a:xfrm>
            <a:off x="2407444" y="5100638"/>
            <a:ext cx="4329112" cy="461665"/>
          </a:xfrm>
          <a:prstGeom prst="rect">
            <a:avLst/>
          </a:prstGeom>
          <a:noFill/>
        </p:spPr>
        <p:txBody>
          <a:bodyPr wrap="square" rtlCol="0">
            <a:spAutoFit/>
          </a:bodyPr>
          <a:lstStyle/>
          <a:p>
            <a:pPr algn="ctr"/>
            <a:r>
              <a:rPr lang="zh-CN" altLang="en-US" sz="2400" dirty="0" smtClean="0"/>
              <a:t>图</a:t>
            </a:r>
            <a:r>
              <a:rPr lang="en-US" altLang="zh-CN" sz="2400" dirty="0" smtClean="0"/>
              <a:t>3-29</a:t>
            </a:r>
            <a:r>
              <a:rPr lang="zh-CN" altLang="en-US" sz="2400" dirty="0"/>
              <a:t>　几种常见</a:t>
            </a:r>
            <a:r>
              <a:rPr lang="zh-CN" altLang="en-US" sz="2400" dirty="0" smtClean="0"/>
              <a:t>的</a:t>
            </a:r>
            <a:r>
              <a:rPr lang="en-US" altLang="zh-CN" sz="2400" dirty="0" smtClean="0"/>
              <a:t>LC</a:t>
            </a:r>
            <a:r>
              <a:rPr lang="zh-CN" altLang="en-US" sz="2400" dirty="0" smtClean="0"/>
              <a:t>匹配</a:t>
            </a:r>
            <a:endParaRPr lang="zh-CN" altLang="en-US" sz="2400" dirty="0"/>
          </a:p>
        </p:txBody>
      </p:sp>
    </p:spTree>
    <p:extLst>
      <p:ext uri="{BB962C8B-B14F-4D97-AF65-F5344CB8AC3E}">
        <p14:creationId xmlns:p14="http://schemas.microsoft.com/office/powerpoint/2010/main" val="38018785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下面</a:t>
            </a:r>
            <a:r>
              <a:rPr lang="zh-CN" altLang="en-US" dirty="0"/>
              <a:t>以Ｌ 型网络为例说明阻抗变换的功能。Ｌ 型匹配网络按负载电阻与网络电抗的</a:t>
            </a:r>
            <a:r>
              <a:rPr lang="zh-CN" altLang="en-US" dirty="0" smtClean="0"/>
              <a:t>并联</a:t>
            </a:r>
            <a:r>
              <a:rPr lang="zh-CN" altLang="en-US" dirty="0"/>
              <a:t>或串联关系，可以</a:t>
            </a:r>
            <a:r>
              <a:rPr lang="zh-CN" altLang="en-US" dirty="0" smtClean="0"/>
              <a:t>分为</a:t>
            </a:r>
            <a:r>
              <a:rPr lang="en-US" altLang="zh-CN" dirty="0" smtClean="0"/>
              <a:t>L-I</a:t>
            </a:r>
            <a:r>
              <a:rPr lang="zh-CN" altLang="en-US" dirty="0" smtClean="0"/>
              <a:t>型</a:t>
            </a:r>
            <a:r>
              <a:rPr lang="zh-CN" altLang="en-US" dirty="0"/>
              <a:t>网络（负载</a:t>
            </a:r>
            <a:r>
              <a:rPr lang="zh-CN" altLang="en-US" dirty="0" smtClean="0"/>
              <a:t>电阻</a:t>
            </a:r>
            <a:r>
              <a:rPr lang="en-US" altLang="zh-CN" dirty="0" err="1" smtClean="0"/>
              <a:t>R</a:t>
            </a:r>
            <a:r>
              <a:rPr lang="en-US" altLang="zh-CN" baseline="-25000" dirty="0" err="1" smtClean="0"/>
              <a:t>p</a:t>
            </a:r>
            <a:r>
              <a:rPr lang="zh-CN" altLang="en-US" baseline="-25000" dirty="0" smtClean="0"/>
              <a:t> </a:t>
            </a:r>
            <a:r>
              <a:rPr lang="zh-CN" altLang="en-US" dirty="0" smtClean="0"/>
              <a:t>与</a:t>
            </a:r>
            <a:r>
              <a:rPr lang="en-US" altLang="zh-CN" dirty="0" err="1" smtClean="0"/>
              <a:t>X</a:t>
            </a:r>
            <a:r>
              <a:rPr lang="en-US" altLang="zh-CN" baseline="-25000" dirty="0" err="1" smtClean="0"/>
              <a:t>p</a:t>
            </a:r>
            <a:r>
              <a:rPr lang="zh-CN" altLang="en-US" baseline="-25000" dirty="0" smtClean="0"/>
              <a:t> </a:t>
            </a:r>
            <a:r>
              <a:rPr lang="zh-CN" altLang="en-US" dirty="0"/>
              <a:t>并联）</a:t>
            </a:r>
            <a:r>
              <a:rPr lang="zh-CN" altLang="en-US" dirty="0" smtClean="0"/>
              <a:t>与</a:t>
            </a:r>
            <a:r>
              <a:rPr lang="en-US" altLang="zh-CN" dirty="0" smtClean="0"/>
              <a:t>L-II</a:t>
            </a:r>
            <a:r>
              <a:rPr lang="zh-CN" altLang="en-US" dirty="0" smtClean="0"/>
              <a:t>型</a:t>
            </a:r>
            <a:r>
              <a:rPr lang="zh-CN" altLang="en-US" dirty="0"/>
              <a:t>网络（负载</a:t>
            </a:r>
            <a:r>
              <a:rPr lang="zh-CN" altLang="en-US" dirty="0" smtClean="0"/>
              <a:t>电阻</a:t>
            </a:r>
            <a:r>
              <a:rPr lang="en-US" altLang="zh-CN" dirty="0" err="1" smtClean="0"/>
              <a:t>R</a:t>
            </a:r>
            <a:r>
              <a:rPr lang="en-US" altLang="zh-CN" baseline="-25000" dirty="0" err="1" smtClean="0"/>
              <a:t>s</a:t>
            </a:r>
            <a:r>
              <a:rPr lang="zh-CN" altLang="en-US" dirty="0" smtClean="0"/>
              <a:t>与</a:t>
            </a:r>
            <a:r>
              <a:rPr lang="en-US" altLang="zh-CN" dirty="0" err="1" smtClean="0"/>
              <a:t>X</a:t>
            </a:r>
            <a:r>
              <a:rPr lang="en-US" altLang="zh-CN" baseline="-25000" dirty="0" err="1" smtClean="0"/>
              <a:t>s</a:t>
            </a:r>
            <a:r>
              <a:rPr lang="zh-CN" altLang="en-US" dirty="0" smtClean="0"/>
              <a:t>串联</a:t>
            </a:r>
            <a:r>
              <a:rPr lang="zh-CN" altLang="en-US" dirty="0"/>
              <a:t>）两种，如</a:t>
            </a:r>
            <a:r>
              <a:rPr lang="zh-CN" altLang="en-US" dirty="0" smtClean="0"/>
              <a:t>图</a:t>
            </a:r>
            <a:r>
              <a:rPr lang="en-US" altLang="zh-CN" dirty="0" smtClean="0"/>
              <a:t>3-30</a:t>
            </a:r>
            <a:r>
              <a:rPr lang="zh-CN" altLang="en-US" dirty="0" smtClean="0"/>
              <a:t>所</a:t>
            </a:r>
            <a:r>
              <a:rPr lang="zh-CN" altLang="en-US" dirty="0"/>
              <a:t>示。网络</a:t>
            </a:r>
            <a:r>
              <a:rPr lang="zh-CN" altLang="en-US" dirty="0" smtClean="0"/>
              <a:t>中</a:t>
            </a:r>
            <a:r>
              <a:rPr lang="en-US" altLang="zh-CN" dirty="0" err="1" smtClean="0"/>
              <a:t>X</a:t>
            </a:r>
            <a:r>
              <a:rPr lang="en-US" altLang="zh-CN" baseline="-25000" dirty="0" err="1" smtClean="0"/>
              <a:t>s</a:t>
            </a:r>
            <a:r>
              <a:rPr lang="zh-CN" altLang="en-US" dirty="0" smtClean="0"/>
              <a:t> 和</a:t>
            </a:r>
            <a:r>
              <a:rPr lang="en-US" altLang="zh-CN" dirty="0" err="1" smtClean="0"/>
              <a:t>X</a:t>
            </a:r>
            <a:r>
              <a:rPr lang="en-US" altLang="zh-CN" baseline="-25000" dirty="0" err="1" smtClean="0"/>
              <a:t>p</a:t>
            </a:r>
            <a:r>
              <a:rPr lang="zh-CN" altLang="en-US" dirty="0" smtClean="0"/>
              <a:t>分别</a:t>
            </a:r>
            <a:r>
              <a:rPr lang="zh-CN" altLang="en-US" dirty="0"/>
              <a:t>表示串联支路和并联支路的</a:t>
            </a:r>
            <a:r>
              <a:rPr lang="zh-CN" altLang="en-US" dirty="0" smtClean="0"/>
              <a:t>电抗</a:t>
            </a:r>
            <a:r>
              <a:rPr lang="zh-CN" altLang="en-US" dirty="0"/>
              <a:t>，由于需要完成选频的功能，故两者性质相异。</a:t>
            </a:r>
          </a:p>
        </p:txBody>
      </p:sp>
    </p:spTree>
    <p:extLst>
      <p:ext uri="{BB962C8B-B14F-4D97-AF65-F5344CB8AC3E}">
        <p14:creationId xmlns:p14="http://schemas.microsoft.com/office/powerpoint/2010/main" val="21600126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2213826"/>
            <a:ext cx="7929939" cy="1662685"/>
          </a:xfrm>
          <a:prstGeom prst="rect">
            <a:avLst/>
          </a:prstGeom>
        </p:spPr>
      </p:pic>
      <p:sp>
        <p:nvSpPr>
          <p:cNvPr id="4" name="文本框 3"/>
          <p:cNvSpPr txBox="1"/>
          <p:nvPr/>
        </p:nvSpPr>
        <p:spPr>
          <a:xfrm>
            <a:off x="2471925" y="4813230"/>
            <a:ext cx="4243388" cy="461665"/>
          </a:xfrm>
          <a:prstGeom prst="rect">
            <a:avLst/>
          </a:prstGeom>
          <a:noFill/>
        </p:spPr>
        <p:txBody>
          <a:bodyPr wrap="square" rtlCol="0">
            <a:spAutoFit/>
          </a:bodyPr>
          <a:lstStyle/>
          <a:p>
            <a:pPr algn="ctr"/>
            <a:r>
              <a:rPr lang="zh-CN" altLang="en-US" sz="2400" dirty="0" smtClean="0"/>
              <a:t>图</a:t>
            </a:r>
            <a:r>
              <a:rPr lang="en-US" altLang="zh-CN" sz="2400" dirty="0" smtClean="0"/>
              <a:t>3-30</a:t>
            </a:r>
            <a:r>
              <a:rPr lang="zh-CN" altLang="en-US" sz="2400" dirty="0"/>
              <a:t>　Ｌ 型匹配网络</a:t>
            </a:r>
          </a:p>
        </p:txBody>
      </p:sp>
    </p:spTree>
    <p:extLst>
      <p:ext uri="{BB962C8B-B14F-4D97-AF65-F5344CB8AC3E}">
        <p14:creationId xmlns:p14="http://schemas.microsoft.com/office/powerpoint/2010/main" val="29537736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对于图</a:t>
            </a:r>
            <a:r>
              <a:rPr lang="en-US" altLang="zh-CN" dirty="0" smtClean="0"/>
              <a:t>3-30</a:t>
            </a:r>
            <a:r>
              <a:rPr lang="zh-CN" altLang="en-US" dirty="0" smtClean="0"/>
              <a:t>（</a:t>
            </a:r>
            <a:r>
              <a:rPr lang="en-US" altLang="zh-CN" dirty="0" smtClean="0"/>
              <a:t>a</a:t>
            </a:r>
            <a:r>
              <a:rPr lang="zh-CN" altLang="en-US" dirty="0" smtClean="0"/>
              <a:t>）</a:t>
            </a:r>
            <a:r>
              <a:rPr lang="zh-CN" altLang="en-US" dirty="0"/>
              <a:t>所示</a:t>
            </a:r>
            <a:r>
              <a:rPr lang="zh-CN" altLang="en-US" dirty="0" smtClean="0"/>
              <a:t>的</a:t>
            </a:r>
            <a:r>
              <a:rPr lang="en-US" altLang="zh-CN" dirty="0" smtClean="0"/>
              <a:t>L-I</a:t>
            </a:r>
            <a:r>
              <a:rPr lang="zh-CN" altLang="en-US" dirty="0" smtClean="0"/>
              <a:t>型</a:t>
            </a:r>
            <a:r>
              <a:rPr lang="zh-CN" altLang="en-US" dirty="0"/>
              <a:t>网络可以作图示的等效，由图可知</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a:t>
            </a:r>
            <a:r>
              <a:rPr lang="zh-CN" altLang="en-US" dirty="0"/>
              <a:t>实部和虚部相等，可以得到</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endParaRPr lang="zh-CN" altLang="en-US" dirty="0"/>
          </a:p>
        </p:txBody>
      </p:sp>
      <p:pic>
        <p:nvPicPr>
          <p:cNvPr id="2" name="图片 1"/>
          <p:cNvPicPr>
            <a:picLocks noChangeAspect="1"/>
          </p:cNvPicPr>
          <p:nvPr/>
        </p:nvPicPr>
        <p:blipFill>
          <a:blip r:embed="rId2"/>
          <a:stretch>
            <a:fillRect/>
          </a:stretch>
        </p:blipFill>
        <p:spPr>
          <a:xfrm>
            <a:off x="1847478" y="1928839"/>
            <a:ext cx="5449043" cy="662721"/>
          </a:xfrm>
          <a:prstGeom prst="rect">
            <a:avLst/>
          </a:prstGeom>
        </p:spPr>
      </p:pic>
      <p:pic>
        <p:nvPicPr>
          <p:cNvPr id="4" name="图片 3"/>
          <p:cNvPicPr>
            <a:picLocks noChangeAspect="1"/>
          </p:cNvPicPr>
          <p:nvPr/>
        </p:nvPicPr>
        <p:blipFill>
          <a:blip r:embed="rId3"/>
          <a:stretch>
            <a:fillRect/>
          </a:stretch>
        </p:blipFill>
        <p:spPr>
          <a:xfrm>
            <a:off x="3368636" y="2952856"/>
            <a:ext cx="2406726" cy="2490682"/>
          </a:xfrm>
          <a:prstGeom prst="rect">
            <a:avLst/>
          </a:prstGeom>
        </p:spPr>
      </p:pic>
      <p:sp>
        <p:nvSpPr>
          <p:cNvPr id="5" name="文本框 4"/>
          <p:cNvSpPr txBox="1"/>
          <p:nvPr/>
        </p:nvSpPr>
        <p:spPr>
          <a:xfrm>
            <a:off x="7143750" y="3060250"/>
            <a:ext cx="900113" cy="461665"/>
          </a:xfrm>
          <a:prstGeom prst="rect">
            <a:avLst/>
          </a:prstGeom>
          <a:noFill/>
        </p:spPr>
        <p:txBody>
          <a:bodyPr wrap="square" rtlCol="0">
            <a:spAutoFit/>
          </a:bodyPr>
          <a:lstStyle/>
          <a:p>
            <a:r>
              <a:rPr lang="en-US" altLang="zh-CN" sz="2400" dirty="0" smtClean="0"/>
              <a:t>(3-44)</a:t>
            </a:r>
            <a:endParaRPr lang="zh-CN" altLang="en-US" sz="2400" dirty="0"/>
          </a:p>
        </p:txBody>
      </p:sp>
      <p:sp>
        <p:nvSpPr>
          <p:cNvPr id="6" name="文本框 5"/>
          <p:cNvSpPr txBox="1"/>
          <p:nvPr/>
        </p:nvSpPr>
        <p:spPr>
          <a:xfrm>
            <a:off x="7143750" y="3990605"/>
            <a:ext cx="900113" cy="461665"/>
          </a:xfrm>
          <a:prstGeom prst="rect">
            <a:avLst/>
          </a:prstGeom>
          <a:noFill/>
        </p:spPr>
        <p:txBody>
          <a:bodyPr wrap="square" rtlCol="0">
            <a:spAutoFit/>
          </a:bodyPr>
          <a:lstStyle/>
          <a:p>
            <a:r>
              <a:rPr lang="en-US" altLang="zh-CN" sz="2400" dirty="0" smtClean="0"/>
              <a:t>(3-45)</a:t>
            </a:r>
            <a:endParaRPr lang="zh-CN" altLang="en-US" sz="2400" dirty="0"/>
          </a:p>
        </p:txBody>
      </p:sp>
      <p:sp>
        <p:nvSpPr>
          <p:cNvPr id="7" name="文本框 6"/>
          <p:cNvSpPr txBox="1"/>
          <p:nvPr/>
        </p:nvSpPr>
        <p:spPr>
          <a:xfrm>
            <a:off x="7143750" y="4870277"/>
            <a:ext cx="900113" cy="461665"/>
          </a:xfrm>
          <a:prstGeom prst="rect">
            <a:avLst/>
          </a:prstGeom>
          <a:noFill/>
        </p:spPr>
        <p:txBody>
          <a:bodyPr wrap="square" rtlCol="0">
            <a:spAutoFit/>
          </a:bodyPr>
          <a:lstStyle/>
          <a:p>
            <a:r>
              <a:rPr lang="en-US" altLang="zh-CN" sz="2400" dirty="0" smtClean="0"/>
              <a:t>(3-46)</a:t>
            </a:r>
            <a:endParaRPr lang="zh-CN" altLang="en-US" sz="2400" dirty="0"/>
          </a:p>
        </p:txBody>
      </p:sp>
    </p:spTree>
    <p:extLst>
      <p:ext uri="{BB962C8B-B14F-4D97-AF65-F5344CB8AC3E}">
        <p14:creationId xmlns:p14="http://schemas.microsoft.com/office/powerpoint/2010/main" val="347798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的</a:t>
            </a:r>
            <a:r>
              <a:rPr lang="zh-CN" altLang="en-US" dirty="0" smtClean="0"/>
              <a:t>稳定性</a:t>
            </a:r>
            <a:r>
              <a:rPr lang="zh-CN" altLang="en-US" dirty="0"/>
              <a:t>，单级放大器的放大倍数一般设计</a:t>
            </a:r>
            <a:r>
              <a:rPr lang="zh-CN" altLang="en-US" dirty="0" smtClean="0"/>
              <a:t>在</a:t>
            </a:r>
            <a:r>
              <a:rPr lang="en-US" altLang="zh-CN" dirty="0" smtClean="0"/>
              <a:t>10~30dB</a:t>
            </a:r>
            <a:r>
              <a:rPr lang="zh-CN" altLang="en-US" dirty="0" smtClean="0"/>
              <a:t>，</a:t>
            </a:r>
            <a:r>
              <a:rPr lang="zh-CN" altLang="en-US" dirty="0"/>
              <a:t>因此放大器通常要靠多级级联才能实现</a:t>
            </a:r>
            <a:r>
              <a:rPr lang="zh-CN" altLang="en-US" dirty="0" smtClean="0"/>
              <a:t>。</a:t>
            </a:r>
            <a:r>
              <a:rPr lang="en-US" altLang="zh-CN" dirty="0" smtClean="0"/>
              <a:t/>
            </a:r>
            <a:br>
              <a:rPr lang="en-US" altLang="zh-CN" dirty="0" smtClean="0"/>
            </a:br>
            <a:r>
              <a:rPr lang="en-US" altLang="zh-CN" dirty="0" smtClean="0"/>
              <a:t>         2)</a:t>
            </a:r>
            <a:r>
              <a:rPr lang="zh-CN" altLang="en-US" dirty="0" smtClean="0"/>
              <a:t>通</a:t>
            </a:r>
            <a:r>
              <a:rPr lang="zh-CN" altLang="en-US" dirty="0"/>
              <a:t>频带和选择性</a:t>
            </a:r>
            <a:br>
              <a:rPr lang="zh-CN" altLang="en-US" dirty="0"/>
            </a:br>
            <a:r>
              <a:rPr lang="zh-CN" altLang="en-US" dirty="0" smtClean="0"/>
              <a:t>         高频</a:t>
            </a:r>
            <a:r>
              <a:rPr lang="zh-CN" altLang="en-US" dirty="0"/>
              <a:t>小信号放大器一般放大的是具有一定带宽的信号，因此要求放大器的带宽应大于或</a:t>
            </a:r>
            <a:r>
              <a:rPr lang="zh-CN" altLang="en-US" dirty="0" smtClean="0"/>
              <a:t>等于</a:t>
            </a:r>
            <a:r>
              <a:rPr lang="zh-CN" altLang="en-US" dirty="0"/>
              <a:t>待放大的信号带宽，以便让信号中各频率分量都能得到均匀的放大。如</a:t>
            </a:r>
            <a:r>
              <a:rPr lang="zh-CN" altLang="en-US" dirty="0" smtClean="0"/>
              <a:t>图</a:t>
            </a:r>
            <a:r>
              <a:rPr lang="en-US" altLang="zh-CN" dirty="0" smtClean="0"/>
              <a:t>3-3</a:t>
            </a:r>
            <a:r>
              <a:rPr lang="zh-CN" altLang="en-US" dirty="0" smtClean="0"/>
              <a:t>所</a:t>
            </a:r>
            <a:r>
              <a:rPr lang="zh-CN" altLang="en-US" dirty="0"/>
              <a:t>示，</a:t>
            </a:r>
            <a:r>
              <a:rPr lang="zh-CN" altLang="en-US" dirty="0" smtClean="0"/>
              <a:t>放大器的带宽</a:t>
            </a:r>
            <a:r>
              <a:rPr lang="en-US" altLang="zh-CN" dirty="0" smtClean="0"/>
              <a:t>B</a:t>
            </a:r>
            <a:r>
              <a:rPr lang="en-US" altLang="zh-CN" baseline="-25000" dirty="0" smtClean="0"/>
              <a:t>0.707</a:t>
            </a:r>
            <a:r>
              <a:rPr lang="zh-CN" altLang="en-US" dirty="0" smtClean="0"/>
              <a:t>定义</a:t>
            </a:r>
            <a:r>
              <a:rPr lang="zh-CN" altLang="en-US" dirty="0"/>
              <a:t>为：放大器的电压增益下降到最大值</a:t>
            </a:r>
            <a:r>
              <a:rPr lang="zh-CN" altLang="en-US" dirty="0" smtClean="0"/>
              <a:t>的</a:t>
            </a:r>
            <a:r>
              <a:rPr lang="en-US" altLang="zh-CN" dirty="0" smtClean="0"/>
              <a:t>0.707</a:t>
            </a:r>
            <a:r>
              <a:rPr lang="zh-CN" altLang="en-US" dirty="0" smtClean="0"/>
              <a:t>处所</a:t>
            </a:r>
            <a:r>
              <a:rPr lang="zh-CN" altLang="en-US" dirty="0"/>
              <a:t>对应的频率范围。</a:t>
            </a:r>
          </a:p>
        </p:txBody>
      </p:sp>
    </p:spTree>
    <p:extLst>
      <p:ext uri="{BB962C8B-B14F-4D97-AF65-F5344CB8AC3E}">
        <p14:creationId xmlns:p14="http://schemas.microsoft.com/office/powerpoint/2010/main" val="8390415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81050" y="673319"/>
            <a:ext cx="7886700" cy="5213131"/>
          </a:xfrm>
        </p:spPr>
        <p:txBody>
          <a:bodyPr/>
          <a:lstStyle/>
          <a:p>
            <a:r>
              <a:rPr lang="zh-CN" altLang="en-US" dirty="0" smtClean="0"/>
              <a:t>         由此可见</a:t>
            </a:r>
            <a:r>
              <a:rPr lang="zh-CN" altLang="en-US" dirty="0"/>
              <a:t>，在负载</a:t>
            </a:r>
            <a:r>
              <a:rPr lang="zh-CN" altLang="en-US" dirty="0" smtClean="0"/>
              <a:t>电阻</a:t>
            </a:r>
            <a:r>
              <a:rPr lang="en-US" altLang="zh-CN" dirty="0" err="1" smtClean="0"/>
              <a:t>R</a:t>
            </a:r>
            <a:r>
              <a:rPr lang="en-US" altLang="zh-CN" baseline="-25000" dirty="0" err="1" smtClean="0"/>
              <a:t>p</a:t>
            </a:r>
            <a:r>
              <a:rPr lang="zh-CN" altLang="en-US" dirty="0" smtClean="0"/>
              <a:t>大于</a:t>
            </a:r>
            <a:r>
              <a:rPr lang="zh-CN" altLang="en-US" dirty="0"/>
              <a:t>前级电路要求的最佳负载</a:t>
            </a:r>
            <a:r>
              <a:rPr lang="zh-CN" altLang="en-US" dirty="0" smtClean="0"/>
              <a:t>阻抗</a:t>
            </a:r>
            <a:r>
              <a:rPr lang="en-US" altLang="zh-CN" dirty="0" err="1" smtClean="0"/>
              <a:t>P</a:t>
            </a:r>
            <a:r>
              <a:rPr lang="en-US" altLang="zh-CN" baseline="-25000" dirty="0" err="1" smtClean="0"/>
              <a:t>Lcr</a:t>
            </a:r>
            <a:r>
              <a:rPr lang="zh-CN" altLang="en-US" dirty="0" smtClean="0"/>
              <a:t>时</a:t>
            </a:r>
            <a:r>
              <a:rPr lang="zh-CN" altLang="en-US" dirty="0"/>
              <a:t>，</a:t>
            </a:r>
            <a:r>
              <a:rPr lang="zh-CN" altLang="en-US" dirty="0" smtClean="0"/>
              <a:t>采用</a:t>
            </a:r>
            <a:r>
              <a:rPr lang="en-US" altLang="zh-CN" dirty="0" smtClean="0"/>
              <a:t>L-I</a:t>
            </a:r>
            <a:r>
              <a:rPr lang="zh-CN" altLang="en-US" dirty="0" smtClean="0"/>
              <a:t>型网</a:t>
            </a:r>
            <a:r>
              <a:rPr lang="zh-CN" altLang="en-US" dirty="0"/>
              <a:t>络，通过</a:t>
            </a:r>
            <a:r>
              <a:rPr lang="zh-CN" altLang="en-US" dirty="0" smtClean="0"/>
              <a:t>调整</a:t>
            </a:r>
            <a:r>
              <a:rPr lang="en-US" altLang="zh-CN" dirty="0" smtClean="0"/>
              <a:t>Q</a:t>
            </a:r>
            <a:r>
              <a:rPr lang="zh-CN" altLang="en-US" dirty="0" smtClean="0"/>
              <a:t>值</a:t>
            </a:r>
            <a:r>
              <a:rPr lang="zh-CN" altLang="en-US" dirty="0"/>
              <a:t>，可以将大</a:t>
            </a:r>
            <a:r>
              <a:rPr lang="zh-CN" altLang="en-US" dirty="0" smtClean="0"/>
              <a:t>的</a:t>
            </a:r>
            <a:r>
              <a:rPr lang="en-US" altLang="zh-CN" dirty="0" err="1" smtClean="0"/>
              <a:t>R</a:t>
            </a:r>
            <a:r>
              <a:rPr lang="en-US" altLang="zh-CN" baseline="-25000" dirty="0" err="1" smtClean="0"/>
              <a:t>p</a:t>
            </a:r>
            <a:r>
              <a:rPr lang="zh-CN" altLang="en-US" dirty="0" smtClean="0"/>
              <a:t>变换</a:t>
            </a:r>
            <a:r>
              <a:rPr lang="zh-CN" altLang="en-US" dirty="0"/>
              <a:t>为小</a:t>
            </a:r>
            <a:r>
              <a:rPr lang="zh-CN" altLang="en-US" dirty="0" smtClean="0"/>
              <a:t>的</a:t>
            </a:r>
            <a:r>
              <a:rPr lang="en-US" altLang="zh-CN" dirty="0" smtClean="0"/>
              <a:t>R’</a:t>
            </a:r>
            <a:r>
              <a:rPr lang="en-US" altLang="zh-CN" baseline="-25000" dirty="0" smtClean="0"/>
              <a:t>s</a:t>
            </a:r>
            <a:r>
              <a:rPr lang="zh-CN" altLang="en-US" dirty="0" smtClean="0"/>
              <a:t>以</a:t>
            </a:r>
            <a:r>
              <a:rPr lang="zh-CN" altLang="en-US" dirty="0"/>
              <a:t>获得阻抗匹配</a:t>
            </a:r>
            <a:r>
              <a:rPr lang="zh-CN" altLang="en-US" dirty="0" smtClean="0"/>
              <a:t>（</a:t>
            </a:r>
            <a:r>
              <a:rPr lang="en-US" altLang="zh-CN" dirty="0" smtClean="0"/>
              <a:t>R’</a:t>
            </a:r>
            <a:r>
              <a:rPr lang="en-US" altLang="zh-CN" baseline="-25000" dirty="0" smtClean="0"/>
              <a:t>s</a:t>
            </a:r>
            <a:r>
              <a:rPr lang="zh-CN" altLang="en-US" dirty="0" smtClean="0"/>
              <a:t> ＝</a:t>
            </a:r>
            <a:r>
              <a:rPr lang="en-US" altLang="zh-CN" dirty="0" err="1" smtClean="0"/>
              <a:t>R</a:t>
            </a:r>
            <a:r>
              <a:rPr lang="en-US" altLang="zh-CN" baseline="-25000" dirty="0" err="1" smtClean="0"/>
              <a:t>Lcr</a:t>
            </a:r>
            <a:r>
              <a:rPr lang="zh-CN" altLang="en-US" dirty="0" smtClean="0"/>
              <a:t>）</a:t>
            </a:r>
            <a:r>
              <a:rPr lang="zh-CN" altLang="en-US" dirty="0"/>
              <a:t>。谐振时，</a:t>
            </a:r>
            <a:r>
              <a:rPr lang="zh-CN" altLang="en-US" dirty="0" smtClean="0"/>
              <a:t>应</a:t>
            </a:r>
            <a:r>
              <a:rPr lang="zh-TW" altLang="en-US" dirty="0" smtClean="0"/>
              <a:t>有</a:t>
            </a:r>
            <a:r>
              <a:rPr lang="en-US" altLang="zh-TW" dirty="0" err="1" smtClean="0"/>
              <a:t>X</a:t>
            </a:r>
            <a:r>
              <a:rPr lang="en-US" altLang="zh-TW" baseline="-25000" dirty="0" err="1" smtClean="0"/>
              <a:t>s</a:t>
            </a:r>
            <a:r>
              <a:rPr lang="en-US" altLang="zh-TW" dirty="0" err="1" smtClean="0"/>
              <a:t>+X’</a:t>
            </a:r>
            <a:r>
              <a:rPr lang="en-US" altLang="zh-TW" baseline="-25000" dirty="0" err="1" smtClean="0"/>
              <a:t>s</a:t>
            </a:r>
            <a:r>
              <a:rPr lang="en-US" altLang="zh-TW" dirty="0" smtClean="0"/>
              <a:t>=0</a:t>
            </a:r>
            <a:r>
              <a:rPr lang="zh-TW" altLang="en-US" dirty="0" smtClean="0"/>
              <a:t>。</a:t>
            </a:r>
            <a:r>
              <a:rPr lang="en-US" altLang="zh-TW" dirty="0" smtClean="0"/>
              <a:t/>
            </a:r>
            <a:br>
              <a:rPr lang="en-US" altLang="zh-TW" dirty="0" smtClean="0"/>
            </a:br>
            <a:r>
              <a:rPr lang="en-US" altLang="zh-TW" dirty="0" smtClean="0"/>
              <a:t>        </a:t>
            </a:r>
            <a:r>
              <a:rPr lang="zh-CN" altLang="en-US" dirty="0" smtClean="0"/>
              <a:t>对于</a:t>
            </a:r>
            <a:r>
              <a:rPr lang="en-US" altLang="zh-CN" dirty="0" smtClean="0"/>
              <a:t>L-II</a:t>
            </a:r>
            <a:r>
              <a:rPr lang="zh-CN" altLang="en-US" dirty="0" smtClean="0"/>
              <a:t>型</a:t>
            </a:r>
            <a:r>
              <a:rPr lang="zh-CN" altLang="en-US" dirty="0"/>
              <a:t>网络，同样分析可得</a:t>
            </a:r>
          </a:p>
        </p:txBody>
      </p:sp>
      <p:pic>
        <p:nvPicPr>
          <p:cNvPr id="2" name="图片 1"/>
          <p:cNvPicPr>
            <a:picLocks noChangeAspect="1"/>
          </p:cNvPicPr>
          <p:nvPr/>
        </p:nvPicPr>
        <p:blipFill>
          <a:blip r:embed="rId2"/>
          <a:stretch>
            <a:fillRect/>
          </a:stretch>
        </p:blipFill>
        <p:spPr>
          <a:xfrm>
            <a:off x="3181044" y="3429094"/>
            <a:ext cx="2781912" cy="2457356"/>
          </a:xfrm>
          <a:prstGeom prst="rect">
            <a:avLst/>
          </a:prstGeom>
        </p:spPr>
      </p:pic>
      <p:sp>
        <p:nvSpPr>
          <p:cNvPr id="4" name="文本框 3"/>
          <p:cNvSpPr txBox="1"/>
          <p:nvPr/>
        </p:nvSpPr>
        <p:spPr>
          <a:xfrm>
            <a:off x="7158038" y="3443288"/>
            <a:ext cx="928687" cy="461665"/>
          </a:xfrm>
          <a:prstGeom prst="rect">
            <a:avLst/>
          </a:prstGeom>
          <a:noFill/>
        </p:spPr>
        <p:txBody>
          <a:bodyPr wrap="square" rtlCol="0">
            <a:spAutoFit/>
          </a:bodyPr>
          <a:lstStyle/>
          <a:p>
            <a:r>
              <a:rPr lang="en-US" altLang="zh-CN" sz="2400" dirty="0" smtClean="0"/>
              <a:t>(3-47)</a:t>
            </a:r>
            <a:endParaRPr lang="zh-CN" altLang="en-US" sz="2400" dirty="0"/>
          </a:p>
        </p:txBody>
      </p:sp>
      <p:sp>
        <p:nvSpPr>
          <p:cNvPr id="5" name="文本框 4"/>
          <p:cNvSpPr txBox="1"/>
          <p:nvPr/>
        </p:nvSpPr>
        <p:spPr>
          <a:xfrm>
            <a:off x="7158038" y="4167626"/>
            <a:ext cx="928687" cy="461665"/>
          </a:xfrm>
          <a:prstGeom prst="rect">
            <a:avLst/>
          </a:prstGeom>
          <a:noFill/>
        </p:spPr>
        <p:txBody>
          <a:bodyPr wrap="square" rtlCol="0">
            <a:spAutoFit/>
          </a:bodyPr>
          <a:lstStyle/>
          <a:p>
            <a:r>
              <a:rPr lang="en-US" altLang="zh-CN" sz="2400" dirty="0" smtClean="0"/>
              <a:t>(3-48)</a:t>
            </a:r>
            <a:endParaRPr lang="zh-CN" altLang="en-US" sz="2400" dirty="0"/>
          </a:p>
        </p:txBody>
      </p:sp>
      <p:sp>
        <p:nvSpPr>
          <p:cNvPr id="6" name="文本框 5"/>
          <p:cNvSpPr txBox="1"/>
          <p:nvPr/>
        </p:nvSpPr>
        <p:spPr>
          <a:xfrm>
            <a:off x="7179469" y="5189620"/>
            <a:ext cx="928687" cy="461665"/>
          </a:xfrm>
          <a:prstGeom prst="rect">
            <a:avLst/>
          </a:prstGeom>
          <a:noFill/>
        </p:spPr>
        <p:txBody>
          <a:bodyPr wrap="square" rtlCol="0">
            <a:spAutoFit/>
          </a:bodyPr>
          <a:lstStyle/>
          <a:p>
            <a:r>
              <a:rPr lang="en-US" altLang="zh-CN" sz="2400" dirty="0" smtClean="0"/>
              <a:t>(3-49)</a:t>
            </a:r>
            <a:endParaRPr lang="zh-CN" altLang="en-US" sz="2400" dirty="0"/>
          </a:p>
        </p:txBody>
      </p:sp>
    </p:spTree>
    <p:extLst>
      <p:ext uri="{BB962C8B-B14F-4D97-AF65-F5344CB8AC3E}">
        <p14:creationId xmlns:p14="http://schemas.microsoft.com/office/powerpoint/2010/main" val="39697358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zh-CN" altLang="en-US" dirty="0" smtClean="0"/>
              <a:t>        在</a:t>
            </a:r>
            <a:r>
              <a:rPr lang="zh-CN" altLang="en-US" dirty="0"/>
              <a:t>负载电阻</a:t>
            </a:r>
            <a:r>
              <a:rPr lang="en-US" altLang="zh-CN" dirty="0" err="1"/>
              <a:t>R</a:t>
            </a:r>
            <a:r>
              <a:rPr lang="en-US" altLang="zh-CN" baseline="-25000" dirty="0" err="1"/>
              <a:t>s</a:t>
            </a:r>
            <a:r>
              <a:rPr lang="zh-CN" altLang="en-US" dirty="0"/>
              <a:t> 小于高频功放要求的最佳负载阻抗</a:t>
            </a:r>
            <a:r>
              <a:rPr lang="en-US" altLang="zh-CN" dirty="0" err="1"/>
              <a:t>R</a:t>
            </a:r>
            <a:r>
              <a:rPr lang="en-US" altLang="zh-CN" baseline="-25000" dirty="0" err="1"/>
              <a:t>Lcr</a:t>
            </a:r>
            <a:r>
              <a:rPr lang="zh-CN" altLang="en-US" dirty="0"/>
              <a:t>时，采用</a:t>
            </a:r>
            <a:r>
              <a:rPr lang="en-US" altLang="zh-CN" dirty="0"/>
              <a:t>L-II</a:t>
            </a:r>
            <a:r>
              <a:rPr lang="zh-CN" altLang="en-US" dirty="0"/>
              <a:t>型网络，可以将小的</a:t>
            </a:r>
            <a:r>
              <a:rPr lang="en-US" altLang="zh-CN" dirty="0" err="1"/>
              <a:t>R</a:t>
            </a:r>
            <a:r>
              <a:rPr lang="en-US" altLang="zh-CN" baseline="-25000" dirty="0" err="1"/>
              <a:t>s</a:t>
            </a:r>
            <a:r>
              <a:rPr lang="zh-CN" altLang="en-US" dirty="0"/>
              <a:t>变换为大的</a:t>
            </a:r>
            <a:r>
              <a:rPr lang="en-US" altLang="zh-CN" dirty="0" err="1"/>
              <a:t>R’</a:t>
            </a:r>
            <a:r>
              <a:rPr lang="en-US" altLang="zh-CN" baseline="-25000" dirty="0" err="1"/>
              <a:t>p</a:t>
            </a:r>
            <a:r>
              <a:rPr lang="zh-CN" altLang="en-US" dirty="0"/>
              <a:t>以获得阻抗匹配（</a:t>
            </a:r>
            <a:r>
              <a:rPr lang="en-US" altLang="zh-CN" dirty="0" err="1"/>
              <a:t>R’</a:t>
            </a:r>
            <a:r>
              <a:rPr lang="en-US" altLang="zh-CN" baseline="-25000" dirty="0" err="1"/>
              <a:t>p</a:t>
            </a:r>
            <a:r>
              <a:rPr lang="zh-CN" altLang="en-US" dirty="0"/>
              <a:t>＝</a:t>
            </a:r>
            <a:r>
              <a:rPr lang="en-US" altLang="zh-CN" dirty="0" err="1"/>
              <a:t>R</a:t>
            </a:r>
            <a:r>
              <a:rPr lang="en-US" altLang="zh-CN" baseline="-25000" dirty="0" err="1"/>
              <a:t>Lcr</a:t>
            </a:r>
            <a:r>
              <a:rPr lang="zh-CN" altLang="en-US" dirty="0"/>
              <a:t>）。谐振时，应有</a:t>
            </a:r>
            <a:r>
              <a:rPr lang="en-US" altLang="zh-CN" dirty="0" err="1"/>
              <a:t>X</a:t>
            </a:r>
            <a:r>
              <a:rPr lang="en-US" altLang="zh-CN" baseline="-25000" dirty="0" err="1"/>
              <a:t>p</a:t>
            </a:r>
            <a:r>
              <a:rPr lang="en-US" altLang="zh-CN" dirty="0" err="1"/>
              <a:t>+X’</a:t>
            </a:r>
            <a:r>
              <a:rPr lang="en-US" altLang="zh-CN" baseline="-25000" dirty="0" err="1"/>
              <a:t>p</a:t>
            </a:r>
            <a:r>
              <a:rPr lang="en-US" altLang="zh-CN" dirty="0"/>
              <a:t>=0</a:t>
            </a:r>
            <a:r>
              <a:rPr lang="zh-CN" altLang="en-US" dirty="0"/>
              <a:t>。</a:t>
            </a:r>
          </a:p>
        </p:txBody>
      </p:sp>
    </p:spTree>
    <p:extLst>
      <p:ext uri="{BB962C8B-B14F-4D97-AF65-F5344CB8AC3E}">
        <p14:creationId xmlns:p14="http://schemas.microsoft.com/office/powerpoint/2010/main" val="18126713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smtClean="0"/>
              <a:t/>
            </a:r>
            <a:br>
              <a:rPr lang="en-US" altLang="zh-CN" b="1" dirty="0" smtClean="0"/>
            </a:br>
            <a:r>
              <a:rPr lang="zh-CN" altLang="en-US" b="1" dirty="0"/>
              <a:t>三、高频功放的实际线路举例</a:t>
            </a:r>
            <a:br>
              <a:rPr lang="zh-CN" altLang="en-US" b="1" dirty="0"/>
            </a:br>
            <a:r>
              <a:rPr lang="zh-CN" altLang="en-US" dirty="0" smtClean="0"/>
              <a:t>        采用</a:t>
            </a:r>
            <a:r>
              <a:rPr lang="zh-CN" altLang="en-US" dirty="0"/>
              <a:t>不同的馈电电路和匹配网络，可以构成高频功放的各种实用电路</a:t>
            </a:r>
            <a:r>
              <a:rPr lang="zh-CN" altLang="en-US" dirty="0" smtClean="0"/>
              <a:t>。图</a:t>
            </a:r>
            <a:r>
              <a:rPr lang="en-US" altLang="zh-CN" dirty="0" smtClean="0"/>
              <a:t>3-31</a:t>
            </a:r>
            <a:r>
              <a:rPr lang="zh-CN" altLang="en-US" dirty="0" smtClean="0"/>
              <a:t>（</a:t>
            </a:r>
            <a:r>
              <a:rPr lang="en-US" altLang="zh-CN" dirty="0" smtClean="0"/>
              <a:t>a</a:t>
            </a:r>
            <a:r>
              <a:rPr lang="zh-CN" altLang="en-US" dirty="0" smtClean="0"/>
              <a:t>）</a:t>
            </a:r>
            <a:r>
              <a:rPr lang="zh-CN" altLang="en-US" dirty="0"/>
              <a:t>是工作频率</a:t>
            </a:r>
            <a:r>
              <a:rPr lang="zh-CN" altLang="en-US" dirty="0" smtClean="0"/>
              <a:t>为</a:t>
            </a:r>
            <a:r>
              <a:rPr lang="en-US" altLang="zh-CN" dirty="0" smtClean="0"/>
              <a:t>50MHz</a:t>
            </a:r>
            <a:r>
              <a:rPr lang="zh-CN" altLang="en-US" dirty="0" smtClean="0"/>
              <a:t>的</a:t>
            </a:r>
            <a:r>
              <a:rPr lang="zh-CN" altLang="en-US" dirty="0"/>
              <a:t>晶体管谐振功率放大电路，它</a:t>
            </a:r>
            <a:r>
              <a:rPr lang="zh-CN" altLang="en-US" dirty="0" smtClean="0"/>
              <a:t>向</a:t>
            </a:r>
            <a:r>
              <a:rPr lang="en-US" altLang="zh-CN" dirty="0" smtClean="0"/>
              <a:t>50Ω </a:t>
            </a:r>
            <a:r>
              <a:rPr lang="zh-CN" altLang="en-US" dirty="0"/>
              <a:t>外接负载</a:t>
            </a:r>
            <a:r>
              <a:rPr lang="zh-CN" altLang="en-US" dirty="0" smtClean="0"/>
              <a:t>提供</a:t>
            </a:r>
            <a:r>
              <a:rPr lang="en-US" altLang="zh-CN" dirty="0" smtClean="0"/>
              <a:t>25</a:t>
            </a:r>
            <a:r>
              <a:rPr lang="zh-CN" altLang="en-US" dirty="0" smtClean="0"/>
              <a:t> </a:t>
            </a:r>
            <a:r>
              <a:rPr lang="zh-CN" altLang="en-US" dirty="0"/>
              <a:t>Ｗ 功率，功率增益</a:t>
            </a:r>
            <a:r>
              <a:rPr lang="zh-CN" altLang="en-US" dirty="0" smtClean="0"/>
              <a:t>达</a:t>
            </a:r>
            <a:r>
              <a:rPr lang="en-US" altLang="zh-CN" dirty="0" smtClean="0"/>
              <a:t>7dB</a:t>
            </a:r>
            <a:r>
              <a:rPr lang="zh-CN" altLang="en-US" dirty="0" smtClean="0"/>
              <a:t>。</a:t>
            </a:r>
            <a:r>
              <a:rPr lang="zh-CN" altLang="en-US" dirty="0"/>
              <a:t>这个放大电路基极采用零偏，集电极采用串馈，并</a:t>
            </a:r>
            <a:r>
              <a:rPr lang="zh-CN" altLang="en-US" dirty="0" smtClean="0"/>
              <a:t>由</a:t>
            </a:r>
            <a:r>
              <a:rPr lang="en-US" altLang="zh-CN" dirty="0" smtClean="0"/>
              <a:t>L</a:t>
            </a:r>
            <a:r>
              <a:rPr lang="en-US" altLang="zh-CN" baseline="-25000" dirty="0" smtClean="0"/>
              <a:t>2</a:t>
            </a:r>
            <a:r>
              <a:rPr lang="zh-CN" altLang="en-US" dirty="0" smtClean="0"/>
              <a:t>、</a:t>
            </a:r>
            <a:r>
              <a:rPr lang="en-US" altLang="zh-CN" dirty="0" smtClean="0"/>
              <a:t>L</a:t>
            </a:r>
            <a:r>
              <a:rPr lang="en-US" altLang="zh-CN" baseline="-25000" dirty="0" smtClean="0"/>
              <a:t>3</a:t>
            </a:r>
            <a:r>
              <a:rPr lang="zh-CN" altLang="en-US" dirty="0" smtClean="0"/>
              <a:t>、</a:t>
            </a:r>
            <a:r>
              <a:rPr lang="en-US" altLang="zh-CN" dirty="0" smtClean="0"/>
              <a:t>C</a:t>
            </a:r>
            <a:r>
              <a:rPr lang="en-US" altLang="zh-CN" baseline="-25000" dirty="0" smtClean="0"/>
              <a:t>3</a:t>
            </a:r>
            <a:r>
              <a:rPr lang="zh-CN" altLang="en-US" dirty="0" smtClean="0"/>
              <a:t>、</a:t>
            </a:r>
            <a:r>
              <a:rPr lang="en-US" altLang="zh-CN" dirty="0" smtClean="0"/>
              <a:t>C</a:t>
            </a:r>
            <a:r>
              <a:rPr lang="en-US" altLang="zh-CN" baseline="-25000" dirty="0" smtClean="0"/>
              <a:t>4</a:t>
            </a:r>
            <a:r>
              <a:rPr lang="zh-CN" altLang="en-US" dirty="0" smtClean="0"/>
              <a:t> </a:t>
            </a:r>
            <a:r>
              <a:rPr lang="zh-CN" altLang="en-US" dirty="0"/>
              <a:t>组成</a:t>
            </a:r>
            <a:r>
              <a:rPr lang="el-GR" altLang="zh-CN" dirty="0"/>
              <a:t>π</a:t>
            </a:r>
            <a:r>
              <a:rPr lang="zh-CN" altLang="en-US" dirty="0"/>
              <a:t>型网络。</a:t>
            </a:r>
          </a:p>
        </p:txBody>
      </p:sp>
    </p:spTree>
    <p:extLst>
      <p:ext uri="{BB962C8B-B14F-4D97-AF65-F5344CB8AC3E}">
        <p14:creationId xmlns:p14="http://schemas.microsoft.com/office/powerpoint/2010/main" val="29364364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3-31</a:t>
            </a:r>
            <a:r>
              <a:rPr lang="zh-CN" altLang="en-US" dirty="0" smtClean="0"/>
              <a:t>（</a:t>
            </a:r>
            <a:r>
              <a:rPr lang="en-US" altLang="zh-CN" dirty="0" smtClean="0"/>
              <a:t>b</a:t>
            </a:r>
            <a:r>
              <a:rPr lang="zh-CN" altLang="en-US" dirty="0" smtClean="0"/>
              <a:t>）</a:t>
            </a:r>
            <a:r>
              <a:rPr lang="zh-CN" altLang="en-US" dirty="0"/>
              <a:t>是工作频率</a:t>
            </a:r>
            <a:r>
              <a:rPr lang="zh-CN" altLang="en-US" dirty="0" smtClean="0"/>
              <a:t>为</a:t>
            </a:r>
            <a:r>
              <a:rPr lang="en-US" altLang="zh-CN" dirty="0" smtClean="0"/>
              <a:t>175</a:t>
            </a:r>
            <a:r>
              <a:rPr lang="zh-CN" altLang="en-US" dirty="0" smtClean="0"/>
              <a:t> </a:t>
            </a:r>
            <a:r>
              <a:rPr lang="en-US" altLang="zh-CN" dirty="0" smtClean="0"/>
              <a:t>MHz</a:t>
            </a:r>
            <a:r>
              <a:rPr lang="zh-CN" altLang="en-US" dirty="0" smtClean="0"/>
              <a:t>的</a:t>
            </a:r>
            <a:r>
              <a:rPr lang="en-US" altLang="zh-CN" dirty="0" smtClean="0"/>
              <a:t>VMOS</a:t>
            </a:r>
            <a:r>
              <a:rPr lang="zh-CN" altLang="en-US" dirty="0" smtClean="0"/>
              <a:t>场效应</a:t>
            </a:r>
            <a:r>
              <a:rPr lang="zh-CN" altLang="en-US" dirty="0"/>
              <a:t>管谐振功放电路，可</a:t>
            </a:r>
            <a:r>
              <a:rPr lang="zh-CN" altLang="en-US" dirty="0" smtClean="0"/>
              <a:t>向</a:t>
            </a:r>
            <a:r>
              <a:rPr lang="en-US" altLang="zh-CN" dirty="0" smtClean="0"/>
              <a:t>50Ω </a:t>
            </a:r>
            <a:r>
              <a:rPr lang="zh-CN" altLang="en-US" dirty="0" smtClean="0"/>
              <a:t>负载提供</a:t>
            </a:r>
            <a:r>
              <a:rPr lang="en-US" altLang="zh-CN" dirty="0" smtClean="0"/>
              <a:t>10</a:t>
            </a:r>
            <a:r>
              <a:rPr lang="zh-CN" altLang="en-US" dirty="0" smtClean="0"/>
              <a:t>Ｗ </a:t>
            </a:r>
            <a:r>
              <a:rPr lang="zh-CN" altLang="en-US" dirty="0"/>
              <a:t>功率，效率</a:t>
            </a:r>
            <a:r>
              <a:rPr lang="zh-CN" altLang="en-US" dirty="0" smtClean="0"/>
              <a:t>大于</a:t>
            </a:r>
            <a:r>
              <a:rPr lang="en-US" altLang="zh-CN" dirty="0" smtClean="0"/>
              <a:t>60</a:t>
            </a:r>
            <a:r>
              <a:rPr lang="zh-CN" altLang="en-US" dirty="0" smtClean="0"/>
              <a:t>％，</a:t>
            </a:r>
            <a:r>
              <a:rPr lang="zh-CN" altLang="en-US" dirty="0"/>
              <a:t>栅极采用</a:t>
            </a:r>
            <a:r>
              <a:rPr lang="zh-CN" altLang="en-US" dirty="0" smtClean="0"/>
              <a:t>了</a:t>
            </a:r>
            <a:r>
              <a:rPr lang="en-US" altLang="zh-CN" dirty="0" smtClean="0"/>
              <a:t>C</a:t>
            </a:r>
            <a:r>
              <a:rPr lang="en-US" altLang="zh-CN" baseline="-25000" dirty="0" smtClean="0"/>
              <a:t>1</a:t>
            </a:r>
            <a:r>
              <a:rPr lang="zh-CN" altLang="en-US" dirty="0" smtClean="0"/>
              <a:t>、</a:t>
            </a:r>
            <a:r>
              <a:rPr lang="en-US" altLang="zh-CN" dirty="0" smtClean="0"/>
              <a:t>C</a:t>
            </a:r>
            <a:r>
              <a:rPr lang="en-US" altLang="zh-CN" baseline="-25000" dirty="0" smtClean="0"/>
              <a:t>2</a:t>
            </a:r>
            <a:r>
              <a:rPr lang="zh-CN" altLang="en-US" dirty="0" smtClean="0"/>
              <a:t>、</a:t>
            </a:r>
            <a:r>
              <a:rPr lang="en-US" altLang="zh-CN" dirty="0" smtClean="0"/>
              <a:t>C</a:t>
            </a:r>
            <a:r>
              <a:rPr lang="en-US" altLang="zh-CN" baseline="-25000" dirty="0" smtClean="0"/>
              <a:t>3</a:t>
            </a:r>
            <a:r>
              <a:rPr lang="zh-CN" altLang="en-US" dirty="0" smtClean="0"/>
              <a:t>、</a:t>
            </a:r>
            <a:r>
              <a:rPr lang="en-US" altLang="zh-CN" dirty="0" smtClean="0"/>
              <a:t>L</a:t>
            </a:r>
            <a:r>
              <a:rPr lang="en-US" altLang="zh-CN" baseline="-25000" dirty="0" smtClean="0"/>
              <a:t>1</a:t>
            </a:r>
            <a:r>
              <a:rPr lang="zh-CN" altLang="en-US" baseline="-25000" dirty="0" smtClean="0"/>
              <a:t> </a:t>
            </a:r>
            <a:r>
              <a:rPr lang="zh-CN" altLang="en-US" dirty="0"/>
              <a:t>组成的Ｔ 型网络，漏极</a:t>
            </a:r>
            <a:r>
              <a:rPr lang="zh-CN" altLang="en-US" dirty="0" smtClean="0"/>
              <a:t>采用</a:t>
            </a:r>
            <a:r>
              <a:rPr lang="en-US" altLang="zh-CN" dirty="0" smtClean="0"/>
              <a:t>L</a:t>
            </a:r>
            <a:r>
              <a:rPr lang="en-US" altLang="zh-CN" baseline="-25000" dirty="0" smtClean="0"/>
              <a:t>2</a:t>
            </a:r>
            <a:r>
              <a:rPr lang="zh-CN" altLang="en-US" dirty="0" smtClean="0"/>
              <a:t>、</a:t>
            </a:r>
            <a:r>
              <a:rPr lang="en-US" altLang="zh-CN" dirty="0" smtClean="0"/>
              <a:t>L</a:t>
            </a:r>
            <a:r>
              <a:rPr lang="en-US" altLang="zh-CN" baseline="-25000" dirty="0" smtClean="0"/>
              <a:t>3</a:t>
            </a:r>
            <a:r>
              <a:rPr lang="zh-CN" altLang="en-US" dirty="0" smtClean="0"/>
              <a:t>、</a:t>
            </a:r>
            <a:r>
              <a:rPr lang="en-US" altLang="zh-CN" dirty="0" smtClean="0"/>
              <a:t>C</a:t>
            </a:r>
            <a:r>
              <a:rPr lang="en-US" altLang="zh-CN" baseline="-25000" dirty="0" smtClean="0"/>
              <a:t>5</a:t>
            </a:r>
            <a:r>
              <a:rPr lang="zh-CN" altLang="en-US" dirty="0" smtClean="0"/>
              <a:t>、</a:t>
            </a:r>
            <a:r>
              <a:rPr lang="en-US" altLang="zh-CN" dirty="0" smtClean="0"/>
              <a:t>C</a:t>
            </a:r>
            <a:r>
              <a:rPr lang="en-US" altLang="zh-CN" baseline="-25000" dirty="0" smtClean="0"/>
              <a:t>7</a:t>
            </a:r>
            <a:r>
              <a:rPr lang="zh-CN" altLang="en-US" dirty="0" smtClean="0"/>
              <a:t>、</a:t>
            </a:r>
            <a:r>
              <a:rPr lang="en-US" altLang="zh-CN" dirty="0" smtClean="0"/>
              <a:t>C</a:t>
            </a:r>
            <a:r>
              <a:rPr lang="en-US" altLang="zh-CN" baseline="-25000" dirty="0" smtClean="0"/>
              <a:t>8</a:t>
            </a:r>
            <a:r>
              <a:rPr lang="zh-CN" altLang="en-US" dirty="0" smtClean="0"/>
              <a:t>组成</a:t>
            </a:r>
            <a:r>
              <a:rPr lang="zh-CN" altLang="en-US" dirty="0"/>
              <a:t>的</a:t>
            </a:r>
            <a:r>
              <a:rPr lang="en-US" altLang="zh-CN" dirty="0"/>
              <a:t>π</a:t>
            </a:r>
            <a:r>
              <a:rPr lang="zh-CN" altLang="en-US" dirty="0"/>
              <a:t>型网络；栅极采用并馈，漏极采用串馈。</a:t>
            </a:r>
          </a:p>
        </p:txBody>
      </p:sp>
    </p:spTree>
    <p:extLst>
      <p:ext uri="{BB962C8B-B14F-4D97-AF65-F5344CB8AC3E}">
        <p14:creationId xmlns:p14="http://schemas.microsoft.com/office/powerpoint/2010/main" val="27317470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6652" y="998484"/>
            <a:ext cx="4730695" cy="4659366"/>
          </a:xfrm>
          <a:prstGeom prst="rect">
            <a:avLst/>
          </a:prstGeom>
        </p:spPr>
      </p:pic>
      <p:sp>
        <p:nvSpPr>
          <p:cNvPr id="4" name="文本框 3"/>
          <p:cNvSpPr txBox="1"/>
          <p:nvPr/>
        </p:nvSpPr>
        <p:spPr>
          <a:xfrm>
            <a:off x="2107405" y="5749950"/>
            <a:ext cx="4929188" cy="461665"/>
          </a:xfrm>
          <a:prstGeom prst="rect">
            <a:avLst/>
          </a:prstGeom>
          <a:noFill/>
        </p:spPr>
        <p:txBody>
          <a:bodyPr wrap="square" rtlCol="0">
            <a:spAutoFit/>
          </a:bodyPr>
          <a:lstStyle/>
          <a:p>
            <a:pPr algn="ctr"/>
            <a:r>
              <a:rPr lang="zh-CN" altLang="en-US" sz="2400" dirty="0" smtClean="0"/>
              <a:t>图</a:t>
            </a:r>
            <a:r>
              <a:rPr lang="en-US" altLang="zh-CN" sz="2400" dirty="0" smtClean="0"/>
              <a:t>3-31</a:t>
            </a:r>
            <a:r>
              <a:rPr lang="zh-CN" altLang="en-US" sz="2400" dirty="0"/>
              <a:t>　高频功放实际线路</a:t>
            </a:r>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65567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a:t>
            </a:r>
            <a:r>
              <a:rPr lang="zh-CN" altLang="en-US" sz="3200" b="1" dirty="0" smtClean="0"/>
              <a:t>第六</a:t>
            </a:r>
            <a:r>
              <a:rPr lang="zh-CN" altLang="en-US" sz="3200" b="1" dirty="0"/>
              <a:t>节　高频集成功率放大器</a:t>
            </a:r>
            <a:r>
              <a:rPr lang="zh-CN" altLang="en-US" sz="3200" b="1" dirty="0" smtClean="0"/>
              <a:t>简介</a:t>
            </a:r>
            <a:r>
              <a:rPr lang="en-US" altLang="zh-CN" sz="3200" b="1" dirty="0" smtClean="0"/>
              <a:t/>
            </a:r>
            <a:br>
              <a:rPr lang="en-US" altLang="zh-CN" sz="3200" b="1" dirty="0" smtClean="0"/>
            </a:br>
            <a:r>
              <a:rPr lang="en-US" altLang="zh-CN" sz="3200" b="1" dirty="0" smtClean="0"/>
              <a:t/>
            </a:r>
            <a:br>
              <a:rPr lang="en-US" altLang="zh-CN" sz="3200" b="1" dirty="0" smtClean="0"/>
            </a:br>
            <a:r>
              <a:rPr lang="en-US" altLang="zh-CN" sz="3200" b="1" dirty="0" smtClean="0"/>
              <a:t>      </a:t>
            </a:r>
            <a:r>
              <a:rPr lang="zh-CN" altLang="en-US" dirty="0" smtClean="0"/>
              <a:t>随着</a:t>
            </a:r>
            <a:r>
              <a:rPr lang="zh-CN" altLang="en-US" dirty="0"/>
              <a:t>半导体技术的发展，出现了一些集成高频功率放大器件。这些功放器件体积小</a:t>
            </a:r>
            <a:r>
              <a:rPr lang="zh-CN" altLang="en-US" dirty="0" smtClean="0"/>
              <a:t>，可靠性</a:t>
            </a:r>
            <a:r>
              <a:rPr lang="zh-CN" altLang="en-US" dirty="0"/>
              <a:t>高，外接元件少，输出功率一般在几瓦至十几瓦之间。如日本三菱公司</a:t>
            </a:r>
            <a:r>
              <a:rPr lang="zh-CN" altLang="en-US" dirty="0" smtClean="0"/>
              <a:t>的</a:t>
            </a:r>
            <a:r>
              <a:rPr lang="en-US" altLang="zh-CN" dirty="0" smtClean="0"/>
              <a:t>M57704</a:t>
            </a:r>
            <a:r>
              <a:rPr lang="zh-CN" altLang="en-US" dirty="0" smtClean="0"/>
              <a:t>系列</a:t>
            </a:r>
            <a:r>
              <a:rPr lang="zh-CN" altLang="en-US" dirty="0"/>
              <a:t>、</a:t>
            </a:r>
            <a:r>
              <a:rPr lang="zh-CN" altLang="en-US" dirty="0" smtClean="0"/>
              <a:t>美国</a:t>
            </a:r>
            <a:r>
              <a:rPr lang="en-US" altLang="zh-CN" dirty="0" smtClean="0"/>
              <a:t>Motorola</a:t>
            </a:r>
            <a:r>
              <a:rPr lang="zh-CN" altLang="en-US" dirty="0" smtClean="0"/>
              <a:t>公司的</a:t>
            </a:r>
            <a:r>
              <a:rPr lang="en-US" altLang="zh-CN" dirty="0" smtClean="0"/>
              <a:t>MHW</a:t>
            </a:r>
            <a:r>
              <a:rPr lang="zh-CN" altLang="en-US" dirty="0" smtClean="0"/>
              <a:t>系列</a:t>
            </a:r>
            <a:r>
              <a:rPr lang="zh-CN" altLang="en-US" dirty="0"/>
              <a:t>便是其中的代表产品</a:t>
            </a:r>
            <a:r>
              <a:rPr lang="zh-CN" altLang="en-US" dirty="0" smtClean="0"/>
              <a:t>。</a:t>
            </a:r>
            <a:r>
              <a:rPr lang="en-US" altLang="zh-CN" dirty="0" smtClean="0"/>
              <a:t/>
            </a:r>
            <a:br>
              <a:rPr lang="en-US" altLang="zh-CN" dirty="0" smtClean="0"/>
            </a:br>
            <a:r>
              <a:rPr lang="en-US" altLang="zh-CN" dirty="0" smtClean="0"/>
              <a:t>         </a:t>
            </a:r>
            <a:r>
              <a:rPr lang="zh-CN" altLang="en-US" dirty="0" smtClean="0"/>
              <a:t>表</a:t>
            </a:r>
            <a:r>
              <a:rPr lang="en-US" altLang="zh-CN" dirty="0" smtClean="0"/>
              <a:t>3-3</a:t>
            </a:r>
            <a:r>
              <a:rPr lang="zh-CN" altLang="en-US" dirty="0" smtClean="0"/>
              <a:t>列出了</a:t>
            </a:r>
            <a:r>
              <a:rPr lang="en-US" altLang="zh-CN" dirty="0" smtClean="0"/>
              <a:t>Motorola</a:t>
            </a:r>
            <a:r>
              <a:rPr lang="zh-CN" altLang="en-US" dirty="0" smtClean="0"/>
              <a:t>公司</a:t>
            </a:r>
            <a:r>
              <a:rPr lang="zh-CN" altLang="en-US" dirty="0"/>
              <a:t>集成高频</a:t>
            </a:r>
            <a:r>
              <a:rPr lang="zh-CN" altLang="en-US" dirty="0" smtClean="0"/>
              <a:t>功率放大器</a:t>
            </a:r>
            <a:r>
              <a:rPr lang="en-US" altLang="zh-CN" dirty="0" smtClean="0"/>
              <a:t>MHW</a:t>
            </a:r>
            <a:r>
              <a:rPr lang="zh-CN" altLang="en-US" dirty="0" smtClean="0"/>
              <a:t> </a:t>
            </a:r>
            <a:r>
              <a:rPr lang="zh-CN" altLang="en-US" dirty="0"/>
              <a:t>系列部分型号的电特性参数。</a:t>
            </a:r>
            <a:endParaRPr lang="zh-CN" altLang="en-US" sz="3200" b="1" dirty="0"/>
          </a:p>
        </p:txBody>
      </p:sp>
    </p:spTree>
    <p:extLst>
      <p:ext uri="{BB962C8B-B14F-4D97-AF65-F5344CB8AC3E}">
        <p14:creationId xmlns:p14="http://schemas.microsoft.com/office/powerpoint/2010/main" val="233307549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71587" y="998484"/>
            <a:ext cx="6600825" cy="461665"/>
          </a:xfrm>
          <a:prstGeom prst="rect">
            <a:avLst/>
          </a:prstGeom>
          <a:noFill/>
        </p:spPr>
        <p:txBody>
          <a:bodyPr wrap="square" rtlCol="0">
            <a:spAutoFit/>
          </a:bodyPr>
          <a:lstStyle/>
          <a:p>
            <a:pPr algn="ctr"/>
            <a:r>
              <a:rPr lang="zh-CN" altLang="en-US" sz="2400" dirty="0" smtClean="0"/>
              <a:t>表</a:t>
            </a:r>
            <a:r>
              <a:rPr lang="en-US" altLang="zh-CN" sz="2400" dirty="0" smtClean="0"/>
              <a:t>3-3</a:t>
            </a:r>
            <a:r>
              <a:rPr lang="zh-CN" altLang="en-US" sz="2400" dirty="0"/>
              <a:t>　</a:t>
            </a:r>
            <a:r>
              <a:rPr lang="en-US" altLang="zh-CN" sz="2400" dirty="0" smtClean="0"/>
              <a:t>MHW</a:t>
            </a:r>
            <a:r>
              <a:rPr lang="zh-CN" altLang="en-US" sz="2400" dirty="0" smtClean="0"/>
              <a:t>系列</a:t>
            </a:r>
            <a:r>
              <a:rPr lang="zh-CN" altLang="en-US" sz="2400" dirty="0"/>
              <a:t>部分型号的电特性参数</a:t>
            </a:r>
          </a:p>
        </p:txBody>
      </p:sp>
      <p:pic>
        <p:nvPicPr>
          <p:cNvPr id="4" name="图片 3"/>
          <p:cNvPicPr>
            <a:picLocks noChangeAspect="1"/>
          </p:cNvPicPr>
          <p:nvPr/>
        </p:nvPicPr>
        <p:blipFill>
          <a:blip r:embed="rId2"/>
          <a:stretch>
            <a:fillRect/>
          </a:stretch>
        </p:blipFill>
        <p:spPr>
          <a:xfrm>
            <a:off x="1041927" y="1511269"/>
            <a:ext cx="7060143" cy="4717386"/>
          </a:xfrm>
          <a:prstGeom prst="rect">
            <a:avLst/>
          </a:prstGeom>
        </p:spPr>
      </p:pic>
    </p:spTree>
    <p:extLst>
      <p:ext uri="{BB962C8B-B14F-4D97-AF65-F5344CB8AC3E}">
        <p14:creationId xmlns:p14="http://schemas.microsoft.com/office/powerpoint/2010/main" val="282082116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三菱公司的</a:t>
            </a:r>
            <a:r>
              <a:rPr lang="en-US" altLang="zh-CN" dirty="0" smtClean="0"/>
              <a:t>M57704</a:t>
            </a:r>
            <a:r>
              <a:rPr lang="zh-CN" altLang="en-US" dirty="0" smtClean="0"/>
              <a:t>系列高频功放是一种厚膜混合集成电路，可用于频率调制移动通信系统。包括多个型号：</a:t>
            </a:r>
            <a:r>
              <a:rPr lang="en-US" altLang="zh-CN" dirty="0" smtClean="0"/>
              <a:t>M57704UL</a:t>
            </a:r>
            <a:r>
              <a:rPr lang="zh-CN" altLang="en-US" dirty="0" smtClean="0"/>
              <a:t>，工作频率为</a:t>
            </a:r>
            <a:r>
              <a:rPr lang="en-US" altLang="zh-CN" dirty="0" smtClean="0"/>
              <a:t>380~400</a:t>
            </a:r>
            <a:r>
              <a:rPr lang="zh-CN" altLang="en-US" dirty="0" smtClean="0"/>
              <a:t> </a:t>
            </a:r>
            <a:r>
              <a:rPr lang="en-US" altLang="zh-CN" dirty="0" smtClean="0"/>
              <a:t>MHz</a:t>
            </a:r>
            <a:r>
              <a:rPr lang="zh-CN" altLang="en-US" dirty="0" smtClean="0"/>
              <a:t>；</a:t>
            </a:r>
            <a:r>
              <a:rPr lang="en-US" altLang="zh-CN" dirty="0" smtClean="0"/>
              <a:t>M57704L</a:t>
            </a:r>
            <a:r>
              <a:rPr lang="zh-CN" altLang="en-US" dirty="0" smtClean="0"/>
              <a:t>，工作频率为</a:t>
            </a:r>
            <a:r>
              <a:rPr lang="en-US" altLang="zh-CN" dirty="0" smtClean="0"/>
              <a:t>400~420MHz</a:t>
            </a:r>
            <a:r>
              <a:rPr lang="zh-CN" altLang="en-US" dirty="0" smtClean="0"/>
              <a:t>；</a:t>
            </a:r>
            <a:r>
              <a:rPr lang="en-US" altLang="zh-CN" dirty="0" smtClean="0"/>
              <a:t>M57704M</a:t>
            </a:r>
            <a:r>
              <a:rPr lang="zh-CN" altLang="en-US" dirty="0" smtClean="0"/>
              <a:t>，工作频率为</a:t>
            </a:r>
            <a:r>
              <a:rPr lang="en-US" altLang="zh-CN" dirty="0" smtClean="0"/>
              <a:t>430~450MHz</a:t>
            </a:r>
            <a:r>
              <a:rPr lang="zh-CN" altLang="en-US" dirty="0" smtClean="0"/>
              <a:t>；</a:t>
            </a:r>
            <a:r>
              <a:rPr lang="en-US" altLang="zh-CN" dirty="0" smtClean="0"/>
              <a:t>M57704H</a:t>
            </a:r>
            <a:r>
              <a:rPr lang="zh-CN" altLang="en-US" dirty="0" smtClean="0"/>
              <a:t>，工作频率为</a:t>
            </a:r>
            <a:r>
              <a:rPr lang="en-US" altLang="zh-CN" dirty="0" smtClean="0"/>
              <a:t>450~470MHz</a:t>
            </a:r>
            <a:r>
              <a:rPr lang="zh-CN" altLang="en-US" dirty="0" smtClean="0"/>
              <a:t>；</a:t>
            </a:r>
            <a:r>
              <a:rPr lang="en-US" altLang="zh-CN" dirty="0" smtClean="0"/>
              <a:t>M57704UH</a:t>
            </a:r>
            <a:r>
              <a:rPr lang="zh-CN" altLang="en-US" dirty="0" smtClean="0"/>
              <a:t>，工作频率为</a:t>
            </a:r>
            <a:r>
              <a:rPr lang="en-US" altLang="zh-CN" dirty="0" smtClean="0"/>
              <a:t>470~490MHz</a:t>
            </a:r>
            <a:r>
              <a:rPr lang="zh-CN" altLang="en-US" dirty="0" smtClean="0"/>
              <a:t>；</a:t>
            </a:r>
            <a:r>
              <a:rPr lang="en-US" altLang="zh-CN" dirty="0" smtClean="0"/>
              <a:t>M57704SH</a:t>
            </a:r>
            <a:r>
              <a:rPr lang="zh-CN" altLang="en-US" dirty="0" smtClean="0"/>
              <a:t>，工作频率为</a:t>
            </a:r>
            <a:r>
              <a:rPr lang="en-US" altLang="zh-CN" dirty="0" smtClean="0"/>
              <a:t>490~512MHz</a:t>
            </a:r>
            <a:r>
              <a:rPr lang="zh-CN" altLang="en-US" dirty="0" smtClean="0"/>
              <a:t>。电特性参数为：当</a:t>
            </a:r>
            <a:r>
              <a:rPr lang="en-US" altLang="zh-CN" dirty="0" smtClean="0"/>
              <a:t>U</a:t>
            </a:r>
            <a:r>
              <a:rPr lang="en-US" altLang="zh-CN" baseline="-25000" dirty="0" smtClean="0"/>
              <a:t>CC</a:t>
            </a:r>
            <a:r>
              <a:rPr lang="en-US" altLang="zh-CN" dirty="0" smtClean="0"/>
              <a:t>=12.5V</a:t>
            </a:r>
            <a:r>
              <a:rPr lang="zh-CN" altLang="en-US" dirty="0" smtClean="0"/>
              <a:t>，</a:t>
            </a:r>
            <a:r>
              <a:rPr lang="en-US" altLang="zh-CN" dirty="0" smtClean="0"/>
              <a:t>P</a:t>
            </a:r>
            <a:r>
              <a:rPr lang="en-US" altLang="zh-CN" baseline="-25000" dirty="0" smtClean="0"/>
              <a:t>in</a:t>
            </a:r>
            <a:r>
              <a:rPr lang="zh-CN" altLang="en-US" dirty="0" smtClean="0"/>
              <a:t>＝</a:t>
            </a:r>
            <a:r>
              <a:rPr lang="en-US" altLang="zh-CN" dirty="0" smtClean="0"/>
              <a:t>0.2W</a:t>
            </a:r>
            <a:r>
              <a:rPr lang="zh-CN" altLang="en-US" dirty="0" smtClean="0"/>
              <a:t>，</a:t>
            </a:r>
            <a:r>
              <a:rPr lang="en-US" altLang="zh-CN" dirty="0" smtClean="0"/>
              <a:t>Z</a:t>
            </a:r>
            <a:r>
              <a:rPr lang="en-US" altLang="zh-CN" baseline="-25000" dirty="0" smtClean="0"/>
              <a:t>o</a:t>
            </a:r>
            <a:r>
              <a:rPr lang="en-US" altLang="zh-CN" dirty="0" smtClean="0"/>
              <a:t>=</a:t>
            </a:r>
            <a:r>
              <a:rPr lang="en-US" altLang="zh-CN" dirty="0" err="1" smtClean="0"/>
              <a:t>Z</a:t>
            </a:r>
            <a:r>
              <a:rPr lang="en-US" altLang="zh-CN" baseline="-25000" dirty="0" err="1" smtClean="0"/>
              <a:t>i</a:t>
            </a:r>
            <a:r>
              <a:rPr lang="en-US" altLang="zh-CN" dirty="0" smtClean="0"/>
              <a:t>=50Ω </a:t>
            </a:r>
            <a:r>
              <a:rPr lang="zh-CN" altLang="en-US" dirty="0" smtClean="0"/>
              <a:t>时，输出功率</a:t>
            </a:r>
            <a:r>
              <a:rPr lang="en-US" altLang="zh-CN" dirty="0" smtClean="0"/>
              <a:t>P</a:t>
            </a:r>
            <a:r>
              <a:rPr lang="en-US" altLang="zh-CN" baseline="-25000" dirty="0" smtClean="0"/>
              <a:t>o</a:t>
            </a:r>
            <a:r>
              <a:rPr lang="en-US" altLang="zh-CN" dirty="0" smtClean="0"/>
              <a:t>=13W</a:t>
            </a:r>
            <a:r>
              <a:rPr lang="zh-CN" altLang="en-US" dirty="0" smtClean="0"/>
              <a:t>，效率为</a:t>
            </a:r>
            <a:r>
              <a:rPr lang="en-US" altLang="zh-CN" dirty="0" smtClean="0"/>
              <a:t>35%~40%</a:t>
            </a:r>
            <a:r>
              <a:rPr lang="zh-CN" altLang="en-US" dirty="0" smtClean="0"/>
              <a:t>。</a:t>
            </a:r>
            <a:r>
              <a:rPr lang="en-US" altLang="zh-CN" dirty="0" smtClean="0"/>
              <a:t/>
            </a:r>
            <a:br>
              <a:rPr lang="en-US" altLang="zh-CN" dirty="0" smtClean="0"/>
            </a:br>
            <a:r>
              <a:rPr lang="en-US" altLang="zh-CN" dirty="0" smtClean="0"/>
              <a:t>        </a:t>
            </a:r>
            <a:r>
              <a:rPr lang="zh-CN" altLang="en-US" dirty="0" smtClean="0"/>
              <a:t>图</a:t>
            </a:r>
            <a:r>
              <a:rPr lang="en-US" altLang="zh-CN" dirty="0" smtClean="0"/>
              <a:t>3-32</a:t>
            </a:r>
            <a:r>
              <a:rPr lang="zh-CN" altLang="en-US" dirty="0" smtClean="0"/>
              <a:t>是</a:t>
            </a:r>
            <a:r>
              <a:rPr lang="en-US" altLang="zh-CN" dirty="0" smtClean="0"/>
              <a:t>M57704</a:t>
            </a:r>
            <a:r>
              <a:rPr lang="zh-CN" altLang="en-US" dirty="0" smtClean="0"/>
              <a:t>系列功放的等效电路图。由图可见，它是由三级放大电路、匹配网络（微带线和</a:t>
            </a:r>
            <a:r>
              <a:rPr lang="en-US" altLang="zh-CN" dirty="0" smtClean="0"/>
              <a:t>LC</a:t>
            </a:r>
            <a:r>
              <a:rPr lang="zh-CN" altLang="en-US" dirty="0" smtClean="0"/>
              <a:t>元件）组成。</a:t>
            </a:r>
            <a:endParaRPr lang="zh-CN" altLang="en-US" dirty="0"/>
          </a:p>
        </p:txBody>
      </p:sp>
    </p:spTree>
    <p:extLst>
      <p:ext uri="{BB962C8B-B14F-4D97-AF65-F5344CB8AC3E}">
        <p14:creationId xmlns:p14="http://schemas.microsoft.com/office/powerpoint/2010/main" val="8957844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1567" y="1451418"/>
            <a:ext cx="6480866" cy="2991995"/>
          </a:xfrm>
          <a:prstGeom prst="rect">
            <a:avLst/>
          </a:prstGeom>
        </p:spPr>
      </p:pic>
      <p:sp>
        <p:nvSpPr>
          <p:cNvPr id="4" name="文本框 3"/>
          <p:cNvSpPr txBox="1"/>
          <p:nvPr/>
        </p:nvSpPr>
        <p:spPr>
          <a:xfrm>
            <a:off x="1585912" y="5096681"/>
            <a:ext cx="5972176" cy="461665"/>
          </a:xfrm>
          <a:prstGeom prst="rect">
            <a:avLst/>
          </a:prstGeom>
          <a:noFill/>
        </p:spPr>
        <p:txBody>
          <a:bodyPr wrap="square" rtlCol="0">
            <a:spAutoFit/>
          </a:bodyPr>
          <a:lstStyle/>
          <a:p>
            <a:pPr algn="ctr"/>
            <a:r>
              <a:rPr lang="zh-CN" altLang="en-US" sz="2400" dirty="0" smtClean="0"/>
              <a:t>图</a:t>
            </a:r>
            <a:r>
              <a:rPr lang="en-US" altLang="zh-CN" sz="2400" dirty="0" smtClean="0"/>
              <a:t>3-32</a:t>
            </a:r>
            <a:r>
              <a:rPr lang="zh-CN" altLang="en-US" sz="2400" dirty="0" smtClean="0"/>
              <a:t>　</a:t>
            </a:r>
            <a:r>
              <a:rPr lang="en-US" altLang="zh-CN" sz="2400" dirty="0" smtClean="0"/>
              <a:t>M57704</a:t>
            </a:r>
            <a:r>
              <a:rPr lang="zh-CN" altLang="en-US" sz="2400" dirty="0" smtClean="0"/>
              <a:t>系列</a:t>
            </a:r>
            <a:r>
              <a:rPr lang="zh-CN" altLang="en-US" sz="2400" dirty="0"/>
              <a:t>功放的等效电路图</a:t>
            </a:r>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4626084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sz="3200" b="1" dirty="0" smtClean="0"/>
              <a:t>思考题</a:t>
            </a:r>
            <a:r>
              <a:rPr lang="zh-CN" altLang="en-US" sz="3200" b="1" dirty="0"/>
              <a:t>与</a:t>
            </a:r>
            <a:r>
              <a:rPr lang="zh-CN" altLang="en-US" sz="3200" b="1" dirty="0" smtClean="0"/>
              <a:t>练习题</a:t>
            </a:r>
            <a:r>
              <a:rPr lang="en-US" altLang="zh-CN" sz="3200" dirty="0" smtClean="0"/>
              <a:t/>
            </a:r>
            <a:br>
              <a:rPr lang="en-US" altLang="zh-CN" sz="3200" dirty="0" smtClean="0"/>
            </a:br>
            <a:r>
              <a:rPr lang="en-US" altLang="zh-CN" sz="3200" dirty="0" smtClean="0"/>
              <a:t>      </a:t>
            </a:r>
            <a:r>
              <a:rPr lang="en-US" altLang="zh-CN" dirty="0" smtClean="0"/>
              <a:t>3-1</a:t>
            </a:r>
            <a:r>
              <a:rPr lang="zh-CN" altLang="en-US" dirty="0"/>
              <a:t>　对高频小信号放大器的主要要求是什么？高频小信号放大器有哪些分类？</a:t>
            </a:r>
            <a:br>
              <a:rPr lang="zh-CN" altLang="en-US" dirty="0"/>
            </a:br>
            <a:r>
              <a:rPr lang="zh-CN" altLang="en-US" dirty="0" smtClean="0"/>
              <a:t>        </a:t>
            </a:r>
            <a:r>
              <a:rPr lang="en-US" altLang="zh-CN" dirty="0" smtClean="0"/>
              <a:t>3-2 </a:t>
            </a:r>
            <a:r>
              <a:rPr lang="zh-CN" altLang="en-US" dirty="0"/>
              <a:t>　造成高频小信号放大器工作不稳定的主要因素是什么？为使放大器稳定工作</a:t>
            </a:r>
            <a:r>
              <a:rPr lang="zh-CN" altLang="en-US" dirty="0" smtClean="0"/>
              <a:t>，可以</a:t>
            </a:r>
            <a:r>
              <a:rPr lang="zh-CN" altLang="en-US" dirty="0"/>
              <a:t>采取哪些措施？</a:t>
            </a:r>
            <a:br>
              <a:rPr lang="zh-CN" altLang="en-US" dirty="0"/>
            </a:br>
            <a:r>
              <a:rPr lang="zh-CN" altLang="en-US" dirty="0" smtClean="0"/>
              <a:t>        </a:t>
            </a:r>
            <a:r>
              <a:rPr lang="en-US" altLang="zh-CN" dirty="0" smtClean="0"/>
              <a:t>3-3 </a:t>
            </a:r>
            <a:r>
              <a:rPr lang="zh-CN" altLang="en-US" dirty="0"/>
              <a:t>　集中选频放大器组成框图是什么？有何特点？</a:t>
            </a:r>
            <a:br>
              <a:rPr lang="zh-CN" altLang="en-US" dirty="0"/>
            </a:br>
            <a:r>
              <a:rPr lang="zh-CN" altLang="en-US" dirty="0" smtClean="0"/>
              <a:t>        </a:t>
            </a:r>
            <a:r>
              <a:rPr lang="en-US" altLang="zh-CN" dirty="0" smtClean="0"/>
              <a:t>3-4 </a:t>
            </a:r>
            <a:r>
              <a:rPr lang="zh-CN" altLang="en-US" dirty="0"/>
              <a:t>　高频功率放大器的功用是什么？应对它提出哪些主要要求？</a:t>
            </a:r>
            <a:br>
              <a:rPr lang="zh-CN" altLang="en-US" dirty="0"/>
            </a:br>
            <a:r>
              <a:rPr lang="zh-CN" altLang="en-US" dirty="0" smtClean="0"/>
              <a:t>        </a:t>
            </a:r>
            <a:r>
              <a:rPr lang="en-US" altLang="zh-CN" dirty="0" smtClean="0"/>
              <a:t>3-5 </a:t>
            </a:r>
            <a:r>
              <a:rPr lang="zh-CN" altLang="en-US" dirty="0"/>
              <a:t>　为什么高频功放一般在Ｃ 类状态工作？采用谐振回路作负载的目的是什么？</a:t>
            </a:r>
            <a:endParaRPr lang="zh-CN" altLang="en-US" sz="3200" dirty="0"/>
          </a:p>
        </p:txBody>
      </p:sp>
    </p:spTree>
    <p:extLst>
      <p:ext uri="{BB962C8B-B14F-4D97-AF65-F5344CB8AC3E}">
        <p14:creationId xmlns:p14="http://schemas.microsoft.com/office/powerpoint/2010/main" val="1437123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8748" y="1685924"/>
            <a:ext cx="4026504" cy="2828925"/>
          </a:xfrm>
          <a:prstGeom prst="rect">
            <a:avLst/>
          </a:prstGeom>
        </p:spPr>
      </p:pic>
      <p:sp>
        <p:nvSpPr>
          <p:cNvPr id="4" name="文本框 3"/>
          <p:cNvSpPr txBox="1"/>
          <p:nvPr/>
        </p:nvSpPr>
        <p:spPr>
          <a:xfrm>
            <a:off x="2678906" y="5202289"/>
            <a:ext cx="3786187" cy="461665"/>
          </a:xfrm>
          <a:prstGeom prst="rect">
            <a:avLst/>
          </a:prstGeom>
          <a:noFill/>
        </p:spPr>
        <p:txBody>
          <a:bodyPr wrap="square" rtlCol="0">
            <a:spAutoFit/>
          </a:bodyPr>
          <a:lstStyle/>
          <a:p>
            <a:pPr algn="ctr"/>
            <a:r>
              <a:rPr lang="zh-CN" altLang="en-US" sz="2400" dirty="0" smtClean="0"/>
              <a:t>图</a:t>
            </a:r>
            <a:r>
              <a:rPr lang="en-US" altLang="zh-CN" sz="2400" dirty="0" smtClean="0"/>
              <a:t>3-3</a:t>
            </a:r>
            <a:r>
              <a:rPr lang="zh-CN" altLang="en-US" sz="2400" dirty="0" smtClean="0"/>
              <a:t>　放大器的选择性</a:t>
            </a:r>
            <a:endParaRPr lang="zh-CN" altLang="en-US" sz="2400" dirty="0"/>
          </a:p>
        </p:txBody>
      </p:sp>
    </p:spTree>
    <p:extLst>
      <p:ext uri="{BB962C8B-B14F-4D97-AF65-F5344CB8AC3E}">
        <p14:creationId xmlns:p14="http://schemas.microsoft.com/office/powerpoint/2010/main" val="23418631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3-6 </a:t>
            </a:r>
            <a:r>
              <a:rPr lang="zh-CN" altLang="en-US" dirty="0" smtClean="0"/>
              <a:t>　高频功放的欠压、临界、过压状态是如何区分的？各有什么特点？当</a:t>
            </a:r>
            <a:r>
              <a:rPr lang="en-US" altLang="zh-CN" dirty="0" smtClean="0"/>
              <a:t>U</a:t>
            </a:r>
            <a:r>
              <a:rPr lang="en-US" altLang="zh-CN" baseline="-25000" dirty="0" smtClean="0"/>
              <a:t>CC</a:t>
            </a:r>
            <a:r>
              <a:rPr lang="zh-CN" altLang="en-US" dirty="0" smtClean="0"/>
              <a:t>、</a:t>
            </a:r>
            <a:r>
              <a:rPr lang="en-US" altLang="zh-CN" dirty="0" smtClean="0"/>
              <a:t>U</a:t>
            </a:r>
            <a:r>
              <a:rPr lang="en-US" altLang="zh-CN" baseline="-25000" dirty="0" smtClean="0"/>
              <a:t>BB</a:t>
            </a:r>
            <a:r>
              <a:rPr lang="zh-CN" altLang="en-US" dirty="0" smtClean="0"/>
              <a:t>、</a:t>
            </a:r>
            <a:r>
              <a:rPr lang="en-US" altLang="zh-CN" dirty="0" err="1" smtClean="0"/>
              <a:t>U</a:t>
            </a:r>
            <a:r>
              <a:rPr lang="en-US" altLang="zh-CN" baseline="-25000" dirty="0" err="1" smtClean="0"/>
              <a:t>b</a:t>
            </a:r>
            <a:r>
              <a:rPr lang="zh-CN" altLang="en-US" dirty="0" smtClean="0"/>
              <a:t> 和</a:t>
            </a:r>
            <a:r>
              <a:rPr lang="en-US" altLang="zh-CN" dirty="0" smtClean="0"/>
              <a:t>R</a:t>
            </a:r>
            <a:r>
              <a:rPr lang="en-US" altLang="zh-CN" baseline="-25000" dirty="0" smtClean="0"/>
              <a:t>L</a:t>
            </a:r>
            <a:r>
              <a:rPr lang="zh-CN" altLang="en-US" dirty="0" smtClean="0"/>
              <a:t> 四个外界因素只变化其中的一个时，高频功放的工作状态如何变化？</a:t>
            </a:r>
            <a:br>
              <a:rPr lang="zh-CN" altLang="en-US" dirty="0" smtClean="0"/>
            </a:br>
            <a:r>
              <a:rPr lang="zh-CN" altLang="en-US" dirty="0" smtClean="0"/>
              <a:t>        </a:t>
            </a:r>
            <a:r>
              <a:rPr lang="en-US" altLang="zh-CN" dirty="0" smtClean="0"/>
              <a:t>3-7 </a:t>
            </a:r>
            <a:r>
              <a:rPr lang="zh-CN" altLang="en-US" dirty="0" smtClean="0"/>
              <a:t>　试用高频功率管</a:t>
            </a:r>
            <a:r>
              <a:rPr lang="en-US" altLang="zh-CN" dirty="0" smtClean="0"/>
              <a:t>3DA1</a:t>
            </a:r>
            <a:r>
              <a:rPr lang="zh-CN" altLang="en-US" dirty="0" smtClean="0"/>
              <a:t>设计一高频功率放大器。要求工作在临界状态，输出功率</a:t>
            </a:r>
            <a:r>
              <a:rPr lang="en-US" altLang="zh-CN" dirty="0" smtClean="0"/>
              <a:t>P</a:t>
            </a:r>
            <a:r>
              <a:rPr lang="en-US" altLang="zh-CN" baseline="-25000" dirty="0" smtClean="0"/>
              <a:t>1</a:t>
            </a:r>
            <a:r>
              <a:rPr lang="zh-CN" altLang="en-US" dirty="0" smtClean="0"/>
              <a:t> </a:t>
            </a:r>
            <a:r>
              <a:rPr lang="en-US" altLang="zh-CN" dirty="0" smtClean="0"/>
              <a:t>=3W</a:t>
            </a:r>
            <a:r>
              <a:rPr lang="zh-CN" altLang="en-US" dirty="0" smtClean="0"/>
              <a:t>，</a:t>
            </a:r>
            <a:r>
              <a:rPr lang="el-GR" altLang="zh-CN" dirty="0" smtClean="0"/>
              <a:t>θ</a:t>
            </a:r>
            <a:r>
              <a:rPr lang="en-US" altLang="zh-CN" dirty="0" smtClean="0"/>
              <a:t>=70</a:t>
            </a:r>
            <a:r>
              <a:rPr lang="el-GR" altLang="zh-CN" dirty="0" smtClean="0"/>
              <a:t>°</a:t>
            </a:r>
            <a:r>
              <a:rPr lang="zh-CN" altLang="el-GR" dirty="0" smtClean="0"/>
              <a:t>。</a:t>
            </a:r>
            <a:r>
              <a:rPr lang="zh-CN" altLang="en-US" dirty="0" smtClean="0"/>
              <a:t>已知此管的静特性参数为：</a:t>
            </a:r>
            <a:r>
              <a:rPr lang="en-US" altLang="zh-CN" dirty="0" err="1" smtClean="0"/>
              <a:t>S</a:t>
            </a:r>
            <a:r>
              <a:rPr lang="en-US" altLang="zh-CN" baseline="-25000" dirty="0" err="1" smtClean="0"/>
              <a:t>c</a:t>
            </a:r>
            <a:r>
              <a:rPr lang="zh-CN" altLang="en-US" dirty="0" smtClean="0"/>
              <a:t> </a:t>
            </a:r>
            <a:r>
              <a:rPr lang="en-US" altLang="zh-CN" dirty="0" smtClean="0"/>
              <a:t>=0.33A/V</a:t>
            </a:r>
            <a:r>
              <a:rPr lang="zh-CN" altLang="en-US" dirty="0" smtClean="0"/>
              <a:t>，</a:t>
            </a:r>
            <a:r>
              <a:rPr lang="en-US" altLang="zh-CN" dirty="0" smtClean="0"/>
              <a:t>U’</a:t>
            </a:r>
            <a:r>
              <a:rPr lang="en-US" altLang="zh-CN" baseline="-25000" dirty="0" smtClean="0"/>
              <a:t>BB</a:t>
            </a:r>
            <a:r>
              <a:rPr lang="en-US" altLang="zh-CN" dirty="0" smtClean="0"/>
              <a:t>=0.65V</a:t>
            </a:r>
            <a:r>
              <a:rPr lang="zh-CN" altLang="en-US" dirty="0" smtClean="0"/>
              <a:t>，</a:t>
            </a:r>
            <a:r>
              <a:rPr lang="en-US" altLang="zh-CN" dirty="0" smtClean="0"/>
              <a:t>U</a:t>
            </a:r>
            <a:r>
              <a:rPr lang="en-US" altLang="zh-CN" baseline="-25000" dirty="0" smtClean="0"/>
              <a:t>CC</a:t>
            </a:r>
            <a:r>
              <a:rPr lang="en-US" altLang="zh-CN" dirty="0" smtClean="0"/>
              <a:t>=24V</a:t>
            </a:r>
            <a:r>
              <a:rPr lang="zh-CN" altLang="en-US" dirty="0" smtClean="0"/>
              <a:t> 。试计算集电极电路的电流、功率、效率以及临界阻抗。</a:t>
            </a:r>
            <a:r>
              <a:rPr lang="en-US" altLang="zh-CN" dirty="0" smtClean="0"/>
              <a:t/>
            </a:r>
            <a:br>
              <a:rPr lang="en-US" altLang="zh-CN" dirty="0" smtClean="0"/>
            </a:br>
            <a:r>
              <a:rPr lang="en-US" altLang="zh-CN" dirty="0" smtClean="0"/>
              <a:t>        3-8</a:t>
            </a:r>
            <a:r>
              <a:rPr lang="zh-CN" altLang="en-US" dirty="0"/>
              <a:t>　设一理想化的晶体管静特性如</a:t>
            </a:r>
            <a:r>
              <a:rPr lang="zh-CN" altLang="en-US" dirty="0" smtClean="0"/>
              <a:t>图</a:t>
            </a:r>
            <a:r>
              <a:rPr lang="en-US" altLang="zh-CN" dirty="0" smtClean="0"/>
              <a:t>P3-1</a:t>
            </a:r>
            <a:r>
              <a:rPr lang="zh-CN" altLang="en-US" dirty="0" smtClean="0"/>
              <a:t>所</a:t>
            </a:r>
            <a:r>
              <a:rPr lang="zh-CN" altLang="en-US" dirty="0"/>
              <a:t>示，</a:t>
            </a:r>
            <a:r>
              <a:rPr lang="zh-CN" altLang="en-US" dirty="0" smtClean="0"/>
              <a:t>已知</a:t>
            </a:r>
            <a:r>
              <a:rPr lang="en-US" altLang="zh-CN" dirty="0"/>
              <a:t>U</a:t>
            </a:r>
            <a:r>
              <a:rPr lang="en-US" altLang="zh-CN" baseline="-25000" dirty="0"/>
              <a:t>CC</a:t>
            </a:r>
            <a:r>
              <a:rPr lang="en-US" altLang="zh-CN" dirty="0"/>
              <a:t>=24V</a:t>
            </a:r>
            <a:r>
              <a:rPr lang="zh-CN" altLang="en-US" dirty="0"/>
              <a:t> </a:t>
            </a:r>
            <a:r>
              <a:rPr lang="zh-CN" altLang="en-US" dirty="0" smtClean="0"/>
              <a:t>，</a:t>
            </a:r>
            <a:r>
              <a:rPr lang="en-US" altLang="zh-CN" dirty="0" err="1" smtClean="0"/>
              <a:t>U</a:t>
            </a:r>
            <a:r>
              <a:rPr lang="en-US" altLang="zh-CN" baseline="-25000" dirty="0" err="1" smtClean="0"/>
              <a:t>c</a:t>
            </a:r>
            <a:r>
              <a:rPr lang="en-US" altLang="zh-CN" dirty="0" smtClean="0"/>
              <a:t>=21V</a:t>
            </a:r>
            <a:r>
              <a:rPr lang="zh-CN" altLang="en-US" dirty="0" smtClean="0"/>
              <a:t>，基极</a:t>
            </a:r>
            <a:r>
              <a:rPr lang="zh-CN" altLang="en-US" dirty="0"/>
              <a:t>偏压为零偏</a:t>
            </a:r>
            <a:r>
              <a:rPr lang="zh-CN" altLang="en-US" dirty="0" smtClean="0"/>
              <a:t>，</a:t>
            </a:r>
            <a:r>
              <a:rPr lang="en-US" altLang="zh-CN" dirty="0" err="1" smtClean="0"/>
              <a:t>U</a:t>
            </a:r>
            <a:r>
              <a:rPr lang="en-US" altLang="zh-CN" baseline="-25000" dirty="0" err="1" smtClean="0"/>
              <a:t>b</a:t>
            </a:r>
            <a:r>
              <a:rPr lang="en-US" altLang="zh-CN" dirty="0" smtClean="0"/>
              <a:t>=2.5V</a:t>
            </a:r>
            <a:r>
              <a:rPr lang="zh-CN" altLang="en-US" dirty="0" smtClean="0"/>
              <a:t>，</a:t>
            </a:r>
            <a:r>
              <a:rPr lang="zh-CN" altLang="en-US" dirty="0"/>
              <a:t>试作出它的动特性曲线。此功放工作在什么状态？并计算</a:t>
            </a:r>
            <a:r>
              <a:rPr lang="zh-CN" altLang="en-US" dirty="0" smtClean="0"/>
              <a:t>此功</a:t>
            </a:r>
            <a:r>
              <a:rPr lang="zh-CN" altLang="en-US" dirty="0"/>
              <a:t>放的</a:t>
            </a:r>
            <a:r>
              <a:rPr lang="el-GR" altLang="zh-CN" dirty="0"/>
              <a:t>θ</a:t>
            </a:r>
            <a:r>
              <a:rPr lang="zh-CN" altLang="el-GR" dirty="0" smtClean="0"/>
              <a:t>、</a:t>
            </a:r>
            <a:r>
              <a:rPr lang="en-US" altLang="zh-CN" dirty="0" smtClean="0"/>
              <a:t>P</a:t>
            </a:r>
            <a:r>
              <a:rPr lang="en-US" altLang="zh-CN" baseline="-25000" dirty="0" smtClean="0"/>
              <a:t>1</a:t>
            </a:r>
            <a:r>
              <a:rPr lang="zh-CN" altLang="en-US" dirty="0" smtClean="0"/>
              <a:t>、</a:t>
            </a:r>
            <a:r>
              <a:rPr lang="en-US" altLang="zh-CN" dirty="0" smtClean="0"/>
              <a:t>P</a:t>
            </a:r>
            <a:r>
              <a:rPr lang="en-US" altLang="zh-CN" baseline="-25000" dirty="0" smtClean="0"/>
              <a:t>0</a:t>
            </a:r>
            <a:r>
              <a:rPr lang="zh-CN" altLang="en-US" dirty="0" smtClean="0"/>
              <a:t>、</a:t>
            </a:r>
            <a:r>
              <a:rPr lang="el-GR" altLang="zh-CN" i="1" dirty="0"/>
              <a:t>η </a:t>
            </a:r>
            <a:r>
              <a:rPr lang="zh-CN" altLang="en-US" dirty="0"/>
              <a:t>及负载阻抗的大小。</a:t>
            </a:r>
          </a:p>
        </p:txBody>
      </p:sp>
    </p:spTree>
    <p:extLst>
      <p:ext uri="{BB962C8B-B14F-4D97-AF65-F5344CB8AC3E}">
        <p14:creationId xmlns:p14="http://schemas.microsoft.com/office/powerpoint/2010/main" val="2283130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1127" y="1499043"/>
            <a:ext cx="3881746" cy="3172969"/>
          </a:xfrm>
          <a:prstGeom prst="rect">
            <a:avLst/>
          </a:prstGeom>
        </p:spPr>
      </p:pic>
      <p:sp>
        <p:nvSpPr>
          <p:cNvPr id="5" name="文本框 4"/>
          <p:cNvSpPr txBox="1"/>
          <p:nvPr/>
        </p:nvSpPr>
        <p:spPr>
          <a:xfrm>
            <a:off x="1864519" y="5125255"/>
            <a:ext cx="5414962" cy="461665"/>
          </a:xfrm>
          <a:prstGeom prst="rect">
            <a:avLst/>
          </a:prstGeom>
          <a:noFill/>
        </p:spPr>
        <p:txBody>
          <a:bodyPr wrap="square" rtlCol="0">
            <a:spAutoFit/>
          </a:bodyPr>
          <a:lstStyle/>
          <a:p>
            <a:pPr algn="ctr"/>
            <a:r>
              <a:rPr lang="zh-CN" altLang="en-US" sz="2400" dirty="0" smtClean="0"/>
              <a:t>图</a:t>
            </a:r>
            <a:r>
              <a:rPr lang="en-US" altLang="zh-CN" sz="2400" dirty="0" smtClean="0"/>
              <a:t>P3-1</a:t>
            </a:r>
            <a:r>
              <a:rPr lang="zh-CN" altLang="en-US" sz="2400" dirty="0"/>
              <a:t>　</a:t>
            </a:r>
            <a:r>
              <a:rPr lang="zh-CN" altLang="en-US" sz="2400" dirty="0" smtClean="0"/>
              <a:t>题</a:t>
            </a:r>
            <a:r>
              <a:rPr lang="en-US" altLang="zh-CN" sz="2400" dirty="0" smtClean="0"/>
              <a:t>3-8</a:t>
            </a:r>
            <a:r>
              <a:rPr lang="zh-CN" altLang="en-US" sz="2400" dirty="0" smtClean="0"/>
              <a:t>图</a:t>
            </a:r>
            <a:endParaRPr lang="zh-CN" altLang="en-US" sz="2400" dirty="0"/>
          </a:p>
        </p:txBody>
      </p:sp>
    </p:spTree>
    <p:extLst>
      <p:ext uri="{BB962C8B-B14F-4D97-AF65-F5344CB8AC3E}">
        <p14:creationId xmlns:p14="http://schemas.microsoft.com/office/powerpoint/2010/main" val="98812094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smtClean="0"/>
              <a:t>         3-9</a:t>
            </a:r>
            <a:r>
              <a:rPr lang="zh-CN" altLang="en-US" dirty="0"/>
              <a:t>　试回答下列问题：</a:t>
            </a:r>
            <a:br>
              <a:rPr lang="zh-CN" altLang="en-US" dirty="0"/>
            </a:br>
            <a:r>
              <a:rPr lang="zh-CN" altLang="en-US" dirty="0" smtClean="0"/>
              <a:t>       （</a:t>
            </a:r>
            <a:r>
              <a:rPr lang="zh-CN" altLang="en-US" dirty="0"/>
              <a:t>１）利用功放进行振幅调制时，当调制的音频信号加在基极或集电极时，应如何</a:t>
            </a:r>
            <a:r>
              <a:rPr lang="zh-CN" altLang="en-US" dirty="0" smtClean="0"/>
              <a:t>选择功</a:t>
            </a:r>
            <a:r>
              <a:rPr lang="zh-CN" altLang="en-US" dirty="0"/>
              <a:t>放的工作状态？</a:t>
            </a:r>
            <a:br>
              <a:rPr lang="zh-CN" altLang="en-US" dirty="0"/>
            </a:br>
            <a:r>
              <a:rPr lang="zh-CN" altLang="en-US" dirty="0" smtClean="0"/>
              <a:t>       （</a:t>
            </a:r>
            <a:r>
              <a:rPr lang="zh-CN" altLang="en-US" dirty="0"/>
              <a:t>２）利用功放放大振幅调制信号时，应如何选择功放的工作状态？</a:t>
            </a:r>
            <a:br>
              <a:rPr lang="zh-CN" altLang="en-US" dirty="0"/>
            </a:br>
            <a:r>
              <a:rPr lang="zh-CN" altLang="en-US" dirty="0" smtClean="0"/>
              <a:t>       （３</a:t>
            </a:r>
            <a:r>
              <a:rPr lang="zh-CN" altLang="en-US" dirty="0"/>
              <a:t>）利用功放放大等幅度的信号时，应如何选择功放的工作状态？</a:t>
            </a:r>
            <a:br>
              <a:rPr lang="zh-CN" altLang="en-US" dirty="0"/>
            </a:br>
            <a:r>
              <a:rPr lang="zh-CN" altLang="en-US" dirty="0" smtClean="0"/>
              <a:t>        </a:t>
            </a:r>
            <a:r>
              <a:rPr lang="en-US" altLang="zh-CN" dirty="0" smtClean="0"/>
              <a:t>3-10</a:t>
            </a:r>
            <a:r>
              <a:rPr lang="zh-CN" altLang="en-US" dirty="0"/>
              <a:t>　已知高频功放工作在过压状态，现欲将它调整到临界状态，可以改变哪些</a:t>
            </a:r>
            <a:r>
              <a:rPr lang="zh-CN" altLang="en-US" dirty="0" smtClean="0"/>
              <a:t>外界因素</a:t>
            </a:r>
            <a:r>
              <a:rPr lang="zh-CN" altLang="en-US" dirty="0"/>
              <a:t>来实现？变化方向如何？在此过程中集电极输出</a:t>
            </a:r>
            <a:r>
              <a:rPr lang="zh-CN" altLang="en-US" dirty="0" smtClean="0"/>
              <a:t>功率</a:t>
            </a:r>
            <a:r>
              <a:rPr lang="en-US" altLang="zh-CN" dirty="0" smtClean="0"/>
              <a:t>P</a:t>
            </a:r>
            <a:r>
              <a:rPr lang="en-US" altLang="zh-CN" baseline="-25000" dirty="0" smtClean="0"/>
              <a:t>1</a:t>
            </a:r>
            <a:r>
              <a:rPr lang="zh-CN" altLang="en-US" dirty="0" smtClean="0"/>
              <a:t> </a:t>
            </a:r>
            <a:r>
              <a:rPr lang="zh-CN" altLang="en-US" dirty="0"/>
              <a:t>如何变化？</a:t>
            </a:r>
            <a:br>
              <a:rPr lang="zh-CN" altLang="en-US" dirty="0"/>
            </a:br>
            <a:r>
              <a:rPr lang="zh-CN" altLang="en-US" dirty="0" smtClean="0"/>
              <a:t>        </a:t>
            </a:r>
            <a:r>
              <a:rPr lang="en-US" altLang="zh-CN" dirty="0" smtClean="0"/>
              <a:t>3-11</a:t>
            </a:r>
            <a:r>
              <a:rPr lang="zh-CN" altLang="en-US" dirty="0"/>
              <a:t>　某谐振功放的动特性曲线如</a:t>
            </a:r>
            <a:r>
              <a:rPr lang="zh-CN" altLang="en-US" dirty="0" smtClean="0"/>
              <a:t>图</a:t>
            </a:r>
            <a:r>
              <a:rPr lang="en-US" altLang="zh-CN" dirty="0" smtClean="0"/>
              <a:t>P3-2</a:t>
            </a:r>
            <a:r>
              <a:rPr lang="zh-CN" altLang="en-US" dirty="0" smtClean="0"/>
              <a:t>中折线</a:t>
            </a:r>
            <a:r>
              <a:rPr lang="en-US" altLang="zh-CN" dirty="0" smtClean="0"/>
              <a:t>ABC</a:t>
            </a:r>
            <a:r>
              <a:rPr lang="zh-CN" altLang="en-US" dirty="0" smtClean="0"/>
              <a:t>所</a:t>
            </a:r>
            <a:r>
              <a:rPr lang="zh-CN" altLang="en-US" dirty="0"/>
              <a:t>示。画</a:t>
            </a:r>
            <a:r>
              <a:rPr lang="zh-CN" altLang="en-US" dirty="0" smtClean="0"/>
              <a:t>出</a:t>
            </a:r>
            <a:r>
              <a:rPr lang="en-US" altLang="zh-CN" dirty="0" err="1" smtClean="0"/>
              <a:t>i</a:t>
            </a:r>
            <a:r>
              <a:rPr lang="en-US" altLang="zh-CN" baseline="-25000" dirty="0" err="1" smtClean="0"/>
              <a:t>c</a:t>
            </a:r>
            <a:r>
              <a:rPr lang="zh-CN" altLang="en-US" dirty="0" smtClean="0"/>
              <a:t>和</a:t>
            </a:r>
            <a:r>
              <a:rPr lang="en-US" altLang="zh-CN" dirty="0" err="1" smtClean="0"/>
              <a:t>u</a:t>
            </a:r>
            <a:r>
              <a:rPr lang="en-US" altLang="zh-CN" baseline="-25000" dirty="0" err="1" smtClean="0"/>
              <a:t>ce</a:t>
            </a:r>
            <a:r>
              <a:rPr lang="zh-CN" altLang="en-US" dirty="0" smtClean="0"/>
              <a:t>的</a:t>
            </a:r>
            <a:r>
              <a:rPr lang="zh-CN" altLang="en-US" dirty="0"/>
              <a:t>波形</a:t>
            </a:r>
            <a:r>
              <a:rPr lang="zh-CN" altLang="en-US" dirty="0" smtClean="0"/>
              <a:t>，并</a:t>
            </a:r>
            <a:r>
              <a:rPr lang="zh-CN" altLang="en-US" dirty="0"/>
              <a:t>确定电源电压、输出电压的振幅。</a:t>
            </a:r>
          </a:p>
        </p:txBody>
      </p:sp>
    </p:spTree>
    <p:extLst>
      <p:ext uri="{BB962C8B-B14F-4D97-AF65-F5344CB8AC3E}">
        <p14:creationId xmlns:p14="http://schemas.microsoft.com/office/powerpoint/2010/main" val="1077725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5549" y="2048066"/>
            <a:ext cx="5112901" cy="2423922"/>
          </a:xfrm>
          <a:prstGeom prst="rect">
            <a:avLst/>
          </a:prstGeom>
        </p:spPr>
      </p:pic>
      <p:sp>
        <p:nvSpPr>
          <p:cNvPr id="5" name="文本框 4"/>
          <p:cNvSpPr txBox="1"/>
          <p:nvPr/>
        </p:nvSpPr>
        <p:spPr>
          <a:xfrm>
            <a:off x="2128836" y="5059905"/>
            <a:ext cx="4886325" cy="461665"/>
          </a:xfrm>
          <a:prstGeom prst="rect">
            <a:avLst/>
          </a:prstGeom>
          <a:noFill/>
        </p:spPr>
        <p:txBody>
          <a:bodyPr wrap="square" rtlCol="0">
            <a:spAutoFit/>
          </a:bodyPr>
          <a:lstStyle/>
          <a:p>
            <a:pPr algn="ctr"/>
            <a:r>
              <a:rPr lang="zh-CN" altLang="en-US" sz="2400" dirty="0" smtClean="0"/>
              <a:t>图</a:t>
            </a:r>
            <a:r>
              <a:rPr lang="en-US" altLang="zh-CN" sz="2400" dirty="0" smtClean="0"/>
              <a:t>P3-2</a:t>
            </a:r>
            <a:r>
              <a:rPr lang="zh-CN" altLang="en-US" sz="2400" dirty="0"/>
              <a:t>　</a:t>
            </a:r>
            <a:r>
              <a:rPr lang="zh-CN" altLang="en-US" sz="2400" dirty="0" smtClean="0"/>
              <a:t>题</a:t>
            </a:r>
            <a:r>
              <a:rPr lang="en-US" altLang="zh-CN" sz="2400" dirty="0" smtClean="0"/>
              <a:t>3-11</a:t>
            </a:r>
            <a:r>
              <a:rPr lang="zh-CN" altLang="en-US" sz="2400" dirty="0" smtClean="0"/>
              <a:t>图</a:t>
            </a:r>
            <a:endParaRPr lang="zh-CN" altLang="en-US" sz="2400" dirty="0"/>
          </a:p>
        </p:txBody>
      </p:sp>
    </p:spTree>
    <p:extLst>
      <p:ext uri="{BB962C8B-B14F-4D97-AF65-F5344CB8AC3E}">
        <p14:creationId xmlns:p14="http://schemas.microsoft.com/office/powerpoint/2010/main" val="36053684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        3-12</a:t>
            </a:r>
            <a:r>
              <a:rPr lang="zh-CN" altLang="en-US" dirty="0"/>
              <a:t>　改正</a:t>
            </a:r>
            <a:r>
              <a:rPr lang="zh-CN" altLang="en-US" dirty="0" smtClean="0"/>
              <a:t>图</a:t>
            </a:r>
            <a:r>
              <a:rPr lang="en-US" altLang="zh-CN" dirty="0" smtClean="0"/>
              <a:t>P3-3</a:t>
            </a:r>
            <a:r>
              <a:rPr lang="zh-CN" altLang="en-US" dirty="0" smtClean="0"/>
              <a:t>线路</a:t>
            </a:r>
            <a:r>
              <a:rPr lang="zh-CN" altLang="en-US" dirty="0"/>
              <a:t>中的错误，不得改变馈电形式，重新画出正确的线路。</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5338" y="2027681"/>
            <a:ext cx="6373324" cy="2658619"/>
          </a:xfrm>
          <a:prstGeom prst="rect">
            <a:avLst/>
          </a:prstGeom>
        </p:spPr>
      </p:pic>
      <p:sp>
        <p:nvSpPr>
          <p:cNvPr id="4" name="文本框 3"/>
          <p:cNvSpPr txBox="1"/>
          <p:nvPr/>
        </p:nvSpPr>
        <p:spPr>
          <a:xfrm>
            <a:off x="2436019" y="5218125"/>
            <a:ext cx="4271962" cy="461665"/>
          </a:xfrm>
          <a:prstGeom prst="rect">
            <a:avLst/>
          </a:prstGeom>
          <a:noFill/>
        </p:spPr>
        <p:txBody>
          <a:bodyPr wrap="square" rtlCol="0">
            <a:spAutoFit/>
          </a:bodyPr>
          <a:lstStyle/>
          <a:p>
            <a:pPr algn="ctr"/>
            <a:r>
              <a:rPr lang="zh-CN" altLang="en-US" sz="2400" dirty="0" smtClean="0"/>
              <a:t>图</a:t>
            </a:r>
            <a:r>
              <a:rPr lang="en-US" altLang="zh-CN" sz="2400" dirty="0" smtClean="0"/>
              <a:t>P3-3</a:t>
            </a:r>
            <a:r>
              <a:rPr lang="zh-CN" altLang="en-US" sz="2400" dirty="0"/>
              <a:t>　</a:t>
            </a:r>
            <a:r>
              <a:rPr lang="zh-CN" altLang="en-US" sz="2400" dirty="0" smtClean="0"/>
              <a:t>题</a:t>
            </a:r>
            <a:r>
              <a:rPr lang="en-US" altLang="zh-CN" sz="2400" dirty="0" smtClean="0"/>
              <a:t>3-12</a:t>
            </a:r>
            <a:r>
              <a:rPr lang="zh-CN" altLang="en-US" sz="2400" dirty="0" smtClean="0"/>
              <a:t>图</a:t>
            </a:r>
            <a:endParaRPr lang="zh-CN" altLang="en-US" sz="2400" dirty="0"/>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82304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在</a:t>
            </a:r>
            <a:r>
              <a:rPr lang="zh-CN" altLang="en-US" dirty="0"/>
              <a:t>放大有用信号的同时，还必须对带宽</a:t>
            </a:r>
            <a:r>
              <a:rPr lang="zh-CN" altLang="en-US" dirty="0" smtClean="0"/>
              <a:t>以外</a:t>
            </a:r>
            <a:r>
              <a:rPr lang="zh-CN" altLang="en-US" dirty="0"/>
              <a:t>的信号进行抑制，放大器理想的频率</a:t>
            </a:r>
            <a:r>
              <a:rPr lang="zh-CN" altLang="en-US" dirty="0" smtClean="0"/>
              <a:t>选择性应</a:t>
            </a:r>
            <a:r>
              <a:rPr lang="zh-CN" altLang="en-US" dirty="0"/>
              <a:t>如</a:t>
            </a:r>
            <a:r>
              <a:rPr lang="zh-CN" altLang="en-US" dirty="0" smtClean="0"/>
              <a:t>图</a:t>
            </a:r>
            <a:r>
              <a:rPr lang="en-US" altLang="zh-CN" dirty="0" smtClean="0"/>
              <a:t>3-3</a:t>
            </a:r>
            <a:r>
              <a:rPr lang="zh-CN" altLang="en-US" dirty="0" smtClean="0"/>
              <a:t>中</a:t>
            </a:r>
            <a:r>
              <a:rPr lang="zh-CN" altLang="en-US" dirty="0"/>
              <a:t>高度为１、宽度</a:t>
            </a:r>
            <a:r>
              <a:rPr lang="zh-CN" altLang="en-US" dirty="0" smtClean="0"/>
              <a:t>为</a:t>
            </a:r>
            <a:r>
              <a:rPr lang="en-US" altLang="zh-CN" dirty="0" smtClean="0"/>
              <a:t>B</a:t>
            </a:r>
            <a:r>
              <a:rPr lang="en-US" altLang="zh-CN" baseline="-25000" dirty="0" smtClean="0"/>
              <a:t>0.707</a:t>
            </a:r>
            <a:r>
              <a:rPr lang="zh-CN" altLang="en-US" dirty="0" smtClean="0"/>
              <a:t>的</a:t>
            </a:r>
            <a:r>
              <a:rPr lang="zh-CN" altLang="en-US" dirty="0"/>
              <a:t>矩形</a:t>
            </a:r>
            <a:r>
              <a:rPr lang="zh-CN" altLang="en-US" dirty="0" smtClean="0"/>
              <a:t>虚线</a:t>
            </a:r>
            <a:r>
              <a:rPr lang="zh-CN" altLang="en-US" dirty="0"/>
              <a:t>所示：在带宽内放大倍数与频率无关，即</a:t>
            </a:r>
            <a:r>
              <a:rPr lang="zh-CN" altLang="en-US" dirty="0" smtClean="0"/>
              <a:t>带宽</a:t>
            </a:r>
            <a:r>
              <a:rPr lang="zh-CN" altLang="en-US" dirty="0"/>
              <a:t>内不同频率的信号得到相同的放大；带宽</a:t>
            </a:r>
            <a:r>
              <a:rPr lang="zh-CN" altLang="en-US" dirty="0" smtClean="0"/>
              <a:t>以外</a:t>
            </a:r>
            <a:r>
              <a:rPr lang="zh-CN" altLang="en-US" dirty="0"/>
              <a:t>的信号放大倍数为零，即带宽以外的所有</a:t>
            </a:r>
            <a:r>
              <a:rPr lang="zh-CN" altLang="en-US" dirty="0" smtClean="0"/>
              <a:t>无用信号</a:t>
            </a:r>
            <a:r>
              <a:rPr lang="zh-CN" altLang="en-US" dirty="0"/>
              <a:t>得到全部抑制。但实际上的放大器</a:t>
            </a:r>
            <a:r>
              <a:rPr lang="zh-CN" altLang="en-US" dirty="0" smtClean="0"/>
              <a:t>频率响应</a:t>
            </a:r>
            <a:r>
              <a:rPr lang="zh-CN" altLang="en-US" dirty="0"/>
              <a:t>不可能是矩形，如图中的实线所示，</a:t>
            </a:r>
            <a:r>
              <a:rPr lang="zh-CN" altLang="en-US" dirty="0" smtClean="0"/>
              <a:t>由此可见</a:t>
            </a:r>
            <a:r>
              <a:rPr lang="zh-CN" altLang="en-US" dirty="0"/>
              <a:t>，实际曲线越接近矩形，放大器的</a:t>
            </a:r>
            <a:r>
              <a:rPr lang="zh-CN" altLang="en-US" dirty="0" smtClean="0"/>
              <a:t>频率响应</a:t>
            </a:r>
            <a:r>
              <a:rPr lang="zh-CN" altLang="en-US" dirty="0"/>
              <a:t>越理想，为了衡量实际曲线接近矩形的程度，一般采用矩形系数来评价，它定义为</a:t>
            </a:r>
          </a:p>
        </p:txBody>
      </p:sp>
      <p:pic>
        <p:nvPicPr>
          <p:cNvPr id="2" name="图片 1"/>
          <p:cNvPicPr>
            <a:picLocks noChangeAspect="1"/>
          </p:cNvPicPr>
          <p:nvPr/>
        </p:nvPicPr>
        <p:blipFill>
          <a:blip r:embed="rId2"/>
          <a:stretch>
            <a:fillRect/>
          </a:stretch>
        </p:blipFill>
        <p:spPr>
          <a:xfrm>
            <a:off x="3238600" y="5273441"/>
            <a:ext cx="2395950" cy="938174"/>
          </a:xfrm>
          <a:prstGeom prst="rect">
            <a:avLst/>
          </a:prstGeom>
        </p:spPr>
      </p:pic>
      <p:sp>
        <p:nvSpPr>
          <p:cNvPr id="4" name="文本框 3"/>
          <p:cNvSpPr txBox="1"/>
          <p:nvPr/>
        </p:nvSpPr>
        <p:spPr>
          <a:xfrm>
            <a:off x="6872288" y="5511695"/>
            <a:ext cx="971550" cy="461665"/>
          </a:xfrm>
          <a:prstGeom prst="rect">
            <a:avLst/>
          </a:prstGeom>
          <a:noFill/>
        </p:spPr>
        <p:txBody>
          <a:bodyPr wrap="square" rtlCol="0">
            <a:spAutoFit/>
          </a:bodyPr>
          <a:lstStyle/>
          <a:p>
            <a:r>
              <a:rPr lang="en-US" altLang="zh-CN" sz="2400" dirty="0" smtClean="0"/>
              <a:t>(3-10)</a:t>
            </a:r>
            <a:endParaRPr lang="zh-CN" altLang="en-US" sz="2400" dirty="0"/>
          </a:p>
        </p:txBody>
      </p:sp>
    </p:spTree>
    <p:extLst>
      <p:ext uri="{BB962C8B-B14F-4D97-AF65-F5344CB8AC3E}">
        <p14:creationId xmlns:p14="http://schemas.microsoft.com/office/powerpoint/2010/main" val="717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式中</a:t>
            </a:r>
            <a:r>
              <a:rPr lang="zh-CN" altLang="en-US" dirty="0" smtClean="0"/>
              <a:t>：</a:t>
            </a:r>
            <a:r>
              <a:rPr lang="en-US" altLang="zh-CN" dirty="0" smtClean="0"/>
              <a:t>B</a:t>
            </a:r>
            <a:r>
              <a:rPr lang="en-US" altLang="zh-CN" baseline="-25000" dirty="0" smtClean="0"/>
              <a:t>0.707</a:t>
            </a:r>
            <a:r>
              <a:rPr lang="zh-CN" altLang="en-US" dirty="0" smtClean="0"/>
              <a:t>就是</a:t>
            </a:r>
            <a:r>
              <a:rPr lang="en-US" altLang="zh-CN" dirty="0" smtClean="0"/>
              <a:t>3dB</a:t>
            </a:r>
            <a:r>
              <a:rPr lang="zh-CN" altLang="en-US" dirty="0" smtClean="0"/>
              <a:t>带宽</a:t>
            </a:r>
            <a:r>
              <a:rPr lang="zh-CN" altLang="en-US" dirty="0"/>
              <a:t>，</a:t>
            </a:r>
            <a:r>
              <a:rPr lang="zh-CN" altLang="en-US" dirty="0" smtClean="0"/>
              <a:t>而</a:t>
            </a:r>
            <a:r>
              <a:rPr lang="en-US" altLang="zh-CN" dirty="0" smtClean="0"/>
              <a:t>B</a:t>
            </a:r>
            <a:r>
              <a:rPr lang="en-US" altLang="zh-CN" baseline="-25000" dirty="0" smtClean="0"/>
              <a:t>0.1</a:t>
            </a:r>
            <a:r>
              <a:rPr lang="zh-CN" altLang="en-US" baseline="-25000" dirty="0" smtClean="0"/>
              <a:t> </a:t>
            </a:r>
            <a:r>
              <a:rPr lang="zh-CN" altLang="en-US" dirty="0"/>
              <a:t>是曲线下降到最大值</a:t>
            </a:r>
            <a:r>
              <a:rPr lang="zh-CN" altLang="en-US" dirty="0" smtClean="0"/>
              <a:t>的</a:t>
            </a:r>
            <a:r>
              <a:rPr lang="en-US" altLang="zh-CN" dirty="0" smtClean="0"/>
              <a:t>0.1</a:t>
            </a:r>
            <a:r>
              <a:rPr lang="zh-CN" altLang="en-US" dirty="0" smtClean="0"/>
              <a:t>倍</a:t>
            </a:r>
            <a:r>
              <a:rPr lang="zh-CN" altLang="en-US" dirty="0"/>
              <a:t>所对应的频带宽度。</a:t>
            </a:r>
            <a:r>
              <a:rPr lang="zh-CN" altLang="en-US" dirty="0" smtClean="0"/>
              <a:t>理想矩形</a:t>
            </a:r>
            <a:r>
              <a:rPr lang="zh-CN" altLang="en-US" dirty="0"/>
              <a:t>时</a:t>
            </a:r>
            <a:r>
              <a:rPr lang="zh-CN" altLang="en-US" dirty="0" smtClean="0"/>
              <a:t>，</a:t>
            </a:r>
            <a:r>
              <a:rPr lang="en-US" altLang="zh-CN" dirty="0"/>
              <a:t> </a:t>
            </a:r>
            <a:r>
              <a:rPr lang="en-US" altLang="zh-CN" dirty="0" smtClean="0"/>
              <a:t>B</a:t>
            </a:r>
            <a:r>
              <a:rPr lang="en-US" altLang="zh-CN" baseline="-25000" dirty="0" smtClean="0"/>
              <a:t>0.707 </a:t>
            </a:r>
            <a:r>
              <a:rPr lang="en-US" altLang="zh-CN" dirty="0" smtClean="0"/>
              <a:t>=B</a:t>
            </a:r>
            <a:r>
              <a:rPr lang="en-US" altLang="zh-CN" baseline="-25000" dirty="0" smtClean="0"/>
              <a:t>0.1 </a:t>
            </a:r>
            <a:r>
              <a:rPr lang="zh-CN" altLang="en-US" dirty="0" smtClean="0"/>
              <a:t>，</a:t>
            </a:r>
            <a:r>
              <a:rPr lang="zh-CN" altLang="en-US" dirty="0"/>
              <a:t>矩形</a:t>
            </a:r>
            <a:r>
              <a:rPr lang="zh-CN" altLang="en-US" dirty="0" smtClean="0"/>
              <a:t>系数</a:t>
            </a:r>
            <a:r>
              <a:rPr lang="en-US" altLang="zh-CN" dirty="0" smtClean="0"/>
              <a:t>K</a:t>
            </a:r>
            <a:r>
              <a:rPr lang="en-US" altLang="zh-CN" baseline="-25000" dirty="0" smtClean="0"/>
              <a:t>0.1</a:t>
            </a:r>
            <a:r>
              <a:rPr lang="zh-CN" altLang="en-US" dirty="0" smtClean="0"/>
              <a:t> </a:t>
            </a:r>
            <a:r>
              <a:rPr lang="en-US" altLang="zh-CN" dirty="0" smtClean="0"/>
              <a:t>=</a:t>
            </a:r>
            <a:r>
              <a:rPr lang="zh-CN" altLang="en-US" dirty="0" smtClean="0"/>
              <a:t>１</a:t>
            </a:r>
            <a:r>
              <a:rPr lang="zh-CN" altLang="en-US" dirty="0"/>
              <a:t>。因此，实际的矩形</a:t>
            </a:r>
            <a:r>
              <a:rPr lang="zh-CN" altLang="en-US" dirty="0" smtClean="0"/>
              <a:t>系数</a:t>
            </a:r>
            <a:r>
              <a:rPr lang="en-US" altLang="zh-CN" dirty="0" smtClean="0"/>
              <a:t>K</a:t>
            </a:r>
            <a:r>
              <a:rPr lang="en-US" altLang="zh-CN" baseline="-25000" dirty="0" smtClean="0"/>
              <a:t>0.1</a:t>
            </a:r>
            <a:r>
              <a:rPr lang="zh-CN" altLang="en-US" dirty="0" smtClean="0"/>
              <a:t> </a:t>
            </a:r>
            <a:r>
              <a:rPr lang="zh-CN" altLang="en-US" dirty="0"/>
              <a:t>总是大于１</a:t>
            </a:r>
            <a:r>
              <a:rPr lang="zh-CN" altLang="en-US" dirty="0" smtClean="0"/>
              <a:t>，</a:t>
            </a:r>
            <a:r>
              <a:rPr lang="en-US" altLang="zh-CN" dirty="0"/>
              <a:t> K</a:t>
            </a:r>
            <a:r>
              <a:rPr lang="en-US" altLang="zh-CN" baseline="-25000" dirty="0"/>
              <a:t>0.1</a:t>
            </a:r>
            <a:r>
              <a:rPr lang="zh-CN" altLang="en-US" dirty="0" smtClean="0"/>
              <a:t> 越接近</a:t>
            </a:r>
            <a:r>
              <a:rPr lang="zh-CN" altLang="en-US" dirty="0"/>
              <a:t>于１越好</a:t>
            </a:r>
            <a:r>
              <a:rPr lang="zh-CN" altLang="en-US" dirty="0" smtClean="0"/>
              <a:t>。</a:t>
            </a:r>
            <a:r>
              <a:rPr lang="en-US" altLang="zh-CN" dirty="0" smtClean="0"/>
              <a:t/>
            </a:r>
            <a:br>
              <a:rPr lang="en-US" altLang="zh-CN" dirty="0" smtClean="0"/>
            </a:br>
            <a:r>
              <a:rPr lang="en-US" altLang="zh-CN" dirty="0" smtClean="0"/>
              <a:t>        3)</a:t>
            </a:r>
            <a:r>
              <a:rPr lang="zh-CN" altLang="en-US" dirty="0" smtClean="0"/>
              <a:t>噪声系数</a:t>
            </a:r>
            <a:r>
              <a:rPr lang="en-US" altLang="zh-CN" dirty="0" smtClean="0"/>
              <a:t>NF</a:t>
            </a:r>
            <a:r>
              <a:rPr lang="zh-CN" altLang="en-US" dirty="0"/>
              <a:t/>
            </a:r>
            <a:br>
              <a:rPr lang="zh-CN" altLang="en-US" dirty="0"/>
            </a:br>
            <a:r>
              <a:rPr lang="zh-CN" altLang="en-US" dirty="0" smtClean="0"/>
              <a:t>        在</a:t>
            </a:r>
            <a:r>
              <a:rPr lang="zh-CN" altLang="en-US" dirty="0"/>
              <a:t>接收机中，小信号放大器位于接收机的前端。由第二章的讨论可知，接收机的</a:t>
            </a:r>
            <a:r>
              <a:rPr lang="zh-CN" altLang="en-US" dirty="0" smtClean="0"/>
              <a:t>灵敏度</a:t>
            </a:r>
            <a:r>
              <a:rPr lang="zh-CN" altLang="en-US" dirty="0"/>
              <a:t>主要取决于前端电路。因此要求放大器的内部噪声要小：放大器本身的噪声越低，</a:t>
            </a:r>
            <a:r>
              <a:rPr lang="zh-CN" altLang="en-US" dirty="0" smtClean="0"/>
              <a:t>接收微弱</a:t>
            </a:r>
            <a:r>
              <a:rPr lang="zh-CN" altLang="en-US" dirty="0"/>
              <a:t>信号的能力就越强。</a:t>
            </a:r>
          </a:p>
        </p:txBody>
      </p:sp>
    </p:spTree>
    <p:extLst>
      <p:ext uri="{BB962C8B-B14F-4D97-AF65-F5344CB8AC3E}">
        <p14:creationId xmlns:p14="http://schemas.microsoft.com/office/powerpoint/2010/main" val="32527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4)</a:t>
            </a:r>
            <a:r>
              <a:rPr lang="zh-CN" altLang="en-US" dirty="0" smtClean="0"/>
              <a:t>稳定性</a:t>
            </a:r>
            <a:r>
              <a:rPr lang="zh-CN" altLang="en-US" dirty="0"/>
              <a:t/>
            </a:r>
            <a:br>
              <a:rPr lang="zh-CN" altLang="en-US" dirty="0"/>
            </a:br>
            <a:r>
              <a:rPr lang="zh-CN" altLang="en-US" dirty="0" smtClean="0"/>
              <a:t>       当</a:t>
            </a:r>
            <a:r>
              <a:rPr lang="zh-CN" altLang="en-US" dirty="0"/>
              <a:t>外部因素如温度、电源电压等变化时，放大器的特性不应发生变化，这就要求</a:t>
            </a:r>
            <a:r>
              <a:rPr lang="zh-CN" altLang="en-US" dirty="0" smtClean="0"/>
              <a:t>设计高频</a:t>
            </a:r>
            <a:r>
              <a:rPr lang="zh-CN" altLang="en-US" dirty="0"/>
              <a:t>小信号放大器时应采取措施保证放大器的工作稳定性，即模拟电子技术中已经介绍</a:t>
            </a:r>
            <a:r>
              <a:rPr lang="zh-CN" altLang="en-US" dirty="0" smtClean="0"/>
              <a:t>过的</a:t>
            </a:r>
            <a:r>
              <a:rPr lang="zh-CN" altLang="en-US" dirty="0"/>
              <a:t>稳定工作点措施。需要特别指出的是，高频小信号放大器放大的信号频率较高，在</a:t>
            </a:r>
            <a:r>
              <a:rPr lang="zh-CN" altLang="en-US" dirty="0" smtClean="0"/>
              <a:t>图</a:t>
            </a:r>
            <a:r>
              <a:rPr lang="en-US" altLang="zh-CN" dirty="0" smtClean="0"/>
              <a:t>3-1</a:t>
            </a:r>
            <a:r>
              <a:rPr lang="zh-CN" altLang="en-US" dirty="0" smtClean="0"/>
              <a:t>所</a:t>
            </a:r>
            <a:r>
              <a:rPr lang="zh-CN" altLang="en-US" dirty="0"/>
              <a:t>示的电路</a:t>
            </a:r>
            <a:r>
              <a:rPr lang="zh-CN" altLang="en-US" dirty="0" smtClean="0"/>
              <a:t>中</a:t>
            </a:r>
            <a:r>
              <a:rPr lang="en-US" altLang="zh-CN" dirty="0" smtClean="0"/>
              <a:t>C</a:t>
            </a:r>
            <a:r>
              <a:rPr lang="en-US" altLang="zh-CN" baseline="-25000" dirty="0" smtClean="0"/>
              <a:t>π</a:t>
            </a:r>
            <a:r>
              <a:rPr lang="en-US" altLang="zh-CN" dirty="0" smtClean="0"/>
              <a:t> </a:t>
            </a:r>
            <a:r>
              <a:rPr lang="zh-CN" altLang="en-US" dirty="0"/>
              <a:t>呈现的阻抗较小，晶体管内部的反馈和寄生反馈较强，高频应用时</a:t>
            </a:r>
            <a:r>
              <a:rPr lang="zh-CN" altLang="en-US" dirty="0" smtClean="0"/>
              <a:t>很容易</a:t>
            </a:r>
            <a:r>
              <a:rPr lang="zh-CN" altLang="en-US" dirty="0"/>
              <a:t>自激，因此需要采取其他措施来保证放大器在频率较高时能稳定工作。</a:t>
            </a:r>
          </a:p>
        </p:txBody>
      </p:sp>
    </p:spTree>
    <p:extLst>
      <p:ext uri="{BB962C8B-B14F-4D97-AF65-F5344CB8AC3E}">
        <p14:creationId xmlns:p14="http://schemas.microsoft.com/office/powerpoint/2010/main" val="404534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二、高频小信号谐振放大器的工作</a:t>
            </a:r>
            <a:r>
              <a:rPr lang="zh-CN" altLang="en-US" b="1" dirty="0" smtClean="0"/>
              <a:t>原理</a:t>
            </a:r>
            <a:r>
              <a:rPr lang="en-US" altLang="zh-CN" dirty="0" smtClean="0"/>
              <a:t/>
            </a:r>
            <a:br>
              <a:rPr lang="en-US" altLang="zh-CN" dirty="0" smtClean="0"/>
            </a:br>
            <a:r>
              <a:rPr lang="en-US" altLang="zh-CN" dirty="0" smtClean="0"/>
              <a:t>        </a:t>
            </a:r>
            <a:r>
              <a:rPr lang="zh-CN" altLang="en-US" dirty="0" smtClean="0"/>
              <a:t>图</a:t>
            </a:r>
            <a:r>
              <a:rPr lang="en-US" altLang="zh-CN" dirty="0" smtClean="0"/>
              <a:t>3-4(a)</a:t>
            </a:r>
            <a:r>
              <a:rPr lang="zh-CN" altLang="en-US" dirty="0" smtClean="0"/>
              <a:t>是</a:t>
            </a:r>
            <a:r>
              <a:rPr lang="zh-CN" altLang="en-US" dirty="0"/>
              <a:t>一典型的高频小信号谐振放大器的实际线路。其直流偏置电路与</a:t>
            </a:r>
            <a:r>
              <a:rPr lang="zh-CN" altLang="en-US" dirty="0" smtClean="0"/>
              <a:t>低频放大器</a:t>
            </a:r>
            <a:r>
              <a:rPr lang="zh-CN" altLang="en-US" dirty="0"/>
              <a:t>的电路完全相同，只是</a:t>
            </a:r>
            <a:r>
              <a:rPr lang="zh-CN" altLang="en-US" dirty="0" smtClean="0"/>
              <a:t>电容</a:t>
            </a:r>
            <a:r>
              <a:rPr lang="en-US" altLang="zh-CN" dirty="0" smtClean="0"/>
              <a:t>C</a:t>
            </a:r>
            <a:r>
              <a:rPr lang="en-US" altLang="zh-CN" baseline="-25000" dirty="0" smtClean="0"/>
              <a:t>B</a:t>
            </a:r>
            <a:r>
              <a:rPr lang="zh-CN" altLang="en-US" dirty="0" smtClean="0"/>
              <a:t>、</a:t>
            </a:r>
            <a:r>
              <a:rPr lang="en-US" altLang="zh-CN" dirty="0" smtClean="0"/>
              <a:t>C</a:t>
            </a:r>
            <a:r>
              <a:rPr lang="en-US" altLang="zh-CN" baseline="-25000" dirty="0" smtClean="0"/>
              <a:t>E</a:t>
            </a:r>
            <a:r>
              <a:rPr lang="zh-CN" altLang="en-US" dirty="0" smtClean="0"/>
              <a:t>对</a:t>
            </a:r>
            <a:r>
              <a:rPr lang="zh-CN" altLang="en-US" dirty="0"/>
              <a:t>高频旁路，它们的电容值比低频小信号放大器</a:t>
            </a:r>
            <a:r>
              <a:rPr lang="zh-CN" altLang="en-US" dirty="0" smtClean="0"/>
              <a:t>中小</a:t>
            </a:r>
            <a:r>
              <a:rPr lang="zh-CN" altLang="en-US" dirty="0"/>
              <a:t>得多。为了得到较大的放大量，一般采用共射极电路。抽头谐振回路作为晶体管</a:t>
            </a:r>
            <a:r>
              <a:rPr lang="zh-CN" altLang="en-US" dirty="0" smtClean="0"/>
              <a:t>放大器负载</a:t>
            </a:r>
            <a:r>
              <a:rPr lang="zh-CN" altLang="en-US" dirty="0"/>
              <a:t>，完成阻抗匹配和选频滤波功能。由于输入的是高频小信号，放大器工作在甲类状态</a:t>
            </a:r>
            <a:r>
              <a:rPr lang="zh-CN" altLang="en-US" dirty="0" smtClean="0"/>
              <a:t>。谐振</a:t>
            </a:r>
            <a:r>
              <a:rPr lang="zh-CN" altLang="en-US" dirty="0"/>
              <a:t>回路对信号频率谐振，</a:t>
            </a:r>
            <a:r>
              <a:rPr lang="zh-CN" altLang="en-US" dirty="0" smtClean="0"/>
              <a:t>即</a:t>
            </a:r>
            <a:r>
              <a:rPr lang="en-US" altLang="zh-CN" dirty="0" smtClean="0"/>
              <a:t>ω</a:t>
            </a:r>
            <a:r>
              <a:rPr lang="en-US" altLang="zh-CN" baseline="-25000" dirty="0" smtClean="0"/>
              <a:t>0</a:t>
            </a:r>
            <a:r>
              <a:rPr lang="zh-CN" altLang="en-US" dirty="0" smtClean="0"/>
              <a:t>＝</a:t>
            </a:r>
            <a:r>
              <a:rPr lang="en-US" altLang="zh-CN" dirty="0"/>
              <a:t>ω</a:t>
            </a:r>
            <a:r>
              <a:rPr lang="zh-CN" altLang="en-US" dirty="0"/>
              <a:t>。对信号频率</a:t>
            </a:r>
            <a:r>
              <a:rPr lang="en-US" altLang="zh-CN" dirty="0"/>
              <a:t>ω</a:t>
            </a:r>
            <a:r>
              <a:rPr lang="zh-CN" altLang="en-US" dirty="0"/>
              <a:t>，它呈现大阻抗，对其他频率呈现的</a:t>
            </a:r>
            <a:r>
              <a:rPr lang="zh-CN" altLang="en-US" dirty="0" smtClean="0"/>
              <a:t>阻抗</a:t>
            </a:r>
            <a:r>
              <a:rPr lang="zh-CN" altLang="en-US" dirty="0"/>
              <a:t>很小，因而使信号频率的电压得到放大，其他频率信号受到抑制。</a:t>
            </a:r>
            <a:r>
              <a:rPr lang="zh-CN" altLang="en-US" dirty="0" smtClean="0"/>
              <a:t>图</a:t>
            </a:r>
            <a:r>
              <a:rPr lang="en-US" altLang="zh-CN" dirty="0" smtClean="0"/>
              <a:t>3-4(b)</a:t>
            </a:r>
            <a:r>
              <a:rPr lang="zh-CN" altLang="en-US" dirty="0" smtClean="0"/>
              <a:t>是</a:t>
            </a:r>
            <a:r>
              <a:rPr lang="zh-CN" altLang="en-US" dirty="0"/>
              <a:t>它的</a:t>
            </a:r>
            <a:r>
              <a:rPr lang="zh-CN" altLang="en-US" dirty="0" smtClean="0"/>
              <a:t>交流等效电路</a:t>
            </a:r>
            <a:r>
              <a:rPr lang="zh-CN" altLang="en-US" dirty="0"/>
              <a:t>。</a:t>
            </a:r>
          </a:p>
        </p:txBody>
      </p:sp>
    </p:spTree>
    <p:extLst>
      <p:ext uri="{BB962C8B-B14F-4D97-AF65-F5344CB8AC3E}">
        <p14:creationId xmlns:p14="http://schemas.microsoft.com/office/powerpoint/2010/main" val="1351610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324" y="1966913"/>
            <a:ext cx="7523351" cy="2205038"/>
          </a:xfrm>
          <a:prstGeom prst="rect">
            <a:avLst/>
          </a:prstGeom>
        </p:spPr>
      </p:pic>
      <p:sp>
        <p:nvSpPr>
          <p:cNvPr id="4" name="文本框 3"/>
          <p:cNvSpPr txBox="1"/>
          <p:nvPr/>
        </p:nvSpPr>
        <p:spPr>
          <a:xfrm>
            <a:off x="2336005" y="4909547"/>
            <a:ext cx="4471987" cy="461665"/>
          </a:xfrm>
          <a:prstGeom prst="rect">
            <a:avLst/>
          </a:prstGeom>
          <a:noFill/>
        </p:spPr>
        <p:txBody>
          <a:bodyPr wrap="square" rtlCol="0">
            <a:spAutoFit/>
          </a:bodyPr>
          <a:lstStyle/>
          <a:p>
            <a:pPr algn="ctr"/>
            <a:r>
              <a:rPr lang="zh-CN" altLang="en-US" sz="2400" dirty="0" smtClean="0"/>
              <a:t>图</a:t>
            </a:r>
            <a:r>
              <a:rPr lang="en-US" altLang="zh-CN" sz="2400" dirty="0" smtClean="0"/>
              <a:t>3-4</a:t>
            </a:r>
            <a:r>
              <a:rPr lang="zh-CN" altLang="en-US" sz="2400" dirty="0"/>
              <a:t>　高频小信号谐振放大器</a:t>
            </a:r>
          </a:p>
        </p:txBody>
      </p:sp>
    </p:spTree>
    <p:extLst>
      <p:ext uri="{BB962C8B-B14F-4D97-AF65-F5344CB8AC3E}">
        <p14:creationId xmlns:p14="http://schemas.microsoft.com/office/powerpoint/2010/main" val="328465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高频</a:t>
                </a:r>
                <a:r>
                  <a:rPr lang="zh-CN" altLang="en-US" dirty="0"/>
                  <a:t>小信号放大器可以看成是线性双端口网络，可以用双端口网络的参数进行分析</a:t>
                </a:r>
                <a:r>
                  <a:rPr lang="zh-CN" altLang="en-US" dirty="0" smtClean="0"/>
                  <a:t>，在</a:t>
                </a:r>
                <a:r>
                  <a:rPr lang="zh-CN" altLang="en-US" dirty="0"/>
                  <a:t>高频电路中，常</a:t>
                </a:r>
                <a:r>
                  <a:rPr lang="zh-CN" altLang="en-US" dirty="0" smtClean="0"/>
                  <a:t>采用</a:t>
                </a:r>
                <a:r>
                  <a:rPr lang="en-US" altLang="zh-CN" dirty="0" smtClean="0"/>
                  <a:t>Y</a:t>
                </a:r>
                <a:r>
                  <a:rPr lang="zh-CN" altLang="en-US" dirty="0" smtClean="0"/>
                  <a:t>参数</a:t>
                </a:r>
                <a:r>
                  <a:rPr lang="zh-CN" altLang="en-US" dirty="0"/>
                  <a:t>等效电路。</a:t>
                </a:r>
                <a:r>
                  <a:rPr lang="zh-CN" altLang="en-US" dirty="0" smtClean="0"/>
                  <a:t>图</a:t>
                </a:r>
                <a:r>
                  <a:rPr lang="en-US" altLang="zh-CN" dirty="0" smtClean="0"/>
                  <a:t>3-5</a:t>
                </a:r>
                <a:r>
                  <a:rPr lang="zh-CN" altLang="en-US" dirty="0" smtClean="0"/>
                  <a:t>是</a:t>
                </a:r>
                <a:r>
                  <a:rPr lang="zh-CN" altLang="en-US" dirty="0"/>
                  <a:t>高频小信号放大器的高频等效电路，</a:t>
                </a:r>
                <a:r>
                  <a:rPr lang="zh-CN" altLang="en-US" dirty="0" smtClean="0"/>
                  <a:t>虚框</a:t>
                </a:r>
                <a:r>
                  <a:rPr lang="zh-CN" altLang="en-US" dirty="0"/>
                  <a:t>内是晶体管的</a:t>
                </a:r>
                <a:r>
                  <a:rPr lang="zh-CN" altLang="en-US" dirty="0" smtClean="0"/>
                  <a:t>高频</a:t>
                </a:r>
                <a:r>
                  <a:rPr lang="en-US" altLang="zh-CN" dirty="0" smtClean="0"/>
                  <a:t>Y</a:t>
                </a:r>
                <a:r>
                  <a:rPr lang="zh-CN" altLang="en-US" dirty="0" smtClean="0"/>
                  <a:t>参数</a:t>
                </a:r>
                <a:r>
                  <a:rPr lang="zh-CN" altLang="en-US" dirty="0"/>
                  <a:t>等效电路。</a:t>
                </a:r>
                <a:r>
                  <a:rPr lang="zh-CN" altLang="en-US" dirty="0" smtClean="0"/>
                  <a:t>图</a:t>
                </a:r>
                <a:r>
                  <a:rPr lang="en-US" altLang="zh-CN" dirty="0" smtClean="0"/>
                  <a:t>3-5</a:t>
                </a:r>
                <a:r>
                  <a:rPr lang="zh-CN" altLang="en-US" dirty="0" smtClean="0"/>
                  <a:t>中</a:t>
                </a:r>
                <a:r>
                  <a:rPr lang="zh-CN" altLang="en-US" dirty="0"/>
                  <a:t>信号源用</a:t>
                </a:r>
                <a:r>
                  <a:rPr lang="zh-CN" altLang="en-US" dirty="0" smtClean="0"/>
                  <a:t>电流源</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𝐼</m:t>
                        </m:r>
                      </m:e>
                    </m:acc>
                    <m:r>
                      <a:rPr lang="en-US" altLang="zh-CN" i="1" baseline="-25000">
                        <a:latin typeface="Cambria Math" panose="02040503050406030204" pitchFamily="18" charset="0"/>
                      </a:rPr>
                      <m:t>𝑠</m:t>
                    </m:r>
                  </m:oMath>
                </a14:m>
                <a:r>
                  <a:rPr lang="zh-CN" altLang="en-US" dirty="0" smtClean="0"/>
                  <a:t>表示，</a:t>
                </a:r>
                <a:r>
                  <a:rPr lang="en-US" altLang="zh-CN" dirty="0" smtClean="0"/>
                  <a:t>Y</a:t>
                </a:r>
                <a:r>
                  <a:rPr lang="en-US" altLang="zh-CN" baseline="-25000" dirty="0" smtClean="0"/>
                  <a:t>S</a:t>
                </a:r>
                <a:r>
                  <a:rPr lang="zh-CN" altLang="en-US" dirty="0" smtClean="0"/>
                  <a:t>是</a:t>
                </a:r>
                <a:r>
                  <a:rPr lang="zh-CN" altLang="en-US" dirty="0"/>
                  <a:t>电流源</a:t>
                </a:r>
                <a:r>
                  <a:rPr lang="zh-CN" altLang="en-US" dirty="0" smtClean="0"/>
                  <a:t>的内</a:t>
                </a:r>
                <a:r>
                  <a:rPr lang="zh-CN" altLang="en-US" dirty="0"/>
                  <a:t>导纳，负载导纳</a:t>
                </a:r>
                <a:r>
                  <a:rPr lang="zh-CN" altLang="en-US" dirty="0" smtClean="0"/>
                  <a:t>为</a:t>
                </a:r>
                <a:r>
                  <a:rPr lang="en-US" altLang="zh-CN" dirty="0" smtClean="0"/>
                  <a:t>Y</a:t>
                </a:r>
                <a:r>
                  <a:rPr lang="en-US" altLang="zh-CN" baseline="-25000" dirty="0" smtClean="0"/>
                  <a:t>L</a:t>
                </a:r>
                <a:r>
                  <a:rPr lang="zh-CN" altLang="en-US" dirty="0" smtClean="0"/>
                  <a:t>，</a:t>
                </a:r>
                <a:r>
                  <a:rPr lang="en-US" altLang="zh-CN" dirty="0"/>
                  <a:t> Y</a:t>
                </a:r>
                <a:r>
                  <a:rPr lang="en-US" altLang="zh-CN" baseline="-25000" dirty="0"/>
                  <a:t>L</a:t>
                </a:r>
                <a:r>
                  <a:rPr lang="zh-CN" altLang="en-US" dirty="0" smtClean="0"/>
                  <a:t>应</a:t>
                </a:r>
                <a:r>
                  <a:rPr lang="zh-CN" altLang="en-US" dirty="0"/>
                  <a:t>包括谐振回路的导纳和负载</a:t>
                </a:r>
                <a:r>
                  <a:rPr lang="zh-CN" altLang="en-US" dirty="0" smtClean="0"/>
                  <a:t>电阻</a:t>
                </a:r>
                <a:r>
                  <a:rPr lang="en-US" altLang="zh-CN" dirty="0" smtClean="0"/>
                  <a:t>R</a:t>
                </a:r>
                <a:r>
                  <a:rPr lang="en-US" altLang="zh-CN" baseline="-25000" dirty="0" smtClean="0"/>
                  <a:t>L</a:t>
                </a:r>
                <a:r>
                  <a:rPr lang="zh-CN" altLang="en-US" dirty="0" smtClean="0"/>
                  <a:t>的</a:t>
                </a:r>
                <a:r>
                  <a:rPr lang="zh-CN" altLang="en-US" dirty="0"/>
                  <a:t>等效导纳</a:t>
                </a:r>
                <a:r>
                  <a:rPr lang="zh-CN" altLang="en-US" dirty="0" smtClean="0"/>
                  <a:t>。</a:t>
                </a:r>
                <a:r>
                  <a:rPr lang="en-US" altLang="zh-CN" dirty="0" smtClean="0"/>
                  <a:t/>
                </a:r>
                <a:br>
                  <a:rPr lang="en-US" altLang="zh-CN" dirty="0" smtClean="0"/>
                </a:br>
                <a:r>
                  <a:rPr lang="en-US" altLang="zh-CN" dirty="0" smtClean="0"/>
                  <a:t>        </a:t>
                </a:r>
                <a:r>
                  <a:rPr lang="zh-CN" altLang="en-US" dirty="0" smtClean="0"/>
                  <a:t>由晶体管</a:t>
                </a:r>
                <a:r>
                  <a:rPr lang="en-US" altLang="zh-CN" dirty="0" smtClean="0"/>
                  <a:t>Y</a:t>
                </a:r>
                <a:r>
                  <a:rPr lang="zh-CN" altLang="en-US" dirty="0" smtClean="0"/>
                  <a:t>参数</a:t>
                </a:r>
                <a:r>
                  <a:rPr lang="zh-CN" altLang="en-US" dirty="0"/>
                  <a:t>方程，可得</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232"/>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899687" y="4457751"/>
            <a:ext cx="3344625" cy="1328686"/>
          </a:xfrm>
          <a:prstGeom prst="rect">
            <a:avLst/>
          </a:prstGeom>
        </p:spPr>
      </p:pic>
      <p:sp>
        <p:nvSpPr>
          <p:cNvPr id="4" name="文本框 3"/>
          <p:cNvSpPr txBox="1"/>
          <p:nvPr/>
        </p:nvSpPr>
        <p:spPr>
          <a:xfrm>
            <a:off x="7100888" y="4617617"/>
            <a:ext cx="957262" cy="461665"/>
          </a:xfrm>
          <a:prstGeom prst="rect">
            <a:avLst/>
          </a:prstGeom>
          <a:noFill/>
        </p:spPr>
        <p:txBody>
          <a:bodyPr wrap="square" rtlCol="0">
            <a:spAutoFit/>
          </a:bodyPr>
          <a:lstStyle/>
          <a:p>
            <a:r>
              <a:rPr lang="en-US" altLang="zh-CN" sz="2400" dirty="0" smtClean="0"/>
              <a:t>(3-11)</a:t>
            </a:r>
            <a:endParaRPr lang="zh-CN" altLang="en-US" sz="2400" dirty="0"/>
          </a:p>
        </p:txBody>
      </p:sp>
      <p:sp>
        <p:nvSpPr>
          <p:cNvPr id="5" name="文本框 4"/>
          <p:cNvSpPr txBox="1"/>
          <p:nvPr/>
        </p:nvSpPr>
        <p:spPr>
          <a:xfrm>
            <a:off x="7100888" y="5079282"/>
            <a:ext cx="957262" cy="461665"/>
          </a:xfrm>
          <a:prstGeom prst="rect">
            <a:avLst/>
          </a:prstGeom>
          <a:noFill/>
        </p:spPr>
        <p:txBody>
          <a:bodyPr wrap="square" rtlCol="0">
            <a:spAutoFit/>
          </a:bodyPr>
          <a:lstStyle/>
          <a:p>
            <a:r>
              <a:rPr lang="en-US" altLang="zh-CN" sz="2400" dirty="0" smtClean="0"/>
              <a:t>(3-12)</a:t>
            </a:r>
            <a:endParaRPr lang="zh-CN" altLang="en-US" sz="2400" dirty="0"/>
          </a:p>
        </p:txBody>
      </p:sp>
    </p:spTree>
    <p:extLst>
      <p:ext uri="{BB962C8B-B14F-4D97-AF65-F5344CB8AC3E}">
        <p14:creationId xmlns:p14="http://schemas.microsoft.com/office/powerpoint/2010/main" val="411466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73" y="1804797"/>
            <a:ext cx="7265053" cy="2124266"/>
          </a:xfrm>
          <a:prstGeom prst="rect">
            <a:avLst/>
          </a:prstGeom>
        </p:spPr>
      </p:pic>
      <p:sp>
        <p:nvSpPr>
          <p:cNvPr id="4" name="文本框 3"/>
          <p:cNvSpPr txBox="1"/>
          <p:nvPr/>
        </p:nvSpPr>
        <p:spPr>
          <a:xfrm>
            <a:off x="1612736" y="4839506"/>
            <a:ext cx="5918526" cy="461665"/>
          </a:xfrm>
          <a:prstGeom prst="rect">
            <a:avLst/>
          </a:prstGeom>
          <a:noFill/>
        </p:spPr>
        <p:txBody>
          <a:bodyPr wrap="square" rtlCol="0">
            <a:spAutoFit/>
          </a:bodyPr>
          <a:lstStyle/>
          <a:p>
            <a:pPr algn="ctr"/>
            <a:r>
              <a:rPr lang="zh-CN" altLang="en-US" sz="2400" dirty="0" smtClean="0"/>
              <a:t>图</a:t>
            </a:r>
            <a:r>
              <a:rPr lang="en-US" altLang="zh-CN" sz="2400" dirty="0" smtClean="0"/>
              <a:t>3-5</a:t>
            </a:r>
            <a:r>
              <a:rPr lang="zh-CN" altLang="en-US" sz="2400" dirty="0"/>
              <a:t>　高频小信号放大器的高频等效电路</a:t>
            </a:r>
          </a:p>
        </p:txBody>
      </p:sp>
    </p:spTree>
    <p:extLst>
      <p:ext uri="{BB962C8B-B14F-4D97-AF65-F5344CB8AC3E}">
        <p14:creationId xmlns:p14="http://schemas.microsoft.com/office/powerpoint/2010/main" val="64356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a:t>
                </a:r>
                <a:r>
                  <a:rPr lang="zh-CN" altLang="en-US" sz="3200" b="1" dirty="0" smtClean="0"/>
                  <a:t>第一</a:t>
                </a:r>
                <a:r>
                  <a:rPr lang="zh-CN" altLang="en-US" sz="3200" b="1" dirty="0"/>
                  <a:t>节　晶体三极管高频</a:t>
                </a:r>
                <a:r>
                  <a:rPr lang="zh-CN" altLang="en-US" sz="3200" b="1" dirty="0" smtClean="0"/>
                  <a:t>等效电路</a:t>
                </a:r>
                <a:r>
                  <a:rPr lang="en-US" altLang="zh-CN" sz="3200" b="1" dirty="0" smtClean="0"/>
                  <a:t/>
                </a:r>
                <a:br>
                  <a:rPr lang="en-US" altLang="zh-CN" sz="3200" b="1" dirty="0" smtClean="0"/>
                </a:br>
                <a:r>
                  <a:rPr lang="zh-CN" altLang="en-US" b="1" dirty="0"/>
                  <a:t>一、晶体三极管高频混合</a:t>
                </a:r>
                <a:r>
                  <a:rPr lang="en-US" altLang="zh-CN" b="1" dirty="0"/>
                  <a:t>π</a:t>
                </a:r>
                <a:r>
                  <a:rPr lang="zh-CN" altLang="en-US" b="1" dirty="0"/>
                  <a:t>型</a:t>
                </a:r>
                <a:r>
                  <a:rPr lang="zh-CN" altLang="en-US" b="1" dirty="0" smtClean="0"/>
                  <a:t>等效电路</a:t>
                </a:r>
                <a:r>
                  <a:rPr lang="en-US" altLang="zh-CN" dirty="0" smtClean="0"/>
                  <a:t/>
                </a:r>
                <a:br>
                  <a:rPr lang="en-US" altLang="zh-CN" dirty="0" smtClean="0"/>
                </a:br>
                <a:r>
                  <a:rPr lang="en-US" altLang="zh-CN" dirty="0" smtClean="0"/>
                  <a:t>        </a:t>
                </a:r>
                <a:r>
                  <a:rPr lang="zh-CN" altLang="en-US" dirty="0" smtClean="0"/>
                  <a:t>考虑</a:t>
                </a:r>
                <a:r>
                  <a:rPr lang="en-US" altLang="zh-CN" dirty="0" smtClean="0"/>
                  <a:t>PN</a:t>
                </a:r>
                <a:r>
                  <a:rPr lang="zh-CN" altLang="en-US" dirty="0" smtClean="0"/>
                  <a:t> </a:t>
                </a:r>
                <a:r>
                  <a:rPr lang="zh-CN" altLang="en-US" dirty="0"/>
                  <a:t>结的电容效应及三极管的性质，三极管的物理模拟电路如</a:t>
                </a:r>
                <a:r>
                  <a:rPr lang="zh-CN" altLang="en-US" dirty="0" smtClean="0"/>
                  <a:t>图</a:t>
                </a:r>
                <a:r>
                  <a:rPr lang="en-US" altLang="zh-CN" dirty="0" smtClean="0"/>
                  <a:t>3-1(a)</a:t>
                </a:r>
                <a:r>
                  <a:rPr lang="zh-CN" altLang="en-US" dirty="0" smtClean="0"/>
                  <a:t>所</a:t>
                </a:r>
                <a:r>
                  <a:rPr lang="zh-CN" altLang="en-US" dirty="0"/>
                  <a:t>示。</a:t>
                </a:r>
                <a:r>
                  <a:rPr lang="zh-CN" altLang="en-US" dirty="0" smtClean="0"/>
                  <a:t>图中</a:t>
                </a:r>
                <a14:m>
                  <m:oMath xmlns:m="http://schemas.openxmlformats.org/officeDocument/2006/math">
                    <m:sSubSup>
                      <m:sSubSupPr>
                        <m:ctrlPr>
                          <a:rPr lang="en-US" altLang="zh-CN" i="1" smtClean="0">
                            <a:latin typeface="Cambria Math"/>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𝑒</m:t>
                        </m:r>
                      </m:sub>
                      <m:sup>
                        <m:r>
                          <a:rPr lang="en-US" altLang="zh-CN" b="0" i="1" smtClean="0">
                            <a:latin typeface="Cambria Math" panose="02040503050406030204" pitchFamily="18" charset="0"/>
                          </a:rPr>
                          <m:t>′</m:t>
                        </m:r>
                      </m:sup>
                    </m:sSubSup>
                  </m:oMath>
                </a14:m>
                <a:r>
                  <a:rPr lang="zh-CN" altLang="en-US" dirty="0" smtClean="0"/>
                  <a:t> </a:t>
                </a:r>
                <a:r>
                  <a:rPr lang="zh-CN" altLang="en-US" dirty="0"/>
                  <a:t>为发射区体电阻，</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𝑟</m:t>
                        </m:r>
                      </m:e>
                      <m:sub>
                        <m:r>
                          <a:rPr lang="en-US" altLang="zh-CN" b="0" i="1" smtClean="0">
                            <a:latin typeface="Cambria Math" panose="02040503050406030204" pitchFamily="18" charset="0"/>
                          </a:rPr>
                          <m:t>𝑐</m:t>
                        </m:r>
                      </m:sub>
                      <m:sup>
                        <m:r>
                          <a:rPr lang="en-US" altLang="zh-CN" i="1">
                            <a:latin typeface="Cambria Math" panose="02040503050406030204" pitchFamily="18" charset="0"/>
                          </a:rPr>
                          <m:t>′</m:t>
                        </m:r>
                      </m:sup>
                    </m:sSubSup>
                  </m:oMath>
                </a14:m>
                <a:r>
                  <a:rPr lang="zh-CN" altLang="en-US" dirty="0"/>
                  <a:t> 为集电区体电阻，</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𝑒</m:t>
                        </m:r>
                      </m:sub>
                      <m:sup>
                        <m:r>
                          <a:rPr lang="en-US" altLang="zh-CN" i="1">
                            <a:latin typeface="Cambria Math" panose="02040503050406030204" pitchFamily="18" charset="0"/>
                          </a:rPr>
                          <m:t>′</m:t>
                        </m:r>
                      </m:sup>
                    </m:sSubSup>
                  </m:oMath>
                </a14:m>
                <a:r>
                  <a:rPr lang="zh-CN" altLang="en-US" dirty="0"/>
                  <a:t>和</a:t>
                </a:r>
                <a14:m>
                  <m:oMath xmlns:m="http://schemas.openxmlformats.org/officeDocument/2006/math">
                    <m:sSubSup>
                      <m:sSubSupPr>
                        <m:ctrlPr>
                          <a:rPr lang="en-US" altLang="zh-CN" i="1">
                            <a:latin typeface="Cambria Math"/>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𝑐</m:t>
                        </m:r>
                      </m:sub>
                      <m:sup>
                        <m:r>
                          <a:rPr lang="en-US" altLang="zh-CN" i="1">
                            <a:latin typeface="Cambria Math" panose="02040503050406030204" pitchFamily="18" charset="0"/>
                          </a:rPr>
                          <m:t>′</m:t>
                        </m:r>
                      </m:sup>
                    </m:sSubSup>
                  </m:oMath>
                </a14:m>
                <a:r>
                  <a:rPr lang="zh-CN" altLang="en-US" dirty="0"/>
                  <a:t>一般都</a:t>
                </a:r>
                <a:r>
                  <a:rPr lang="zh-CN" altLang="en-US" dirty="0" smtClean="0"/>
                  <a:t>小于</a:t>
                </a:r>
                <a:r>
                  <a:rPr lang="en-US" altLang="zh-CN" dirty="0" smtClean="0"/>
                  <a:t>10</a:t>
                </a:r>
                <a:r>
                  <a:rPr lang="zh-CN" altLang="en-US" dirty="0" smtClean="0"/>
                  <a:t>欧</a:t>
                </a:r>
                <a:r>
                  <a:rPr lang="zh-CN" altLang="en-US" dirty="0"/>
                  <a:t>，可以忽略不计</a:t>
                </a:r>
                <a:r>
                  <a:rPr lang="zh-CN" altLang="en-US" dirty="0" smtClean="0"/>
                  <a:t>；</a:t>
                </a:r>
                <a:r>
                  <a:rPr lang="en-US" altLang="zh-CN" dirty="0" err="1" smtClean="0"/>
                  <a:t>r</a:t>
                </a:r>
                <a:r>
                  <a:rPr lang="en-US" altLang="zh-CN" baseline="-25000" dirty="0" err="1" smtClean="0"/>
                  <a:t>bb</a:t>
                </a:r>
                <a:r>
                  <a:rPr lang="en-US" altLang="zh-CN" baseline="-25000" dirty="0" smtClean="0"/>
                  <a:t>′ </a:t>
                </a:r>
                <a:r>
                  <a:rPr lang="zh-CN" altLang="en-US" dirty="0" smtClean="0"/>
                  <a:t>为基区</a:t>
                </a:r>
                <a:r>
                  <a:rPr lang="zh-CN" altLang="en-US" dirty="0"/>
                  <a:t>体电阻，通常为几十至几百欧</a:t>
                </a:r>
                <a:r>
                  <a:rPr lang="zh-CN" altLang="en-US" dirty="0" smtClean="0"/>
                  <a:t>；</a:t>
                </a:r>
                <a:r>
                  <a:rPr lang="en-US" altLang="zh-CN" dirty="0" err="1" smtClean="0"/>
                  <a:t>r</a:t>
                </a:r>
                <a:r>
                  <a:rPr lang="en-US" altLang="zh-CN" baseline="-25000" dirty="0" err="1" smtClean="0"/>
                  <a:t>b’e</a:t>
                </a:r>
                <a:r>
                  <a:rPr lang="zh-CN" altLang="en-US" dirty="0" smtClean="0"/>
                  <a:t>为</a:t>
                </a:r>
                <a:r>
                  <a:rPr lang="zh-CN" altLang="en-US" dirty="0"/>
                  <a:t>折合到基极支路的发射结正向电阻，通常为</a:t>
                </a:r>
                <a:r>
                  <a:rPr lang="zh-CN" altLang="en-US" dirty="0" smtClean="0"/>
                  <a:t>几百欧</a:t>
                </a:r>
                <a:r>
                  <a:rPr lang="zh-CN" altLang="en-US" dirty="0"/>
                  <a:t>到几千欧</a:t>
                </a:r>
                <a:r>
                  <a:rPr lang="zh-CN" altLang="en-US" dirty="0" smtClean="0"/>
                  <a:t>；</a:t>
                </a:r>
                <a:r>
                  <a:rPr lang="en-US" altLang="zh-CN" dirty="0" err="1" smtClean="0"/>
                  <a:t>r</a:t>
                </a:r>
                <a:r>
                  <a:rPr lang="en-US" altLang="zh-CN" baseline="-25000" dirty="0" err="1" smtClean="0"/>
                  <a:t>b’c</a:t>
                </a:r>
                <a:r>
                  <a:rPr lang="zh-CN" altLang="en-US" dirty="0" smtClean="0"/>
                  <a:t>表示</a:t>
                </a:r>
                <a:r>
                  <a:rPr lang="zh-CN" altLang="en-US" dirty="0"/>
                  <a:t>输出电压对输入电压的反馈作用，约为几兆欧</a:t>
                </a:r>
                <a:r>
                  <a:rPr lang="zh-CN" altLang="en-US" dirty="0" smtClean="0"/>
                  <a:t>；</a:t>
                </a:r>
                <a:r>
                  <a:rPr lang="en-US" altLang="zh-CN" dirty="0" err="1" smtClean="0"/>
                  <a:t>r</a:t>
                </a:r>
                <a:r>
                  <a:rPr lang="en-US" altLang="zh-CN" baseline="-25000" dirty="0" err="1" smtClean="0"/>
                  <a:t>ce</a:t>
                </a:r>
                <a:r>
                  <a:rPr lang="zh-CN" altLang="en-US" dirty="0" smtClean="0"/>
                  <a:t>表示</a:t>
                </a:r>
                <a:r>
                  <a:rPr lang="zh-CN" altLang="en-US" dirty="0"/>
                  <a:t>输出电压对</a:t>
                </a:r>
                <a:r>
                  <a:rPr lang="zh-CN" altLang="en-US" dirty="0" smtClean="0"/>
                  <a:t>输出</a:t>
                </a:r>
                <a:r>
                  <a:rPr lang="zh-CN" altLang="en-US" dirty="0"/>
                  <a:t>电流的影响，约为几十到几百千欧</a:t>
                </a:r>
                <a:r>
                  <a:rPr lang="zh-CN" altLang="en-US" dirty="0" smtClean="0"/>
                  <a:t>；</a:t>
                </a:r>
                <a:r>
                  <a:rPr lang="en-US" altLang="zh-CN" dirty="0" err="1" smtClean="0"/>
                  <a:t>C</a:t>
                </a:r>
                <a:r>
                  <a:rPr lang="en-US" altLang="zh-CN" baseline="-25000" dirty="0" err="1" smtClean="0"/>
                  <a:t>b’e</a:t>
                </a:r>
                <a:r>
                  <a:rPr lang="zh-CN" altLang="en-US" dirty="0" smtClean="0"/>
                  <a:t> </a:t>
                </a:r>
                <a:r>
                  <a:rPr lang="zh-CN" altLang="en-US" dirty="0"/>
                  <a:t>为发射结电容，也有参考书</a:t>
                </a:r>
                <a:r>
                  <a:rPr lang="zh-CN" altLang="en-US" dirty="0" smtClean="0"/>
                  <a:t>用</a:t>
                </a:r>
                <a:r>
                  <a:rPr lang="en-US" altLang="zh-CN" dirty="0" err="1" smtClean="0"/>
                  <a:t>C</a:t>
                </a:r>
                <a:r>
                  <a:rPr lang="en-US" altLang="zh-CN" baseline="-25000" dirty="0" err="1" smtClean="0"/>
                  <a:t>μ</a:t>
                </a:r>
                <a:r>
                  <a:rPr lang="en-US" altLang="zh-CN" dirty="0" smtClean="0"/>
                  <a:t> </a:t>
                </a:r>
                <a:r>
                  <a:rPr lang="zh-CN" altLang="en-US" dirty="0"/>
                  <a:t>表示，约</a:t>
                </a:r>
                <a:r>
                  <a:rPr lang="zh-CN" altLang="en-US" dirty="0" smtClean="0"/>
                  <a:t>为</a:t>
                </a:r>
                <a:r>
                  <a:rPr lang="en-US" altLang="zh-CN" dirty="0" smtClean="0"/>
                  <a:t>100~500pF</a:t>
                </a:r>
                <a:r>
                  <a:rPr lang="zh-CN" altLang="en-US" dirty="0" smtClean="0"/>
                  <a:t>；</a:t>
                </a:r>
                <a:endParaRPr lang="zh-CN" altLang="en-US" sz="3200" b="1"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468" r="-8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1661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由图</a:t>
                </a:r>
                <a:r>
                  <a:rPr lang="en-US" altLang="zh-CN" dirty="0" smtClean="0"/>
                  <a:t>3-5</a:t>
                </a:r>
                <a:r>
                  <a:rPr lang="zh-CN" altLang="en-US" dirty="0" smtClean="0"/>
                  <a:t>可以</a:t>
                </a:r>
                <a:r>
                  <a:rPr lang="zh-CN" altLang="en-US" dirty="0"/>
                  <a:t>得到放大器</a:t>
                </a:r>
                <a:r>
                  <a:rPr lang="zh-CN" altLang="en-US" dirty="0" smtClean="0"/>
                  <a:t>电流</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𝐼</m:t>
                        </m:r>
                        <m:r>
                          <a:rPr lang="en-US" altLang="zh-CN" b="0" i="1" baseline="-25000" smtClean="0">
                            <a:latin typeface="Cambria Math" panose="02040503050406030204" pitchFamily="18" charset="0"/>
                          </a:rPr>
                          <m:t>𝑏</m:t>
                        </m:r>
                      </m:e>
                    </m:acc>
                  </m:oMath>
                </a14:m>
                <a:r>
                  <a:rPr lang="zh-CN" altLang="en-US" dirty="0" smtClean="0"/>
                  <a:t>、</a:t>
                </a:r>
                <a:r>
                  <a:rPr lang="zh-CN" altLang="en-US" dirty="0"/>
                  <a:t> </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𝐼</m:t>
                        </m:r>
                        <m:r>
                          <a:rPr lang="en-US" altLang="zh-CN" b="0" i="1" baseline="-25000" smtClean="0">
                            <a:latin typeface="Cambria Math" panose="02040503050406030204" pitchFamily="18" charset="0"/>
                          </a:rPr>
                          <m:t>𝑐</m:t>
                        </m:r>
                      </m:e>
                    </m:acc>
                  </m:oMath>
                </a14:m>
                <a:r>
                  <a:rPr lang="zh-CN" altLang="en-US" dirty="0" smtClean="0"/>
                  <a:t>与</a:t>
                </a:r>
                <a:r>
                  <a:rPr lang="zh-CN" altLang="en-US" dirty="0"/>
                  <a:t>输入回路信号源和负载之间的关系</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1)</a:t>
                </a:r>
                <a:r>
                  <a:rPr lang="zh-CN" altLang="en-US" dirty="0" smtClean="0"/>
                  <a:t>电压</a:t>
                </a:r>
                <a:r>
                  <a:rPr lang="zh-CN" altLang="en-US" dirty="0"/>
                  <a:t>放大</a:t>
                </a:r>
                <a:r>
                  <a:rPr lang="zh-CN" altLang="en-US" dirty="0" smtClean="0"/>
                  <a:t>倍数</a:t>
                </a:r>
                <a:r>
                  <a:rPr lang="en-US" altLang="zh-CN" dirty="0" smtClean="0"/>
                  <a:t>K</a:t>
                </a:r>
                <a:r>
                  <a:rPr lang="zh-CN" altLang="en-US" dirty="0"/>
                  <a:t/>
                </a:r>
                <a:br>
                  <a:rPr lang="zh-CN" altLang="en-US" dirty="0"/>
                </a:br>
                <a:r>
                  <a:rPr lang="zh-CN" altLang="en-US" dirty="0"/>
                  <a:t>忽略管子内部的反馈，</a:t>
                </a:r>
                <a:r>
                  <a:rPr lang="zh-CN" altLang="en-US" dirty="0" smtClean="0"/>
                  <a:t>即令</a:t>
                </a:r>
                <a:r>
                  <a:rPr lang="en-US" altLang="zh-CN" dirty="0" err="1" smtClean="0"/>
                  <a:t>Y</a:t>
                </a:r>
                <a:r>
                  <a:rPr lang="en-US" altLang="zh-CN" baseline="-25000" dirty="0" err="1" smtClean="0"/>
                  <a:t>re</a:t>
                </a:r>
                <a:r>
                  <a:rPr lang="en-US" altLang="zh-CN" dirty="0" smtClean="0"/>
                  <a:t>=</a:t>
                </a:r>
                <a:r>
                  <a:rPr lang="zh-CN" altLang="en-US" dirty="0" smtClean="0"/>
                  <a:t> </a:t>
                </a:r>
                <a:r>
                  <a:rPr lang="en-US" altLang="zh-CN" dirty="0" smtClean="0"/>
                  <a:t>0</a:t>
                </a:r>
                <a:r>
                  <a:rPr lang="zh-CN" altLang="en-US" dirty="0" smtClean="0"/>
                  <a:t>，</a:t>
                </a:r>
                <a:r>
                  <a:rPr lang="zh-CN" altLang="en-US" dirty="0"/>
                  <a:t>由电压放大倍数的定义以及式</a:t>
                </a:r>
                <a:r>
                  <a:rPr lang="zh-CN" altLang="en-US" dirty="0" smtClean="0"/>
                  <a:t>（</a:t>
                </a:r>
                <a:r>
                  <a:rPr lang="en-US" altLang="zh-CN" dirty="0" smtClean="0"/>
                  <a:t>3-11</a:t>
                </a:r>
                <a:r>
                  <a:rPr lang="zh-CN" altLang="en-US" dirty="0" smtClean="0"/>
                  <a:t>）</a:t>
                </a:r>
                <a:r>
                  <a:rPr lang="zh-CN" altLang="en-US" dirty="0"/>
                  <a:t>至</a:t>
                </a:r>
                <a:r>
                  <a:rPr lang="zh-CN" altLang="en-US" dirty="0" smtClean="0"/>
                  <a:t>式（</a:t>
                </a:r>
                <a:r>
                  <a:rPr lang="en-US" altLang="zh-CN" dirty="0" smtClean="0"/>
                  <a:t>3-14</a:t>
                </a:r>
                <a:r>
                  <a:rPr lang="zh-CN" altLang="en-US" dirty="0" smtClean="0"/>
                  <a:t>），</a:t>
                </a:r>
                <a:r>
                  <a:rPr lang="zh-CN" altLang="en-US" dirty="0"/>
                  <a:t>可得</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r="-1005"/>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380771" y="1966954"/>
            <a:ext cx="2382457" cy="1047707"/>
          </a:xfrm>
          <a:prstGeom prst="rect">
            <a:avLst/>
          </a:prstGeom>
        </p:spPr>
      </p:pic>
      <p:sp>
        <p:nvSpPr>
          <p:cNvPr id="4" name="文本框 3"/>
          <p:cNvSpPr txBox="1"/>
          <p:nvPr/>
        </p:nvSpPr>
        <p:spPr>
          <a:xfrm>
            <a:off x="7100886" y="1966954"/>
            <a:ext cx="957263" cy="461665"/>
          </a:xfrm>
          <a:prstGeom prst="rect">
            <a:avLst/>
          </a:prstGeom>
          <a:noFill/>
        </p:spPr>
        <p:txBody>
          <a:bodyPr wrap="square" rtlCol="0">
            <a:spAutoFit/>
          </a:bodyPr>
          <a:lstStyle/>
          <a:p>
            <a:r>
              <a:rPr lang="en-US" altLang="zh-CN" sz="2400" dirty="0" smtClean="0"/>
              <a:t>(3-13)</a:t>
            </a:r>
            <a:endParaRPr lang="zh-CN" altLang="en-US" sz="2400" dirty="0"/>
          </a:p>
        </p:txBody>
      </p:sp>
      <p:sp>
        <p:nvSpPr>
          <p:cNvPr id="5" name="文本框 4"/>
          <p:cNvSpPr txBox="1"/>
          <p:nvPr/>
        </p:nvSpPr>
        <p:spPr>
          <a:xfrm>
            <a:off x="7100887" y="2552996"/>
            <a:ext cx="957262" cy="461665"/>
          </a:xfrm>
          <a:prstGeom prst="rect">
            <a:avLst/>
          </a:prstGeom>
          <a:noFill/>
        </p:spPr>
        <p:txBody>
          <a:bodyPr wrap="square" rtlCol="0">
            <a:spAutoFit/>
          </a:bodyPr>
          <a:lstStyle/>
          <a:p>
            <a:r>
              <a:rPr lang="en-US" altLang="zh-CN" sz="2400" dirty="0" smtClean="0"/>
              <a:t>(3-14)</a:t>
            </a:r>
            <a:endParaRPr lang="zh-CN" altLang="en-US" sz="2400" dirty="0"/>
          </a:p>
        </p:txBody>
      </p:sp>
      <p:pic>
        <p:nvPicPr>
          <p:cNvPr id="6" name="图片 5"/>
          <p:cNvPicPr>
            <a:picLocks noChangeAspect="1"/>
          </p:cNvPicPr>
          <p:nvPr/>
        </p:nvPicPr>
        <p:blipFill>
          <a:blip r:embed="rId4"/>
          <a:stretch>
            <a:fillRect/>
          </a:stretch>
        </p:blipFill>
        <p:spPr>
          <a:xfrm>
            <a:off x="2847742" y="4862748"/>
            <a:ext cx="3448513" cy="1252666"/>
          </a:xfrm>
          <a:prstGeom prst="rect">
            <a:avLst/>
          </a:prstGeom>
        </p:spPr>
      </p:pic>
      <p:sp>
        <p:nvSpPr>
          <p:cNvPr id="13" name="文本框 12"/>
          <p:cNvSpPr txBox="1"/>
          <p:nvPr/>
        </p:nvSpPr>
        <p:spPr>
          <a:xfrm>
            <a:off x="7258049" y="5489081"/>
            <a:ext cx="957263" cy="461665"/>
          </a:xfrm>
          <a:prstGeom prst="rect">
            <a:avLst/>
          </a:prstGeom>
          <a:noFill/>
        </p:spPr>
        <p:txBody>
          <a:bodyPr wrap="square" rtlCol="0">
            <a:spAutoFit/>
          </a:bodyPr>
          <a:lstStyle/>
          <a:p>
            <a:r>
              <a:rPr lang="en-US" altLang="zh-CN" sz="2400" dirty="0" smtClean="0"/>
              <a:t>(3-15)</a:t>
            </a:r>
            <a:endParaRPr lang="zh-CN" altLang="en-US" sz="2400" dirty="0"/>
          </a:p>
        </p:txBody>
      </p:sp>
    </p:spTree>
    <p:extLst>
      <p:ext uri="{BB962C8B-B14F-4D97-AF65-F5344CB8AC3E}">
        <p14:creationId xmlns:p14="http://schemas.microsoft.com/office/powerpoint/2010/main" val="3852362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当</a:t>
                </a:r>
                <a:r>
                  <a:rPr lang="zh-CN" altLang="en-US" dirty="0"/>
                  <a:t>回路谐振时</a:t>
                </a:r>
                <a:r>
                  <a:rPr lang="zh-CN" altLang="en-US" dirty="0" smtClean="0"/>
                  <a:t>，</a:t>
                </a:r>
                <a:r>
                  <a:rPr lang="en-US" altLang="zh-CN" dirty="0" err="1" smtClean="0"/>
                  <a:t>Y</a:t>
                </a:r>
                <a:r>
                  <a:rPr lang="en-US" altLang="zh-CN" baseline="-25000" dirty="0" err="1" smtClean="0"/>
                  <a:t>oe</a:t>
                </a:r>
                <a:r>
                  <a:rPr lang="zh-CN" altLang="en-US" dirty="0" smtClean="0"/>
                  <a:t>＋</a:t>
                </a:r>
                <a:r>
                  <a:rPr lang="en-US" altLang="zh-CN" dirty="0" smtClean="0"/>
                  <a:t>Y</a:t>
                </a:r>
                <a:r>
                  <a:rPr lang="en-US" altLang="zh-CN" baseline="-25000" dirty="0" smtClean="0"/>
                  <a:t>L</a:t>
                </a:r>
                <a:r>
                  <a:rPr lang="zh-CN" altLang="en-US" dirty="0" smtClean="0"/>
                  <a:t> </a:t>
                </a:r>
                <a:r>
                  <a:rPr lang="zh-CN" altLang="en-US" dirty="0"/>
                  <a:t>的电纳为零，则电压放大倍数的数值</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该</a:t>
                </a:r>
                <a:r>
                  <a:rPr lang="zh-CN" altLang="en-US" dirty="0"/>
                  <a:t>结果类似于低频小信号放大器。</a:t>
                </a:r>
                <a:br>
                  <a:rPr lang="zh-CN" altLang="en-US" dirty="0"/>
                </a:br>
                <a:r>
                  <a:rPr lang="zh-CN" altLang="en-US" dirty="0" smtClean="0"/>
                  <a:t>        </a:t>
                </a:r>
                <a:r>
                  <a:rPr lang="en-US" altLang="zh-CN" dirty="0" smtClean="0"/>
                  <a:t>2)</a:t>
                </a:r>
                <a:r>
                  <a:rPr lang="zh-CN" altLang="en-US" dirty="0" smtClean="0"/>
                  <a:t>输入导纳</a:t>
                </a:r>
                <a:r>
                  <a:rPr lang="en-US" altLang="zh-CN" dirty="0" smtClean="0"/>
                  <a:t>Y</a:t>
                </a:r>
                <a:r>
                  <a:rPr lang="en-US" altLang="zh-CN" baseline="-25000" dirty="0" smtClean="0"/>
                  <a:t>i</a:t>
                </a:r>
                <a:r>
                  <a:rPr lang="zh-CN" altLang="en-US" dirty="0"/>
                  <a:t/>
                </a:r>
                <a:br>
                  <a:rPr lang="zh-CN" altLang="en-US" dirty="0"/>
                </a:br>
                <a:r>
                  <a:rPr lang="zh-CN" altLang="en-US" dirty="0" smtClean="0"/>
                  <a:t>       放大器</a:t>
                </a:r>
                <a:r>
                  <a:rPr lang="zh-CN" altLang="en-US" dirty="0"/>
                  <a:t>的输入</a:t>
                </a:r>
                <a:r>
                  <a:rPr lang="zh-CN" altLang="en-US" dirty="0" smtClean="0"/>
                  <a:t>导纳</a:t>
                </a:r>
                <a:r>
                  <a:rPr lang="en-US" altLang="zh-CN" dirty="0" smtClean="0"/>
                  <a:t>Y</a:t>
                </a:r>
                <a:r>
                  <a:rPr lang="en-US" altLang="zh-CN" baseline="-25000" dirty="0" smtClean="0"/>
                  <a:t>i</a:t>
                </a:r>
                <a:r>
                  <a:rPr lang="zh-CN" altLang="en-US" dirty="0" smtClean="0"/>
                  <a:t>，</a:t>
                </a:r>
                <a:r>
                  <a:rPr lang="zh-CN" altLang="en-US" dirty="0"/>
                  <a:t>就是考虑有</a:t>
                </a:r>
                <a:r>
                  <a:rPr lang="zh-CN" altLang="en-US" dirty="0" smtClean="0"/>
                  <a:t>负载</a:t>
                </a:r>
                <a:r>
                  <a:rPr lang="en-US" altLang="zh-CN" dirty="0" smtClean="0"/>
                  <a:t>Y</a:t>
                </a:r>
                <a:r>
                  <a:rPr lang="en-US" altLang="zh-CN" baseline="-25000" dirty="0" smtClean="0"/>
                  <a:t>L</a:t>
                </a:r>
                <a:r>
                  <a:rPr lang="zh-CN" altLang="en-US" dirty="0" smtClean="0"/>
                  <a:t>时</a:t>
                </a:r>
                <a:r>
                  <a:rPr lang="zh-CN" altLang="en-US" dirty="0"/>
                  <a:t>，输入端</a:t>
                </a:r>
                <a:r>
                  <a:rPr lang="zh-CN" altLang="en-US" dirty="0" smtClean="0"/>
                  <a:t>电流</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𝐼</m:t>
                        </m:r>
                        <m:r>
                          <a:rPr lang="en-US" altLang="zh-CN" b="0" i="1" baseline="-25000" smtClean="0">
                            <a:latin typeface="Cambria Math" panose="02040503050406030204" pitchFamily="18" charset="0"/>
                          </a:rPr>
                          <m:t>𝑏</m:t>
                        </m:r>
                      </m:e>
                    </m:acc>
                  </m:oMath>
                </a14:m>
                <a:r>
                  <a:rPr lang="zh-CN" altLang="en-US" dirty="0" smtClean="0"/>
                  <a:t>与</a:t>
                </a:r>
                <a14:m>
                  <m:oMath xmlns:m="http://schemas.openxmlformats.org/officeDocument/2006/math">
                    <m:acc>
                      <m:accPr>
                        <m:chr m:val="̇"/>
                        <m:ctrlPr>
                          <a:rPr lang="zh-CN" altLang="en-US" i="1">
                            <a:latin typeface="Cambria Math"/>
                          </a:rPr>
                        </m:ctrlPr>
                      </m:accPr>
                      <m:e>
                        <m:r>
                          <a:rPr lang="en-US" altLang="zh-CN" b="0" i="1" smtClean="0">
                            <a:latin typeface="Cambria Math" panose="02040503050406030204" pitchFamily="18" charset="0"/>
                          </a:rPr>
                          <m:t>𝑈</m:t>
                        </m:r>
                        <m:r>
                          <a:rPr lang="en-US" altLang="zh-CN" i="1" baseline="-25000">
                            <a:latin typeface="Cambria Math" panose="02040503050406030204" pitchFamily="18" charset="0"/>
                          </a:rPr>
                          <m:t>𝑏</m:t>
                        </m:r>
                      </m:e>
                    </m:acc>
                  </m:oMath>
                </a14:m>
                <a:r>
                  <a:rPr lang="zh-CN" altLang="en-US" dirty="0" smtClean="0"/>
                  <a:t> </a:t>
                </a:r>
                <a:r>
                  <a:rPr lang="zh-CN" altLang="en-US" dirty="0"/>
                  <a:t>之比，即</a:t>
                </a:r>
                <a:r>
                  <a:rPr lang="en-US" altLang="zh-CN" dirty="0" smtClean="0"/>
                  <a:t/>
                </a:r>
                <a:br>
                  <a:rPr lang="en-US" altLang="zh-CN" dirty="0" smtClean="0"/>
                </a:br>
                <a:r>
                  <a:rPr lang="en-US" altLang="zh-CN" dirty="0"/>
                  <a:t/>
                </a:r>
                <a:br>
                  <a:rPr lang="en-US" altLang="zh-CN"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365870" y="1947749"/>
            <a:ext cx="2507361" cy="990563"/>
          </a:xfrm>
          <a:prstGeom prst="rect">
            <a:avLst/>
          </a:prstGeom>
        </p:spPr>
      </p:pic>
      <p:sp>
        <p:nvSpPr>
          <p:cNvPr id="4" name="文本框 3"/>
          <p:cNvSpPr txBox="1"/>
          <p:nvPr/>
        </p:nvSpPr>
        <p:spPr>
          <a:xfrm>
            <a:off x="7300913" y="2212197"/>
            <a:ext cx="957263" cy="461665"/>
          </a:xfrm>
          <a:prstGeom prst="rect">
            <a:avLst/>
          </a:prstGeom>
          <a:noFill/>
        </p:spPr>
        <p:txBody>
          <a:bodyPr wrap="square" rtlCol="0">
            <a:spAutoFit/>
          </a:bodyPr>
          <a:lstStyle/>
          <a:p>
            <a:r>
              <a:rPr lang="en-US" altLang="zh-CN" sz="2400" dirty="0" smtClean="0"/>
              <a:t>(3-16)</a:t>
            </a:r>
            <a:endParaRPr lang="zh-CN" altLang="en-US" sz="2400" dirty="0"/>
          </a:p>
        </p:txBody>
      </p:sp>
      <p:pic>
        <p:nvPicPr>
          <p:cNvPr id="5" name="图片 4"/>
          <p:cNvPicPr>
            <a:picLocks noChangeAspect="1"/>
          </p:cNvPicPr>
          <p:nvPr/>
        </p:nvPicPr>
        <p:blipFill>
          <a:blip r:embed="rId4"/>
          <a:stretch>
            <a:fillRect/>
          </a:stretch>
        </p:blipFill>
        <p:spPr>
          <a:xfrm>
            <a:off x="2754909" y="4824448"/>
            <a:ext cx="3634181" cy="833402"/>
          </a:xfrm>
          <a:prstGeom prst="rect">
            <a:avLst/>
          </a:prstGeom>
        </p:spPr>
      </p:pic>
      <p:sp>
        <p:nvSpPr>
          <p:cNvPr id="6" name="文本框 5"/>
          <p:cNvSpPr txBox="1"/>
          <p:nvPr/>
        </p:nvSpPr>
        <p:spPr>
          <a:xfrm>
            <a:off x="7115175" y="5010316"/>
            <a:ext cx="957263" cy="461665"/>
          </a:xfrm>
          <a:prstGeom prst="rect">
            <a:avLst/>
          </a:prstGeom>
          <a:noFill/>
        </p:spPr>
        <p:txBody>
          <a:bodyPr wrap="square" rtlCol="0">
            <a:spAutoFit/>
          </a:bodyPr>
          <a:lstStyle/>
          <a:p>
            <a:r>
              <a:rPr lang="en-US" altLang="zh-CN" sz="2400" dirty="0" smtClean="0"/>
              <a:t>(3-17)</a:t>
            </a:r>
            <a:endParaRPr lang="zh-CN" altLang="en-US" sz="2400" dirty="0"/>
          </a:p>
        </p:txBody>
      </p:sp>
    </p:spTree>
    <p:extLst>
      <p:ext uri="{BB962C8B-B14F-4D97-AF65-F5344CB8AC3E}">
        <p14:creationId xmlns:p14="http://schemas.microsoft.com/office/powerpoint/2010/main" val="267064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式中，第一项为晶体管的输入导纳，第二项为</a:t>
            </a:r>
            <a:r>
              <a:rPr lang="zh-CN" altLang="en-US" dirty="0" smtClean="0"/>
              <a:t>考虑</a:t>
            </a:r>
            <a:r>
              <a:rPr lang="en-US" altLang="zh-CN" dirty="0" err="1" smtClean="0"/>
              <a:t>Y</a:t>
            </a:r>
            <a:r>
              <a:rPr lang="en-US" altLang="zh-CN" baseline="-25000" dirty="0" err="1" smtClean="0"/>
              <a:t>re</a:t>
            </a:r>
            <a:r>
              <a:rPr lang="zh-CN" altLang="en-US" dirty="0" smtClean="0"/>
              <a:t>时</a:t>
            </a:r>
            <a:r>
              <a:rPr lang="zh-CN" altLang="en-US" dirty="0"/>
              <a:t>输出负载导纳对输入导纳的影响。</a:t>
            </a:r>
            <a:br>
              <a:rPr lang="zh-CN" altLang="en-US" dirty="0"/>
            </a:br>
            <a:r>
              <a:rPr lang="zh-CN" altLang="en-US" dirty="0" smtClean="0"/>
              <a:t>         </a:t>
            </a:r>
            <a:r>
              <a:rPr lang="en-US" altLang="zh-CN" dirty="0" smtClean="0"/>
              <a:t>3)</a:t>
            </a:r>
            <a:r>
              <a:rPr lang="zh-CN" altLang="en-US" dirty="0" smtClean="0"/>
              <a:t>输出导纳</a:t>
            </a:r>
            <a:r>
              <a:rPr lang="en-US" altLang="zh-CN" dirty="0" err="1" smtClean="0"/>
              <a:t>Y</a:t>
            </a:r>
            <a:r>
              <a:rPr lang="en-US" altLang="zh-CN" baseline="-25000" dirty="0" err="1" smtClean="0"/>
              <a:t>o</a:t>
            </a:r>
            <a:r>
              <a:rPr lang="zh-CN" altLang="en-US" dirty="0"/>
              <a:t/>
            </a:r>
            <a:br>
              <a:rPr lang="zh-CN" altLang="en-US" dirty="0"/>
            </a:br>
            <a:r>
              <a:rPr lang="zh-CN" altLang="en-US" dirty="0" smtClean="0"/>
              <a:t>         放大器</a:t>
            </a:r>
            <a:r>
              <a:rPr lang="zh-CN" altLang="en-US" dirty="0"/>
              <a:t>的输出导纳就是考虑信号源内部导纳时输出端呈现的导纳，</a:t>
            </a:r>
            <a:r>
              <a:rPr lang="zh-CN" altLang="en-US" dirty="0" smtClean="0"/>
              <a:t>即</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式中，第一项为晶体管的输出导纳，第二项也</a:t>
            </a:r>
            <a:r>
              <a:rPr lang="zh-CN" altLang="en-US" dirty="0" smtClean="0"/>
              <a:t>与</a:t>
            </a:r>
            <a:r>
              <a:rPr lang="en-US" altLang="zh-CN" dirty="0" err="1"/>
              <a:t>Y</a:t>
            </a:r>
            <a:r>
              <a:rPr lang="en-US" altLang="zh-CN" baseline="-25000" dirty="0" err="1"/>
              <a:t>re</a:t>
            </a:r>
            <a:r>
              <a:rPr lang="zh-CN" altLang="en-US" dirty="0" smtClean="0"/>
              <a:t>有关</a:t>
            </a:r>
            <a:r>
              <a:rPr lang="zh-CN" altLang="en-US" dirty="0"/>
              <a:t>。</a:t>
            </a:r>
            <a:br>
              <a:rPr lang="zh-CN" altLang="en-US" dirty="0"/>
            </a:br>
            <a:endParaRPr lang="zh-CN" altLang="en-US" dirty="0"/>
          </a:p>
        </p:txBody>
      </p:sp>
      <p:pic>
        <p:nvPicPr>
          <p:cNvPr id="2" name="图片 1"/>
          <p:cNvPicPr>
            <a:picLocks noChangeAspect="1"/>
          </p:cNvPicPr>
          <p:nvPr/>
        </p:nvPicPr>
        <p:blipFill>
          <a:blip r:embed="rId2"/>
          <a:stretch>
            <a:fillRect/>
          </a:stretch>
        </p:blipFill>
        <p:spPr>
          <a:xfrm>
            <a:off x="1950341" y="3386179"/>
            <a:ext cx="5243317" cy="1096330"/>
          </a:xfrm>
          <a:prstGeom prst="rect">
            <a:avLst/>
          </a:prstGeom>
        </p:spPr>
      </p:pic>
      <p:sp>
        <p:nvSpPr>
          <p:cNvPr id="4" name="文本框 3"/>
          <p:cNvSpPr txBox="1"/>
          <p:nvPr/>
        </p:nvSpPr>
        <p:spPr>
          <a:xfrm>
            <a:off x="7615237" y="3703511"/>
            <a:ext cx="1157287" cy="461665"/>
          </a:xfrm>
          <a:prstGeom prst="rect">
            <a:avLst/>
          </a:prstGeom>
          <a:noFill/>
        </p:spPr>
        <p:txBody>
          <a:bodyPr wrap="square" rtlCol="0">
            <a:spAutoFit/>
          </a:bodyPr>
          <a:lstStyle/>
          <a:p>
            <a:r>
              <a:rPr lang="en-US" altLang="zh-CN" sz="2400" dirty="0" smtClean="0"/>
              <a:t>(3-18)</a:t>
            </a:r>
            <a:endParaRPr lang="zh-CN" altLang="en-US" sz="2400" dirty="0"/>
          </a:p>
        </p:txBody>
      </p:sp>
    </p:spTree>
    <p:extLst>
      <p:ext uri="{BB962C8B-B14F-4D97-AF65-F5344CB8AC3E}">
        <p14:creationId xmlns:p14="http://schemas.microsoft.com/office/powerpoint/2010/main" val="4287762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 </a:t>
            </a:r>
            <a:r>
              <a:rPr lang="zh-CN" altLang="en-US" dirty="0" smtClean="0"/>
              <a:t>        </a:t>
            </a:r>
            <a:r>
              <a:rPr lang="en-US" altLang="zh-CN" dirty="0" smtClean="0"/>
              <a:t>4</a:t>
            </a:r>
            <a:r>
              <a:rPr lang="en-US" altLang="zh-CN" dirty="0"/>
              <a:t>)</a:t>
            </a:r>
            <a:r>
              <a:rPr lang="zh-CN" altLang="en-US" dirty="0"/>
              <a:t>稳定性</a:t>
            </a:r>
            <a:br>
              <a:rPr lang="zh-CN" altLang="en-US" dirty="0"/>
            </a:br>
            <a:r>
              <a:rPr lang="zh-CN" altLang="en-US" dirty="0"/>
              <a:t>        前面已经讲过，在高频小信号谐振放大器中，由于晶体管集基间</a:t>
            </a:r>
            <a:r>
              <a:rPr lang="zh-CN" altLang="en-US" dirty="0" smtClean="0"/>
              <a:t>电容</a:t>
            </a:r>
            <a:r>
              <a:rPr lang="en-US" altLang="zh-CN" dirty="0" err="1" smtClean="0"/>
              <a:t>C</a:t>
            </a:r>
            <a:r>
              <a:rPr lang="en-US" altLang="zh-CN" baseline="-25000" dirty="0" err="1" smtClean="0"/>
              <a:t>b’c</a:t>
            </a:r>
            <a:r>
              <a:rPr lang="zh-CN" altLang="en-US" dirty="0" smtClean="0"/>
              <a:t> </a:t>
            </a:r>
            <a:r>
              <a:rPr lang="zh-CN" altLang="en-US" dirty="0"/>
              <a:t>（混</a:t>
            </a:r>
            <a:r>
              <a:rPr lang="en-US" altLang="zh-CN" dirty="0"/>
              <a:t>π </a:t>
            </a:r>
            <a:r>
              <a:rPr lang="zh-CN" altLang="en-US" dirty="0" smtClean="0"/>
              <a:t>网络中</a:t>
            </a:r>
            <a:r>
              <a:rPr lang="zh-CN" altLang="en-US" dirty="0"/>
              <a:t>）的反馈，也就是通过等效电路中反向传输</a:t>
            </a:r>
            <a:r>
              <a:rPr lang="zh-CN" altLang="en-US" dirty="0" smtClean="0"/>
              <a:t>导纳</a:t>
            </a:r>
            <a:r>
              <a:rPr lang="en-US" altLang="zh-CN" dirty="0" err="1" smtClean="0"/>
              <a:t>Y</a:t>
            </a:r>
            <a:r>
              <a:rPr lang="en-US" altLang="zh-CN" baseline="-25000" dirty="0" err="1" smtClean="0"/>
              <a:t>re</a:t>
            </a:r>
            <a:r>
              <a:rPr lang="zh-CN" altLang="en-US" dirty="0" smtClean="0"/>
              <a:t>的</a:t>
            </a:r>
            <a:r>
              <a:rPr lang="zh-CN" altLang="en-US" dirty="0"/>
              <a:t>反馈，使放大器容易自激，即</a:t>
            </a:r>
            <a:r>
              <a:rPr lang="zh-CN" altLang="en-US" dirty="0" smtClean="0"/>
              <a:t>存在着</a:t>
            </a:r>
            <a:r>
              <a:rPr lang="zh-CN" altLang="en-US" dirty="0"/>
              <a:t>工作不稳定的问题</a:t>
            </a:r>
            <a:r>
              <a:rPr lang="zh-CN" altLang="en-US" dirty="0" smtClean="0"/>
              <a:t>。</a:t>
            </a:r>
            <a:r>
              <a:rPr lang="en-US" altLang="zh-CN" dirty="0" smtClean="0"/>
              <a:t/>
            </a:r>
            <a:br>
              <a:rPr lang="en-US" altLang="zh-CN" dirty="0" smtClean="0"/>
            </a:br>
            <a:r>
              <a:rPr lang="en-US" altLang="zh-CN" dirty="0" smtClean="0"/>
              <a:t>        </a:t>
            </a:r>
            <a:r>
              <a:rPr lang="zh-CN" altLang="en-US" dirty="0" smtClean="0"/>
              <a:t>由式</a:t>
            </a:r>
            <a:r>
              <a:rPr lang="en-US" altLang="zh-CN" dirty="0" smtClean="0"/>
              <a:t>(3-17)</a:t>
            </a:r>
            <a:r>
              <a:rPr lang="zh-CN" altLang="en-US" dirty="0" smtClean="0"/>
              <a:t>可知</a:t>
            </a:r>
            <a:r>
              <a:rPr lang="zh-CN" altLang="en-US" dirty="0"/>
              <a:t>，如果</a:t>
            </a:r>
            <a:r>
              <a:rPr lang="zh-CN" altLang="en-US" dirty="0" smtClean="0"/>
              <a:t>令</a:t>
            </a:r>
            <a:r>
              <a:rPr lang="en-US" altLang="zh-CN" dirty="0" err="1" smtClean="0"/>
              <a:t>Y</a:t>
            </a:r>
            <a:r>
              <a:rPr lang="en-US" altLang="zh-CN" baseline="-25000" dirty="0" err="1" smtClean="0"/>
              <a:t>re</a:t>
            </a:r>
            <a:r>
              <a:rPr lang="en-US" altLang="zh-CN" dirty="0" smtClean="0"/>
              <a:t>=0</a:t>
            </a:r>
            <a:r>
              <a:rPr lang="zh-CN" altLang="en-US" dirty="0"/>
              <a:t> ，</a:t>
            </a:r>
            <a:r>
              <a:rPr lang="zh-CN" altLang="en-US" dirty="0" smtClean="0"/>
              <a:t>则</a:t>
            </a:r>
            <a:r>
              <a:rPr lang="zh-CN" altLang="en-US" dirty="0"/>
              <a:t>放大器的输入导纳即为晶体管的输入导纳。但</a:t>
            </a:r>
            <a:r>
              <a:rPr lang="zh-CN" altLang="en-US" dirty="0" smtClean="0"/>
              <a:t>考虑</a:t>
            </a:r>
            <a:r>
              <a:rPr lang="en-US" altLang="zh-CN" dirty="0" err="1"/>
              <a:t>Y</a:t>
            </a:r>
            <a:r>
              <a:rPr lang="en-US" altLang="zh-CN" baseline="-25000" dirty="0" err="1"/>
              <a:t>re</a:t>
            </a:r>
            <a:r>
              <a:rPr lang="zh-CN" altLang="en-US" dirty="0" smtClean="0"/>
              <a:t>时</a:t>
            </a:r>
            <a:r>
              <a:rPr lang="zh-CN" altLang="en-US" dirty="0"/>
              <a:t>，它将输出信号反馈到输入端，如果这个反馈在某个频率相位上满足正反馈条件</a:t>
            </a:r>
            <a:r>
              <a:rPr lang="zh-CN" altLang="en-US" dirty="0" smtClean="0"/>
              <a:t>，且</a:t>
            </a:r>
            <a:r>
              <a:rPr lang="zh-CN" altLang="en-US" dirty="0"/>
              <a:t>足够大，则会在满足条件的频率上产生自激振荡。即</a:t>
            </a:r>
            <a:r>
              <a:rPr lang="zh-CN" altLang="en-US" dirty="0" smtClean="0"/>
              <a:t>式</a:t>
            </a:r>
            <a:r>
              <a:rPr lang="en-US" altLang="zh-CN" dirty="0" smtClean="0"/>
              <a:t>(3-17)</a:t>
            </a:r>
            <a:r>
              <a:rPr lang="zh-CN" altLang="en-US" dirty="0" smtClean="0"/>
              <a:t>中</a:t>
            </a:r>
            <a:r>
              <a:rPr lang="zh-CN" altLang="en-US" dirty="0"/>
              <a:t>，</a:t>
            </a:r>
            <a:r>
              <a:rPr lang="zh-CN" altLang="en-US" dirty="0" smtClean="0"/>
              <a:t>如果</a:t>
            </a:r>
            <a:r>
              <a:rPr lang="en-US" altLang="zh-CN" dirty="0" err="1"/>
              <a:t>Y</a:t>
            </a:r>
            <a:r>
              <a:rPr lang="en-US" altLang="zh-CN" baseline="-25000" dirty="0" err="1"/>
              <a:t>re</a:t>
            </a:r>
            <a:r>
              <a:rPr lang="zh-CN" altLang="en-US" dirty="0" smtClean="0"/>
              <a:t>达到</a:t>
            </a:r>
            <a:r>
              <a:rPr lang="zh-CN" altLang="en-US" dirty="0"/>
              <a:t>一定</a:t>
            </a:r>
            <a:r>
              <a:rPr lang="zh-CN" altLang="en-US" dirty="0" smtClean="0"/>
              <a:t>程度，</a:t>
            </a:r>
            <a:r>
              <a:rPr lang="en-US" altLang="zh-CN" dirty="0" smtClean="0"/>
              <a:t>Y</a:t>
            </a:r>
            <a:r>
              <a:rPr lang="en-US" altLang="zh-CN" baseline="-25000" dirty="0" smtClean="0"/>
              <a:t>i</a:t>
            </a:r>
            <a:r>
              <a:rPr lang="zh-CN" altLang="en-US" dirty="0" smtClean="0"/>
              <a:t>的</a:t>
            </a:r>
            <a:r>
              <a:rPr lang="zh-CN" altLang="en-US" dirty="0"/>
              <a:t>实部将出现负数，这即使没有输入信号，放大器也将有输出，形成了振荡，</a:t>
            </a:r>
            <a:r>
              <a:rPr lang="zh-CN" altLang="en-US" dirty="0" smtClean="0"/>
              <a:t>放大器产生</a:t>
            </a:r>
            <a:r>
              <a:rPr lang="zh-CN" altLang="en-US" dirty="0"/>
              <a:t>了自激现象。</a:t>
            </a:r>
          </a:p>
        </p:txBody>
      </p:sp>
    </p:spTree>
    <p:extLst>
      <p:ext uri="{BB962C8B-B14F-4D97-AF65-F5344CB8AC3E}">
        <p14:creationId xmlns:p14="http://schemas.microsoft.com/office/powerpoint/2010/main" val="1823211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98484"/>
            <a:ext cx="8257442" cy="5688066"/>
          </a:xfrm>
        </p:spPr>
        <p:txBody>
          <a:bodyPr/>
          <a:lstStyle/>
          <a:p>
            <a:pPr>
              <a:lnSpc>
                <a:spcPct val="120000"/>
              </a:lnSpc>
            </a:pPr>
            <a:r>
              <a:rPr lang="zh-CN" altLang="en-US" dirty="0" smtClean="0"/>
              <a:t>        为了</a:t>
            </a:r>
            <a:r>
              <a:rPr lang="zh-CN" altLang="en-US" dirty="0"/>
              <a:t>提高放大器的稳定性，通常从两个方面入手。一是从晶体管本身想办法，减小</a:t>
            </a:r>
            <a:r>
              <a:rPr lang="zh-CN" altLang="en-US" dirty="0" smtClean="0"/>
              <a:t>其反向</a:t>
            </a:r>
            <a:r>
              <a:rPr lang="zh-CN" altLang="en-US" dirty="0"/>
              <a:t>传输</a:t>
            </a:r>
            <a:r>
              <a:rPr lang="zh-CN" altLang="en-US" dirty="0" smtClean="0"/>
              <a:t>导纳</a:t>
            </a:r>
            <a:r>
              <a:rPr lang="en-US" altLang="zh-CN" dirty="0" err="1" smtClean="0"/>
              <a:t>Y</a:t>
            </a:r>
            <a:r>
              <a:rPr lang="en-US" altLang="zh-CN" baseline="-25000" dirty="0" err="1" smtClean="0"/>
              <a:t>re</a:t>
            </a:r>
            <a:r>
              <a:rPr lang="zh-CN" altLang="en-US" dirty="0" smtClean="0"/>
              <a:t>。</a:t>
            </a:r>
            <a:r>
              <a:rPr lang="en-US" altLang="zh-CN" dirty="0" err="1" smtClean="0"/>
              <a:t>Y</a:t>
            </a:r>
            <a:r>
              <a:rPr lang="en-US" altLang="zh-CN" baseline="-25000" dirty="0" err="1" smtClean="0"/>
              <a:t>re</a:t>
            </a:r>
            <a:r>
              <a:rPr lang="zh-CN" altLang="en-US" dirty="0" smtClean="0"/>
              <a:t>的</a:t>
            </a:r>
            <a:r>
              <a:rPr lang="zh-CN" altLang="en-US" dirty="0"/>
              <a:t>大小主要</a:t>
            </a:r>
            <a:r>
              <a:rPr lang="zh-CN" altLang="en-US" dirty="0" smtClean="0"/>
              <a:t>取决于</a:t>
            </a:r>
            <a:r>
              <a:rPr lang="en-US" altLang="zh-CN" dirty="0" err="1" smtClean="0"/>
              <a:t>C</a:t>
            </a:r>
            <a:r>
              <a:rPr lang="en-US" altLang="zh-CN" baseline="-25000" dirty="0" err="1" smtClean="0"/>
              <a:t>b’c</a:t>
            </a:r>
            <a:r>
              <a:rPr lang="zh-CN" altLang="en-US" dirty="0" smtClean="0"/>
              <a:t>，</a:t>
            </a:r>
            <a:r>
              <a:rPr lang="zh-CN" altLang="en-US" dirty="0"/>
              <a:t>选择管子时尽可能</a:t>
            </a:r>
            <a:r>
              <a:rPr lang="zh-CN" altLang="en-US" dirty="0" smtClean="0"/>
              <a:t>选择</a:t>
            </a:r>
            <a:r>
              <a:rPr lang="en-US" altLang="zh-CN" dirty="0" err="1"/>
              <a:t>C</a:t>
            </a:r>
            <a:r>
              <a:rPr lang="en-US" altLang="zh-CN" baseline="-25000" dirty="0" err="1"/>
              <a:t>b’c</a:t>
            </a:r>
            <a:r>
              <a:rPr lang="zh-CN" altLang="en-US" dirty="0" smtClean="0"/>
              <a:t> </a:t>
            </a:r>
            <a:r>
              <a:rPr lang="zh-CN" altLang="en-US" dirty="0"/>
              <a:t>小的管子，使</a:t>
            </a:r>
            <a:r>
              <a:rPr lang="zh-CN" altLang="en-US" dirty="0" smtClean="0"/>
              <a:t>其容抗</a:t>
            </a:r>
            <a:r>
              <a:rPr lang="zh-CN" altLang="en-US" dirty="0"/>
              <a:t>增大，反馈作用减弱。二是从电路上设法消除晶体管的反向作用，使它单向化，</a:t>
            </a:r>
            <a:r>
              <a:rPr lang="zh-CN" altLang="en-US" dirty="0" smtClean="0"/>
              <a:t>具体方法</a:t>
            </a:r>
            <a:r>
              <a:rPr lang="zh-CN" altLang="en-US" dirty="0"/>
              <a:t>有失配法和中和法</a:t>
            </a:r>
            <a:r>
              <a:rPr lang="zh-CN" altLang="en-US" dirty="0" smtClean="0"/>
              <a:t>。</a:t>
            </a:r>
            <a:r>
              <a:rPr lang="en-US" altLang="zh-CN" dirty="0" smtClean="0"/>
              <a:t/>
            </a:r>
            <a:br>
              <a:rPr lang="en-US" altLang="zh-CN" dirty="0" smtClean="0"/>
            </a:br>
            <a:r>
              <a:rPr lang="en-US" altLang="zh-CN" dirty="0" smtClean="0"/>
              <a:t>        </a:t>
            </a:r>
            <a:r>
              <a:rPr lang="zh-CN" altLang="en-US" dirty="0" smtClean="0"/>
              <a:t>高频放大器</a:t>
            </a:r>
            <a:r>
              <a:rPr lang="zh-CN" altLang="en-US" dirty="0"/>
              <a:t>的增益虽然是重要指标，但这只是在放大器稳定工作时才有意义。为了</a:t>
            </a:r>
            <a:r>
              <a:rPr lang="zh-CN" altLang="en-US" dirty="0" smtClean="0"/>
              <a:t>保证</a:t>
            </a:r>
            <a:r>
              <a:rPr lang="zh-CN" altLang="en-US" dirty="0"/>
              <a:t>稳定工作，一个有效的方法就是适当降低放大器的电压增益。而降低增益的有效方法</a:t>
            </a:r>
            <a:r>
              <a:rPr lang="zh-CN" altLang="en-US" dirty="0" smtClean="0"/>
              <a:t>就是</a:t>
            </a:r>
            <a:r>
              <a:rPr lang="zh-CN" altLang="en-US" dirty="0"/>
              <a:t>使电路失配，这样输出电压相应减小，从而使输出端反馈到输入端的电流减小，这</a:t>
            </a:r>
            <a:r>
              <a:rPr lang="zh-CN" altLang="en-US" dirty="0" smtClean="0"/>
              <a:t>就是失配</a:t>
            </a:r>
            <a:r>
              <a:rPr lang="zh-CN" altLang="en-US" dirty="0"/>
              <a:t>法。可见，失配法是以牺牲增益来换取电路的稳定，失配法电路如</a:t>
            </a:r>
            <a:r>
              <a:rPr lang="zh-CN" altLang="en-US" dirty="0" smtClean="0"/>
              <a:t>图</a:t>
            </a:r>
            <a:r>
              <a:rPr lang="en-US" altLang="zh-CN" dirty="0" smtClean="0"/>
              <a:t>3-6</a:t>
            </a:r>
            <a:r>
              <a:rPr lang="zh-CN" altLang="en-US" dirty="0" smtClean="0"/>
              <a:t>所</a:t>
            </a:r>
            <a:r>
              <a:rPr lang="zh-CN" altLang="en-US" dirty="0"/>
              <a:t>示。</a:t>
            </a:r>
          </a:p>
        </p:txBody>
      </p:sp>
    </p:spTree>
    <p:extLst>
      <p:ext uri="{BB962C8B-B14F-4D97-AF65-F5344CB8AC3E}">
        <p14:creationId xmlns:p14="http://schemas.microsoft.com/office/powerpoint/2010/main" val="3548796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9204" y="1918144"/>
            <a:ext cx="3265591" cy="1482281"/>
          </a:xfrm>
          <a:prstGeom prst="rect">
            <a:avLst/>
          </a:prstGeom>
        </p:spPr>
      </p:pic>
      <p:sp>
        <p:nvSpPr>
          <p:cNvPr id="4" name="文本框 3"/>
          <p:cNvSpPr txBox="1"/>
          <p:nvPr/>
        </p:nvSpPr>
        <p:spPr>
          <a:xfrm>
            <a:off x="3200399" y="4575187"/>
            <a:ext cx="2743200" cy="461665"/>
          </a:xfrm>
          <a:prstGeom prst="rect">
            <a:avLst/>
          </a:prstGeom>
          <a:noFill/>
        </p:spPr>
        <p:txBody>
          <a:bodyPr wrap="square" rtlCol="0">
            <a:spAutoFit/>
          </a:bodyPr>
          <a:lstStyle/>
          <a:p>
            <a:pPr algn="ctr"/>
            <a:r>
              <a:rPr lang="zh-CN" altLang="en-US" sz="2400" dirty="0" smtClean="0"/>
              <a:t>图</a:t>
            </a:r>
            <a:r>
              <a:rPr lang="en-US" altLang="zh-CN" sz="2400" dirty="0" smtClean="0"/>
              <a:t>3-6</a:t>
            </a:r>
            <a:r>
              <a:rPr lang="zh-CN" altLang="en-US" sz="2400" dirty="0"/>
              <a:t>　失配电路</a:t>
            </a:r>
          </a:p>
        </p:txBody>
      </p:sp>
    </p:spTree>
    <p:extLst>
      <p:ext uri="{BB962C8B-B14F-4D97-AF65-F5344CB8AC3E}">
        <p14:creationId xmlns:p14="http://schemas.microsoft.com/office/powerpoint/2010/main" val="434624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中和</a:t>
                </a:r>
                <a:r>
                  <a:rPr lang="zh-CN" altLang="en-US" dirty="0"/>
                  <a:t>法通过在晶体管的输出端与输入端之间引入一个附加的外部反馈电路（中和电路</a:t>
                </a:r>
                <a:r>
                  <a:rPr lang="zh-CN" altLang="en-US" dirty="0" smtClean="0"/>
                  <a:t>）来</a:t>
                </a:r>
                <a:r>
                  <a:rPr lang="zh-CN" altLang="en-US" dirty="0"/>
                  <a:t>抵消晶体管内部</a:t>
                </a:r>
                <a:r>
                  <a:rPr lang="zh-CN" altLang="en-US" dirty="0" smtClean="0"/>
                  <a:t>参数</a:t>
                </a:r>
                <a:r>
                  <a:rPr lang="en-US" altLang="zh-CN" dirty="0" err="1" smtClean="0"/>
                  <a:t>Y</a:t>
                </a:r>
                <a:r>
                  <a:rPr lang="en-US" altLang="zh-CN" baseline="-25000" dirty="0" err="1" smtClean="0"/>
                  <a:t>re</a:t>
                </a:r>
                <a:r>
                  <a:rPr lang="zh-CN" altLang="en-US" dirty="0" smtClean="0"/>
                  <a:t>的</a:t>
                </a:r>
                <a:r>
                  <a:rPr lang="zh-CN" altLang="en-US" dirty="0"/>
                  <a:t>反馈作用。</a:t>
                </a:r>
                <a:r>
                  <a:rPr lang="zh-CN" altLang="en-US" dirty="0" smtClean="0"/>
                  <a:t>由于</a:t>
                </a:r>
                <a:r>
                  <a:rPr lang="en-US" altLang="zh-CN" dirty="0" err="1"/>
                  <a:t>Y</a:t>
                </a:r>
                <a:r>
                  <a:rPr lang="en-US" altLang="zh-CN" baseline="-25000" dirty="0" err="1"/>
                  <a:t>re</a:t>
                </a:r>
                <a:r>
                  <a:rPr lang="zh-CN" altLang="en-US" dirty="0" smtClean="0"/>
                  <a:t>的</a:t>
                </a:r>
                <a:r>
                  <a:rPr lang="zh-CN" altLang="en-US" dirty="0"/>
                  <a:t>实部（反馈电导）很小，可以忽略，</a:t>
                </a:r>
                <a:r>
                  <a:rPr lang="zh-CN" altLang="en-US" dirty="0" smtClean="0"/>
                  <a:t>所以常常</a:t>
                </a:r>
                <a:r>
                  <a:rPr lang="zh-CN" altLang="en-US" dirty="0"/>
                  <a:t>只用一个中和</a:t>
                </a:r>
                <a:r>
                  <a:rPr lang="zh-CN" altLang="en-US" dirty="0" smtClean="0"/>
                  <a:t>电容</a:t>
                </a:r>
                <a:r>
                  <a:rPr lang="en-US" altLang="zh-CN" dirty="0" smtClean="0"/>
                  <a:t>C</a:t>
                </a:r>
                <a:r>
                  <a:rPr lang="en-US" altLang="zh-CN" baseline="-25000" dirty="0" smtClean="0"/>
                  <a:t>n</a:t>
                </a:r>
                <a:r>
                  <a:rPr lang="zh-CN" altLang="en-US" baseline="-25000" dirty="0" smtClean="0"/>
                  <a:t> </a:t>
                </a:r>
                <a:r>
                  <a:rPr lang="zh-CN" altLang="en-US" dirty="0"/>
                  <a:t>来抵消反馈</a:t>
                </a:r>
                <a:r>
                  <a:rPr lang="zh-CN" altLang="en-US" dirty="0" smtClean="0"/>
                  <a:t>电容</a:t>
                </a:r>
                <a:r>
                  <a:rPr lang="en-US" altLang="zh-CN" dirty="0" err="1" smtClean="0"/>
                  <a:t>C</a:t>
                </a:r>
                <a:r>
                  <a:rPr lang="en-US" altLang="zh-CN" baseline="-25000" dirty="0" err="1" smtClean="0"/>
                  <a:t>b’c</a:t>
                </a:r>
                <a:r>
                  <a:rPr lang="zh-CN" altLang="en-US" dirty="0" smtClean="0"/>
                  <a:t>的</a:t>
                </a:r>
                <a:r>
                  <a:rPr lang="zh-CN" altLang="en-US" dirty="0"/>
                  <a:t>虚部的影响，就可达到中和的目的。</a:t>
                </a:r>
                <a:r>
                  <a:rPr lang="zh-CN" altLang="en-US" dirty="0" smtClean="0"/>
                  <a:t>图</a:t>
                </a:r>
                <a:r>
                  <a:rPr lang="en-US" altLang="zh-CN" dirty="0" smtClean="0"/>
                  <a:t>3-7</a:t>
                </a:r>
                <a:r>
                  <a:rPr lang="zh-CN" altLang="en-US" dirty="0" smtClean="0"/>
                  <a:t>就是</a:t>
                </a:r>
                <a:r>
                  <a:rPr lang="zh-CN" altLang="en-US" dirty="0"/>
                  <a:t>利用中和</a:t>
                </a:r>
                <a:r>
                  <a:rPr lang="zh-CN" altLang="en-US" dirty="0" smtClean="0"/>
                  <a:t>电容</a:t>
                </a:r>
                <a:r>
                  <a:rPr lang="en-US" altLang="zh-CN" dirty="0"/>
                  <a:t>C</a:t>
                </a:r>
                <a:r>
                  <a:rPr lang="en-US" altLang="zh-CN" baseline="-25000" dirty="0"/>
                  <a:t>n</a:t>
                </a:r>
                <a:r>
                  <a:rPr lang="zh-CN" altLang="en-US" dirty="0" smtClean="0"/>
                  <a:t>的</a:t>
                </a:r>
                <a:r>
                  <a:rPr lang="zh-CN" altLang="en-US" dirty="0"/>
                  <a:t>中和电路。为了</a:t>
                </a:r>
                <a:r>
                  <a:rPr lang="zh-CN" altLang="en-US" dirty="0" smtClean="0"/>
                  <a:t>抵消</a:t>
                </a:r>
                <a:r>
                  <a:rPr lang="en-US" altLang="zh-CN" dirty="0" err="1"/>
                  <a:t>Y</a:t>
                </a:r>
                <a:r>
                  <a:rPr lang="en-US" altLang="zh-CN" baseline="-25000" dirty="0" err="1"/>
                  <a:t>re</a:t>
                </a:r>
                <a:r>
                  <a:rPr lang="zh-CN" altLang="en-US" dirty="0" smtClean="0"/>
                  <a:t>的</a:t>
                </a:r>
                <a:r>
                  <a:rPr lang="zh-CN" altLang="en-US" dirty="0"/>
                  <a:t>反馈，从集电极回路取一</a:t>
                </a:r>
                <a:r>
                  <a:rPr lang="zh-CN" altLang="en-US" dirty="0" smtClean="0"/>
                  <a:t>与</a:t>
                </a:r>
                <a14:m>
                  <m:oMath xmlns:m="http://schemas.openxmlformats.org/officeDocument/2006/math">
                    <m:acc>
                      <m:accPr>
                        <m:chr m:val="̇"/>
                        <m:ctrlPr>
                          <a:rPr lang="zh-CN" altLang="en-US" i="1" smtClean="0">
                            <a:latin typeface="Cambria Math"/>
                          </a:rPr>
                        </m:ctrlPr>
                      </m:accPr>
                      <m:e>
                        <m:r>
                          <a:rPr lang="en-US" altLang="zh-CN" b="0" i="1" smtClean="0">
                            <a:latin typeface="Cambria Math" panose="02040503050406030204" pitchFamily="18" charset="0"/>
                          </a:rPr>
                          <m:t>𝑈</m:t>
                        </m:r>
                        <m:r>
                          <a:rPr lang="en-US" altLang="zh-CN" b="0" i="1" baseline="-25000" smtClean="0">
                            <a:latin typeface="Cambria Math" panose="02040503050406030204" pitchFamily="18" charset="0"/>
                          </a:rPr>
                          <m:t>𝑐</m:t>
                        </m:r>
                      </m:e>
                    </m:acc>
                  </m:oMath>
                </a14:m>
                <a:r>
                  <a:rPr lang="zh-CN" altLang="en-US" dirty="0" smtClean="0"/>
                  <a:t>反相的</a:t>
                </a:r>
                <a:r>
                  <a:rPr lang="zh-CN" altLang="en-US" dirty="0"/>
                  <a:t>电压</a:t>
                </a:r>
                <a14:m>
                  <m:oMath xmlns:m="http://schemas.openxmlformats.org/officeDocument/2006/math">
                    <m:acc>
                      <m:accPr>
                        <m:chr m:val="̇"/>
                        <m:ctrlPr>
                          <a:rPr lang="zh-CN" altLang="en-US" i="1">
                            <a:latin typeface="Cambria Math"/>
                          </a:rPr>
                        </m:ctrlPr>
                      </m:accPr>
                      <m:e>
                        <m:r>
                          <a:rPr lang="en-US" altLang="zh-CN" i="1">
                            <a:latin typeface="Cambria Math" panose="02040503050406030204" pitchFamily="18" charset="0"/>
                          </a:rPr>
                          <m:t>𝑈</m:t>
                        </m:r>
                        <m:r>
                          <a:rPr lang="en-US" altLang="zh-CN" b="0" i="1" baseline="-25000" smtClean="0">
                            <a:latin typeface="Cambria Math" panose="02040503050406030204" pitchFamily="18" charset="0"/>
                          </a:rPr>
                          <m:t>𝑛</m:t>
                        </m:r>
                      </m:e>
                    </m:acc>
                    <m:r>
                      <a:rPr lang="en-US" altLang="zh-CN" i="1" baseline="-25000">
                        <a:latin typeface="Cambria Math" panose="02040503050406030204" pitchFamily="18" charset="0"/>
                      </a:rPr>
                      <m:t> </m:t>
                    </m:r>
                  </m:oMath>
                </a14:m>
                <a:r>
                  <a:rPr lang="zh-CN" altLang="en-US" dirty="0" smtClean="0"/>
                  <a:t>，通过</a:t>
                </a:r>
                <a:r>
                  <a:rPr lang="en-US" altLang="zh-CN" dirty="0" smtClean="0"/>
                  <a:t>C</a:t>
                </a:r>
                <a:r>
                  <a:rPr lang="en-US" altLang="zh-CN" baseline="-25000" dirty="0" smtClean="0"/>
                  <a:t>n</a:t>
                </a:r>
                <a:r>
                  <a:rPr lang="zh-CN" altLang="en-US" dirty="0" smtClean="0"/>
                  <a:t> </a:t>
                </a:r>
                <a:r>
                  <a:rPr lang="zh-CN" altLang="en-US" dirty="0"/>
                  <a:t>反馈到输入端</a:t>
                </a:r>
                <a:r>
                  <a:rPr lang="zh-CN" altLang="en-US" dirty="0" smtClean="0"/>
                  <a:t>。</a:t>
                </a:r>
                <a:r>
                  <a:rPr lang="en-US" altLang="zh-CN" dirty="0"/>
                  <a:t> C</a:t>
                </a:r>
                <a:r>
                  <a:rPr lang="en-US" altLang="zh-CN" baseline="-25000" dirty="0"/>
                  <a:t>n</a:t>
                </a:r>
                <a:r>
                  <a:rPr lang="zh-CN" altLang="en-US" dirty="0" smtClean="0"/>
                  <a:t>的</a:t>
                </a:r>
                <a:r>
                  <a:rPr lang="zh-CN" altLang="en-US" dirty="0"/>
                  <a:t>大小通常由实际调整决定。</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1997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8063" y="1956624"/>
            <a:ext cx="4887874" cy="2215325"/>
          </a:xfrm>
          <a:prstGeom prst="rect">
            <a:avLst/>
          </a:prstGeom>
        </p:spPr>
      </p:pic>
      <p:sp>
        <p:nvSpPr>
          <p:cNvPr id="4" name="文本框 3"/>
          <p:cNvSpPr txBox="1"/>
          <p:nvPr/>
        </p:nvSpPr>
        <p:spPr>
          <a:xfrm>
            <a:off x="2571750" y="4960949"/>
            <a:ext cx="4000500" cy="461665"/>
          </a:xfrm>
          <a:prstGeom prst="rect">
            <a:avLst/>
          </a:prstGeom>
          <a:noFill/>
        </p:spPr>
        <p:txBody>
          <a:bodyPr wrap="square" rtlCol="0">
            <a:spAutoFit/>
          </a:bodyPr>
          <a:lstStyle/>
          <a:p>
            <a:pPr algn="ctr"/>
            <a:r>
              <a:rPr lang="zh-CN" altLang="en-US" sz="2400" dirty="0" smtClean="0"/>
              <a:t>图</a:t>
            </a:r>
            <a:r>
              <a:rPr lang="en-US" altLang="zh-CN" sz="2400" dirty="0" smtClean="0"/>
              <a:t>3-7</a:t>
            </a:r>
            <a:r>
              <a:rPr lang="zh-CN" altLang="en-US" sz="2400" dirty="0"/>
              <a:t>　中和电路</a:t>
            </a:r>
          </a:p>
        </p:txBody>
      </p:sp>
    </p:spTree>
    <p:extLst>
      <p:ext uri="{BB962C8B-B14F-4D97-AF65-F5344CB8AC3E}">
        <p14:creationId xmlns:p14="http://schemas.microsoft.com/office/powerpoint/2010/main" val="3400793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由于</a:t>
            </a:r>
            <a:r>
              <a:rPr lang="en-US" altLang="zh-CN" dirty="0" err="1" smtClean="0"/>
              <a:t>Y</a:t>
            </a:r>
            <a:r>
              <a:rPr lang="en-US" altLang="zh-CN" baseline="-25000" dirty="0" err="1" smtClean="0"/>
              <a:t>re</a:t>
            </a:r>
            <a:r>
              <a:rPr lang="zh-CN" altLang="en-US" dirty="0" smtClean="0"/>
              <a:t>是</a:t>
            </a:r>
            <a:r>
              <a:rPr lang="zh-CN" altLang="en-US" dirty="0"/>
              <a:t>随频率而变化的，所以固定的中和</a:t>
            </a:r>
            <a:r>
              <a:rPr lang="zh-CN" altLang="en-US" dirty="0" smtClean="0"/>
              <a:t>电容</a:t>
            </a:r>
            <a:r>
              <a:rPr lang="en-US" altLang="zh-CN" dirty="0" smtClean="0"/>
              <a:t>C</a:t>
            </a:r>
            <a:r>
              <a:rPr lang="en-US" altLang="zh-CN" baseline="-25000" dirty="0" smtClean="0"/>
              <a:t>n</a:t>
            </a:r>
            <a:r>
              <a:rPr lang="zh-CN" altLang="en-US" dirty="0" smtClean="0"/>
              <a:t> </a:t>
            </a:r>
            <a:r>
              <a:rPr lang="zh-CN" altLang="en-US" dirty="0"/>
              <a:t>只能在某一个频率点起到完全</a:t>
            </a:r>
            <a:r>
              <a:rPr lang="zh-CN" altLang="en-US" dirty="0" smtClean="0"/>
              <a:t>中和</a:t>
            </a:r>
            <a:r>
              <a:rPr lang="zh-CN" altLang="en-US" dirty="0"/>
              <a:t>的作用，对其他频率只能有部分中和作用。又</a:t>
            </a:r>
            <a:r>
              <a:rPr lang="zh-CN" altLang="en-US" dirty="0" smtClean="0"/>
              <a:t>因为</a:t>
            </a:r>
            <a:r>
              <a:rPr lang="en-US" altLang="zh-CN" dirty="0" err="1"/>
              <a:t>Y</a:t>
            </a:r>
            <a:r>
              <a:rPr lang="en-US" altLang="zh-CN" baseline="-25000" dirty="0" err="1"/>
              <a:t>re</a:t>
            </a:r>
            <a:r>
              <a:rPr lang="zh-CN" altLang="en-US" dirty="0" smtClean="0"/>
              <a:t>是</a:t>
            </a:r>
            <a:r>
              <a:rPr lang="zh-CN" altLang="en-US" dirty="0"/>
              <a:t>一个复数，中和电路应该是一</a:t>
            </a:r>
            <a:r>
              <a:rPr lang="zh-CN" altLang="en-US" dirty="0" smtClean="0"/>
              <a:t>个由</a:t>
            </a:r>
            <a:r>
              <a:rPr lang="zh-CN" altLang="en-US" dirty="0"/>
              <a:t>电阻和电容组成的电路，但这给调试增加了困难。另外，如果再考虑到分布参数的</a:t>
            </a:r>
            <a:r>
              <a:rPr lang="zh-CN" altLang="en-US" dirty="0" smtClean="0"/>
              <a:t>作用和</a:t>
            </a:r>
            <a:r>
              <a:rPr lang="zh-CN" altLang="en-US" dirty="0"/>
              <a:t>温度变化等因素的影响，则中和电路的效果是很有限的。</a:t>
            </a:r>
          </a:p>
        </p:txBody>
      </p:sp>
    </p:spTree>
    <p:extLst>
      <p:ext uri="{BB962C8B-B14F-4D97-AF65-F5344CB8AC3E}">
        <p14:creationId xmlns:p14="http://schemas.microsoft.com/office/powerpoint/2010/main" val="785140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三、高频集成</a:t>
            </a:r>
            <a:r>
              <a:rPr lang="zh-CN" altLang="en-US" b="1" dirty="0" smtClean="0"/>
              <a:t>放大器</a:t>
            </a:r>
            <a:r>
              <a:rPr lang="en-US" altLang="zh-CN" dirty="0" smtClean="0"/>
              <a:t/>
            </a:r>
            <a:br>
              <a:rPr lang="en-US" altLang="zh-CN" dirty="0" smtClean="0"/>
            </a:br>
            <a:r>
              <a:rPr lang="en-US" altLang="zh-CN" dirty="0" smtClean="0"/>
              <a:t>         </a:t>
            </a:r>
            <a:r>
              <a:rPr lang="zh-CN" altLang="en-US" dirty="0" smtClean="0"/>
              <a:t>高频</a:t>
            </a:r>
            <a:r>
              <a:rPr lang="zh-CN" altLang="en-US" dirty="0"/>
              <a:t>集成放大器有两类：一种是非选频的高频集成放大器，主要用于某些不需有选</a:t>
            </a:r>
            <a:r>
              <a:rPr lang="zh-CN" altLang="en-US" dirty="0" smtClean="0"/>
              <a:t>频功能</a:t>
            </a:r>
            <a:r>
              <a:rPr lang="zh-CN" altLang="en-US" dirty="0"/>
              <a:t>的设备中，通常以电阻或宽带高频变压器作负载；另一种是选频放大器，用于需要</a:t>
            </a:r>
            <a:r>
              <a:rPr lang="zh-CN" altLang="en-US" dirty="0" smtClean="0"/>
              <a:t>有选</a:t>
            </a:r>
            <a:r>
              <a:rPr lang="zh-CN" altLang="en-US" dirty="0"/>
              <a:t>频功能的场合，如接收机的中放就是它的典型应用。</a:t>
            </a:r>
            <a:br>
              <a:rPr lang="zh-CN" altLang="en-US" dirty="0"/>
            </a:br>
            <a:r>
              <a:rPr lang="zh-CN" altLang="en-US" dirty="0" smtClean="0"/>
              <a:t>        为</a:t>
            </a:r>
            <a:r>
              <a:rPr lang="zh-CN" altLang="en-US" dirty="0"/>
              <a:t>满足高增益放大器的选频要求，集成选频放大器一般采用集中滤波器作为选频</a:t>
            </a:r>
            <a:r>
              <a:rPr lang="zh-CN" altLang="en-US" dirty="0" smtClean="0"/>
              <a:t>电路</a:t>
            </a:r>
            <a:r>
              <a:rPr lang="zh-CN" altLang="en-US" dirty="0"/>
              <a:t>，如晶体滤波器、陶瓷滤波器或声表面波滤波器等。当然，它们只适用于固定频率的</a:t>
            </a:r>
            <a:r>
              <a:rPr lang="zh-CN" altLang="en-US" dirty="0" smtClean="0"/>
              <a:t>选频放大器</a:t>
            </a:r>
            <a:r>
              <a:rPr lang="zh-CN" altLang="en-US" dirty="0"/>
              <a:t>。这种放大器也称为集中选频放大器。</a:t>
            </a:r>
            <a:r>
              <a:rPr lang="zh-CN" altLang="en-US" dirty="0" smtClean="0"/>
              <a:t>图</a:t>
            </a:r>
            <a:r>
              <a:rPr lang="en-US" altLang="zh-CN" dirty="0" smtClean="0"/>
              <a:t>3-8</a:t>
            </a:r>
            <a:r>
              <a:rPr lang="zh-CN" altLang="en-US" dirty="0" smtClean="0"/>
              <a:t>是</a:t>
            </a:r>
            <a:r>
              <a:rPr lang="zh-CN" altLang="en-US" dirty="0"/>
              <a:t>集中选频放大器的组成示意图</a:t>
            </a:r>
            <a:r>
              <a:rPr lang="zh-CN" altLang="en-US" dirty="0" smtClean="0"/>
              <a:t>。图</a:t>
            </a:r>
            <a:r>
              <a:rPr lang="en-US" altLang="zh-CN" dirty="0" smtClean="0"/>
              <a:t>3-8(a)</a:t>
            </a:r>
            <a:r>
              <a:rPr lang="zh-CN" altLang="en-US" dirty="0" smtClean="0"/>
              <a:t>中</a:t>
            </a:r>
            <a:r>
              <a:rPr lang="zh-CN" altLang="en-US" dirty="0"/>
              <a:t>，集中选</a:t>
            </a:r>
            <a:r>
              <a:rPr lang="zh-CN" altLang="en-US" dirty="0" smtClean="0"/>
              <a:t>频</a:t>
            </a:r>
            <a:endParaRPr lang="zh-CN" altLang="en-US" dirty="0"/>
          </a:p>
        </p:txBody>
      </p:sp>
    </p:spTree>
    <p:extLst>
      <p:ext uri="{BB962C8B-B14F-4D97-AF65-F5344CB8AC3E}">
        <p14:creationId xmlns:p14="http://schemas.microsoft.com/office/powerpoint/2010/main" val="266773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en-US" altLang="zh-CN" dirty="0" smtClean="0"/>
              <a:t>C</a:t>
            </a:r>
            <a:r>
              <a:rPr lang="en-US" altLang="zh-CN" baseline="-25000" dirty="0" smtClean="0"/>
              <a:t>b’c</a:t>
            </a:r>
            <a:r>
              <a:rPr lang="zh-CN" altLang="en-US" baseline="-25000" dirty="0" smtClean="0"/>
              <a:t> </a:t>
            </a:r>
            <a:r>
              <a:rPr lang="zh-CN" altLang="en-US" dirty="0"/>
              <a:t>为集电结电容，也有参考书</a:t>
            </a:r>
            <a:r>
              <a:rPr lang="zh-CN" altLang="en-US" dirty="0" smtClean="0"/>
              <a:t>用</a:t>
            </a:r>
            <a:r>
              <a:rPr lang="en-US" altLang="zh-CN" dirty="0" smtClean="0"/>
              <a:t>C</a:t>
            </a:r>
            <a:r>
              <a:rPr lang="en-US" altLang="zh-CN" baseline="-25000" dirty="0" smtClean="0"/>
              <a:t>π</a:t>
            </a:r>
            <a:r>
              <a:rPr lang="en-US" altLang="zh-CN" dirty="0" smtClean="0"/>
              <a:t> </a:t>
            </a:r>
            <a:r>
              <a:rPr lang="zh-CN" altLang="en-US" dirty="0"/>
              <a:t>表示，约</a:t>
            </a:r>
            <a:r>
              <a:rPr lang="zh-CN" altLang="en-US" dirty="0" smtClean="0"/>
              <a:t>为</a:t>
            </a:r>
            <a:r>
              <a:rPr lang="en-US" altLang="zh-CN" dirty="0" smtClean="0"/>
              <a:t>2~10pF</a:t>
            </a:r>
            <a:r>
              <a:rPr lang="zh-CN" altLang="en-US" dirty="0" smtClean="0"/>
              <a:t>；</a:t>
            </a:r>
            <a:r>
              <a:rPr lang="en-US" altLang="zh-CN" dirty="0" smtClean="0"/>
              <a:t>g</a:t>
            </a:r>
            <a:r>
              <a:rPr lang="en-US" altLang="zh-CN" baseline="-25000" dirty="0" smtClean="0"/>
              <a:t>m</a:t>
            </a:r>
            <a:r>
              <a:rPr lang="zh-CN" altLang="en-US" dirty="0" smtClean="0"/>
              <a:t>为</a:t>
            </a:r>
            <a:r>
              <a:rPr lang="zh-CN" altLang="en-US" dirty="0"/>
              <a:t>跨导，</a:t>
            </a:r>
            <a:r>
              <a:rPr lang="zh-CN" altLang="en-US" dirty="0" smtClean="0"/>
              <a:t>反映</a:t>
            </a:r>
            <a:r>
              <a:rPr lang="en-US" altLang="zh-CN" dirty="0" err="1" smtClean="0"/>
              <a:t>U</a:t>
            </a:r>
            <a:r>
              <a:rPr lang="en-US" altLang="zh-CN" baseline="-25000" dirty="0" err="1" smtClean="0"/>
              <a:t>b’e</a:t>
            </a:r>
            <a:r>
              <a:rPr lang="zh-CN" altLang="en-US" baseline="-25000" dirty="0" smtClean="0"/>
              <a:t> </a:t>
            </a:r>
            <a:r>
              <a:rPr lang="zh-CN" altLang="en-US" dirty="0"/>
              <a:t>对输出</a:t>
            </a:r>
            <a:r>
              <a:rPr lang="zh-CN" altLang="en-US" dirty="0" smtClean="0"/>
              <a:t>电流</a:t>
            </a:r>
            <a:r>
              <a:rPr lang="en-US" altLang="zh-CN" dirty="0" err="1" smtClean="0"/>
              <a:t>i</a:t>
            </a:r>
            <a:r>
              <a:rPr lang="en-US" altLang="zh-CN" baseline="-25000" dirty="0" err="1" smtClean="0"/>
              <a:t>c</a:t>
            </a:r>
            <a:r>
              <a:rPr lang="zh-CN" altLang="en-US" dirty="0" smtClean="0"/>
              <a:t>的</a:t>
            </a:r>
            <a:r>
              <a:rPr lang="zh-CN" altLang="en-US" dirty="0"/>
              <a:t>控制能力，约为</a:t>
            </a:r>
            <a:r>
              <a:rPr lang="zh-CN" altLang="en-US" dirty="0" smtClean="0"/>
              <a:t>几十</a:t>
            </a:r>
            <a:r>
              <a:rPr lang="en-US" altLang="zh-CN" dirty="0" err="1" smtClean="0"/>
              <a:t>mS</a:t>
            </a:r>
            <a:r>
              <a:rPr lang="zh-CN" altLang="en-US" dirty="0" smtClean="0"/>
              <a:t>。</a:t>
            </a:r>
            <a:r>
              <a:rPr lang="zh-CN" altLang="en-US" dirty="0"/>
              <a:t>把</a:t>
            </a:r>
            <a:r>
              <a:rPr lang="zh-CN" altLang="en-US" dirty="0" smtClean="0"/>
              <a:t>图</a:t>
            </a:r>
            <a:r>
              <a:rPr lang="en-US" altLang="zh-CN" dirty="0" smtClean="0"/>
              <a:t>3-1(a)</a:t>
            </a:r>
            <a:r>
              <a:rPr lang="zh-CN" altLang="en-US" dirty="0" smtClean="0"/>
              <a:t>接</a:t>
            </a:r>
            <a:r>
              <a:rPr lang="zh-CN" altLang="en-US" dirty="0"/>
              <a:t>成共射接法就得到晶体管共发射极混合</a:t>
            </a:r>
            <a:r>
              <a:rPr lang="en-US" altLang="zh-CN" dirty="0"/>
              <a:t>π</a:t>
            </a:r>
            <a:r>
              <a:rPr lang="zh-CN" altLang="en-US" dirty="0"/>
              <a:t>型等效电路，如</a:t>
            </a:r>
            <a:r>
              <a:rPr lang="zh-CN" altLang="en-US" dirty="0" smtClean="0"/>
              <a:t>图</a:t>
            </a:r>
            <a:r>
              <a:rPr lang="en-US" altLang="zh-CN" dirty="0" smtClean="0"/>
              <a:t>3-1(b)</a:t>
            </a:r>
            <a:r>
              <a:rPr lang="zh-CN" altLang="en-US" dirty="0" smtClean="0"/>
              <a:t>所</a:t>
            </a:r>
            <a:r>
              <a:rPr lang="zh-CN" altLang="en-US" dirty="0"/>
              <a:t>示。如果三极管工作频率较低时，图中各电容均看作开路，即可简化为微变等效电路，如</a:t>
            </a:r>
            <a:r>
              <a:rPr lang="zh-CN" altLang="en-US" dirty="0" smtClean="0"/>
              <a:t>图</a:t>
            </a:r>
            <a:r>
              <a:rPr lang="en-US" altLang="zh-CN" dirty="0" smtClean="0"/>
              <a:t>3-1(c)</a:t>
            </a:r>
            <a:r>
              <a:rPr lang="zh-CN" altLang="en-US" dirty="0" smtClean="0"/>
              <a:t>所</a:t>
            </a:r>
            <a:r>
              <a:rPr lang="zh-CN" altLang="en-US" dirty="0"/>
              <a:t>示</a:t>
            </a:r>
            <a:r>
              <a:rPr lang="zh-CN" altLang="en-US" dirty="0" smtClean="0"/>
              <a:t>。</a:t>
            </a:r>
            <a:r>
              <a:rPr lang="en-US" altLang="zh-CN" dirty="0" smtClean="0"/>
              <a:t/>
            </a:r>
            <a:br>
              <a:rPr lang="en-US" altLang="zh-CN" dirty="0" smtClean="0"/>
            </a:br>
            <a:r>
              <a:rPr lang="en-US" altLang="zh-CN" dirty="0" smtClean="0"/>
              <a:t>        </a:t>
            </a:r>
            <a:r>
              <a:rPr lang="zh-CN" altLang="en-US" dirty="0" smtClean="0"/>
              <a:t>图</a:t>
            </a:r>
            <a:r>
              <a:rPr lang="en-US" altLang="zh-CN" dirty="0" smtClean="0"/>
              <a:t>3-1(b)</a:t>
            </a:r>
            <a:r>
              <a:rPr lang="zh-CN" altLang="en-US" dirty="0" smtClean="0"/>
              <a:t>中</a:t>
            </a:r>
            <a:r>
              <a:rPr lang="en-US" altLang="zh-CN" dirty="0" err="1" smtClean="0"/>
              <a:t>r</a:t>
            </a:r>
            <a:r>
              <a:rPr lang="en-US" altLang="zh-CN" baseline="-25000" dirty="0" err="1" smtClean="0"/>
              <a:t>b’c</a:t>
            </a:r>
            <a:r>
              <a:rPr lang="zh-CN" altLang="en-US" dirty="0" smtClean="0"/>
              <a:t> 和</a:t>
            </a:r>
            <a:r>
              <a:rPr lang="en-US" altLang="zh-CN" dirty="0" err="1" smtClean="0"/>
              <a:t>C</a:t>
            </a:r>
            <a:r>
              <a:rPr lang="en-US" altLang="zh-CN" baseline="-25000" dirty="0" err="1" smtClean="0"/>
              <a:t>b’c</a:t>
            </a:r>
            <a:r>
              <a:rPr lang="zh-CN" altLang="en-US" dirty="0" smtClean="0"/>
              <a:t>把</a:t>
            </a:r>
            <a:r>
              <a:rPr lang="zh-CN" altLang="en-US" dirty="0"/>
              <a:t>输出回路和输入回路连接起来了，必须通过解联立方程式</a:t>
            </a:r>
            <a:r>
              <a:rPr lang="zh-CN" altLang="en-US" dirty="0" smtClean="0"/>
              <a:t>才能</a:t>
            </a:r>
            <a:r>
              <a:rPr lang="zh-CN" altLang="en-US" dirty="0"/>
              <a:t>求出输出电压和电流，不便于分析；混合</a:t>
            </a:r>
            <a:r>
              <a:rPr lang="en-US" altLang="zh-CN" dirty="0"/>
              <a:t>π</a:t>
            </a:r>
            <a:r>
              <a:rPr lang="zh-CN" altLang="en-US" dirty="0"/>
              <a:t>型等效电路中各参数随器件的不同有不少</a:t>
            </a:r>
            <a:r>
              <a:rPr lang="zh-CN" altLang="en-US" dirty="0" smtClean="0"/>
              <a:t>的差异</a:t>
            </a:r>
            <a:r>
              <a:rPr lang="zh-CN" altLang="en-US" dirty="0"/>
              <a:t>。但是，各参数物理意义明确，在较宽的频率范围内，参数值基本不随频率改变，</a:t>
            </a:r>
            <a:r>
              <a:rPr lang="zh-CN" altLang="en-US" dirty="0" smtClean="0"/>
              <a:t>适用于</a:t>
            </a:r>
            <a:r>
              <a:rPr lang="zh-CN" altLang="en-US" dirty="0"/>
              <a:t>分析宽频带小信号放大器。</a:t>
            </a:r>
          </a:p>
        </p:txBody>
      </p:sp>
    </p:spTree>
    <p:extLst>
      <p:ext uri="{BB962C8B-B14F-4D97-AF65-F5344CB8AC3E}">
        <p14:creationId xmlns:p14="http://schemas.microsoft.com/office/powerpoint/2010/main" val="16740359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滤波器接于宽带集成放大器的后面，这是一种常用的接法。这种</a:t>
            </a:r>
            <a:r>
              <a:rPr lang="zh-CN" altLang="en-US" dirty="0" smtClean="0"/>
              <a:t>接法</a:t>
            </a:r>
            <a:r>
              <a:rPr lang="zh-CN" altLang="en-US" dirty="0"/>
              <a:t>要注意的问题是使集成放大器与集中滤波器之间实现阻抗匹配。这有两重意义：从</a:t>
            </a:r>
            <a:r>
              <a:rPr lang="zh-CN" altLang="en-US" dirty="0" smtClean="0"/>
              <a:t>集成放大器</a:t>
            </a:r>
            <a:r>
              <a:rPr lang="zh-CN" altLang="en-US" dirty="0"/>
              <a:t>输出看，阻抗匹配表示放大器有较大的功率增益；从滤波器输入端看，要求信号</a:t>
            </a:r>
            <a:r>
              <a:rPr lang="zh-CN" altLang="en-US" dirty="0" smtClean="0"/>
              <a:t>源的</a:t>
            </a:r>
            <a:r>
              <a:rPr lang="zh-CN" altLang="en-US" dirty="0"/>
              <a:t>阻抗与滤波器的输入阻抗相等而匹配（在滤波器的另一端也是一样），这是因为滤波器</a:t>
            </a:r>
            <a:r>
              <a:rPr lang="zh-CN" altLang="en-US" dirty="0" smtClean="0"/>
              <a:t>的频率特性</a:t>
            </a:r>
            <a:r>
              <a:rPr lang="zh-CN" altLang="en-US" dirty="0"/>
              <a:t>依赖于两端的源阻抗与负载阻抗，只有当两端所接阻抗等于要求的阻抗时，方</a:t>
            </a:r>
            <a:r>
              <a:rPr lang="zh-CN" altLang="en-US" dirty="0" smtClean="0"/>
              <a:t>能得到</a:t>
            </a:r>
            <a:r>
              <a:rPr lang="zh-CN" altLang="en-US" dirty="0"/>
              <a:t>预期的频率特性。当集成放大器的输出阻抗与滤波器输入阻抗不相等时，应在两者间</a:t>
            </a:r>
            <a:br>
              <a:rPr lang="zh-CN" altLang="en-US" dirty="0"/>
            </a:br>
            <a:r>
              <a:rPr lang="zh-CN" altLang="en-US" dirty="0"/>
              <a:t>加阻抗转换电路。通常可用高频宽带变压器进行阻抗变换，也可以用</a:t>
            </a:r>
            <a:r>
              <a:rPr lang="zh-CN" altLang="en-US" dirty="0" smtClean="0"/>
              <a:t>低</a:t>
            </a:r>
            <a:r>
              <a:rPr lang="en-US" altLang="zh-CN" dirty="0" smtClean="0"/>
              <a:t>Q</a:t>
            </a:r>
            <a:r>
              <a:rPr lang="zh-CN" altLang="en-US" dirty="0" smtClean="0"/>
              <a:t>的</a:t>
            </a:r>
            <a:r>
              <a:rPr lang="zh-CN" altLang="en-US" dirty="0"/>
              <a:t>振荡回路。</a:t>
            </a:r>
            <a:r>
              <a:rPr lang="zh-CN" altLang="en-US" dirty="0" smtClean="0"/>
              <a:t>采用</a:t>
            </a:r>
            <a:r>
              <a:rPr lang="zh-CN" altLang="en-US" dirty="0"/>
              <a:t>振荡回路时，应使</a:t>
            </a:r>
            <a:r>
              <a:rPr lang="zh-CN" altLang="en-US" dirty="0" smtClean="0"/>
              <a:t>回路</a:t>
            </a:r>
            <a:endParaRPr lang="zh-CN" altLang="en-US" dirty="0"/>
          </a:p>
        </p:txBody>
      </p:sp>
    </p:spTree>
    <p:extLst>
      <p:ext uri="{BB962C8B-B14F-4D97-AF65-F5344CB8AC3E}">
        <p14:creationId xmlns:p14="http://schemas.microsoft.com/office/powerpoint/2010/main" val="848762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带宽大于滤波器带宽，使放大器的频率特性只由滤波器决定。通常集成放大器的输出阻抗较低，实现阻抗变换没有什么困难</a:t>
            </a:r>
            <a:r>
              <a:rPr lang="zh-CN" altLang="en-US" dirty="0" smtClean="0"/>
              <a:t>。</a:t>
            </a:r>
            <a:r>
              <a:rPr lang="en-US" altLang="zh-CN" dirty="0" smtClean="0"/>
              <a:t/>
            </a:r>
            <a:br>
              <a:rPr lang="en-US" altLang="zh-CN" dirty="0" smtClean="0"/>
            </a:br>
            <a:r>
              <a:rPr lang="en-US" altLang="zh-CN" dirty="0" smtClean="0"/>
              <a:t>        </a:t>
            </a:r>
            <a:r>
              <a:rPr lang="zh-CN" altLang="en-US" dirty="0" smtClean="0"/>
              <a:t>图</a:t>
            </a:r>
            <a:r>
              <a:rPr lang="en-US" altLang="zh-CN" dirty="0" smtClean="0"/>
              <a:t>3-8(b)</a:t>
            </a:r>
            <a:r>
              <a:rPr lang="zh-CN" altLang="en-US" dirty="0" smtClean="0"/>
              <a:t>是</a:t>
            </a:r>
            <a:r>
              <a:rPr lang="zh-CN" altLang="en-US" dirty="0"/>
              <a:t>另一种接法。集中滤波器放在宽带集成放大器的前面。这种接法的</a:t>
            </a:r>
            <a:r>
              <a:rPr lang="zh-CN" altLang="en-US" dirty="0" smtClean="0"/>
              <a:t>好处是</a:t>
            </a:r>
            <a:r>
              <a:rPr lang="zh-CN" altLang="en-US" dirty="0"/>
              <a:t>，当所需放大信号的频带以外有强的干扰信号（在接收中放时常用这种情况）时，不会</a:t>
            </a:r>
            <a:r>
              <a:rPr lang="zh-CN" altLang="en-US" dirty="0" smtClean="0"/>
              <a:t>直接</a:t>
            </a:r>
            <a:r>
              <a:rPr lang="zh-CN" altLang="en-US" dirty="0"/>
              <a:t>进入集成放大器，避免此干扰信号因放大器的非线性（放大器在大信号时总是有非线性</a:t>
            </a:r>
            <a:r>
              <a:rPr lang="zh-CN" altLang="en-US" dirty="0" smtClean="0"/>
              <a:t>）而</a:t>
            </a:r>
            <a:r>
              <a:rPr lang="zh-CN" altLang="en-US" dirty="0"/>
              <a:t>产生新的不需要干扰。有些集中滤波器，如声表面波滤波器，本身有较大的衰减（可达</a:t>
            </a:r>
            <a:r>
              <a:rPr lang="zh-CN" altLang="en-US" dirty="0" smtClean="0"/>
              <a:t>十</a:t>
            </a:r>
            <a:r>
              <a:rPr lang="zh-CN" altLang="en-US" dirty="0"/>
              <a:t>多分贝），放在集成放大器之前，将有用信号减弱，从而使集成放大器中的噪声对信号的</a:t>
            </a:r>
            <a:r>
              <a:rPr lang="zh-CN" altLang="en-US" dirty="0" smtClean="0"/>
              <a:t>影响加大</a:t>
            </a:r>
            <a:endParaRPr lang="zh-CN" altLang="en-US" dirty="0"/>
          </a:p>
        </p:txBody>
      </p:sp>
    </p:spTree>
    <p:extLst>
      <p:ext uri="{BB962C8B-B14F-4D97-AF65-F5344CB8AC3E}">
        <p14:creationId xmlns:p14="http://schemas.microsoft.com/office/powerpoint/2010/main" val="4145414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，使整个放大器的噪声性能变差。为此，如</a:t>
            </a:r>
            <a:r>
              <a:rPr lang="zh-CN" altLang="en-US" dirty="0" smtClean="0"/>
              <a:t>图</a:t>
            </a:r>
            <a:r>
              <a:rPr lang="en-US" altLang="zh-CN" dirty="0" smtClean="0"/>
              <a:t>3-8(b)</a:t>
            </a:r>
            <a:r>
              <a:rPr lang="zh-CN" altLang="en-US" dirty="0" smtClean="0"/>
              <a:t>，</a:t>
            </a:r>
            <a:r>
              <a:rPr lang="zh-CN" altLang="en-US" dirty="0"/>
              <a:t>常在滤波器之前加一</a:t>
            </a:r>
            <a:r>
              <a:rPr lang="zh-CN" altLang="en-US" dirty="0" smtClean="0"/>
              <a:t>前置放大器</a:t>
            </a:r>
            <a:r>
              <a:rPr lang="zh-CN" altLang="en-US" dirty="0"/>
              <a:t>，以补偿滤波器的衰减。</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066" y="2669032"/>
            <a:ext cx="7833868" cy="789928"/>
          </a:xfrm>
          <a:prstGeom prst="rect">
            <a:avLst/>
          </a:prstGeom>
        </p:spPr>
      </p:pic>
      <p:sp>
        <p:nvSpPr>
          <p:cNvPr id="4" name="文本框 3"/>
          <p:cNvSpPr txBox="1"/>
          <p:nvPr/>
        </p:nvSpPr>
        <p:spPr>
          <a:xfrm>
            <a:off x="2139950" y="4142790"/>
            <a:ext cx="4864100" cy="461665"/>
          </a:xfrm>
          <a:prstGeom prst="rect">
            <a:avLst/>
          </a:prstGeom>
          <a:noFill/>
        </p:spPr>
        <p:txBody>
          <a:bodyPr wrap="square" rtlCol="0">
            <a:spAutoFit/>
          </a:bodyPr>
          <a:lstStyle/>
          <a:p>
            <a:pPr algn="ctr"/>
            <a:r>
              <a:rPr lang="zh-CN" altLang="en-US" sz="2400" dirty="0" smtClean="0"/>
              <a:t>图</a:t>
            </a:r>
            <a:r>
              <a:rPr lang="en-US" altLang="zh-CN" sz="2400" dirty="0" smtClean="0"/>
              <a:t>3-8</a:t>
            </a:r>
            <a:r>
              <a:rPr lang="zh-CN" altLang="en-US" sz="2400" dirty="0"/>
              <a:t>　集中选频放大器组成框图</a:t>
            </a:r>
          </a:p>
        </p:txBody>
      </p:sp>
    </p:spTree>
    <p:extLst>
      <p:ext uri="{BB962C8B-B14F-4D97-AF65-F5344CB8AC3E}">
        <p14:creationId xmlns:p14="http://schemas.microsoft.com/office/powerpoint/2010/main" val="1244066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3-9</a:t>
            </a:r>
            <a:r>
              <a:rPr lang="zh-CN" altLang="en-US" dirty="0" smtClean="0"/>
              <a:t>示</a:t>
            </a:r>
            <a:r>
              <a:rPr lang="zh-CN" altLang="en-US" dirty="0"/>
              <a:t>出</a:t>
            </a:r>
            <a:r>
              <a:rPr lang="zh-CN" altLang="en-US" dirty="0" smtClean="0"/>
              <a:t>了</a:t>
            </a:r>
            <a:r>
              <a:rPr lang="en-US" altLang="zh-CN" dirty="0" smtClean="0"/>
              <a:t>Mini Circuits</a:t>
            </a:r>
            <a:r>
              <a:rPr lang="zh-CN" altLang="en-US" dirty="0" smtClean="0"/>
              <a:t>公司</a:t>
            </a:r>
            <a:r>
              <a:rPr lang="zh-CN" altLang="en-US" dirty="0"/>
              <a:t>生产的一低噪声、高动态范围的集成</a:t>
            </a:r>
            <a:r>
              <a:rPr lang="zh-CN" altLang="en-US" dirty="0" smtClean="0"/>
              <a:t>放大器</a:t>
            </a:r>
            <a:r>
              <a:rPr lang="en-US" altLang="zh-CN" dirty="0" smtClean="0"/>
              <a:t>PGA-106-75+</a:t>
            </a:r>
            <a:r>
              <a:rPr lang="zh-CN" altLang="en-US" dirty="0" smtClean="0"/>
              <a:t>的</a:t>
            </a:r>
            <a:r>
              <a:rPr lang="zh-CN" altLang="en-US" dirty="0"/>
              <a:t>应用电路。由图可见</a:t>
            </a:r>
            <a:r>
              <a:rPr lang="zh-CN" altLang="en-US" dirty="0" smtClean="0"/>
              <a:t>，</a:t>
            </a:r>
            <a:r>
              <a:rPr lang="en-US" altLang="zh-CN" dirty="0" smtClean="0"/>
              <a:t>PGA-106-75+</a:t>
            </a:r>
            <a:r>
              <a:rPr lang="zh-CN" altLang="en-US" dirty="0" smtClean="0"/>
              <a:t>有</a:t>
            </a:r>
            <a:r>
              <a:rPr lang="zh-CN" altLang="en-US" dirty="0"/>
              <a:t>四个引脚：两个接地脚。一个</a:t>
            </a:r>
            <a:r>
              <a:rPr lang="zh-CN" altLang="en-US" dirty="0" smtClean="0"/>
              <a:t>输入脚</a:t>
            </a:r>
            <a:r>
              <a:rPr lang="zh-CN" altLang="en-US" dirty="0"/>
              <a:t>及一个输出脚，输出脚需要外加偏置电路，应用非常简单</a:t>
            </a:r>
            <a:r>
              <a:rPr lang="zh-CN" altLang="en-US" dirty="0" smtClean="0"/>
              <a:t>。</a:t>
            </a:r>
            <a:r>
              <a:rPr lang="en-US" altLang="zh-CN" dirty="0"/>
              <a:t> PGA-106-75+</a:t>
            </a:r>
            <a:r>
              <a:rPr lang="zh-CN" altLang="en-US" dirty="0" smtClean="0"/>
              <a:t>主要</a:t>
            </a:r>
            <a:r>
              <a:rPr lang="zh-CN" altLang="en-US" dirty="0"/>
              <a:t>指标</a:t>
            </a:r>
            <a:r>
              <a:rPr lang="zh-CN" altLang="en-US" dirty="0" smtClean="0"/>
              <a:t>见表</a:t>
            </a:r>
            <a:r>
              <a:rPr lang="en-US" altLang="zh-CN" dirty="0" smtClean="0"/>
              <a:t>3-1</a:t>
            </a:r>
            <a:r>
              <a:rPr lang="zh-CN" altLang="en-US" dirty="0" smtClean="0"/>
              <a:t>。</a:t>
            </a:r>
            <a:endParaRPr lang="zh-CN" altLang="en-US" dirty="0"/>
          </a:p>
        </p:txBody>
      </p:sp>
    </p:spTree>
    <p:extLst>
      <p:ext uri="{BB962C8B-B14F-4D97-AF65-F5344CB8AC3E}">
        <p14:creationId xmlns:p14="http://schemas.microsoft.com/office/powerpoint/2010/main" val="3146001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4430" y="1862582"/>
            <a:ext cx="3455140" cy="1858518"/>
          </a:xfrm>
          <a:prstGeom prst="rect">
            <a:avLst/>
          </a:prstGeom>
        </p:spPr>
      </p:pic>
      <p:sp>
        <p:nvSpPr>
          <p:cNvPr id="4" name="文本框 3"/>
          <p:cNvSpPr txBox="1"/>
          <p:nvPr/>
        </p:nvSpPr>
        <p:spPr>
          <a:xfrm>
            <a:off x="2089150" y="4902200"/>
            <a:ext cx="4965700" cy="461665"/>
          </a:xfrm>
          <a:prstGeom prst="rect">
            <a:avLst/>
          </a:prstGeom>
          <a:noFill/>
        </p:spPr>
        <p:txBody>
          <a:bodyPr wrap="square" rtlCol="0">
            <a:spAutoFit/>
          </a:bodyPr>
          <a:lstStyle/>
          <a:p>
            <a:pPr algn="ctr"/>
            <a:r>
              <a:rPr lang="zh-CN" altLang="en-US" sz="2400" dirty="0" smtClean="0"/>
              <a:t>图</a:t>
            </a:r>
            <a:r>
              <a:rPr lang="en-US" altLang="zh-CN" sz="2400" dirty="0" smtClean="0"/>
              <a:t>3-9</a:t>
            </a:r>
            <a:r>
              <a:rPr lang="zh-CN" altLang="en-US" sz="2400" dirty="0"/>
              <a:t>　集成选频放大器应用举例</a:t>
            </a:r>
          </a:p>
        </p:txBody>
      </p:sp>
    </p:spTree>
    <p:extLst>
      <p:ext uri="{BB962C8B-B14F-4D97-AF65-F5344CB8AC3E}">
        <p14:creationId xmlns:p14="http://schemas.microsoft.com/office/powerpoint/2010/main" val="364037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a:stretch>
            <a:fillRect/>
          </a:stretch>
        </p:blipFill>
        <p:spPr>
          <a:xfrm>
            <a:off x="735702" y="2534353"/>
            <a:ext cx="7672595" cy="2141391"/>
          </a:xfrm>
          <a:prstGeom prst="rect">
            <a:avLst/>
          </a:prstGeom>
        </p:spPr>
      </p:pic>
      <p:sp>
        <p:nvSpPr>
          <p:cNvPr id="4" name="文本框 3"/>
          <p:cNvSpPr txBox="1"/>
          <p:nvPr/>
        </p:nvSpPr>
        <p:spPr>
          <a:xfrm>
            <a:off x="2044699" y="1727200"/>
            <a:ext cx="5054600" cy="461665"/>
          </a:xfrm>
          <a:prstGeom prst="rect">
            <a:avLst/>
          </a:prstGeom>
          <a:noFill/>
        </p:spPr>
        <p:txBody>
          <a:bodyPr wrap="square" rtlCol="0">
            <a:spAutoFit/>
          </a:bodyPr>
          <a:lstStyle/>
          <a:p>
            <a:pPr algn="ctr"/>
            <a:r>
              <a:rPr lang="zh-TW" altLang="en-US" sz="2400" dirty="0" smtClean="0"/>
              <a:t>表</a:t>
            </a:r>
            <a:r>
              <a:rPr lang="en-US" altLang="zh-TW" sz="2400" dirty="0" smtClean="0"/>
              <a:t>3-1</a:t>
            </a:r>
            <a:r>
              <a:rPr lang="zh-TW" altLang="en-US" sz="2400" dirty="0"/>
              <a:t>　</a:t>
            </a:r>
            <a:r>
              <a:rPr lang="en-US" altLang="zh-CN" sz="2400" dirty="0"/>
              <a:t> PGA-106-75+</a:t>
            </a:r>
            <a:r>
              <a:rPr lang="zh-TW" altLang="en-US" sz="2400" dirty="0" smtClean="0"/>
              <a:t>主要性</a:t>
            </a:r>
            <a:r>
              <a:rPr lang="zh-CN" altLang="en-US" sz="2400" dirty="0"/>
              <a:t>能</a:t>
            </a:r>
            <a:r>
              <a:rPr lang="zh-TW" altLang="en-US" sz="2400" dirty="0" smtClean="0"/>
              <a:t>指标</a:t>
            </a:r>
            <a:endParaRPr lang="zh-CN" altLang="en-US" sz="2400" dirty="0"/>
          </a:p>
        </p:txBody>
      </p:sp>
    </p:spTree>
    <p:extLst>
      <p:ext uri="{BB962C8B-B14F-4D97-AF65-F5344CB8AC3E}">
        <p14:creationId xmlns:p14="http://schemas.microsoft.com/office/powerpoint/2010/main" val="2679302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随着</a:t>
            </a:r>
            <a:r>
              <a:rPr lang="zh-CN" altLang="en-US" dirty="0"/>
              <a:t>半导体技术的发展，出现了许多宽带集成运算放大器，</a:t>
            </a:r>
            <a:r>
              <a:rPr lang="zh-CN" altLang="en-US" dirty="0" smtClean="0"/>
              <a:t>表</a:t>
            </a:r>
            <a:r>
              <a:rPr lang="en-US" altLang="zh-CN" dirty="0" smtClean="0"/>
              <a:t>3-2</a:t>
            </a:r>
            <a:r>
              <a:rPr lang="zh-CN" altLang="en-US" dirty="0" smtClean="0"/>
              <a:t>列出了</a:t>
            </a:r>
            <a:r>
              <a:rPr lang="en-US" altLang="zh-CN" dirty="0" smtClean="0"/>
              <a:t>AD</a:t>
            </a:r>
            <a:r>
              <a:rPr lang="zh-CN" altLang="en-US" dirty="0" smtClean="0"/>
              <a:t>公司生产</a:t>
            </a:r>
            <a:r>
              <a:rPr lang="zh-CN" altLang="en-US" dirty="0"/>
              <a:t>的一些产品。</a:t>
            </a:r>
          </a:p>
        </p:txBody>
      </p:sp>
      <p:pic>
        <p:nvPicPr>
          <p:cNvPr id="2" name="图片 1"/>
          <p:cNvPicPr>
            <a:picLocks noChangeAspect="1"/>
          </p:cNvPicPr>
          <p:nvPr/>
        </p:nvPicPr>
        <p:blipFill>
          <a:blip r:embed="rId2"/>
          <a:stretch>
            <a:fillRect/>
          </a:stretch>
        </p:blipFill>
        <p:spPr>
          <a:xfrm>
            <a:off x="628650" y="2946576"/>
            <a:ext cx="7886700" cy="2628901"/>
          </a:xfrm>
          <a:prstGeom prst="rect">
            <a:avLst/>
          </a:prstGeom>
        </p:spPr>
      </p:pic>
      <p:sp>
        <p:nvSpPr>
          <p:cNvPr id="4" name="文本框 3"/>
          <p:cNvSpPr txBox="1"/>
          <p:nvPr/>
        </p:nvSpPr>
        <p:spPr>
          <a:xfrm>
            <a:off x="1120775" y="2310438"/>
            <a:ext cx="6902450" cy="461665"/>
          </a:xfrm>
          <a:prstGeom prst="rect">
            <a:avLst/>
          </a:prstGeom>
          <a:noFill/>
        </p:spPr>
        <p:txBody>
          <a:bodyPr wrap="square" rtlCol="0">
            <a:spAutoFit/>
          </a:bodyPr>
          <a:lstStyle/>
          <a:p>
            <a:pPr algn="ctr"/>
            <a:r>
              <a:rPr lang="zh-CN" altLang="en-US" sz="2400" dirty="0" smtClean="0"/>
              <a:t>表</a:t>
            </a:r>
            <a:r>
              <a:rPr lang="en-US" altLang="zh-CN" sz="2400" dirty="0" smtClean="0"/>
              <a:t>3-2</a:t>
            </a:r>
            <a:r>
              <a:rPr lang="zh-CN" altLang="en-US" sz="2400" dirty="0"/>
              <a:t>　</a:t>
            </a:r>
            <a:r>
              <a:rPr lang="en-US" altLang="zh-CN" sz="2400" dirty="0" smtClean="0"/>
              <a:t>AD</a:t>
            </a:r>
            <a:r>
              <a:rPr lang="zh-CN" altLang="en-US" sz="2400" dirty="0" smtClean="0"/>
              <a:t>公司</a:t>
            </a:r>
            <a:r>
              <a:rPr lang="zh-CN" altLang="en-US" sz="2400" dirty="0"/>
              <a:t>生产的宽带集成运算放大器简介</a:t>
            </a:r>
          </a:p>
        </p:txBody>
      </p:sp>
      <p:pic>
        <p:nvPicPr>
          <p:cNvPr id="5" name="图片 4">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2656900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sz="3200" b="1" dirty="0" smtClean="0"/>
              <a:t>第三</a:t>
            </a:r>
            <a:r>
              <a:rPr lang="zh-CN" altLang="en-US" sz="3200" b="1" dirty="0"/>
              <a:t>节　高频功率放大器</a:t>
            </a:r>
            <a:r>
              <a:rPr lang="zh-CN" altLang="en-US" sz="3200" b="1" dirty="0" smtClean="0"/>
              <a:t>原理</a:t>
            </a:r>
            <a:r>
              <a:rPr lang="en-US" altLang="zh-CN" sz="3200" b="1" dirty="0" smtClean="0"/>
              <a:t/>
            </a:r>
            <a:br>
              <a:rPr lang="en-US" altLang="zh-CN" sz="3200" b="1" dirty="0" smtClean="0"/>
            </a:br>
            <a:r>
              <a:rPr lang="zh-CN" altLang="en-US" b="1" dirty="0"/>
              <a:t>一、工作原理</a:t>
            </a:r>
            <a:r>
              <a:rPr lang="zh-CN" altLang="en-US" dirty="0"/>
              <a:t/>
            </a:r>
            <a:br>
              <a:rPr lang="zh-CN" altLang="en-US" dirty="0"/>
            </a:br>
            <a:r>
              <a:rPr lang="zh-CN" altLang="en-US" dirty="0" smtClean="0"/>
              <a:t>         图</a:t>
            </a:r>
            <a:r>
              <a:rPr lang="en-US" altLang="zh-CN" dirty="0" smtClean="0"/>
              <a:t>3-10</a:t>
            </a:r>
            <a:r>
              <a:rPr lang="zh-CN" altLang="en-US" dirty="0" smtClean="0"/>
              <a:t>是</a:t>
            </a:r>
            <a:r>
              <a:rPr lang="zh-CN" altLang="en-US" dirty="0"/>
              <a:t>一个采用晶体管的高频功率放大器的原理线路。除电源和偏置电路外，它</a:t>
            </a:r>
            <a:r>
              <a:rPr lang="zh-CN" altLang="en-US" dirty="0" smtClean="0"/>
              <a:t>是由</a:t>
            </a:r>
            <a:r>
              <a:rPr lang="zh-CN" altLang="en-US" dirty="0"/>
              <a:t>晶体管、谐振回路和输入回路组成。高频功放中常采用平面工艺制造</a:t>
            </a:r>
            <a:r>
              <a:rPr lang="zh-CN" altLang="en-US" dirty="0" smtClean="0"/>
              <a:t>的</a:t>
            </a:r>
            <a:r>
              <a:rPr lang="en-US" altLang="zh-CN" dirty="0" smtClean="0"/>
              <a:t>NPN</a:t>
            </a:r>
            <a:r>
              <a:rPr lang="zh-CN" altLang="en-US" dirty="0" smtClean="0"/>
              <a:t> </a:t>
            </a:r>
            <a:r>
              <a:rPr lang="zh-CN" altLang="en-US" dirty="0"/>
              <a:t>高频大功率</a:t>
            </a:r>
            <a:r>
              <a:rPr lang="zh-CN" altLang="en-US" dirty="0" smtClean="0"/>
              <a:t>晶体管</a:t>
            </a:r>
            <a:r>
              <a:rPr lang="zh-CN" altLang="en-US" dirty="0"/>
              <a:t>，它能承受高电压和大电流，并有较高的</a:t>
            </a:r>
            <a:r>
              <a:rPr lang="zh-CN" altLang="en-US" dirty="0" smtClean="0"/>
              <a:t>特征频率</a:t>
            </a:r>
            <a:r>
              <a:rPr lang="en-US" altLang="zh-CN" i="1" dirty="0" err="1" smtClean="0"/>
              <a:t>f</a:t>
            </a:r>
            <a:r>
              <a:rPr lang="en-US" altLang="zh-CN" baseline="-25000" dirty="0" err="1" smtClean="0"/>
              <a:t>T</a:t>
            </a:r>
            <a:r>
              <a:rPr lang="zh-CN" altLang="en-US" dirty="0" smtClean="0"/>
              <a:t>。</a:t>
            </a:r>
            <a:r>
              <a:rPr lang="zh-CN" altLang="en-US" dirty="0"/>
              <a:t>晶体管作为一个电流控制器件，</a:t>
            </a:r>
            <a:r>
              <a:rPr lang="zh-CN" altLang="en-US" dirty="0" smtClean="0"/>
              <a:t>它在</a:t>
            </a:r>
            <a:r>
              <a:rPr lang="zh-CN" altLang="en-US" dirty="0"/>
              <a:t>较小的激励信号电压作用下，形成基极</a:t>
            </a:r>
            <a:r>
              <a:rPr lang="zh-CN" altLang="en-US" dirty="0" smtClean="0"/>
              <a:t>电流</a:t>
            </a:r>
            <a:r>
              <a:rPr lang="en-US" altLang="zh-CN" dirty="0" err="1" smtClean="0"/>
              <a:t>i</a:t>
            </a:r>
            <a:r>
              <a:rPr lang="en-US" altLang="zh-CN" baseline="-25000" dirty="0" err="1" smtClean="0"/>
              <a:t>b</a:t>
            </a:r>
            <a:r>
              <a:rPr lang="zh-CN" altLang="en-US" dirty="0" smtClean="0"/>
              <a:t>，</a:t>
            </a:r>
            <a:r>
              <a:rPr lang="en-US" altLang="zh-CN" dirty="0" err="1" smtClean="0"/>
              <a:t>i</a:t>
            </a:r>
            <a:r>
              <a:rPr lang="en-US" altLang="zh-CN" baseline="-25000" dirty="0" err="1" smtClean="0"/>
              <a:t>b</a:t>
            </a:r>
            <a:r>
              <a:rPr lang="zh-CN" altLang="en-US" dirty="0" smtClean="0"/>
              <a:t>控制</a:t>
            </a:r>
            <a:r>
              <a:rPr lang="zh-CN" altLang="en-US" dirty="0"/>
              <a:t>了较大的集电极</a:t>
            </a:r>
            <a:r>
              <a:rPr lang="zh-CN" altLang="en-US" dirty="0" smtClean="0"/>
              <a:t>电流</a:t>
            </a:r>
            <a:r>
              <a:rPr lang="en-US" altLang="zh-CN" dirty="0" err="1" smtClean="0"/>
              <a:t>i</a:t>
            </a:r>
            <a:r>
              <a:rPr lang="en-US" altLang="zh-CN" baseline="-25000" dirty="0" err="1" smtClean="0"/>
              <a:t>c</a:t>
            </a:r>
            <a:r>
              <a:rPr lang="zh-CN" altLang="en-US" dirty="0" smtClean="0"/>
              <a:t>，</a:t>
            </a:r>
            <a:r>
              <a:rPr lang="en-US" altLang="zh-CN" dirty="0" err="1" smtClean="0"/>
              <a:t>i</a:t>
            </a:r>
            <a:r>
              <a:rPr lang="en-US" altLang="zh-CN" baseline="-25000" dirty="0" err="1" smtClean="0"/>
              <a:t>c</a:t>
            </a:r>
            <a:r>
              <a:rPr lang="zh-CN" altLang="en-US" dirty="0" smtClean="0"/>
              <a:t>流过谐振回路</a:t>
            </a:r>
            <a:r>
              <a:rPr lang="zh-CN" altLang="en-US" dirty="0"/>
              <a:t>产生高频功率输出，从而完成了把电源供给的直流功率转换为高频功率的功能。为了</a:t>
            </a:r>
            <a:r>
              <a:rPr lang="zh-CN" altLang="en-US" dirty="0" smtClean="0"/>
              <a:t>使</a:t>
            </a:r>
            <a:r>
              <a:rPr lang="zh-CN" altLang="en-US" dirty="0"/>
              <a:t>高</a:t>
            </a:r>
            <a:endParaRPr lang="zh-CN" altLang="en-US" sz="3200" b="1" dirty="0"/>
          </a:p>
        </p:txBody>
      </p:sp>
    </p:spTree>
    <p:extLst>
      <p:ext uri="{BB962C8B-B14F-4D97-AF65-F5344CB8AC3E}">
        <p14:creationId xmlns:p14="http://schemas.microsoft.com/office/powerpoint/2010/main" val="33986824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频</a:t>
            </a:r>
            <a:r>
              <a:rPr lang="zh-CN" altLang="en-US" dirty="0"/>
              <a:t>功放高效输出大功率，一般选在丙类状态下工作，这时的集电极电流</a:t>
            </a:r>
            <a:r>
              <a:rPr lang="en-US" altLang="zh-CN" dirty="0" err="1"/>
              <a:t>i</a:t>
            </a:r>
            <a:r>
              <a:rPr lang="en-US" altLang="zh-CN" baseline="-25000" dirty="0" err="1"/>
              <a:t>c</a:t>
            </a:r>
            <a:r>
              <a:rPr lang="zh-CN" altLang="en-US" dirty="0"/>
              <a:t>是一系列高频</a:t>
            </a:r>
            <a:r>
              <a:rPr lang="zh-CN" altLang="en-US" dirty="0" smtClean="0"/>
              <a:t>脉</a:t>
            </a:r>
            <a:r>
              <a:rPr lang="zh-CN" altLang="en-US" dirty="0"/>
              <a:t>冲电流；此时，高频功放要求的最佳负载阻抗也是一定的。为了保证在丙类状态工作，基极</a:t>
            </a:r>
            <a:r>
              <a:rPr lang="zh-CN" altLang="en-US" dirty="0" smtClean="0"/>
              <a:t>偏置电压</a:t>
            </a:r>
            <a:r>
              <a:rPr lang="en-US" altLang="zh-CN" dirty="0" smtClean="0"/>
              <a:t>U</a:t>
            </a:r>
            <a:r>
              <a:rPr lang="en-US" altLang="zh-CN" baseline="-25000" dirty="0" smtClean="0"/>
              <a:t>BB</a:t>
            </a:r>
            <a:r>
              <a:rPr lang="zh-CN" altLang="en-US" dirty="0" smtClean="0"/>
              <a:t>应</a:t>
            </a:r>
            <a:r>
              <a:rPr lang="zh-CN" altLang="en-US" dirty="0"/>
              <a:t>使晶体管工作在截止区，发射结在正向和反向两种偏置状态之间变化，</a:t>
            </a:r>
            <a:r>
              <a:rPr lang="zh-CN" altLang="en-US" dirty="0" smtClean="0"/>
              <a:t>因此</a:t>
            </a:r>
            <a:r>
              <a:rPr lang="en-US" altLang="zh-CN" dirty="0" smtClean="0"/>
              <a:t>U</a:t>
            </a:r>
            <a:r>
              <a:rPr lang="en-US" altLang="zh-CN" baseline="-25000" dirty="0" smtClean="0"/>
              <a:t>BB</a:t>
            </a:r>
            <a:r>
              <a:rPr lang="zh-CN" altLang="en-US" dirty="0" smtClean="0"/>
              <a:t>一般</a:t>
            </a:r>
            <a:r>
              <a:rPr lang="zh-CN" altLang="en-US" dirty="0"/>
              <a:t>为负值，即静态时发射结为反偏。因此，当输入激励信号电压较小时，高频功率放大器</a:t>
            </a:r>
            <a:r>
              <a:rPr lang="zh-CN" altLang="en-US" dirty="0" smtClean="0"/>
              <a:t>将始终</a:t>
            </a:r>
            <a:r>
              <a:rPr lang="zh-CN" altLang="en-US" dirty="0"/>
              <a:t>处于截止状态，高频功放将不能正常工作，所以高频功放的输入激励信号电压必须为</a:t>
            </a:r>
            <a:r>
              <a:rPr lang="zh-CN" altLang="en-US" dirty="0" smtClean="0"/>
              <a:t>大信号</a:t>
            </a:r>
            <a:r>
              <a:rPr lang="zh-CN" altLang="en-US" dirty="0"/>
              <a:t>，一般</a:t>
            </a:r>
            <a:r>
              <a:rPr lang="zh-CN" altLang="en-US" dirty="0" smtClean="0"/>
              <a:t>在</a:t>
            </a:r>
            <a:r>
              <a:rPr lang="en-US" altLang="zh-CN" dirty="0" smtClean="0"/>
              <a:t>0.5V</a:t>
            </a:r>
            <a:r>
              <a:rPr lang="zh-CN" altLang="en-US" dirty="0" smtClean="0"/>
              <a:t>以上</a:t>
            </a:r>
            <a:r>
              <a:rPr lang="zh-CN" altLang="en-US" dirty="0"/>
              <a:t>（可</a:t>
            </a:r>
            <a:r>
              <a:rPr lang="zh-CN" altLang="en-US" dirty="0" smtClean="0"/>
              <a:t>达</a:t>
            </a:r>
            <a:r>
              <a:rPr lang="en-US" altLang="zh-CN" dirty="0" smtClean="0"/>
              <a:t>1~2V</a:t>
            </a:r>
            <a:r>
              <a:rPr lang="zh-CN" altLang="en-US" dirty="0" smtClean="0"/>
              <a:t>，</a:t>
            </a:r>
            <a:r>
              <a:rPr lang="zh-CN" altLang="en-US" dirty="0"/>
              <a:t>甚至更大），这样使晶体管在截止和导通（线性放大</a:t>
            </a:r>
            <a:r>
              <a:rPr lang="zh-CN" altLang="en-US" dirty="0" smtClean="0"/>
              <a:t>）两种</a:t>
            </a:r>
            <a:r>
              <a:rPr lang="zh-CN" altLang="en-US" dirty="0"/>
              <a:t>状态下工作，基极电流和集电极电流均为高频脉冲信号。</a:t>
            </a:r>
          </a:p>
        </p:txBody>
      </p:sp>
    </p:spTree>
    <p:extLst>
      <p:ext uri="{BB962C8B-B14F-4D97-AF65-F5344CB8AC3E}">
        <p14:creationId xmlns:p14="http://schemas.microsoft.com/office/powerpoint/2010/main" val="130925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9517" y="1750822"/>
            <a:ext cx="4544965" cy="2579878"/>
          </a:xfrm>
          <a:prstGeom prst="rect">
            <a:avLst/>
          </a:prstGeom>
        </p:spPr>
      </p:pic>
      <p:sp>
        <p:nvSpPr>
          <p:cNvPr id="4" name="文本框 3"/>
          <p:cNvSpPr txBox="1"/>
          <p:nvPr/>
        </p:nvSpPr>
        <p:spPr>
          <a:xfrm>
            <a:off x="1377949" y="5040325"/>
            <a:ext cx="6388100" cy="461665"/>
          </a:xfrm>
          <a:prstGeom prst="rect">
            <a:avLst/>
          </a:prstGeom>
          <a:noFill/>
        </p:spPr>
        <p:txBody>
          <a:bodyPr wrap="square" rtlCol="0">
            <a:spAutoFit/>
          </a:bodyPr>
          <a:lstStyle/>
          <a:p>
            <a:pPr algn="ctr"/>
            <a:r>
              <a:rPr lang="zh-CN" altLang="en-US" sz="2400" dirty="0" smtClean="0"/>
              <a:t>图</a:t>
            </a:r>
            <a:r>
              <a:rPr lang="en-US" altLang="zh-CN" sz="2400" dirty="0" smtClean="0"/>
              <a:t>3-10</a:t>
            </a:r>
            <a:r>
              <a:rPr lang="zh-CN" altLang="en-US" sz="2400" dirty="0"/>
              <a:t>　晶体管高频功率放大器的原理</a:t>
            </a:r>
            <a:r>
              <a:rPr lang="zh-CN" altLang="en-US" sz="2400" dirty="0" smtClean="0"/>
              <a:t>线路</a:t>
            </a:r>
            <a:endParaRPr lang="zh-CN" altLang="en-US" sz="2400" dirty="0"/>
          </a:p>
        </p:txBody>
      </p:sp>
    </p:spTree>
    <p:extLst>
      <p:ext uri="{BB962C8B-B14F-4D97-AF65-F5344CB8AC3E}">
        <p14:creationId xmlns:p14="http://schemas.microsoft.com/office/powerpoint/2010/main" val="1673033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9904" y="998484"/>
            <a:ext cx="6784191" cy="4034028"/>
          </a:xfrm>
          <a:prstGeom prst="rect">
            <a:avLst/>
          </a:prstGeom>
        </p:spPr>
      </p:pic>
      <p:sp>
        <p:nvSpPr>
          <p:cNvPr id="4" name="文本框 3"/>
          <p:cNvSpPr txBox="1"/>
          <p:nvPr/>
        </p:nvSpPr>
        <p:spPr>
          <a:xfrm>
            <a:off x="1907380" y="5391231"/>
            <a:ext cx="5329237" cy="461665"/>
          </a:xfrm>
          <a:prstGeom prst="rect">
            <a:avLst/>
          </a:prstGeom>
          <a:noFill/>
        </p:spPr>
        <p:txBody>
          <a:bodyPr wrap="square" rtlCol="0">
            <a:spAutoFit/>
          </a:bodyPr>
          <a:lstStyle/>
          <a:p>
            <a:pPr algn="ctr"/>
            <a:r>
              <a:rPr lang="zh-CN" altLang="en-US" sz="2400" dirty="0" smtClean="0"/>
              <a:t>图</a:t>
            </a:r>
            <a:r>
              <a:rPr lang="en-US" altLang="zh-CN" sz="2400" dirty="0" smtClean="0"/>
              <a:t>3-1</a:t>
            </a:r>
            <a:r>
              <a:rPr lang="zh-CN" altLang="en-US" sz="2400" dirty="0"/>
              <a:t>　晶体管高频混合</a:t>
            </a:r>
            <a:r>
              <a:rPr lang="en-US" altLang="zh-CN" sz="2400" dirty="0"/>
              <a:t>π</a:t>
            </a:r>
            <a:r>
              <a:rPr lang="zh-CN" altLang="en-US" sz="2400" dirty="0"/>
              <a:t>型等效电路</a:t>
            </a:r>
          </a:p>
        </p:txBody>
      </p:sp>
    </p:spTree>
    <p:extLst>
      <p:ext uri="{BB962C8B-B14F-4D97-AF65-F5344CB8AC3E}">
        <p14:creationId xmlns:p14="http://schemas.microsoft.com/office/powerpoint/2010/main" val="1568791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由图</a:t>
            </a:r>
            <a:r>
              <a:rPr lang="en-US" altLang="zh-CN" dirty="0" smtClean="0"/>
              <a:t>3-10</a:t>
            </a:r>
            <a:r>
              <a:rPr lang="zh-CN" altLang="en-US" dirty="0" smtClean="0"/>
              <a:t>可见</a:t>
            </a:r>
            <a:r>
              <a:rPr lang="zh-CN" altLang="en-US" dirty="0"/>
              <a:t>，与低频功放不同，高频功放选用谐振回路作负载，完成阻抗匹配和</a:t>
            </a:r>
            <a:r>
              <a:rPr lang="zh-CN" altLang="en-US" dirty="0" smtClean="0"/>
              <a:t>滤波的</a:t>
            </a:r>
            <a:r>
              <a:rPr lang="zh-CN" altLang="en-US" dirty="0"/>
              <a:t>作用。阻抗匹配是通过谐振回路阻抗的调节，使谐振回路呈现高频功放所要求的最佳</a:t>
            </a:r>
            <a:r>
              <a:rPr lang="zh-CN" altLang="en-US" dirty="0" smtClean="0"/>
              <a:t>负载阻抗</a:t>
            </a:r>
            <a:r>
              <a:rPr lang="zh-CN" altLang="en-US" dirty="0"/>
              <a:t>值，从而使高频功放以高效率输出大功率。由于集电极电流是周期性的高频脉冲，其</a:t>
            </a:r>
            <a:r>
              <a:rPr lang="zh-CN" altLang="en-US" dirty="0" smtClean="0"/>
              <a:t>频率</a:t>
            </a:r>
            <a:r>
              <a:rPr lang="zh-CN" altLang="en-US" dirty="0"/>
              <a:t>分量除了有用分量（基波分量）外，还有谐波分量和其他频率成分，用谐振回路选出有用</a:t>
            </a:r>
            <a:r>
              <a:rPr lang="zh-CN" altLang="en-US" dirty="0" smtClean="0"/>
              <a:t>分量</a:t>
            </a:r>
            <a:r>
              <a:rPr lang="zh-CN" altLang="en-US" dirty="0"/>
              <a:t>，将其他分量滤除，这就是谐振回路的滤波功能</a:t>
            </a:r>
            <a:r>
              <a:rPr lang="zh-CN" altLang="en-US" dirty="0" smtClean="0"/>
              <a:t>。</a:t>
            </a:r>
            <a:r>
              <a:rPr lang="en-US" altLang="zh-CN" dirty="0" smtClean="0"/>
              <a:t/>
            </a:r>
            <a:br>
              <a:rPr lang="en-US" altLang="zh-CN" dirty="0" smtClean="0"/>
            </a:br>
            <a:r>
              <a:rPr lang="en-US" altLang="zh-CN" dirty="0" smtClean="0"/>
              <a:t>        </a:t>
            </a:r>
            <a:r>
              <a:rPr lang="zh-CN" altLang="en-US" dirty="0" smtClean="0"/>
              <a:t>要</a:t>
            </a:r>
            <a:r>
              <a:rPr lang="zh-CN" altLang="en-US" dirty="0"/>
              <a:t>了解高频功放的原理，必须了解晶体管的电流、电压波形对应关系。由</a:t>
            </a:r>
            <a:r>
              <a:rPr lang="zh-CN" altLang="en-US" dirty="0" smtClean="0"/>
              <a:t>图</a:t>
            </a:r>
            <a:r>
              <a:rPr lang="en-US" altLang="zh-CN" dirty="0" smtClean="0"/>
              <a:t>3-10</a:t>
            </a:r>
            <a:r>
              <a:rPr lang="zh-CN" altLang="en-US" dirty="0" smtClean="0"/>
              <a:t>可知，基极</a:t>
            </a:r>
            <a:r>
              <a:rPr lang="zh-CN" altLang="en-US" dirty="0"/>
              <a:t>回路</a:t>
            </a:r>
            <a:r>
              <a:rPr lang="zh-CN" altLang="en-US" dirty="0" smtClean="0"/>
              <a:t>电压</a:t>
            </a:r>
            <a:r>
              <a:rPr lang="en-US" altLang="zh-CN" dirty="0" err="1" smtClean="0"/>
              <a:t>u</a:t>
            </a:r>
            <a:r>
              <a:rPr lang="en-US" altLang="zh-CN" baseline="-25000" dirty="0" err="1" smtClean="0"/>
              <a:t>be</a:t>
            </a:r>
            <a:r>
              <a:rPr lang="zh-CN" altLang="en-US" dirty="0" smtClean="0"/>
              <a:t>：</a:t>
            </a:r>
            <a:endParaRPr lang="zh-CN" altLang="en-US" dirty="0"/>
          </a:p>
        </p:txBody>
      </p:sp>
    </p:spTree>
    <p:extLst>
      <p:ext uri="{BB962C8B-B14F-4D97-AF65-F5344CB8AC3E}">
        <p14:creationId xmlns:p14="http://schemas.microsoft.com/office/powerpoint/2010/main" val="19240712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smtClean="0"/>
              <a:t>        </a:t>
            </a:r>
            <a:r>
              <a:rPr lang="zh-CN" altLang="en-US" dirty="0" smtClean="0"/>
              <a:t>在</a:t>
            </a:r>
            <a:r>
              <a:rPr lang="zh-CN" altLang="en-US" dirty="0"/>
              <a:t>丙类工作时</a:t>
            </a:r>
            <a:r>
              <a:rPr lang="zh-CN" altLang="en-US" dirty="0" smtClean="0"/>
              <a:t>，</a:t>
            </a:r>
            <a:r>
              <a:rPr lang="en-US" altLang="zh-CN" dirty="0" smtClean="0"/>
              <a:t>U</a:t>
            </a:r>
            <a:r>
              <a:rPr lang="en-US" altLang="zh-CN" baseline="-25000" dirty="0" smtClean="0"/>
              <a:t>BB</a:t>
            </a:r>
            <a:r>
              <a:rPr lang="zh-CN" altLang="en-US" dirty="0" smtClean="0"/>
              <a:t>通常</a:t>
            </a:r>
            <a:r>
              <a:rPr lang="zh-CN" altLang="en-US" dirty="0"/>
              <a:t>为负值（若考虑门限</a:t>
            </a:r>
            <a:r>
              <a:rPr lang="zh-CN" altLang="en-US" dirty="0" smtClean="0"/>
              <a:t>电压</a:t>
            </a:r>
            <a:r>
              <a:rPr lang="en-US" altLang="zh-CN" dirty="0" smtClean="0"/>
              <a:t>U’</a:t>
            </a:r>
            <a:r>
              <a:rPr lang="en-US" altLang="zh-CN" baseline="-25000" dirty="0" smtClean="0"/>
              <a:t>BB</a:t>
            </a:r>
            <a:r>
              <a:rPr lang="zh-CN" altLang="en-US" dirty="0" smtClean="0"/>
              <a:t>的</a:t>
            </a:r>
            <a:r>
              <a:rPr lang="zh-CN" altLang="en-US" dirty="0"/>
              <a:t>影响，也可为零值或小的正值）。</a:t>
            </a:r>
            <a:br>
              <a:rPr lang="zh-CN" altLang="en-US" dirty="0"/>
            </a:br>
            <a:r>
              <a:rPr lang="zh-CN" altLang="en-US" dirty="0" smtClean="0"/>
              <a:t>        如果</a:t>
            </a:r>
            <a:r>
              <a:rPr lang="zh-CN" altLang="en-US" dirty="0"/>
              <a:t>高频功放的工作频率远低于晶体管的</a:t>
            </a:r>
            <a:r>
              <a:rPr lang="zh-CN" altLang="en-US" dirty="0" smtClean="0"/>
              <a:t>特征频率</a:t>
            </a:r>
            <a:r>
              <a:rPr lang="en-US" altLang="zh-CN" i="1" dirty="0" err="1" smtClean="0"/>
              <a:t>f</a:t>
            </a:r>
            <a:r>
              <a:rPr lang="en-US" altLang="zh-CN" baseline="-25000" dirty="0" err="1" smtClean="0"/>
              <a:t>T</a:t>
            </a:r>
            <a:r>
              <a:rPr lang="zh-CN" altLang="en-US" dirty="0" smtClean="0"/>
              <a:t>，</a:t>
            </a:r>
            <a:r>
              <a:rPr lang="zh-CN" altLang="en-US" dirty="0"/>
              <a:t>则可以忽略晶体管的极间电容、</a:t>
            </a:r>
            <a:r>
              <a:rPr lang="zh-CN" altLang="en-US" dirty="0" smtClean="0"/>
              <a:t>引线</a:t>
            </a:r>
            <a:r>
              <a:rPr lang="zh-CN" altLang="en-US" dirty="0"/>
              <a:t>电感等高频效应，近似认为晶体管在工作频率下只呈现非线性电阻特性。另外，考虑到</a:t>
            </a:r>
            <a:r>
              <a:rPr lang="zh-CN" altLang="en-US" dirty="0" smtClean="0"/>
              <a:t>高频功</a:t>
            </a:r>
            <a:r>
              <a:rPr lang="zh-CN" altLang="en-US" dirty="0"/>
              <a:t>放的输入激励信号较大，晶体管将工作在导通与截止状态。晶体管在大信号工作时，其</a:t>
            </a:r>
            <a:r>
              <a:rPr lang="zh-CN" altLang="en-US" dirty="0" smtClean="0"/>
              <a:t>输出特性</a:t>
            </a:r>
            <a:r>
              <a:rPr lang="zh-CN" altLang="en-US" dirty="0"/>
              <a:t>和转移特性曲线可以折线化近似。</a:t>
            </a:r>
            <a:r>
              <a:rPr lang="zh-CN" altLang="en-US" dirty="0" smtClean="0"/>
              <a:t>图</a:t>
            </a:r>
            <a:r>
              <a:rPr lang="en-US" altLang="zh-CN" dirty="0" smtClean="0"/>
              <a:t>3-11</a:t>
            </a:r>
            <a:r>
              <a:rPr lang="zh-CN" altLang="en-US" dirty="0" smtClean="0"/>
              <a:t>画</a:t>
            </a:r>
            <a:r>
              <a:rPr lang="zh-CN" altLang="en-US" dirty="0"/>
              <a:t>出了折线化近似的输出特性和转移特性。</a:t>
            </a: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2613152" y="998484"/>
            <a:ext cx="3555663" cy="498457"/>
          </a:xfrm>
          <a:prstGeom prst="rect">
            <a:avLst/>
          </a:prstGeom>
        </p:spPr>
      </p:pic>
      <p:sp>
        <p:nvSpPr>
          <p:cNvPr id="4" name="文本框 3"/>
          <p:cNvSpPr txBox="1"/>
          <p:nvPr/>
        </p:nvSpPr>
        <p:spPr>
          <a:xfrm>
            <a:off x="7404100" y="1035276"/>
            <a:ext cx="889000" cy="461665"/>
          </a:xfrm>
          <a:prstGeom prst="rect">
            <a:avLst/>
          </a:prstGeom>
          <a:noFill/>
        </p:spPr>
        <p:txBody>
          <a:bodyPr wrap="square" rtlCol="0">
            <a:spAutoFit/>
          </a:bodyPr>
          <a:lstStyle/>
          <a:p>
            <a:r>
              <a:rPr lang="en-US" altLang="zh-CN" sz="2400" dirty="0" smtClean="0"/>
              <a:t>(3-19)</a:t>
            </a:r>
            <a:endParaRPr lang="zh-CN" altLang="en-US" sz="2400" dirty="0"/>
          </a:p>
        </p:txBody>
      </p:sp>
    </p:spTree>
    <p:extLst>
      <p:ext uri="{BB962C8B-B14F-4D97-AF65-F5344CB8AC3E}">
        <p14:creationId xmlns:p14="http://schemas.microsoft.com/office/powerpoint/2010/main" val="2064877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6092" y="1761744"/>
            <a:ext cx="5231815" cy="2175256"/>
          </a:xfrm>
          <a:prstGeom prst="rect">
            <a:avLst/>
          </a:prstGeom>
        </p:spPr>
      </p:pic>
      <p:sp>
        <p:nvSpPr>
          <p:cNvPr id="4" name="文本框 3"/>
          <p:cNvSpPr txBox="1"/>
          <p:nvPr/>
        </p:nvSpPr>
        <p:spPr>
          <a:xfrm>
            <a:off x="1663698" y="4700260"/>
            <a:ext cx="5816601" cy="461665"/>
          </a:xfrm>
          <a:prstGeom prst="rect">
            <a:avLst/>
          </a:prstGeom>
          <a:noFill/>
        </p:spPr>
        <p:txBody>
          <a:bodyPr wrap="square" rtlCol="0">
            <a:spAutoFit/>
          </a:bodyPr>
          <a:lstStyle/>
          <a:p>
            <a:pPr algn="ctr"/>
            <a:r>
              <a:rPr lang="zh-CN" altLang="en-US" sz="2400" dirty="0" smtClean="0"/>
              <a:t>图</a:t>
            </a:r>
            <a:r>
              <a:rPr lang="en-US" altLang="zh-CN" sz="2400" dirty="0" smtClean="0"/>
              <a:t>3-11</a:t>
            </a:r>
            <a:r>
              <a:rPr lang="zh-CN" altLang="en-US" sz="2400" dirty="0"/>
              <a:t>　晶体管的输出特性和转移特性</a:t>
            </a:r>
          </a:p>
        </p:txBody>
      </p:sp>
    </p:spTree>
    <p:extLst>
      <p:ext uri="{BB962C8B-B14F-4D97-AF65-F5344CB8AC3E}">
        <p14:creationId xmlns:p14="http://schemas.microsoft.com/office/powerpoint/2010/main" val="3721801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由式</a:t>
            </a:r>
            <a:r>
              <a:rPr lang="en-US" altLang="zh-CN" dirty="0" smtClean="0"/>
              <a:t>(3-19)</a:t>
            </a:r>
            <a:r>
              <a:rPr lang="zh-CN" altLang="en-US" dirty="0" smtClean="0"/>
              <a:t>及</a:t>
            </a:r>
            <a:r>
              <a:rPr lang="zh-CN" altLang="en-US" dirty="0"/>
              <a:t>晶体管的转移特性曲线，可以得到晶体管的输出</a:t>
            </a:r>
            <a:r>
              <a:rPr lang="zh-CN" altLang="en-US" dirty="0" smtClean="0"/>
              <a:t>电流</a:t>
            </a:r>
            <a:r>
              <a:rPr lang="en-US" altLang="zh-CN" dirty="0" err="1" smtClean="0"/>
              <a:t>i</a:t>
            </a:r>
            <a:r>
              <a:rPr lang="en-US" altLang="zh-CN" baseline="-25000" dirty="0" err="1" smtClean="0"/>
              <a:t>c</a:t>
            </a:r>
            <a:r>
              <a:rPr lang="zh-CN" altLang="en-US" dirty="0" smtClean="0"/>
              <a:t>，</a:t>
            </a:r>
            <a:r>
              <a:rPr lang="zh-CN" altLang="en-US" dirty="0"/>
              <a:t>如</a:t>
            </a:r>
            <a:r>
              <a:rPr lang="zh-CN" altLang="en-US" dirty="0" smtClean="0"/>
              <a:t>图</a:t>
            </a:r>
            <a:r>
              <a:rPr lang="en-US" altLang="zh-CN" dirty="0" smtClean="0"/>
              <a:t>3-12</a:t>
            </a:r>
            <a:r>
              <a:rPr lang="zh-CN" altLang="en-US" dirty="0"/>
              <a:t>所示。</a:t>
            </a:r>
          </a:p>
        </p:txBody>
      </p:sp>
    </p:spTree>
    <p:extLst>
      <p:ext uri="{BB962C8B-B14F-4D97-AF65-F5344CB8AC3E}">
        <p14:creationId xmlns:p14="http://schemas.microsoft.com/office/powerpoint/2010/main" val="1524226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2940" y="1112784"/>
            <a:ext cx="4738119" cy="3979916"/>
          </a:xfrm>
          <a:prstGeom prst="rect">
            <a:avLst/>
          </a:prstGeom>
        </p:spPr>
      </p:pic>
      <p:sp>
        <p:nvSpPr>
          <p:cNvPr id="2" name="文本框 1"/>
          <p:cNvSpPr txBox="1"/>
          <p:nvPr/>
        </p:nvSpPr>
        <p:spPr>
          <a:xfrm>
            <a:off x="2717799" y="5421325"/>
            <a:ext cx="3708400" cy="461665"/>
          </a:xfrm>
          <a:prstGeom prst="rect">
            <a:avLst/>
          </a:prstGeom>
          <a:noFill/>
        </p:spPr>
        <p:txBody>
          <a:bodyPr wrap="square" rtlCol="0">
            <a:spAutoFit/>
          </a:bodyPr>
          <a:lstStyle/>
          <a:p>
            <a:pPr algn="ctr"/>
            <a:r>
              <a:rPr lang="zh-CN" altLang="en-US" sz="2400" dirty="0" smtClean="0"/>
              <a:t>图</a:t>
            </a:r>
            <a:r>
              <a:rPr lang="en-US" altLang="zh-CN" sz="2400" dirty="0" smtClean="0"/>
              <a:t>3-12</a:t>
            </a:r>
            <a:r>
              <a:rPr lang="zh-CN" altLang="en-US" sz="2400" dirty="0"/>
              <a:t>　输出</a:t>
            </a:r>
            <a:r>
              <a:rPr lang="zh-CN" altLang="en-US" sz="2400" dirty="0" smtClean="0"/>
              <a:t>电流</a:t>
            </a:r>
            <a:r>
              <a:rPr lang="en-US" altLang="zh-CN" sz="2400" dirty="0" err="1" smtClean="0"/>
              <a:t>i</a:t>
            </a:r>
            <a:r>
              <a:rPr lang="en-US" altLang="zh-CN" sz="2400" baseline="-25000" dirty="0" err="1" smtClean="0"/>
              <a:t>c</a:t>
            </a:r>
            <a:r>
              <a:rPr lang="zh-CN" altLang="en-US" sz="2400" dirty="0" smtClean="0"/>
              <a:t> </a:t>
            </a:r>
            <a:r>
              <a:rPr lang="zh-CN" altLang="en-US" sz="2400" dirty="0"/>
              <a:t>波形</a:t>
            </a:r>
          </a:p>
        </p:txBody>
      </p:sp>
    </p:spTree>
    <p:extLst>
      <p:ext uri="{BB962C8B-B14F-4D97-AF65-F5344CB8AC3E}">
        <p14:creationId xmlns:p14="http://schemas.microsoft.com/office/powerpoint/2010/main" val="422170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由图</a:t>
            </a:r>
            <a:r>
              <a:rPr lang="en-US" altLang="zh-CN" dirty="0" smtClean="0"/>
              <a:t>3-12</a:t>
            </a:r>
            <a:r>
              <a:rPr lang="zh-CN" altLang="en-US" dirty="0" smtClean="0"/>
              <a:t>可见</a:t>
            </a:r>
            <a:r>
              <a:rPr lang="zh-CN" altLang="en-US" dirty="0"/>
              <a:t>，高频功率放大器中集电极电流为脉冲电流，其最大</a:t>
            </a:r>
            <a:r>
              <a:rPr lang="zh-CN" altLang="en-US" dirty="0" smtClean="0"/>
              <a:t>值</a:t>
            </a:r>
            <a:r>
              <a:rPr lang="en-US" altLang="zh-CN" dirty="0" err="1" smtClean="0"/>
              <a:t>i</a:t>
            </a:r>
            <a:r>
              <a:rPr lang="en-US" altLang="zh-CN" baseline="-25000" dirty="0" err="1" smtClean="0"/>
              <a:t>cmax</a:t>
            </a:r>
            <a:r>
              <a:rPr lang="zh-CN" altLang="en-US" dirty="0" smtClean="0"/>
              <a:t>与</a:t>
            </a:r>
            <a:r>
              <a:rPr lang="en-US" altLang="zh-CN" dirty="0" err="1" smtClean="0"/>
              <a:t>u</a:t>
            </a:r>
            <a:r>
              <a:rPr lang="en-US" altLang="zh-CN" baseline="-25000" dirty="0" err="1" smtClean="0"/>
              <a:t>be</a:t>
            </a:r>
            <a:r>
              <a:rPr lang="zh-CN" altLang="en-US" dirty="0" smtClean="0"/>
              <a:t>的最大</a:t>
            </a:r>
            <a:r>
              <a:rPr lang="zh-CN" altLang="en-US" dirty="0"/>
              <a:t>值对应，其电流流通角为２</a:t>
            </a:r>
            <a:r>
              <a:rPr lang="en-US" altLang="zh-CN" dirty="0"/>
              <a:t>θ</a:t>
            </a:r>
            <a:r>
              <a:rPr lang="zh-CN" altLang="en-US" dirty="0"/>
              <a:t>，小于</a:t>
            </a:r>
            <a:r>
              <a:rPr lang="en-US" altLang="zh-CN" dirty="0"/>
              <a:t>π</a:t>
            </a:r>
            <a:r>
              <a:rPr lang="zh-CN" altLang="en-US" dirty="0"/>
              <a:t>，通常将</a:t>
            </a:r>
            <a:r>
              <a:rPr lang="en-US" altLang="zh-CN" dirty="0"/>
              <a:t>θ </a:t>
            </a:r>
            <a:r>
              <a:rPr lang="zh-CN" altLang="en-US" dirty="0"/>
              <a:t>称为通角。将余弦脉冲放大，重新画图</a:t>
            </a:r>
            <a:r>
              <a:rPr lang="zh-CN" altLang="en-US" dirty="0" smtClean="0"/>
              <a:t>，如图</a:t>
            </a:r>
            <a:r>
              <a:rPr lang="en-US" altLang="zh-CN" dirty="0" smtClean="0"/>
              <a:t>3-13</a:t>
            </a:r>
            <a:r>
              <a:rPr lang="zh-CN" altLang="en-US" dirty="0" smtClean="0"/>
              <a:t>所</a:t>
            </a:r>
            <a:r>
              <a:rPr lang="zh-CN" altLang="en-US" dirty="0"/>
              <a:t>示。</a:t>
            </a:r>
          </a:p>
        </p:txBody>
      </p:sp>
    </p:spTree>
    <p:extLst>
      <p:ext uri="{BB962C8B-B14F-4D97-AF65-F5344CB8AC3E}">
        <p14:creationId xmlns:p14="http://schemas.microsoft.com/office/powerpoint/2010/main" val="1681206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3472" y="1823466"/>
            <a:ext cx="4337056" cy="2812034"/>
          </a:xfrm>
          <a:prstGeom prst="rect">
            <a:avLst/>
          </a:prstGeom>
        </p:spPr>
      </p:pic>
      <p:sp>
        <p:nvSpPr>
          <p:cNvPr id="4" name="文本框 3"/>
          <p:cNvSpPr txBox="1"/>
          <p:nvPr/>
        </p:nvSpPr>
        <p:spPr>
          <a:xfrm>
            <a:off x="2409828" y="5192725"/>
            <a:ext cx="4330700" cy="461665"/>
          </a:xfrm>
          <a:prstGeom prst="rect">
            <a:avLst/>
          </a:prstGeom>
          <a:noFill/>
        </p:spPr>
        <p:txBody>
          <a:bodyPr wrap="square" rtlCol="0">
            <a:spAutoFit/>
          </a:bodyPr>
          <a:lstStyle/>
          <a:p>
            <a:pPr algn="ctr"/>
            <a:r>
              <a:rPr lang="zh-CN" altLang="en-US" sz="2400" dirty="0" smtClean="0"/>
              <a:t>图</a:t>
            </a:r>
            <a:r>
              <a:rPr lang="en-US" altLang="zh-CN" sz="2400" dirty="0" smtClean="0"/>
              <a:t>3-13</a:t>
            </a:r>
            <a:r>
              <a:rPr lang="zh-CN" altLang="en-US" sz="2400" dirty="0"/>
              <a:t>　</a:t>
            </a:r>
            <a:r>
              <a:rPr lang="en-US" altLang="zh-CN" sz="2400" dirty="0" err="1" smtClean="0"/>
              <a:t>i</a:t>
            </a:r>
            <a:r>
              <a:rPr lang="en-US" altLang="zh-CN" sz="2400" baseline="-25000" dirty="0" err="1" smtClean="0"/>
              <a:t>c</a:t>
            </a:r>
            <a:r>
              <a:rPr lang="zh-CN" altLang="en-US" sz="2400" dirty="0" smtClean="0"/>
              <a:t>余弦</a:t>
            </a:r>
            <a:r>
              <a:rPr lang="zh-CN" altLang="en-US" sz="2400" dirty="0"/>
              <a:t>电流脉冲波形</a:t>
            </a:r>
          </a:p>
        </p:txBody>
      </p:sp>
    </p:spTree>
    <p:extLst>
      <p:ext uri="{BB962C8B-B14F-4D97-AF65-F5344CB8AC3E}">
        <p14:creationId xmlns:p14="http://schemas.microsoft.com/office/powerpoint/2010/main" val="1853762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由图</a:t>
            </a:r>
            <a:r>
              <a:rPr lang="en-US" altLang="zh-CN" dirty="0" smtClean="0"/>
              <a:t>3-13</a:t>
            </a:r>
            <a:r>
              <a:rPr lang="zh-CN" altLang="en-US" dirty="0" smtClean="0"/>
              <a:t>可得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en-US" altLang="zh-CN" dirty="0" err="1" smtClean="0"/>
              <a:t>i</a:t>
            </a:r>
            <a:r>
              <a:rPr lang="en-US" altLang="zh-CN" baseline="-25000" dirty="0" err="1" smtClean="0"/>
              <a:t>c</a:t>
            </a:r>
            <a:r>
              <a:rPr lang="zh-CN" altLang="en-US" dirty="0" smtClean="0"/>
              <a:t>是</a:t>
            </a:r>
            <a:r>
              <a:rPr lang="en-US" altLang="zh-CN" dirty="0" err="1" smtClean="0"/>
              <a:t>ωt</a:t>
            </a:r>
            <a:r>
              <a:rPr lang="zh-CN" altLang="en-US" dirty="0" smtClean="0"/>
              <a:t>的</a:t>
            </a:r>
            <a:r>
              <a:rPr lang="zh-CN" altLang="en-US" dirty="0"/>
              <a:t>周期性函数，可以将其展开成傅里叶级数形式</a:t>
            </a:r>
            <a:r>
              <a:rPr lang="zh-CN" altLang="en-US" dirty="0" smtClean="0"/>
              <a:t>，</a:t>
            </a:r>
            <a:r>
              <a:rPr lang="en-US" altLang="zh-CN" dirty="0" err="1" smtClean="0"/>
              <a:t>i</a:t>
            </a:r>
            <a:r>
              <a:rPr lang="en-US" altLang="zh-CN" baseline="-25000" dirty="0" err="1" smtClean="0"/>
              <a:t>c</a:t>
            </a:r>
            <a:r>
              <a:rPr lang="zh-CN" altLang="en-US" dirty="0" smtClean="0"/>
              <a:t>可以</a:t>
            </a:r>
            <a:r>
              <a:rPr lang="zh-CN" altLang="en-US" dirty="0"/>
              <a:t>写成</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endParaRPr lang="zh-CN" altLang="en-US" dirty="0"/>
          </a:p>
        </p:txBody>
      </p:sp>
      <p:pic>
        <p:nvPicPr>
          <p:cNvPr id="2" name="图片 1"/>
          <p:cNvPicPr>
            <a:picLocks noChangeAspect="1"/>
          </p:cNvPicPr>
          <p:nvPr/>
        </p:nvPicPr>
        <p:blipFill>
          <a:blip r:embed="rId2"/>
          <a:stretch>
            <a:fillRect/>
          </a:stretch>
        </p:blipFill>
        <p:spPr>
          <a:xfrm>
            <a:off x="628650" y="1617714"/>
            <a:ext cx="7327767" cy="1252486"/>
          </a:xfrm>
          <a:prstGeom prst="rect">
            <a:avLst/>
          </a:prstGeom>
        </p:spPr>
      </p:pic>
      <p:sp>
        <p:nvSpPr>
          <p:cNvPr id="4" name="文本框 3"/>
          <p:cNvSpPr txBox="1"/>
          <p:nvPr/>
        </p:nvSpPr>
        <p:spPr>
          <a:xfrm>
            <a:off x="7613650" y="1617714"/>
            <a:ext cx="901700" cy="461665"/>
          </a:xfrm>
          <a:prstGeom prst="rect">
            <a:avLst/>
          </a:prstGeom>
          <a:noFill/>
        </p:spPr>
        <p:txBody>
          <a:bodyPr wrap="square" rtlCol="0">
            <a:spAutoFit/>
          </a:bodyPr>
          <a:lstStyle/>
          <a:p>
            <a:r>
              <a:rPr lang="en-US" altLang="zh-CN" sz="2400" dirty="0" smtClean="0"/>
              <a:t>(3-20)</a:t>
            </a:r>
            <a:endParaRPr lang="zh-CN" altLang="en-US" sz="2400" dirty="0"/>
          </a:p>
        </p:txBody>
      </p:sp>
      <p:sp>
        <p:nvSpPr>
          <p:cNvPr id="5" name="文本框 4"/>
          <p:cNvSpPr txBox="1"/>
          <p:nvPr/>
        </p:nvSpPr>
        <p:spPr>
          <a:xfrm>
            <a:off x="7613717" y="2803945"/>
            <a:ext cx="901700" cy="461665"/>
          </a:xfrm>
          <a:prstGeom prst="rect">
            <a:avLst/>
          </a:prstGeom>
          <a:noFill/>
        </p:spPr>
        <p:txBody>
          <a:bodyPr wrap="square" rtlCol="0">
            <a:spAutoFit/>
          </a:bodyPr>
          <a:lstStyle/>
          <a:p>
            <a:r>
              <a:rPr lang="en-US" altLang="zh-CN" sz="2400" dirty="0" smtClean="0"/>
              <a:t>(3-21)</a:t>
            </a:r>
            <a:endParaRPr lang="zh-CN" altLang="en-US" sz="2400" dirty="0"/>
          </a:p>
        </p:txBody>
      </p:sp>
      <p:pic>
        <p:nvPicPr>
          <p:cNvPr id="6" name="图片 5"/>
          <p:cNvPicPr>
            <a:picLocks noChangeAspect="1"/>
          </p:cNvPicPr>
          <p:nvPr/>
        </p:nvPicPr>
        <p:blipFill>
          <a:blip r:embed="rId3"/>
          <a:stretch>
            <a:fillRect/>
          </a:stretch>
        </p:blipFill>
        <p:spPr>
          <a:xfrm>
            <a:off x="904223" y="4477954"/>
            <a:ext cx="7335554" cy="550838"/>
          </a:xfrm>
          <a:prstGeom prst="rect">
            <a:avLst/>
          </a:prstGeom>
        </p:spPr>
      </p:pic>
      <p:sp>
        <p:nvSpPr>
          <p:cNvPr id="8" name="文本框 7"/>
          <p:cNvSpPr txBox="1"/>
          <p:nvPr/>
        </p:nvSpPr>
        <p:spPr>
          <a:xfrm>
            <a:off x="7613650" y="5104992"/>
            <a:ext cx="901700" cy="461665"/>
          </a:xfrm>
          <a:prstGeom prst="rect">
            <a:avLst/>
          </a:prstGeom>
          <a:noFill/>
        </p:spPr>
        <p:txBody>
          <a:bodyPr wrap="square" rtlCol="0">
            <a:spAutoFit/>
          </a:bodyPr>
          <a:lstStyle/>
          <a:p>
            <a:r>
              <a:rPr lang="en-US" altLang="zh-CN" sz="2400" dirty="0" smtClean="0"/>
              <a:t>(3-22)</a:t>
            </a:r>
            <a:endParaRPr lang="zh-CN" altLang="en-US" sz="2400" dirty="0"/>
          </a:p>
        </p:txBody>
      </p:sp>
    </p:spTree>
    <p:extLst>
      <p:ext uri="{BB962C8B-B14F-4D97-AF65-F5344CB8AC3E}">
        <p14:creationId xmlns:p14="http://schemas.microsoft.com/office/powerpoint/2010/main" val="14682233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其中：各分量的振幅</a:t>
                </a:r>
                <a:r>
                  <a:rPr lang="en-US" altLang="zh-CN" dirty="0" smtClean="0"/>
                  <a:t>I</a:t>
                </a:r>
                <a:r>
                  <a:rPr lang="en-US" altLang="zh-CN" baseline="-25000" dirty="0" smtClean="0"/>
                  <a:t>c0</a:t>
                </a:r>
                <a:r>
                  <a:rPr lang="zh-CN" altLang="en-US" dirty="0" smtClean="0"/>
                  <a:t> 、</a:t>
                </a:r>
                <a:r>
                  <a:rPr lang="en-US" altLang="zh-CN" dirty="0" smtClean="0"/>
                  <a:t> I</a:t>
                </a:r>
                <a:r>
                  <a:rPr lang="en-US" altLang="zh-CN" baseline="-25000" dirty="0" smtClean="0"/>
                  <a:t>c1</a:t>
                </a:r>
                <a:r>
                  <a:rPr lang="zh-CN" altLang="en-US" dirty="0" smtClean="0"/>
                  <a:t> 、</a:t>
                </a:r>
                <a:r>
                  <a:rPr lang="en-US" altLang="zh-CN" dirty="0" smtClean="0"/>
                  <a:t>… </a:t>
                </a:r>
                <a:r>
                  <a:rPr lang="zh-CN" altLang="en-US" dirty="0" smtClean="0"/>
                  <a:t>、</a:t>
                </a:r>
                <a:r>
                  <a:rPr lang="en-US" altLang="zh-CN" dirty="0"/>
                  <a:t> </a:t>
                </a:r>
                <a:r>
                  <a:rPr lang="en-US" altLang="zh-CN" dirty="0" err="1" smtClean="0"/>
                  <a:t>I</a:t>
                </a:r>
                <a:r>
                  <a:rPr lang="en-US" altLang="zh-CN" baseline="-25000" dirty="0" err="1" smtClean="0"/>
                  <a:t>cn</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式中：</a:t>
                </a:r>
                <a:r>
                  <a:rPr lang="en-US" altLang="zh-CN" dirty="0" smtClean="0"/>
                  <a:t>α</a:t>
                </a:r>
                <a:r>
                  <a:rPr lang="en-US" altLang="zh-CN" baseline="-25000" dirty="0" smtClean="0"/>
                  <a:t>0</a:t>
                </a:r>
                <a:r>
                  <a:rPr lang="en-US" altLang="zh-CN" dirty="0"/>
                  <a:t> (</a:t>
                </a:r>
                <a14:m>
                  <m:oMath xmlns:m="http://schemas.openxmlformats.org/officeDocument/2006/math">
                    <m:r>
                      <a:rPr lang="zh-CN" altLang="en-US" i="1">
                        <a:latin typeface="Cambria Math" panose="02040503050406030204" pitchFamily="18" charset="0"/>
                      </a:rPr>
                      <m:t>𝜃</m:t>
                    </m:r>
                  </m:oMath>
                </a14:m>
                <a:r>
                  <a:rPr lang="en-US" altLang="zh-CN" dirty="0"/>
                  <a:t>) </a:t>
                </a:r>
                <a:r>
                  <a:rPr lang="zh-CN" altLang="en-US" dirty="0" smtClean="0"/>
                  <a:t>、</a:t>
                </a:r>
                <a:r>
                  <a:rPr lang="en-US" altLang="zh-CN" dirty="0"/>
                  <a:t> </a:t>
                </a:r>
                <a:r>
                  <a:rPr lang="en-US" altLang="zh-CN" dirty="0" smtClean="0"/>
                  <a:t>α</a:t>
                </a:r>
                <a:r>
                  <a:rPr lang="en-US" altLang="zh-CN" baseline="-25000" dirty="0" smtClean="0"/>
                  <a:t>1</a:t>
                </a:r>
                <a:r>
                  <a:rPr lang="en-US" altLang="zh-CN" dirty="0" smtClean="0"/>
                  <a:t> </a:t>
                </a:r>
                <a:r>
                  <a:rPr lang="en-US" altLang="zh-CN" dirty="0"/>
                  <a:t>(</a:t>
                </a:r>
                <a14:m>
                  <m:oMath xmlns:m="http://schemas.openxmlformats.org/officeDocument/2006/math">
                    <m:r>
                      <a:rPr lang="zh-CN" altLang="en-US" i="1">
                        <a:latin typeface="Cambria Math" panose="02040503050406030204" pitchFamily="18" charset="0"/>
                      </a:rPr>
                      <m:t>𝜃</m:t>
                    </m:r>
                  </m:oMath>
                </a14:m>
                <a:r>
                  <a:rPr lang="en-US" altLang="zh-CN" dirty="0"/>
                  <a:t>) </a:t>
                </a:r>
                <a:r>
                  <a:rPr lang="zh-CN" altLang="en-US" dirty="0"/>
                  <a:t>、</a:t>
                </a:r>
                <a:r>
                  <a:rPr lang="en-US" altLang="zh-CN" dirty="0"/>
                  <a:t> </a:t>
                </a:r>
                <a:r>
                  <a:rPr lang="en-US" altLang="zh-CN" dirty="0" smtClean="0"/>
                  <a:t>α</a:t>
                </a:r>
                <a:r>
                  <a:rPr lang="en-US" altLang="zh-CN" baseline="-25000" dirty="0" smtClean="0"/>
                  <a:t>n</a:t>
                </a:r>
                <a:r>
                  <a:rPr lang="en-US" altLang="zh-CN" dirty="0" smtClean="0"/>
                  <a:t> </a:t>
                </a:r>
                <a:r>
                  <a:rPr lang="en-US" altLang="zh-CN" dirty="0"/>
                  <a:t>(</a:t>
                </a:r>
                <a14:m>
                  <m:oMath xmlns:m="http://schemas.openxmlformats.org/officeDocument/2006/math">
                    <m:r>
                      <a:rPr lang="zh-CN" altLang="en-US" i="1">
                        <a:latin typeface="Cambria Math" panose="02040503050406030204" pitchFamily="18" charset="0"/>
                      </a:rPr>
                      <m:t>𝜃</m:t>
                    </m:r>
                  </m:oMath>
                </a14:m>
                <a:r>
                  <a:rPr lang="en-US" altLang="zh-CN" dirty="0"/>
                  <a:t>)</a:t>
                </a:r>
                <a:r>
                  <a:rPr lang="zh-CN" altLang="en-US" dirty="0"/>
                  <a:t>分别为余弦脉冲的直流、基波</a:t>
                </a:r>
                <a:r>
                  <a:rPr lang="zh-CN" altLang="en-US" dirty="0" smtClean="0"/>
                  <a:t>、</a:t>
                </a:r>
                <a:r>
                  <a:rPr lang="en-US" altLang="zh-CN" dirty="0" smtClean="0"/>
                  <a:t>n</a:t>
                </a:r>
                <a:r>
                  <a:rPr lang="zh-CN" altLang="en-US" dirty="0" smtClean="0"/>
                  <a:t>次</a:t>
                </a:r>
                <a:r>
                  <a:rPr lang="zh-CN" altLang="en-US" dirty="0"/>
                  <a:t>谐波的分解系数，其值分别为</a:t>
                </a:r>
                <a:endParaRPr lang="zh-CN" altLang="en-US" baseline="-25000"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307261" y="1641533"/>
            <a:ext cx="2529478" cy="1609667"/>
          </a:xfrm>
          <a:prstGeom prst="rect">
            <a:avLst/>
          </a:prstGeom>
        </p:spPr>
      </p:pic>
      <p:sp>
        <p:nvSpPr>
          <p:cNvPr id="4" name="文本框 3"/>
          <p:cNvSpPr txBox="1"/>
          <p:nvPr/>
        </p:nvSpPr>
        <p:spPr>
          <a:xfrm>
            <a:off x="7277100" y="1641533"/>
            <a:ext cx="863600" cy="461665"/>
          </a:xfrm>
          <a:prstGeom prst="rect">
            <a:avLst/>
          </a:prstGeom>
          <a:noFill/>
        </p:spPr>
        <p:txBody>
          <a:bodyPr wrap="square" rtlCol="0">
            <a:spAutoFit/>
          </a:bodyPr>
          <a:lstStyle/>
          <a:p>
            <a:r>
              <a:rPr lang="en-US" altLang="zh-CN" sz="2400" dirty="0" smtClean="0"/>
              <a:t>(3-23)</a:t>
            </a:r>
            <a:endParaRPr lang="zh-CN" altLang="en-US" sz="2400" dirty="0"/>
          </a:p>
        </p:txBody>
      </p:sp>
      <p:sp>
        <p:nvSpPr>
          <p:cNvPr id="5" name="文本框 4"/>
          <p:cNvSpPr txBox="1"/>
          <p:nvPr/>
        </p:nvSpPr>
        <p:spPr>
          <a:xfrm>
            <a:off x="7277100" y="2195970"/>
            <a:ext cx="863600" cy="461665"/>
          </a:xfrm>
          <a:prstGeom prst="rect">
            <a:avLst/>
          </a:prstGeom>
          <a:noFill/>
        </p:spPr>
        <p:txBody>
          <a:bodyPr wrap="square" rtlCol="0">
            <a:spAutoFit/>
          </a:bodyPr>
          <a:lstStyle/>
          <a:p>
            <a:r>
              <a:rPr lang="en-US" altLang="zh-CN" sz="2400" dirty="0" smtClean="0"/>
              <a:t>(3-24)</a:t>
            </a:r>
            <a:endParaRPr lang="zh-CN" altLang="en-US" sz="2400" dirty="0"/>
          </a:p>
        </p:txBody>
      </p:sp>
      <p:sp>
        <p:nvSpPr>
          <p:cNvPr id="6" name="文本框 5"/>
          <p:cNvSpPr txBox="1"/>
          <p:nvPr/>
        </p:nvSpPr>
        <p:spPr>
          <a:xfrm>
            <a:off x="7277100" y="2753945"/>
            <a:ext cx="863600" cy="461665"/>
          </a:xfrm>
          <a:prstGeom prst="rect">
            <a:avLst/>
          </a:prstGeom>
          <a:noFill/>
        </p:spPr>
        <p:txBody>
          <a:bodyPr wrap="square" rtlCol="0">
            <a:spAutoFit/>
          </a:bodyPr>
          <a:lstStyle/>
          <a:p>
            <a:r>
              <a:rPr lang="en-US" altLang="zh-CN" sz="2400" dirty="0" smtClean="0"/>
              <a:t>(3-25)</a:t>
            </a:r>
            <a:endParaRPr lang="zh-CN" altLang="en-US" sz="2400" dirty="0"/>
          </a:p>
        </p:txBody>
      </p:sp>
      <p:pic>
        <p:nvPicPr>
          <p:cNvPr id="8" name="图片 7"/>
          <p:cNvPicPr>
            <a:picLocks noChangeAspect="1"/>
          </p:cNvPicPr>
          <p:nvPr/>
        </p:nvPicPr>
        <p:blipFill>
          <a:blip r:embed="rId4"/>
          <a:stretch>
            <a:fillRect/>
          </a:stretch>
        </p:blipFill>
        <p:spPr>
          <a:xfrm>
            <a:off x="2940205" y="4437782"/>
            <a:ext cx="3263589" cy="1455018"/>
          </a:xfrm>
          <a:prstGeom prst="rect">
            <a:avLst/>
          </a:prstGeom>
        </p:spPr>
      </p:pic>
      <p:sp>
        <p:nvSpPr>
          <p:cNvPr id="9" name="文本框 8"/>
          <p:cNvSpPr txBox="1"/>
          <p:nvPr/>
        </p:nvSpPr>
        <p:spPr>
          <a:xfrm>
            <a:off x="7277100" y="4428129"/>
            <a:ext cx="863600" cy="461665"/>
          </a:xfrm>
          <a:prstGeom prst="rect">
            <a:avLst/>
          </a:prstGeom>
          <a:noFill/>
        </p:spPr>
        <p:txBody>
          <a:bodyPr wrap="square" rtlCol="0">
            <a:spAutoFit/>
          </a:bodyPr>
          <a:lstStyle/>
          <a:p>
            <a:r>
              <a:rPr lang="en-US" altLang="zh-CN" sz="2400" dirty="0" smtClean="0"/>
              <a:t>(3-26)</a:t>
            </a:r>
            <a:endParaRPr lang="zh-CN" altLang="en-US" sz="2400" dirty="0"/>
          </a:p>
        </p:txBody>
      </p:sp>
      <p:sp>
        <p:nvSpPr>
          <p:cNvPr id="10" name="文本框 9"/>
          <p:cNvSpPr txBox="1"/>
          <p:nvPr/>
        </p:nvSpPr>
        <p:spPr>
          <a:xfrm>
            <a:off x="7277100" y="5319872"/>
            <a:ext cx="863600" cy="461665"/>
          </a:xfrm>
          <a:prstGeom prst="rect">
            <a:avLst/>
          </a:prstGeom>
          <a:noFill/>
        </p:spPr>
        <p:txBody>
          <a:bodyPr wrap="square" rtlCol="0">
            <a:spAutoFit/>
          </a:bodyPr>
          <a:lstStyle/>
          <a:p>
            <a:r>
              <a:rPr lang="en-US" altLang="zh-CN" sz="2400" dirty="0" smtClean="0"/>
              <a:t>(3-27)</a:t>
            </a:r>
            <a:endParaRPr lang="zh-CN" altLang="en-US" sz="2400" dirty="0"/>
          </a:p>
        </p:txBody>
      </p:sp>
    </p:spTree>
    <p:extLst>
      <p:ext uri="{BB962C8B-B14F-4D97-AF65-F5344CB8AC3E}">
        <p14:creationId xmlns:p14="http://schemas.microsoft.com/office/powerpoint/2010/main" val="9060200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在</a:t>
                </a:r>
                <a:r>
                  <a:rPr lang="zh-CN" altLang="en-US" dirty="0"/>
                  <a:t>进行分析时，已知</a:t>
                </a:r>
                <a:r>
                  <a:rPr lang="en-US" altLang="zh-CN" dirty="0"/>
                  <a:t>θ</a:t>
                </a:r>
                <a:r>
                  <a:rPr lang="zh-CN" altLang="en-US" dirty="0"/>
                  <a:t>，可以通过查表得到</a:t>
                </a:r>
                <a:r>
                  <a:rPr lang="en-US" altLang="zh-CN" dirty="0"/>
                  <a:t>α</a:t>
                </a:r>
                <a:r>
                  <a:rPr lang="en-US" altLang="zh-CN" baseline="-25000" dirty="0"/>
                  <a:t>0</a:t>
                </a:r>
                <a:r>
                  <a:rPr lang="en-US" altLang="zh-CN" dirty="0"/>
                  <a:t> (</a:t>
                </a:r>
                <a14:m>
                  <m:oMath xmlns:m="http://schemas.openxmlformats.org/officeDocument/2006/math">
                    <m:r>
                      <a:rPr lang="zh-CN" altLang="en-US" i="1">
                        <a:latin typeface="Cambria Math" panose="02040503050406030204" pitchFamily="18" charset="0"/>
                      </a:rPr>
                      <m:t>𝜃</m:t>
                    </m:r>
                  </m:oMath>
                </a14:m>
                <a:r>
                  <a:rPr lang="en-US" altLang="zh-CN" dirty="0"/>
                  <a:t>) </a:t>
                </a:r>
                <a:r>
                  <a:rPr lang="zh-CN" altLang="en-US" dirty="0"/>
                  <a:t>、</a:t>
                </a:r>
                <a:r>
                  <a:rPr lang="en-US" altLang="zh-CN" dirty="0"/>
                  <a:t> α</a:t>
                </a:r>
                <a:r>
                  <a:rPr lang="en-US" altLang="zh-CN" baseline="-25000" dirty="0"/>
                  <a:t>1</a:t>
                </a:r>
                <a:r>
                  <a:rPr lang="en-US" altLang="zh-CN" dirty="0"/>
                  <a:t> (</a:t>
                </a:r>
                <a14:m>
                  <m:oMath xmlns:m="http://schemas.openxmlformats.org/officeDocument/2006/math">
                    <m:r>
                      <a:rPr lang="zh-CN" altLang="en-US" i="1">
                        <a:latin typeface="Cambria Math" panose="02040503050406030204" pitchFamily="18" charset="0"/>
                      </a:rPr>
                      <m:t>𝜃</m:t>
                    </m:r>
                  </m:oMath>
                </a14:m>
                <a:r>
                  <a:rPr lang="en-US" altLang="zh-CN" dirty="0"/>
                  <a:t>) </a:t>
                </a:r>
                <a:r>
                  <a:rPr lang="zh-CN" altLang="en-US" dirty="0" smtClean="0"/>
                  <a:t>、</a:t>
                </a:r>
                <a:r>
                  <a:rPr lang="en-US" altLang="zh-CN" dirty="0" smtClean="0"/>
                  <a:t>…</a:t>
                </a:r>
                <a:r>
                  <a:rPr lang="zh-CN" altLang="en-US" dirty="0" smtClean="0"/>
                  <a:t> </a:t>
                </a:r>
                <a:r>
                  <a:rPr lang="zh-CN" altLang="en-US" dirty="0"/>
                  <a:t>、 </a:t>
                </a:r>
                <a:r>
                  <a:rPr lang="en-US" altLang="zh-CN" dirty="0" smtClean="0"/>
                  <a:t>α</a:t>
                </a:r>
                <a:r>
                  <a:rPr lang="en-US" altLang="zh-CN" baseline="-25000" dirty="0" smtClean="0"/>
                  <a:t>n</a:t>
                </a:r>
                <a:r>
                  <a:rPr lang="en-US" altLang="zh-CN" dirty="0" smtClean="0"/>
                  <a:t> </a:t>
                </a:r>
                <a:r>
                  <a:rPr lang="en-US" altLang="zh-CN" dirty="0"/>
                  <a:t>(</a:t>
                </a:r>
                <a14:m>
                  <m:oMath xmlns:m="http://schemas.openxmlformats.org/officeDocument/2006/math">
                    <m:r>
                      <a:rPr lang="zh-CN" altLang="en-US" i="1">
                        <a:latin typeface="Cambria Math" panose="02040503050406030204" pitchFamily="18" charset="0"/>
                      </a:rPr>
                      <m:t>𝜃</m:t>
                    </m:r>
                  </m:oMath>
                </a14:m>
                <a:r>
                  <a:rPr lang="en-US" altLang="zh-CN" dirty="0"/>
                  <a:t>) </a:t>
                </a:r>
                <a:r>
                  <a:rPr lang="zh-CN" altLang="en-US" dirty="0"/>
                  <a:t>。</a:t>
                </a:r>
                <a:br>
                  <a:rPr lang="zh-CN" altLang="en-US" dirty="0"/>
                </a:br>
                <a:r>
                  <a:rPr lang="zh-CN" altLang="en-US" dirty="0" smtClean="0"/>
                  <a:t>       由图</a:t>
                </a:r>
                <a:r>
                  <a:rPr lang="en-US" altLang="zh-CN" dirty="0" smtClean="0"/>
                  <a:t>3-10</a:t>
                </a:r>
                <a:r>
                  <a:rPr lang="zh-CN" altLang="en-US" dirty="0" smtClean="0"/>
                  <a:t>可以</a:t>
                </a:r>
                <a:r>
                  <a:rPr lang="zh-CN" altLang="en-US" dirty="0"/>
                  <a:t>看出，放大器的负载为并联谐振</a:t>
                </a:r>
                <a:r>
                  <a:rPr lang="zh-CN" altLang="en-US" dirty="0" smtClean="0"/>
                  <a:t>回路，其</a:t>
                </a:r>
                <a:r>
                  <a:rPr lang="zh-CN" altLang="en-US" dirty="0"/>
                  <a:t>谐振频率</a:t>
                </a:r>
                <a:r>
                  <a:rPr lang="en-US" altLang="zh-CN" dirty="0" smtClean="0"/>
                  <a:t>ω</a:t>
                </a:r>
                <a:r>
                  <a:rPr lang="en-US" altLang="zh-CN" baseline="-25000" dirty="0" smtClean="0"/>
                  <a:t>0</a:t>
                </a:r>
                <a:r>
                  <a:rPr lang="zh-CN" altLang="en-US" dirty="0" smtClean="0"/>
                  <a:t>等于</a:t>
                </a:r>
                <a:r>
                  <a:rPr lang="zh-CN" altLang="en-US" dirty="0"/>
                  <a:t>激励信号</a:t>
                </a:r>
                <a:r>
                  <a:rPr lang="zh-CN" altLang="en-US" dirty="0" smtClean="0"/>
                  <a:t>频率</a:t>
                </a:r>
                <a:r>
                  <a:rPr lang="en-US" altLang="zh-CN" dirty="0"/>
                  <a:t>ω </a:t>
                </a:r>
                <a:r>
                  <a:rPr lang="zh-CN" altLang="en-US" dirty="0"/>
                  <a:t>时，回路对</a:t>
                </a:r>
                <a:r>
                  <a:rPr lang="en-US" altLang="zh-CN" dirty="0"/>
                  <a:t>ω </a:t>
                </a:r>
                <a:r>
                  <a:rPr lang="zh-CN" altLang="en-US" dirty="0"/>
                  <a:t>频率呈现一大的谐振</a:t>
                </a:r>
                <a:r>
                  <a:rPr lang="zh-CN" altLang="en-US" dirty="0" smtClean="0"/>
                  <a:t>阻抗</a:t>
                </a:r>
                <a:r>
                  <a:rPr lang="en-US" altLang="zh-CN" dirty="0" smtClean="0"/>
                  <a:t>R</a:t>
                </a:r>
                <a:r>
                  <a:rPr lang="en-US" altLang="zh-CN" baseline="-25000" dirty="0" smtClean="0"/>
                  <a:t>L</a:t>
                </a:r>
                <a:r>
                  <a:rPr lang="zh-CN" altLang="en-US" dirty="0" smtClean="0"/>
                  <a:t>，</a:t>
                </a:r>
                <a:r>
                  <a:rPr lang="zh-CN" altLang="en-US" dirty="0"/>
                  <a:t>回路对远离</a:t>
                </a:r>
                <a:r>
                  <a:rPr lang="en-US" altLang="zh-CN" dirty="0"/>
                  <a:t>ω </a:t>
                </a:r>
                <a:r>
                  <a:rPr lang="zh-CN" altLang="en-US" dirty="0"/>
                  <a:t>的直流和</a:t>
                </a:r>
                <a:r>
                  <a:rPr lang="zh-CN" altLang="en-US" dirty="0" smtClean="0"/>
                  <a:t>谐波分量</a:t>
                </a:r>
                <a:r>
                  <a:rPr lang="en-US" altLang="zh-CN" dirty="0" smtClean="0"/>
                  <a:t>2ω</a:t>
                </a:r>
                <a:r>
                  <a:rPr lang="zh-CN" altLang="en-US" dirty="0" smtClean="0"/>
                  <a:t>、</a:t>
                </a:r>
                <a:r>
                  <a:rPr lang="en-US" altLang="zh-CN" dirty="0" smtClean="0"/>
                  <a:t>3ω </a:t>
                </a:r>
                <a:r>
                  <a:rPr lang="zh-CN" altLang="en-US" dirty="0" smtClean="0"/>
                  <a:t>等呈现</a:t>
                </a:r>
                <a:r>
                  <a:rPr lang="zh-CN" altLang="en-US" dirty="0"/>
                  <a:t>很小的阻抗，因此</a:t>
                </a:r>
                <a:r>
                  <a:rPr lang="zh-CN" altLang="en-US" dirty="0" smtClean="0"/>
                  <a:t>式</a:t>
                </a:r>
                <a:r>
                  <a:rPr lang="en-US" altLang="zh-CN" dirty="0" smtClean="0"/>
                  <a:t>(3-21)</a:t>
                </a:r>
                <a:r>
                  <a:rPr lang="zh-CN" altLang="en-US" dirty="0" smtClean="0"/>
                  <a:t>中</a:t>
                </a:r>
                <a:r>
                  <a:rPr lang="zh-CN" altLang="en-US" dirty="0"/>
                  <a:t>基波分量在回路上产生电压，直流和谐波分量输出</a:t>
                </a:r>
                <a:r>
                  <a:rPr lang="zh-CN" altLang="en-US" dirty="0" smtClean="0"/>
                  <a:t>很小</a:t>
                </a:r>
                <a:r>
                  <a:rPr lang="zh-CN" altLang="en-US" dirty="0"/>
                  <a:t>，几乎为零，即无用的频率分量被滤出。这样回路输出的电压为</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r="-155"/>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2004492" y="998484"/>
            <a:ext cx="5135016" cy="747681"/>
          </a:xfrm>
          <a:prstGeom prst="rect">
            <a:avLst/>
          </a:prstGeom>
        </p:spPr>
      </p:pic>
      <p:sp>
        <p:nvSpPr>
          <p:cNvPr id="5" name="文本框 4"/>
          <p:cNvSpPr txBox="1"/>
          <p:nvPr/>
        </p:nvSpPr>
        <p:spPr>
          <a:xfrm>
            <a:off x="7332129" y="1141491"/>
            <a:ext cx="990600" cy="461665"/>
          </a:xfrm>
          <a:prstGeom prst="rect">
            <a:avLst/>
          </a:prstGeom>
          <a:noFill/>
        </p:spPr>
        <p:txBody>
          <a:bodyPr wrap="square" rtlCol="0">
            <a:spAutoFit/>
          </a:bodyPr>
          <a:lstStyle/>
          <a:p>
            <a:r>
              <a:rPr lang="en-US" altLang="zh-CN" sz="2400" dirty="0" smtClean="0"/>
              <a:t>(3-28)</a:t>
            </a:r>
            <a:endParaRPr lang="zh-CN" altLang="en-US" sz="2400" dirty="0"/>
          </a:p>
        </p:txBody>
      </p:sp>
    </p:spTree>
    <p:extLst>
      <p:ext uri="{BB962C8B-B14F-4D97-AF65-F5344CB8AC3E}">
        <p14:creationId xmlns:p14="http://schemas.microsoft.com/office/powerpoint/2010/main" val="104738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a:t>
            </a:r>
            <a:r>
              <a:rPr lang="zh-CN" altLang="en-US" b="1" dirty="0" smtClean="0"/>
              <a:t>、</a:t>
            </a:r>
            <a:r>
              <a:rPr lang="en-US" altLang="zh-CN" b="1" dirty="0" smtClean="0"/>
              <a:t>Y</a:t>
            </a:r>
            <a:r>
              <a:rPr lang="zh-CN" altLang="en-US" b="1" dirty="0" smtClean="0"/>
              <a:t>参数</a:t>
            </a:r>
            <a:r>
              <a:rPr lang="zh-CN" altLang="en-US" b="1" dirty="0"/>
              <a:t>等效电路</a:t>
            </a:r>
            <a:r>
              <a:rPr lang="zh-CN" altLang="en-US" dirty="0"/>
              <a:t/>
            </a:r>
            <a:br>
              <a:rPr lang="zh-CN" altLang="en-US" dirty="0"/>
            </a:br>
            <a:r>
              <a:rPr lang="zh-CN" altLang="en-US" dirty="0" smtClean="0"/>
              <a:t>       </a:t>
            </a:r>
            <a:r>
              <a:rPr lang="en-US" altLang="zh-CN" dirty="0" smtClean="0"/>
              <a:t>Y</a:t>
            </a:r>
            <a:r>
              <a:rPr lang="zh-CN" altLang="en-US" dirty="0" smtClean="0"/>
              <a:t>参数</a:t>
            </a:r>
            <a:r>
              <a:rPr lang="zh-CN" altLang="en-US" dirty="0"/>
              <a:t>等效电路是将晶体管看作一个有源线性二端口网络，用网络参数构成等效电路</a:t>
            </a:r>
            <a:r>
              <a:rPr lang="zh-CN" altLang="en-US" dirty="0" smtClean="0"/>
              <a:t>，如图</a:t>
            </a:r>
            <a:r>
              <a:rPr lang="en-US" altLang="zh-CN" dirty="0" smtClean="0"/>
              <a:t>3-2</a:t>
            </a:r>
            <a:r>
              <a:rPr lang="zh-CN" altLang="en-US" dirty="0" smtClean="0"/>
              <a:t>所</a:t>
            </a:r>
            <a:r>
              <a:rPr lang="zh-CN" altLang="en-US" dirty="0"/>
              <a:t>示。</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976" y="2732143"/>
            <a:ext cx="6942048" cy="2088711"/>
          </a:xfrm>
          <a:prstGeom prst="rect">
            <a:avLst/>
          </a:prstGeom>
        </p:spPr>
      </p:pic>
      <p:sp>
        <p:nvSpPr>
          <p:cNvPr id="4" name="文本框 3"/>
          <p:cNvSpPr txBox="1"/>
          <p:nvPr/>
        </p:nvSpPr>
        <p:spPr>
          <a:xfrm>
            <a:off x="2393156" y="5313004"/>
            <a:ext cx="4357688" cy="461665"/>
          </a:xfrm>
          <a:prstGeom prst="rect">
            <a:avLst/>
          </a:prstGeom>
          <a:noFill/>
        </p:spPr>
        <p:txBody>
          <a:bodyPr wrap="square" rtlCol="0">
            <a:spAutoFit/>
          </a:bodyPr>
          <a:lstStyle/>
          <a:p>
            <a:pPr algn="ctr"/>
            <a:r>
              <a:rPr lang="zh-CN" altLang="en-US" sz="2400" dirty="0" smtClean="0"/>
              <a:t>图</a:t>
            </a:r>
            <a:r>
              <a:rPr lang="en-US" altLang="zh-CN" sz="2400" dirty="0" smtClean="0"/>
              <a:t>3-2</a:t>
            </a:r>
            <a:r>
              <a:rPr lang="zh-CN" altLang="en-US" sz="2400" dirty="0"/>
              <a:t>　</a:t>
            </a:r>
            <a:r>
              <a:rPr lang="en-US" altLang="zh-CN" sz="2400" dirty="0" smtClean="0"/>
              <a:t>Y</a:t>
            </a:r>
            <a:r>
              <a:rPr lang="zh-CN" altLang="en-US" sz="2400" dirty="0" smtClean="0"/>
              <a:t>参数</a:t>
            </a:r>
            <a:r>
              <a:rPr lang="zh-CN" altLang="en-US" sz="2400" dirty="0"/>
              <a:t>等效电路</a:t>
            </a:r>
          </a:p>
        </p:txBody>
      </p:sp>
    </p:spTree>
    <p:extLst>
      <p:ext uri="{BB962C8B-B14F-4D97-AF65-F5344CB8AC3E}">
        <p14:creationId xmlns:p14="http://schemas.microsoft.com/office/powerpoint/2010/main" val="27890166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smtClean="0"/>
              <a:t>         </a:t>
            </a:r>
            <a:r>
              <a:rPr lang="zh-CN" altLang="en-US" dirty="0" smtClean="0"/>
              <a:t>按图</a:t>
            </a:r>
            <a:r>
              <a:rPr lang="en-US" altLang="zh-CN" dirty="0" smtClean="0"/>
              <a:t>3-10</a:t>
            </a:r>
            <a:r>
              <a:rPr lang="zh-CN" altLang="en-US" dirty="0" smtClean="0"/>
              <a:t>规定</a:t>
            </a:r>
            <a:r>
              <a:rPr lang="zh-CN" altLang="en-US" dirty="0"/>
              <a:t>的电压方向，集电极电压</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图</a:t>
            </a:r>
            <a:r>
              <a:rPr lang="en-US" altLang="zh-CN" dirty="0" smtClean="0"/>
              <a:t>3-14</a:t>
            </a:r>
            <a:r>
              <a:rPr lang="zh-CN" altLang="en-US" dirty="0" smtClean="0"/>
              <a:t>给</a:t>
            </a:r>
            <a:r>
              <a:rPr lang="zh-CN" altLang="en-US" dirty="0"/>
              <a:t>出</a:t>
            </a:r>
            <a:r>
              <a:rPr lang="zh-CN" altLang="en-US" dirty="0" smtClean="0"/>
              <a:t>了</a:t>
            </a:r>
            <a:r>
              <a:rPr lang="en-US" altLang="zh-CN" dirty="0" err="1" smtClean="0"/>
              <a:t>i</a:t>
            </a:r>
            <a:r>
              <a:rPr lang="en-US" altLang="zh-CN" baseline="-25000" dirty="0" err="1" smtClean="0"/>
              <a:t>c</a:t>
            </a:r>
            <a:r>
              <a:rPr lang="zh-CN" altLang="en-US" dirty="0" smtClean="0"/>
              <a:t>、</a:t>
            </a:r>
            <a:r>
              <a:rPr lang="en-US" altLang="zh-CN" dirty="0" smtClean="0"/>
              <a:t>i</a:t>
            </a:r>
            <a:r>
              <a:rPr lang="en-US" altLang="zh-CN" baseline="-25000" dirty="0" smtClean="0"/>
              <a:t>c1</a:t>
            </a:r>
            <a:r>
              <a:rPr lang="zh-CN" altLang="en-US" dirty="0" smtClean="0"/>
              <a:t>、</a:t>
            </a:r>
            <a:r>
              <a:rPr lang="en-US" altLang="zh-CN" dirty="0" err="1" smtClean="0"/>
              <a:t>u</a:t>
            </a:r>
            <a:r>
              <a:rPr lang="en-US" altLang="zh-CN" baseline="-25000" dirty="0" err="1" smtClean="0"/>
              <a:t>c</a:t>
            </a:r>
            <a:r>
              <a:rPr lang="zh-CN" altLang="en-US" dirty="0" smtClean="0"/>
              <a:t> 和</a:t>
            </a:r>
            <a:r>
              <a:rPr lang="en-US" altLang="zh-CN" dirty="0" err="1" smtClean="0"/>
              <a:t>u</a:t>
            </a:r>
            <a:r>
              <a:rPr lang="en-US" altLang="zh-CN" baseline="-25000" dirty="0" err="1" smtClean="0"/>
              <a:t>ce</a:t>
            </a:r>
            <a:r>
              <a:rPr lang="zh-CN" altLang="en-US" dirty="0" smtClean="0"/>
              <a:t>的</a:t>
            </a:r>
            <a:r>
              <a:rPr lang="zh-CN" altLang="en-US" dirty="0"/>
              <a:t>波形图。</a:t>
            </a:r>
            <a:r>
              <a:rPr lang="zh-CN" altLang="en-US" dirty="0" smtClean="0"/>
              <a:t>由图</a:t>
            </a:r>
            <a:r>
              <a:rPr lang="zh-CN" altLang="en-US" dirty="0"/>
              <a:t>可以看出，当集电极回路调谐时</a:t>
            </a:r>
            <a:r>
              <a:rPr lang="zh-CN" altLang="en-US" dirty="0" smtClean="0"/>
              <a:t>，</a:t>
            </a:r>
            <a:r>
              <a:rPr lang="en-US" altLang="zh-CN" dirty="0" err="1" smtClean="0"/>
              <a:t>i</a:t>
            </a:r>
            <a:r>
              <a:rPr lang="en-US" altLang="zh-CN" baseline="-25000" dirty="0" err="1" smtClean="0"/>
              <a:t>cmax</a:t>
            </a:r>
            <a:r>
              <a:rPr lang="zh-CN" altLang="en-US" dirty="0" smtClean="0"/>
              <a:t>、</a:t>
            </a:r>
            <a:r>
              <a:rPr lang="en-US" altLang="zh-CN" dirty="0" err="1" smtClean="0"/>
              <a:t>u</a:t>
            </a:r>
            <a:r>
              <a:rPr lang="en-US" altLang="zh-CN" baseline="-25000" dirty="0" err="1" smtClean="0"/>
              <a:t>cemin</a:t>
            </a:r>
            <a:r>
              <a:rPr lang="zh-CN" altLang="en-US" dirty="0" smtClean="0"/>
              <a:t>是同一</a:t>
            </a:r>
            <a:r>
              <a:rPr lang="zh-CN" altLang="en-US" dirty="0"/>
              <a:t>时刻出现</a:t>
            </a:r>
            <a:r>
              <a:rPr lang="zh-CN" altLang="en-US" dirty="0" smtClean="0"/>
              <a:t>的，这</a:t>
            </a:r>
            <a:r>
              <a:rPr lang="zh-CN" altLang="en-US" dirty="0"/>
              <a:t>一点对理解晶体管如何转换</a:t>
            </a:r>
            <a:r>
              <a:rPr lang="zh-CN" altLang="en-US" dirty="0" smtClean="0"/>
              <a:t>能量是</a:t>
            </a:r>
            <a:r>
              <a:rPr lang="zh-CN" altLang="en-US" dirty="0"/>
              <a:t>很重要的</a:t>
            </a:r>
            <a:r>
              <a:rPr lang="zh-CN" altLang="en-US" dirty="0" smtClean="0"/>
              <a:t>。</a:t>
            </a:r>
            <a:r>
              <a:rPr lang="en-US" altLang="zh-CN" dirty="0" smtClean="0"/>
              <a:t/>
            </a:r>
            <a:br>
              <a:rPr lang="en-US" altLang="zh-CN" dirty="0" smtClean="0"/>
            </a:br>
            <a:r>
              <a:rPr lang="en-US" altLang="zh-CN" dirty="0" smtClean="0"/>
              <a:t>        </a:t>
            </a:r>
            <a:r>
              <a:rPr lang="zh-CN" altLang="en-US" dirty="0" smtClean="0"/>
              <a:t>根据</a:t>
            </a:r>
            <a:r>
              <a:rPr lang="zh-CN" altLang="en-US" dirty="0"/>
              <a:t>集电极电流流通角</a:t>
            </a:r>
            <a:r>
              <a:rPr lang="en-US" altLang="zh-CN" dirty="0"/>
              <a:t>θ </a:t>
            </a:r>
            <a:r>
              <a:rPr lang="zh-CN" altLang="en-US" dirty="0"/>
              <a:t>的大小划分功放的</a:t>
            </a:r>
            <a:r>
              <a:rPr lang="zh-CN" altLang="en-US" dirty="0" smtClean="0"/>
              <a:t>工作</a:t>
            </a:r>
            <a:r>
              <a:rPr lang="zh-CN" altLang="en-US" dirty="0"/>
              <a:t>类别：当</a:t>
            </a:r>
            <a:r>
              <a:rPr lang="en-US" altLang="zh-CN" dirty="0"/>
              <a:t>θ </a:t>
            </a:r>
            <a:r>
              <a:rPr lang="en-US" altLang="zh-CN" dirty="0" smtClean="0"/>
              <a:t>=180°</a:t>
            </a:r>
            <a:r>
              <a:rPr lang="zh-CN" altLang="en-US" dirty="0"/>
              <a:t>时，放大器工作于甲类；</a:t>
            </a:r>
            <a:r>
              <a:rPr lang="zh-CN" altLang="en-US" dirty="0" smtClean="0"/>
              <a:t>当</a:t>
            </a:r>
            <a:r>
              <a:rPr lang="en-US" altLang="zh-CN" dirty="0" smtClean="0"/>
              <a:t>90°</a:t>
            </a:r>
            <a:r>
              <a:rPr lang="zh-CN" altLang="en-US" dirty="0"/>
              <a:t>＜</a:t>
            </a:r>
            <a:r>
              <a:rPr lang="en-US" altLang="zh-CN" dirty="0"/>
              <a:t>θ </a:t>
            </a:r>
            <a:r>
              <a:rPr lang="zh-CN" altLang="en-US" dirty="0" smtClean="0"/>
              <a:t>＜</a:t>
            </a:r>
            <a:r>
              <a:rPr lang="en-US" altLang="zh-CN" dirty="0" smtClean="0"/>
              <a:t>180°</a:t>
            </a:r>
            <a:r>
              <a:rPr lang="zh-CN" altLang="en-US" dirty="0"/>
              <a:t>时为甲乙类；当</a:t>
            </a:r>
            <a:r>
              <a:rPr lang="en-US" altLang="zh-CN" dirty="0"/>
              <a:t>θ </a:t>
            </a:r>
            <a:r>
              <a:rPr lang="en-US" altLang="zh-CN" dirty="0" smtClean="0"/>
              <a:t>=90°</a:t>
            </a:r>
            <a:r>
              <a:rPr lang="zh-CN" altLang="en-US" dirty="0"/>
              <a:t>时为乙类</a:t>
            </a:r>
            <a:r>
              <a:rPr lang="zh-CN" altLang="en-US" dirty="0" smtClean="0"/>
              <a:t>；</a:t>
            </a:r>
            <a:r>
              <a:rPr lang="en-US" altLang="zh-CN" dirty="0" smtClean="0"/>
              <a:t>θ</a:t>
            </a:r>
            <a:r>
              <a:rPr lang="zh-CN" altLang="en-US" dirty="0" smtClean="0"/>
              <a:t>＜</a:t>
            </a:r>
            <a:r>
              <a:rPr lang="en-US" altLang="zh-CN" dirty="0" smtClean="0"/>
              <a:t>90°</a:t>
            </a:r>
            <a:r>
              <a:rPr lang="zh-CN" altLang="en-US" dirty="0"/>
              <a:t>时则为丙类。</a:t>
            </a:r>
            <a:r>
              <a:rPr lang="en-US" altLang="zh-CN" dirty="0"/>
              <a:t>θ</a:t>
            </a:r>
            <a:r>
              <a:rPr lang="zh-CN" altLang="en-US" dirty="0"/>
              <a:t>越小</a:t>
            </a:r>
            <a:r>
              <a:rPr lang="zh-CN" altLang="en-US" dirty="0" smtClean="0"/>
              <a:t>，</a:t>
            </a:r>
            <a:r>
              <a:rPr lang="en-US" altLang="zh-CN" dirty="0" err="1" smtClean="0"/>
              <a:t>i</a:t>
            </a:r>
            <a:r>
              <a:rPr lang="en-US" altLang="zh-CN" baseline="-25000" dirty="0" err="1" smtClean="0"/>
              <a:t>c</a:t>
            </a:r>
            <a:r>
              <a:rPr lang="zh-CN" altLang="en-US" dirty="0" smtClean="0"/>
              <a:t> </a:t>
            </a:r>
            <a:r>
              <a:rPr lang="zh-CN" altLang="en-US" dirty="0"/>
              <a:t>越集中</a:t>
            </a:r>
            <a:r>
              <a:rPr lang="zh-CN" altLang="en-US" dirty="0" smtClean="0"/>
              <a:t>在</a:t>
            </a:r>
            <a:r>
              <a:rPr lang="en-US" altLang="zh-CN" dirty="0" err="1"/>
              <a:t>u</a:t>
            </a:r>
            <a:r>
              <a:rPr lang="en-US" altLang="zh-CN" baseline="-25000" dirty="0" err="1"/>
              <a:t>cemin</a:t>
            </a:r>
            <a:r>
              <a:rPr lang="zh-CN" altLang="en-US" dirty="0" smtClean="0"/>
              <a:t>最小值附近</a:t>
            </a:r>
            <a:r>
              <a:rPr lang="zh-CN" altLang="en-US" dirty="0"/>
              <a:t>，集电极损耗越小，效率越高。因此高频功放</a:t>
            </a:r>
            <a:r>
              <a:rPr lang="zh-CN" altLang="en-US" dirty="0" smtClean="0"/>
              <a:t>，通常</a:t>
            </a:r>
            <a:r>
              <a:rPr lang="el-GR" altLang="zh-CN" dirty="0"/>
              <a:t>θ </a:t>
            </a:r>
            <a:r>
              <a:rPr lang="zh-CN" altLang="el-GR" dirty="0" smtClean="0"/>
              <a:t>＜</a:t>
            </a:r>
            <a:r>
              <a:rPr lang="en-US" altLang="zh-CN" dirty="0" smtClean="0"/>
              <a:t>90</a:t>
            </a:r>
            <a:r>
              <a:rPr lang="el-GR" altLang="zh-CN" dirty="0" smtClean="0"/>
              <a:t>°</a:t>
            </a:r>
            <a:r>
              <a:rPr lang="zh-CN" altLang="el-GR" dirty="0"/>
              <a:t>。</a:t>
            </a:r>
            <a:endParaRPr lang="zh-CN" altLang="en-US" dirty="0"/>
          </a:p>
        </p:txBody>
      </p:sp>
      <p:pic>
        <p:nvPicPr>
          <p:cNvPr id="2" name="图片 1"/>
          <p:cNvPicPr>
            <a:picLocks noChangeAspect="1"/>
          </p:cNvPicPr>
          <p:nvPr/>
        </p:nvPicPr>
        <p:blipFill>
          <a:blip r:embed="rId2"/>
          <a:stretch>
            <a:fillRect/>
          </a:stretch>
        </p:blipFill>
        <p:spPr>
          <a:xfrm>
            <a:off x="2033690" y="998484"/>
            <a:ext cx="5076619" cy="557549"/>
          </a:xfrm>
          <a:prstGeom prst="rect">
            <a:avLst/>
          </a:prstGeom>
        </p:spPr>
      </p:pic>
      <p:sp>
        <p:nvSpPr>
          <p:cNvPr id="4" name="文本框 3"/>
          <p:cNvSpPr txBox="1"/>
          <p:nvPr/>
        </p:nvSpPr>
        <p:spPr>
          <a:xfrm>
            <a:off x="7493000" y="998484"/>
            <a:ext cx="920750" cy="461665"/>
          </a:xfrm>
          <a:prstGeom prst="rect">
            <a:avLst/>
          </a:prstGeom>
          <a:noFill/>
        </p:spPr>
        <p:txBody>
          <a:bodyPr wrap="square" rtlCol="0">
            <a:spAutoFit/>
          </a:bodyPr>
          <a:lstStyle/>
          <a:p>
            <a:r>
              <a:rPr lang="en-US" altLang="zh-CN" sz="2400" dirty="0" smtClean="0"/>
              <a:t>(3-29)</a:t>
            </a:r>
            <a:endParaRPr lang="zh-CN" altLang="en-US" sz="2400" dirty="0"/>
          </a:p>
        </p:txBody>
      </p:sp>
      <p:pic>
        <p:nvPicPr>
          <p:cNvPr id="5" name="图片 4"/>
          <p:cNvPicPr>
            <a:picLocks noChangeAspect="1"/>
          </p:cNvPicPr>
          <p:nvPr/>
        </p:nvPicPr>
        <p:blipFill>
          <a:blip r:embed="rId3"/>
          <a:stretch>
            <a:fillRect/>
          </a:stretch>
        </p:blipFill>
        <p:spPr>
          <a:xfrm>
            <a:off x="2172484" y="2054242"/>
            <a:ext cx="4799030" cy="434957"/>
          </a:xfrm>
          <a:prstGeom prst="rect">
            <a:avLst/>
          </a:prstGeom>
        </p:spPr>
      </p:pic>
      <p:sp>
        <p:nvSpPr>
          <p:cNvPr id="6" name="文本框 5"/>
          <p:cNvSpPr txBox="1"/>
          <p:nvPr/>
        </p:nvSpPr>
        <p:spPr>
          <a:xfrm>
            <a:off x="7493000" y="2027534"/>
            <a:ext cx="920750" cy="461665"/>
          </a:xfrm>
          <a:prstGeom prst="rect">
            <a:avLst/>
          </a:prstGeom>
          <a:noFill/>
        </p:spPr>
        <p:txBody>
          <a:bodyPr wrap="square" rtlCol="0">
            <a:spAutoFit/>
          </a:bodyPr>
          <a:lstStyle/>
          <a:p>
            <a:r>
              <a:rPr lang="en-US" altLang="zh-CN" sz="2400" dirty="0" smtClean="0"/>
              <a:t>(3-30)</a:t>
            </a:r>
            <a:endParaRPr lang="zh-CN" altLang="en-US" sz="2400" dirty="0"/>
          </a:p>
        </p:txBody>
      </p:sp>
    </p:spTree>
    <p:extLst>
      <p:ext uri="{BB962C8B-B14F-4D97-AF65-F5344CB8AC3E}">
        <p14:creationId xmlns:p14="http://schemas.microsoft.com/office/powerpoint/2010/main" val="201001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7512" y="998484"/>
            <a:ext cx="2188976" cy="4600483"/>
          </a:xfrm>
          <a:prstGeom prst="rect">
            <a:avLst/>
          </a:prstGeom>
        </p:spPr>
      </p:pic>
      <p:sp>
        <p:nvSpPr>
          <p:cNvPr id="5" name="文本框 4"/>
          <p:cNvSpPr txBox="1"/>
          <p:nvPr/>
        </p:nvSpPr>
        <p:spPr>
          <a:xfrm>
            <a:off x="1733550" y="5825441"/>
            <a:ext cx="5676900" cy="461665"/>
          </a:xfrm>
          <a:prstGeom prst="rect">
            <a:avLst/>
          </a:prstGeom>
          <a:noFill/>
        </p:spPr>
        <p:txBody>
          <a:bodyPr wrap="square" rtlCol="0">
            <a:spAutoFit/>
          </a:bodyPr>
          <a:lstStyle/>
          <a:p>
            <a:r>
              <a:rPr lang="zh-CN" altLang="en-US" sz="2400" dirty="0" smtClean="0"/>
              <a:t>图</a:t>
            </a:r>
            <a:r>
              <a:rPr lang="en-US" altLang="zh-CN" sz="2400" dirty="0" smtClean="0"/>
              <a:t>3-14</a:t>
            </a:r>
            <a:r>
              <a:rPr lang="zh-CN" altLang="en-US" sz="2400" dirty="0"/>
              <a:t>　丙类高频功放的电流、电压波形</a:t>
            </a:r>
          </a:p>
        </p:txBody>
      </p:sp>
    </p:spTree>
    <p:extLst>
      <p:ext uri="{BB962C8B-B14F-4D97-AF65-F5344CB8AC3E}">
        <p14:creationId xmlns:p14="http://schemas.microsoft.com/office/powerpoint/2010/main" val="3212767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t>二、高频功放的能量</a:t>
            </a:r>
            <a:r>
              <a:rPr lang="zh-CN" altLang="en-US" b="1" dirty="0" smtClean="0"/>
              <a:t>关系</a:t>
            </a:r>
            <a:r>
              <a:rPr lang="en-US" altLang="zh-CN" dirty="0" smtClean="0"/>
              <a:t/>
            </a:r>
            <a:br>
              <a:rPr lang="en-US" altLang="zh-CN" dirty="0" smtClean="0"/>
            </a:br>
            <a:r>
              <a:rPr lang="en-US" altLang="zh-CN" dirty="0" smtClean="0"/>
              <a:t>       </a:t>
            </a:r>
            <a:r>
              <a:rPr lang="zh-CN" altLang="en-US" dirty="0" smtClean="0"/>
              <a:t>在</a:t>
            </a:r>
            <a:r>
              <a:rPr lang="zh-CN" altLang="en-US" dirty="0"/>
              <a:t>集电极电路中，谐振回路得到的高频功率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t>
            </a:r>
            <a:r>
              <a:rPr lang="en-US" altLang="zh-CN" dirty="0" smtClean="0"/>
              <a:t>       </a:t>
            </a:r>
            <a:r>
              <a:rPr lang="zh-CN" altLang="en-US" dirty="0" smtClean="0"/>
              <a:t>集电极</a:t>
            </a:r>
            <a:r>
              <a:rPr lang="zh-CN" altLang="en-US" dirty="0"/>
              <a:t>电源供给的直流输入功率</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直流</a:t>
            </a:r>
            <a:r>
              <a:rPr lang="zh-CN" altLang="en-US" dirty="0"/>
              <a:t>输入功率与集电极输出高频功率之差就是集电极损耗</a:t>
            </a:r>
            <a:r>
              <a:rPr lang="zh-CN" altLang="en-US" dirty="0" smtClean="0"/>
              <a:t>功率</a:t>
            </a:r>
            <a:r>
              <a:rPr lang="en-US" altLang="zh-CN" dirty="0" smtClean="0"/>
              <a:t>P</a:t>
            </a:r>
            <a:r>
              <a:rPr lang="en-US" altLang="zh-CN" baseline="-25000" dirty="0" smtClean="0"/>
              <a:t>c</a:t>
            </a:r>
            <a:r>
              <a:rPr lang="zh-CN" altLang="en-US" dirty="0" smtClean="0"/>
              <a:t>，</a:t>
            </a:r>
            <a:r>
              <a:rPr lang="zh-CN" altLang="en-US" dirty="0"/>
              <a:t>即</a:t>
            </a:r>
          </a:p>
        </p:txBody>
      </p:sp>
      <p:pic>
        <p:nvPicPr>
          <p:cNvPr id="2" name="图片 1"/>
          <p:cNvPicPr>
            <a:picLocks noChangeAspect="1"/>
          </p:cNvPicPr>
          <p:nvPr/>
        </p:nvPicPr>
        <p:blipFill>
          <a:blip r:embed="rId2"/>
          <a:stretch>
            <a:fillRect/>
          </a:stretch>
        </p:blipFill>
        <p:spPr>
          <a:xfrm>
            <a:off x="1917905" y="1936785"/>
            <a:ext cx="4405002" cy="768315"/>
          </a:xfrm>
          <a:prstGeom prst="rect">
            <a:avLst/>
          </a:prstGeom>
        </p:spPr>
      </p:pic>
      <p:sp>
        <p:nvSpPr>
          <p:cNvPr id="4" name="文本框 3"/>
          <p:cNvSpPr txBox="1"/>
          <p:nvPr/>
        </p:nvSpPr>
        <p:spPr>
          <a:xfrm>
            <a:off x="7315200" y="2090109"/>
            <a:ext cx="901700" cy="461665"/>
          </a:xfrm>
          <a:prstGeom prst="rect">
            <a:avLst/>
          </a:prstGeom>
          <a:noFill/>
        </p:spPr>
        <p:txBody>
          <a:bodyPr wrap="square" rtlCol="0">
            <a:spAutoFit/>
          </a:bodyPr>
          <a:lstStyle/>
          <a:p>
            <a:r>
              <a:rPr lang="en-US" altLang="zh-CN" sz="2400" dirty="0" smtClean="0"/>
              <a:t>(3-31)</a:t>
            </a:r>
            <a:endParaRPr lang="zh-CN" altLang="en-US" sz="2400" dirty="0"/>
          </a:p>
        </p:txBody>
      </p:sp>
      <p:pic>
        <p:nvPicPr>
          <p:cNvPr id="5" name="图片 4"/>
          <p:cNvPicPr>
            <a:picLocks noChangeAspect="1"/>
          </p:cNvPicPr>
          <p:nvPr/>
        </p:nvPicPr>
        <p:blipFill>
          <a:blip r:embed="rId3"/>
          <a:stretch>
            <a:fillRect/>
          </a:stretch>
        </p:blipFill>
        <p:spPr>
          <a:xfrm>
            <a:off x="3191396" y="3409690"/>
            <a:ext cx="1855518" cy="467421"/>
          </a:xfrm>
          <a:prstGeom prst="rect">
            <a:avLst/>
          </a:prstGeom>
        </p:spPr>
      </p:pic>
      <p:sp>
        <p:nvSpPr>
          <p:cNvPr id="6" name="文本框 5"/>
          <p:cNvSpPr txBox="1"/>
          <p:nvPr/>
        </p:nvSpPr>
        <p:spPr>
          <a:xfrm>
            <a:off x="7315200" y="3415446"/>
            <a:ext cx="901700" cy="461665"/>
          </a:xfrm>
          <a:prstGeom prst="rect">
            <a:avLst/>
          </a:prstGeom>
          <a:noFill/>
        </p:spPr>
        <p:txBody>
          <a:bodyPr wrap="square" rtlCol="0">
            <a:spAutoFit/>
          </a:bodyPr>
          <a:lstStyle/>
          <a:p>
            <a:r>
              <a:rPr lang="en-US" altLang="zh-CN" sz="2400" dirty="0" smtClean="0"/>
              <a:t>(3-32)</a:t>
            </a:r>
            <a:endParaRPr lang="zh-CN" altLang="en-US" sz="2400" dirty="0"/>
          </a:p>
        </p:txBody>
      </p:sp>
      <p:pic>
        <p:nvPicPr>
          <p:cNvPr id="7" name="图片 6"/>
          <p:cNvPicPr>
            <a:picLocks noChangeAspect="1"/>
          </p:cNvPicPr>
          <p:nvPr/>
        </p:nvPicPr>
        <p:blipFill>
          <a:blip r:embed="rId4"/>
          <a:stretch>
            <a:fillRect/>
          </a:stretch>
        </p:blipFill>
        <p:spPr>
          <a:xfrm>
            <a:off x="3089930" y="4795929"/>
            <a:ext cx="2058450" cy="496867"/>
          </a:xfrm>
          <a:prstGeom prst="rect">
            <a:avLst/>
          </a:prstGeom>
        </p:spPr>
      </p:pic>
      <p:sp>
        <p:nvSpPr>
          <p:cNvPr id="8" name="文本框 7"/>
          <p:cNvSpPr txBox="1"/>
          <p:nvPr/>
        </p:nvSpPr>
        <p:spPr>
          <a:xfrm>
            <a:off x="7315200" y="4875321"/>
            <a:ext cx="901700" cy="461665"/>
          </a:xfrm>
          <a:prstGeom prst="rect">
            <a:avLst/>
          </a:prstGeom>
          <a:noFill/>
        </p:spPr>
        <p:txBody>
          <a:bodyPr wrap="square" rtlCol="0">
            <a:spAutoFit/>
          </a:bodyPr>
          <a:lstStyle/>
          <a:p>
            <a:r>
              <a:rPr lang="en-US" altLang="zh-CN" sz="2400" dirty="0" smtClean="0"/>
              <a:t>(3-33)</a:t>
            </a:r>
            <a:endParaRPr lang="zh-CN" altLang="en-US" sz="2400" dirty="0"/>
          </a:p>
        </p:txBody>
      </p:sp>
    </p:spTree>
    <p:extLst>
      <p:ext uri="{BB962C8B-B14F-4D97-AF65-F5344CB8AC3E}">
        <p14:creationId xmlns:p14="http://schemas.microsoft.com/office/powerpoint/2010/main" val="2393175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它</a:t>
            </a:r>
            <a:r>
              <a:rPr lang="zh-CN" altLang="en-US" dirty="0"/>
              <a:t>变为耗散在晶体管集电结中的热能。表示能量转换的一个重要参数就是集电极效率</a:t>
            </a:r>
            <a:r>
              <a:rPr lang="en-US" altLang="zh-CN" dirty="0"/>
              <a:t>η</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从</a:t>
            </a:r>
            <a:r>
              <a:rPr lang="zh-CN" altLang="en-US" dirty="0"/>
              <a:t>上式可见，集电极效率决定于两个</a:t>
            </a:r>
            <a:r>
              <a:rPr lang="zh-CN" altLang="en-US" dirty="0" smtClean="0"/>
              <a:t>比值</a:t>
            </a:r>
            <a:r>
              <a:rPr lang="en-US" altLang="zh-CN" dirty="0" smtClean="0"/>
              <a:t>I</a:t>
            </a:r>
            <a:r>
              <a:rPr lang="en-US" altLang="zh-CN" baseline="-25000" dirty="0" smtClean="0"/>
              <a:t>c1</a:t>
            </a:r>
            <a:r>
              <a:rPr lang="en-US" altLang="zh-CN" dirty="0" smtClean="0"/>
              <a:t>/ I</a:t>
            </a:r>
            <a:r>
              <a:rPr lang="en-US" altLang="zh-CN" baseline="-25000" dirty="0" smtClean="0"/>
              <a:t>c0</a:t>
            </a:r>
            <a:r>
              <a:rPr lang="zh-CN" altLang="en-US" dirty="0" smtClean="0"/>
              <a:t>和</a:t>
            </a:r>
            <a:r>
              <a:rPr lang="en-US" altLang="zh-CN" dirty="0" err="1" smtClean="0"/>
              <a:t>U</a:t>
            </a:r>
            <a:r>
              <a:rPr lang="en-US" altLang="zh-CN" baseline="-25000" dirty="0" err="1" smtClean="0"/>
              <a:t>c</a:t>
            </a:r>
            <a:r>
              <a:rPr lang="en-US" altLang="zh-CN" dirty="0" smtClean="0"/>
              <a:t>/</a:t>
            </a:r>
            <a:r>
              <a:rPr lang="en-US" altLang="zh-CN" dirty="0"/>
              <a:t> </a:t>
            </a:r>
            <a:r>
              <a:rPr lang="en-US" altLang="zh-CN" dirty="0" err="1" smtClean="0"/>
              <a:t>U</a:t>
            </a:r>
            <a:r>
              <a:rPr lang="en-US" altLang="zh-CN" baseline="-25000" dirty="0" err="1" smtClean="0"/>
              <a:t>cc</a:t>
            </a:r>
            <a:r>
              <a:rPr lang="zh-CN" altLang="en-US" dirty="0" smtClean="0"/>
              <a:t>的</a:t>
            </a:r>
            <a:r>
              <a:rPr lang="zh-CN" altLang="en-US" dirty="0"/>
              <a:t>乘积。前者称为波形系数</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a:t>后者称为集电极电压利用系数：</a:t>
            </a:r>
          </a:p>
        </p:txBody>
      </p:sp>
      <p:pic>
        <p:nvPicPr>
          <p:cNvPr id="2" name="图片 1"/>
          <p:cNvPicPr>
            <a:picLocks noChangeAspect="1"/>
          </p:cNvPicPr>
          <p:nvPr/>
        </p:nvPicPr>
        <p:blipFill>
          <a:blip r:embed="rId2"/>
          <a:stretch>
            <a:fillRect/>
          </a:stretch>
        </p:blipFill>
        <p:spPr>
          <a:xfrm>
            <a:off x="2997521" y="2016162"/>
            <a:ext cx="3148957" cy="879438"/>
          </a:xfrm>
          <a:prstGeom prst="rect">
            <a:avLst/>
          </a:prstGeom>
        </p:spPr>
      </p:pic>
      <p:sp>
        <p:nvSpPr>
          <p:cNvPr id="4" name="文本框 3"/>
          <p:cNvSpPr txBox="1"/>
          <p:nvPr/>
        </p:nvSpPr>
        <p:spPr>
          <a:xfrm>
            <a:off x="7124700" y="2225048"/>
            <a:ext cx="927100" cy="461665"/>
          </a:xfrm>
          <a:prstGeom prst="rect">
            <a:avLst/>
          </a:prstGeom>
          <a:noFill/>
        </p:spPr>
        <p:txBody>
          <a:bodyPr wrap="square" rtlCol="0">
            <a:spAutoFit/>
          </a:bodyPr>
          <a:lstStyle/>
          <a:p>
            <a:r>
              <a:rPr lang="en-US" altLang="zh-CN" sz="2400" dirty="0" smtClean="0"/>
              <a:t>(3-34)</a:t>
            </a:r>
            <a:endParaRPr lang="zh-CN" altLang="en-US" sz="2400" dirty="0"/>
          </a:p>
        </p:txBody>
      </p:sp>
      <p:pic>
        <p:nvPicPr>
          <p:cNvPr id="5" name="图片 4"/>
          <p:cNvPicPr>
            <a:picLocks noChangeAspect="1"/>
          </p:cNvPicPr>
          <p:nvPr/>
        </p:nvPicPr>
        <p:blipFill>
          <a:blip r:embed="rId3"/>
          <a:stretch>
            <a:fillRect/>
          </a:stretch>
        </p:blipFill>
        <p:spPr>
          <a:xfrm>
            <a:off x="3307443" y="3824378"/>
            <a:ext cx="2529111" cy="915948"/>
          </a:xfrm>
          <a:prstGeom prst="rect">
            <a:avLst/>
          </a:prstGeom>
        </p:spPr>
      </p:pic>
      <p:sp>
        <p:nvSpPr>
          <p:cNvPr id="6" name="文本框 5"/>
          <p:cNvSpPr txBox="1"/>
          <p:nvPr/>
        </p:nvSpPr>
        <p:spPr>
          <a:xfrm>
            <a:off x="7124700" y="4051519"/>
            <a:ext cx="927100" cy="461665"/>
          </a:xfrm>
          <a:prstGeom prst="rect">
            <a:avLst/>
          </a:prstGeom>
          <a:noFill/>
        </p:spPr>
        <p:txBody>
          <a:bodyPr wrap="square" rtlCol="0">
            <a:spAutoFit/>
          </a:bodyPr>
          <a:lstStyle/>
          <a:p>
            <a:r>
              <a:rPr lang="en-US" altLang="zh-CN" sz="2400" dirty="0" smtClean="0"/>
              <a:t>(3-35)</a:t>
            </a:r>
            <a:endParaRPr lang="zh-CN" altLang="en-US" sz="2400" dirty="0"/>
          </a:p>
        </p:txBody>
      </p:sp>
      <p:pic>
        <p:nvPicPr>
          <p:cNvPr id="7" name="图片 6"/>
          <p:cNvPicPr>
            <a:picLocks noChangeAspect="1"/>
          </p:cNvPicPr>
          <p:nvPr/>
        </p:nvPicPr>
        <p:blipFill>
          <a:blip r:embed="rId4"/>
          <a:stretch>
            <a:fillRect/>
          </a:stretch>
        </p:blipFill>
        <p:spPr>
          <a:xfrm>
            <a:off x="3792893" y="5296703"/>
            <a:ext cx="1558209" cy="914912"/>
          </a:xfrm>
          <a:prstGeom prst="rect">
            <a:avLst/>
          </a:prstGeom>
        </p:spPr>
      </p:pic>
      <p:sp>
        <p:nvSpPr>
          <p:cNvPr id="8" name="文本框 7"/>
          <p:cNvSpPr txBox="1"/>
          <p:nvPr/>
        </p:nvSpPr>
        <p:spPr>
          <a:xfrm>
            <a:off x="7124700" y="5523326"/>
            <a:ext cx="927100" cy="461665"/>
          </a:xfrm>
          <a:prstGeom prst="rect">
            <a:avLst/>
          </a:prstGeom>
          <a:noFill/>
        </p:spPr>
        <p:txBody>
          <a:bodyPr wrap="square" rtlCol="0">
            <a:spAutoFit/>
          </a:bodyPr>
          <a:lstStyle/>
          <a:p>
            <a:r>
              <a:rPr lang="en-US" altLang="zh-CN" sz="2400" dirty="0" smtClean="0"/>
              <a:t>(3-36)</a:t>
            </a:r>
            <a:endParaRPr lang="zh-CN" altLang="en-US" sz="2400" dirty="0"/>
          </a:p>
        </p:txBody>
      </p:sp>
    </p:spTree>
    <p:extLst>
      <p:ext uri="{BB962C8B-B14F-4D97-AF65-F5344CB8AC3E}">
        <p14:creationId xmlns:p14="http://schemas.microsoft.com/office/powerpoint/2010/main" val="1607299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因此式</a:t>
                </a:r>
                <a:r>
                  <a:rPr lang="en-US" altLang="zh-CN" dirty="0" smtClean="0"/>
                  <a:t>(3-34)</a:t>
                </a:r>
                <a:r>
                  <a:rPr lang="zh-CN" altLang="en-US" dirty="0" smtClean="0"/>
                  <a:t>又</a:t>
                </a:r>
                <a:r>
                  <a:rPr lang="zh-CN" altLang="en-US" dirty="0"/>
                  <a:t>可表示</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从式</a:t>
                </a:r>
                <a:r>
                  <a:rPr lang="en-US" altLang="zh-CN" dirty="0" smtClean="0"/>
                  <a:t>(3-37)</a:t>
                </a:r>
                <a:r>
                  <a:rPr lang="zh-CN" altLang="en-US" dirty="0" smtClean="0"/>
                  <a:t>可见</a:t>
                </a:r>
                <a:r>
                  <a:rPr lang="zh-CN" altLang="en-US" dirty="0"/>
                  <a:t>，要想提高电压利用系数</a:t>
                </a:r>
                <a:r>
                  <a:rPr lang="en-US" altLang="zh-CN" dirty="0"/>
                  <a:t>ξ</a:t>
                </a:r>
                <a:r>
                  <a:rPr lang="zh-CN" altLang="en-US" dirty="0"/>
                  <a:t>就是要</a:t>
                </a:r>
                <a:r>
                  <a:rPr lang="zh-CN" altLang="en-US" dirty="0" smtClean="0"/>
                  <a:t>提高</a:t>
                </a:r>
                <a:r>
                  <a:rPr lang="en-US" altLang="zh-CN" dirty="0" err="1" smtClean="0"/>
                  <a:t>U</a:t>
                </a:r>
                <a:r>
                  <a:rPr lang="en-US" altLang="zh-CN" baseline="-25000" dirty="0" err="1" smtClean="0"/>
                  <a:t>c</a:t>
                </a:r>
                <a:r>
                  <a:rPr lang="zh-CN" altLang="en-US" dirty="0" smtClean="0"/>
                  <a:t>，</a:t>
                </a:r>
                <a:r>
                  <a:rPr lang="zh-CN" altLang="en-US" dirty="0"/>
                  <a:t>这通常靠提高回路谐振</a:t>
                </a:r>
                <a:r>
                  <a:rPr lang="zh-CN" altLang="en-US" dirty="0" smtClean="0"/>
                  <a:t>阻抗</a:t>
                </a:r>
                <a:r>
                  <a:rPr lang="en-US" altLang="zh-CN" dirty="0" smtClean="0"/>
                  <a:t>R</a:t>
                </a:r>
                <a:r>
                  <a:rPr lang="en-US" altLang="zh-CN" baseline="-25000" dirty="0" smtClean="0"/>
                  <a:t>L</a:t>
                </a:r>
                <a:r>
                  <a:rPr lang="zh-CN" altLang="en-US" baseline="-25000" dirty="0" smtClean="0"/>
                  <a:t> </a:t>
                </a:r>
                <a:r>
                  <a:rPr lang="zh-CN" altLang="en-US" dirty="0"/>
                  <a:t>来实现</a:t>
                </a:r>
                <a:r>
                  <a:rPr lang="zh-CN" altLang="en-US" dirty="0" smtClean="0"/>
                  <a:t>。</a:t>
                </a:r>
                <a:r>
                  <a:rPr lang="en-US" altLang="zh-CN" dirty="0" smtClean="0"/>
                  <a:t/>
                </a:r>
                <a:br>
                  <a:rPr lang="en-US" altLang="zh-CN" dirty="0" smtClean="0"/>
                </a:br>
                <a:r>
                  <a:rPr lang="en-US" altLang="zh-CN" dirty="0" smtClean="0"/>
                  <a:t>        </a:t>
                </a:r>
                <a:r>
                  <a:rPr lang="zh-CN" altLang="en-US" dirty="0" smtClean="0"/>
                  <a:t>波形系数</a:t>
                </a:r>
                <a14:m>
                  <m:oMath xmlns:m="http://schemas.openxmlformats.org/officeDocument/2006/math">
                    <m:r>
                      <a:rPr lang="zh-CN" altLang="en-US" i="1" smtClean="0">
                        <a:latin typeface="Cambria Math" panose="02040503050406030204" pitchFamily="18" charset="0"/>
                      </a:rPr>
                      <m:t>𝛾</m:t>
                    </m:r>
                  </m:oMath>
                </a14:m>
                <a:r>
                  <a:rPr lang="en-US" altLang="zh-CN" dirty="0" smtClean="0"/>
                  <a:t> </a:t>
                </a:r>
                <a:r>
                  <a:rPr lang="zh-CN" altLang="en-US" dirty="0" smtClean="0"/>
                  <a:t>与</a:t>
                </a:r>
                <a:r>
                  <a:rPr lang="en-US" altLang="zh-CN" dirty="0" err="1" smtClean="0"/>
                  <a:t>i</a:t>
                </a:r>
                <a:r>
                  <a:rPr lang="en-US" altLang="zh-CN" baseline="-25000" dirty="0" err="1" smtClean="0"/>
                  <a:t>c</a:t>
                </a:r>
                <a:r>
                  <a:rPr lang="zh-CN" altLang="en-US" baseline="-25000" dirty="0" smtClean="0"/>
                  <a:t> </a:t>
                </a:r>
                <a:r>
                  <a:rPr lang="zh-CN" altLang="en-US" dirty="0"/>
                  <a:t>的波形有关，即与</a:t>
                </a:r>
                <a:r>
                  <a:rPr lang="en-US" altLang="zh-CN" dirty="0"/>
                  <a:t>θ </a:t>
                </a:r>
                <a:r>
                  <a:rPr lang="zh-CN" altLang="en-US" dirty="0" smtClean="0"/>
                  <a:t>大小</a:t>
                </a:r>
                <a:r>
                  <a:rPr lang="zh-CN" altLang="en-US" dirty="0"/>
                  <a:t>有关。</a:t>
                </a:r>
                <a:r>
                  <a:rPr lang="zh-CN" altLang="en-US" dirty="0" smtClean="0"/>
                  <a:t>图</a:t>
                </a:r>
                <a:r>
                  <a:rPr lang="en-US" altLang="zh-CN" dirty="0" smtClean="0"/>
                  <a:t>3-15</a:t>
                </a:r>
                <a:r>
                  <a:rPr lang="zh-CN" altLang="en-US" dirty="0" smtClean="0"/>
                  <a:t>为</a:t>
                </a:r>
                <a:r>
                  <a:rPr lang="zh-CN" altLang="en-US" dirty="0"/>
                  <a:t>余弦脉冲分解系数及</a:t>
                </a:r>
                <a:r>
                  <a:rPr lang="zh-CN" altLang="en-US" dirty="0" smtClean="0"/>
                  <a:t>波形</a:t>
                </a:r>
                <a:r>
                  <a:rPr lang="zh-CN" altLang="en-US" dirty="0"/>
                  <a:t>系数</a:t>
                </a:r>
                <a14:m>
                  <m:oMath xmlns:m="http://schemas.openxmlformats.org/officeDocument/2006/math">
                    <m:r>
                      <a:rPr lang="zh-CN" altLang="en-US" i="1">
                        <a:latin typeface="Cambria Math" panose="02040503050406030204" pitchFamily="18" charset="0"/>
                      </a:rPr>
                      <m:t>𝛾</m:t>
                    </m:r>
                  </m:oMath>
                </a14:m>
                <a:r>
                  <a:rPr lang="zh-CN" altLang="en-US" dirty="0"/>
                  <a:t>与</a:t>
                </a:r>
                <a:r>
                  <a:rPr lang="en-US" altLang="zh-CN" dirty="0"/>
                  <a:t>θ </a:t>
                </a:r>
                <a:r>
                  <a:rPr lang="zh-CN" altLang="en-US" dirty="0"/>
                  <a:t>的关系曲线。由图可以看出，</a:t>
                </a:r>
                <a14:m>
                  <m:oMath xmlns:m="http://schemas.openxmlformats.org/officeDocument/2006/math">
                    <m:r>
                      <a:rPr lang="zh-CN" altLang="en-US" i="1">
                        <a:latin typeface="Cambria Math" panose="02040503050406030204" pitchFamily="18" charset="0"/>
                      </a:rPr>
                      <m:t>𝛾</m:t>
                    </m:r>
                  </m:oMath>
                </a14:m>
                <a:r>
                  <a:rPr lang="zh-CN" altLang="en-US" dirty="0"/>
                  <a:t>值</a:t>
                </a:r>
                <a:r>
                  <a:rPr lang="zh-CN" altLang="en-US" dirty="0" smtClean="0"/>
                  <a:t>在</a:t>
                </a:r>
                <a:r>
                  <a:rPr lang="en-US" altLang="zh-CN" dirty="0" smtClean="0"/>
                  <a:t>1~2</a:t>
                </a:r>
                <a:r>
                  <a:rPr lang="zh-CN" altLang="en-US" dirty="0" smtClean="0"/>
                  <a:t>之间</a:t>
                </a:r>
                <a:r>
                  <a:rPr lang="zh-CN" altLang="en-US" dirty="0"/>
                  <a:t>，</a:t>
                </a:r>
                <a14:m>
                  <m:oMath xmlns:m="http://schemas.openxmlformats.org/officeDocument/2006/math">
                    <m:r>
                      <a:rPr lang="zh-CN" altLang="en-US" i="1">
                        <a:latin typeface="Cambria Math" panose="02040503050406030204" pitchFamily="18" charset="0"/>
                      </a:rPr>
                      <m:t>𝛾</m:t>
                    </m:r>
                  </m:oMath>
                </a14:m>
                <a:r>
                  <a:rPr lang="zh-CN" altLang="en-US" dirty="0"/>
                  <a:t>随</a:t>
                </a:r>
                <a:r>
                  <a:rPr lang="en-US" altLang="zh-CN" dirty="0"/>
                  <a:t>θ </a:t>
                </a:r>
                <a:r>
                  <a:rPr lang="zh-CN" altLang="en-US" dirty="0"/>
                  <a:t>减小而增大的。但</a:t>
                </a:r>
                <a:r>
                  <a:rPr lang="en-US" altLang="zh-CN" dirty="0" smtClean="0"/>
                  <a:t>θ</a:t>
                </a:r>
                <a:r>
                  <a:rPr lang="zh-CN" altLang="en-US" dirty="0" smtClean="0"/>
                  <a:t>很</a:t>
                </a:r>
                <a:r>
                  <a:rPr lang="zh-CN" altLang="en-US" dirty="0"/>
                  <a:t>小时</a:t>
                </a:r>
                <a14:m>
                  <m:oMath xmlns:m="http://schemas.openxmlformats.org/officeDocument/2006/math">
                    <m:r>
                      <a:rPr lang="zh-CN" altLang="en-US" i="1">
                        <a:latin typeface="Cambria Math" panose="02040503050406030204" pitchFamily="18" charset="0"/>
                      </a:rPr>
                      <m:t>𝛾</m:t>
                    </m:r>
                  </m:oMath>
                </a14:m>
                <a:r>
                  <a:rPr lang="zh-CN" altLang="en-US" dirty="0"/>
                  <a:t>变化不大。</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endParaRPr lang="zh-CN" altLang="en-US" dirty="0"/>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3741995" y="1610683"/>
            <a:ext cx="1452305" cy="767255"/>
          </a:xfrm>
          <a:prstGeom prst="rect">
            <a:avLst/>
          </a:prstGeom>
        </p:spPr>
      </p:pic>
      <p:sp>
        <p:nvSpPr>
          <p:cNvPr id="4" name="文本框 3"/>
          <p:cNvSpPr txBox="1"/>
          <p:nvPr/>
        </p:nvSpPr>
        <p:spPr>
          <a:xfrm>
            <a:off x="7112000" y="1763477"/>
            <a:ext cx="952500" cy="461665"/>
          </a:xfrm>
          <a:prstGeom prst="rect">
            <a:avLst/>
          </a:prstGeom>
          <a:noFill/>
        </p:spPr>
        <p:txBody>
          <a:bodyPr wrap="square" rtlCol="0">
            <a:spAutoFit/>
          </a:bodyPr>
          <a:lstStyle/>
          <a:p>
            <a:r>
              <a:rPr lang="en-US" altLang="zh-CN" sz="2400" dirty="0" smtClean="0"/>
              <a:t>(3-37)</a:t>
            </a:r>
            <a:endParaRPr lang="zh-CN" altLang="en-US" sz="2400" dirty="0"/>
          </a:p>
        </p:txBody>
      </p:sp>
    </p:spTree>
    <p:extLst>
      <p:ext uri="{BB962C8B-B14F-4D97-AF65-F5344CB8AC3E}">
        <p14:creationId xmlns:p14="http://schemas.microsoft.com/office/powerpoint/2010/main" val="3806082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5522" y="998484"/>
            <a:ext cx="4092956" cy="3686019"/>
          </a:xfrm>
          <a:prstGeom prst="rect">
            <a:avLst/>
          </a:prstGeom>
        </p:spPr>
      </p:pic>
      <p:sp>
        <p:nvSpPr>
          <p:cNvPr id="4" name="文本框 3"/>
          <p:cNvSpPr txBox="1"/>
          <p:nvPr/>
        </p:nvSpPr>
        <p:spPr>
          <a:xfrm>
            <a:off x="1568450" y="5217226"/>
            <a:ext cx="6007100" cy="461665"/>
          </a:xfrm>
          <a:prstGeom prst="rect">
            <a:avLst/>
          </a:prstGeom>
          <a:noFill/>
        </p:spPr>
        <p:txBody>
          <a:bodyPr wrap="square" rtlCol="0">
            <a:spAutoFit/>
          </a:bodyPr>
          <a:lstStyle/>
          <a:p>
            <a:pPr algn="ctr"/>
            <a:r>
              <a:rPr lang="zh-CN" altLang="en-US" sz="2400" dirty="0" smtClean="0"/>
              <a:t>图</a:t>
            </a:r>
            <a:r>
              <a:rPr lang="en-US" altLang="zh-CN" sz="2400" dirty="0" smtClean="0"/>
              <a:t>3-15</a:t>
            </a:r>
            <a:r>
              <a:rPr lang="zh-CN" altLang="en-US" sz="2400" dirty="0"/>
              <a:t>　余弦脉冲分解系数与</a:t>
            </a:r>
            <a:r>
              <a:rPr lang="en-US" altLang="zh-CN" sz="2400" dirty="0"/>
              <a:t>θ</a:t>
            </a:r>
            <a:r>
              <a:rPr lang="zh-CN" altLang="en-US" sz="2400" dirty="0"/>
              <a:t>的关系曲线</a:t>
            </a:r>
          </a:p>
        </p:txBody>
      </p:sp>
    </p:spTree>
    <p:extLst>
      <p:ext uri="{BB962C8B-B14F-4D97-AF65-F5344CB8AC3E}">
        <p14:creationId xmlns:p14="http://schemas.microsoft.com/office/powerpoint/2010/main" val="24840718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zh-CN" altLang="en-US" dirty="0" smtClean="0"/>
                  <a:t>        由于</a:t>
                </a:r>
                <a:r>
                  <a:rPr lang="en-US" altLang="zh-CN" dirty="0"/>
                  <a:t>ξ </a:t>
                </a:r>
                <a:r>
                  <a:rPr lang="zh-CN" altLang="en-US" dirty="0"/>
                  <a:t>≤１，</a:t>
                </a:r>
                <a:r>
                  <a:rPr lang="zh-CN" altLang="en-US" dirty="0" smtClean="0"/>
                  <a:t>甲类放大器</a:t>
                </a:r>
                <a14:m>
                  <m:oMath xmlns:m="http://schemas.openxmlformats.org/officeDocument/2006/math">
                    <m:r>
                      <a:rPr lang="zh-CN" altLang="en-US" i="1">
                        <a:latin typeface="Cambria Math" panose="02040503050406030204" pitchFamily="18" charset="0"/>
                      </a:rPr>
                      <m:t>𝛾</m:t>
                    </m:r>
                  </m:oMath>
                </a14:m>
                <a:r>
                  <a:rPr lang="en-US" altLang="zh-CN" dirty="0"/>
                  <a:t> </a:t>
                </a:r>
                <a:r>
                  <a:rPr lang="en-US" altLang="zh-CN" dirty="0" smtClean="0"/>
                  <a:t>=1</a:t>
                </a:r>
                <a:r>
                  <a:rPr lang="zh-CN" altLang="en-US" dirty="0" smtClean="0"/>
                  <a:t>，</a:t>
                </a:r>
                <a:r>
                  <a:rPr lang="zh-CN" altLang="en-US" dirty="0"/>
                  <a:t>则</a:t>
                </a:r>
                <a:r>
                  <a:rPr lang="en-US" altLang="zh-CN" dirty="0"/>
                  <a:t>η </a:t>
                </a:r>
                <a:r>
                  <a:rPr lang="zh-CN" altLang="en-US" dirty="0" smtClean="0"/>
                  <a:t>≤</a:t>
                </a:r>
                <a:r>
                  <a:rPr lang="en-US" altLang="zh-CN" dirty="0" smtClean="0"/>
                  <a:t>50</a:t>
                </a:r>
                <a:r>
                  <a:rPr lang="zh-CN" altLang="en-US" dirty="0" smtClean="0"/>
                  <a:t>％</a:t>
                </a:r>
                <a:r>
                  <a:rPr lang="zh-CN" altLang="en-US" dirty="0"/>
                  <a:t>；乙类放大器有</a:t>
                </a:r>
                <a14:m>
                  <m:oMath xmlns:m="http://schemas.openxmlformats.org/officeDocument/2006/math">
                    <m:r>
                      <a:rPr lang="zh-CN" altLang="en-US" i="1">
                        <a:latin typeface="Cambria Math" panose="02040503050406030204" pitchFamily="18" charset="0"/>
                      </a:rPr>
                      <m:t>𝛾</m:t>
                    </m:r>
                  </m:oMath>
                </a14:m>
                <a:r>
                  <a:rPr lang="en-US" altLang="zh-CN" dirty="0"/>
                  <a:t> </a:t>
                </a:r>
                <a:r>
                  <a:rPr lang="en-US" altLang="zh-CN" dirty="0" smtClean="0"/>
                  <a:t>=1.57</a:t>
                </a:r>
                <a:r>
                  <a:rPr lang="zh-CN" altLang="en-US" dirty="0" smtClean="0"/>
                  <a:t>，</a:t>
                </a:r>
                <a:r>
                  <a:rPr lang="en-US" altLang="zh-CN" dirty="0"/>
                  <a:t>η </a:t>
                </a:r>
                <a:r>
                  <a:rPr lang="zh-CN" altLang="en-US" dirty="0" smtClean="0"/>
                  <a:t>≤</a:t>
                </a:r>
                <a:r>
                  <a:rPr lang="en-US" altLang="zh-CN" dirty="0" smtClean="0"/>
                  <a:t>78.5</a:t>
                </a:r>
                <a:r>
                  <a:rPr lang="zh-CN" altLang="en-US" dirty="0" smtClean="0"/>
                  <a:t>％；丙类放大器</a:t>
                </a:r>
                <a:r>
                  <a:rPr lang="zh-CN" altLang="en-US" dirty="0"/>
                  <a:t>，</a:t>
                </a:r>
                <a14:m>
                  <m:oMath xmlns:m="http://schemas.openxmlformats.org/officeDocument/2006/math">
                    <m:r>
                      <a:rPr lang="zh-CN" altLang="en-US" i="1">
                        <a:latin typeface="Cambria Math" panose="02040503050406030204" pitchFamily="18" charset="0"/>
                      </a:rPr>
                      <m:t>𝛾</m:t>
                    </m:r>
                  </m:oMath>
                </a14:m>
                <a:r>
                  <a:rPr lang="en-US" altLang="zh-CN" dirty="0"/>
                  <a:t> </a:t>
                </a:r>
                <a:r>
                  <a:rPr lang="zh-CN" altLang="en-US" dirty="0" smtClean="0"/>
                  <a:t>＞</a:t>
                </a:r>
                <a:r>
                  <a:rPr lang="en-US" altLang="zh-CN" dirty="0" smtClean="0"/>
                  <a:t>1.57</a:t>
                </a:r>
                <a:r>
                  <a:rPr lang="zh-CN" altLang="en-US" dirty="0" smtClean="0"/>
                  <a:t>，</a:t>
                </a:r>
                <a:r>
                  <a:rPr lang="zh-CN" altLang="en-US" dirty="0"/>
                  <a:t>选择合适的</a:t>
                </a:r>
                <a:r>
                  <a:rPr lang="en-US" altLang="zh-CN" dirty="0"/>
                  <a:t>θ</a:t>
                </a:r>
                <a:r>
                  <a:rPr lang="zh-CN" altLang="en-US" dirty="0"/>
                  <a:t>，则</a:t>
                </a:r>
                <a:r>
                  <a:rPr lang="en-US" altLang="zh-CN" dirty="0"/>
                  <a:t>η</a:t>
                </a:r>
                <a:r>
                  <a:rPr lang="zh-CN" altLang="en-US" dirty="0" smtClean="0"/>
                  <a:t>可以达到</a:t>
                </a:r>
                <a:r>
                  <a:rPr lang="en-US" altLang="zh-CN" dirty="0" smtClean="0"/>
                  <a:t>90</a:t>
                </a:r>
                <a:r>
                  <a:rPr lang="zh-CN" altLang="en-US" dirty="0" smtClean="0"/>
                  <a:t>％</a:t>
                </a:r>
                <a:r>
                  <a:rPr lang="zh-CN" altLang="en-US" dirty="0"/>
                  <a:t>以上。当</a:t>
                </a:r>
                <a:r>
                  <a:rPr lang="en-US" altLang="zh-CN" dirty="0"/>
                  <a:t>θ </a:t>
                </a:r>
                <a:r>
                  <a:rPr lang="zh-CN" altLang="en-US" dirty="0" smtClean="0"/>
                  <a:t>＝</a:t>
                </a:r>
                <a:r>
                  <a:rPr lang="en-US" altLang="zh-CN" dirty="0" smtClean="0"/>
                  <a:t>0°</a:t>
                </a:r>
                <a:r>
                  <a:rPr lang="zh-CN" altLang="en-US" dirty="0"/>
                  <a:t>时，</a:t>
                </a:r>
                <a14:m>
                  <m:oMath xmlns:m="http://schemas.openxmlformats.org/officeDocument/2006/math">
                    <m:r>
                      <a:rPr lang="zh-CN" altLang="en-US" i="1">
                        <a:latin typeface="Cambria Math" panose="02040503050406030204" pitchFamily="18" charset="0"/>
                      </a:rPr>
                      <m:t>𝛾</m:t>
                    </m:r>
                  </m:oMath>
                </a14:m>
                <a:r>
                  <a:rPr lang="en-US" altLang="zh-CN" dirty="0"/>
                  <a:t> </a:t>
                </a:r>
                <a:r>
                  <a:rPr lang="en-US" altLang="zh-CN" dirty="0" smtClean="0"/>
                  <a:t>=2</a:t>
                </a:r>
                <a:r>
                  <a:rPr lang="zh-CN" altLang="en-US" dirty="0" smtClean="0"/>
                  <a:t>，</a:t>
                </a:r>
                <a:r>
                  <a:rPr lang="en-US" altLang="zh-CN" dirty="0"/>
                  <a:t>η </a:t>
                </a:r>
                <a:r>
                  <a:rPr lang="zh-CN" altLang="en-US" dirty="0"/>
                  <a:t>最</a:t>
                </a:r>
                <a:br>
                  <a:rPr lang="zh-CN" altLang="en-US" dirty="0"/>
                </a:br>
                <a:r>
                  <a:rPr lang="zh-CN" altLang="en-US" dirty="0" smtClean="0"/>
                  <a:t>大为</a:t>
                </a:r>
                <a:r>
                  <a:rPr lang="en-US" altLang="zh-CN" dirty="0" smtClean="0"/>
                  <a:t>100</a:t>
                </a:r>
                <a:r>
                  <a:rPr lang="zh-CN" altLang="en-US" dirty="0" smtClean="0"/>
                  <a:t>％，</a:t>
                </a:r>
                <a:r>
                  <a:rPr lang="zh-CN" altLang="en-US" dirty="0"/>
                  <a:t>但这种情况是不可取的，因为</a:t>
                </a:r>
                <a:r>
                  <a:rPr lang="zh-CN" altLang="en-US" dirty="0" smtClean="0"/>
                  <a:t>此时</a:t>
                </a:r>
                <a:r>
                  <a:rPr lang="en-US" altLang="zh-CN" dirty="0" err="1" smtClean="0"/>
                  <a:t>i</a:t>
                </a:r>
                <a:r>
                  <a:rPr lang="en-US" altLang="zh-CN" baseline="-25000" dirty="0" err="1" smtClean="0"/>
                  <a:t>c</a:t>
                </a:r>
                <a:r>
                  <a:rPr lang="zh-CN" altLang="en-US" baseline="-25000" dirty="0" smtClean="0"/>
                  <a:t> </a:t>
                </a:r>
                <a:r>
                  <a:rPr lang="en-US" altLang="zh-CN" dirty="0" smtClean="0"/>
                  <a:t>=0</a:t>
                </a:r>
                <a:r>
                  <a:rPr lang="zh-CN" altLang="en-US" dirty="0" smtClean="0"/>
                  <a:t>，</a:t>
                </a:r>
                <a:r>
                  <a:rPr lang="zh-CN" altLang="en-US" dirty="0"/>
                  <a:t>没有功率输出。为了兼顾功率和</a:t>
                </a:r>
                <a:r>
                  <a:rPr lang="zh-CN" altLang="en-US" dirty="0" smtClean="0"/>
                  <a:t>效率</a:t>
                </a:r>
                <a:r>
                  <a:rPr lang="zh-CN" altLang="en-US" dirty="0"/>
                  <a:t>，通常选</a:t>
                </a:r>
                <a:r>
                  <a:rPr lang="en-US" altLang="zh-CN" dirty="0"/>
                  <a:t>θ </a:t>
                </a:r>
                <a:r>
                  <a:rPr lang="zh-CN" altLang="en-US" dirty="0" smtClean="0"/>
                  <a:t>在</a:t>
                </a:r>
                <a:r>
                  <a:rPr lang="en-US" altLang="zh-CN" dirty="0" smtClean="0"/>
                  <a:t>65°~75</a:t>
                </a:r>
                <a:r>
                  <a:rPr lang="zh-CN" altLang="en-US" dirty="0" smtClean="0"/>
                  <a:t>左右。</a:t>
                </a:r>
                <a:r>
                  <a:rPr lang="en-US" altLang="zh-CN" dirty="0" smtClean="0"/>
                  <a:t/>
                </a:r>
                <a:br>
                  <a:rPr lang="en-US" altLang="zh-CN" dirty="0" smtClean="0"/>
                </a:br>
                <a:r>
                  <a:rPr lang="en-US" altLang="zh-CN" dirty="0" smtClean="0"/>
                  <a:t>        </a:t>
                </a:r>
                <a:r>
                  <a:rPr lang="zh-CN" altLang="en-US" dirty="0" smtClean="0"/>
                  <a:t>在</a:t>
                </a:r>
                <a:r>
                  <a:rPr lang="zh-CN" altLang="en-US" dirty="0"/>
                  <a:t>基极电路中，信号源供给的功率称为高频功放的激励功率。因为信号电压为</a:t>
                </a:r>
                <a:r>
                  <a:rPr lang="zh-CN" altLang="en-US" dirty="0" smtClean="0"/>
                  <a:t>正弦波</a:t>
                </a:r>
                <a:r>
                  <a:rPr lang="zh-CN" altLang="en-US" dirty="0"/>
                  <a:t>，因此激励功率大小决定于基极电流中基波分量的大小。设其基波电流振幅</a:t>
                </a:r>
                <a:r>
                  <a:rPr lang="zh-CN" altLang="en-US" dirty="0" smtClean="0"/>
                  <a:t>为</a:t>
                </a:r>
                <a:r>
                  <a:rPr lang="en-US" altLang="zh-CN" dirty="0" smtClean="0"/>
                  <a:t>I</a:t>
                </a:r>
                <a:r>
                  <a:rPr lang="en-US" altLang="zh-CN" baseline="-25000" dirty="0" smtClean="0"/>
                  <a:t>b1</a:t>
                </a:r>
                <a:r>
                  <a:rPr lang="zh-CN" altLang="en-US" dirty="0" smtClean="0"/>
                  <a:t>，</a:t>
                </a:r>
                <a:r>
                  <a:rPr lang="zh-CN" altLang="en-US" dirty="0"/>
                  <a:t>且</a:t>
                </a:r>
                <a:r>
                  <a:rPr lang="zh-CN" altLang="en-US" dirty="0" smtClean="0"/>
                  <a:t>它与</a:t>
                </a:r>
                <a:r>
                  <a:rPr lang="en-US" altLang="zh-CN" dirty="0" err="1" smtClean="0"/>
                  <a:t>u</a:t>
                </a:r>
                <a:r>
                  <a:rPr lang="en-US" altLang="zh-CN" baseline="-25000" dirty="0" err="1" smtClean="0"/>
                  <a:t>b</a:t>
                </a:r>
                <a:r>
                  <a:rPr lang="zh-CN" altLang="en-US" dirty="0" smtClean="0"/>
                  <a:t> </a:t>
                </a:r>
                <a:r>
                  <a:rPr lang="zh-CN" altLang="en-US" dirty="0"/>
                  <a:t>同相，则激励功率为</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8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2199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04701"/>
            <a:ext cx="7886700" cy="3412274"/>
          </a:xfrm>
        </p:spPr>
        <p:txBody>
          <a:bodyPr/>
          <a:lstStyle/>
          <a:p>
            <a:r>
              <a:rPr lang="en-US" altLang="zh-CN" dirty="0" smtClean="0"/>
              <a:t>      </a:t>
            </a:r>
            <a:r>
              <a:rPr lang="en-US" altLang="zh-CN" dirty="0" smtClean="0"/>
              <a:t/>
            </a:r>
            <a:br>
              <a:rPr lang="en-US" altLang="zh-CN" dirty="0" smtClean="0"/>
            </a:br>
            <a:r>
              <a:rPr lang="en-US" altLang="zh-CN" dirty="0" smtClean="0"/>
              <a:t>         </a:t>
            </a:r>
            <a:r>
              <a:rPr lang="zh-CN" altLang="en-US" dirty="0" smtClean="0"/>
              <a:t>此</a:t>
            </a:r>
            <a:r>
              <a:rPr lang="zh-CN" altLang="en-US" dirty="0"/>
              <a:t>激励功率最后变为发射结和基区的热损耗。</a:t>
            </a:r>
            <a:br>
              <a:rPr lang="zh-CN" altLang="en-US" dirty="0"/>
            </a:br>
            <a:r>
              <a:rPr lang="zh-CN" altLang="en-US" dirty="0" smtClean="0"/>
              <a:t>         高频</a:t>
            </a:r>
            <a:r>
              <a:rPr lang="zh-CN" altLang="en-US" dirty="0"/>
              <a:t>功放的功率放大倍数</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用</a:t>
            </a:r>
            <a:r>
              <a:rPr lang="en-US" altLang="zh-CN" dirty="0" smtClean="0"/>
              <a:t>dB</a:t>
            </a:r>
            <a:r>
              <a:rPr lang="zh-CN" altLang="en-US" dirty="0" smtClean="0"/>
              <a:t>表示</a:t>
            </a:r>
            <a:r>
              <a:rPr lang="zh-CN" altLang="en-US" dirty="0"/>
              <a:t>时：</a:t>
            </a:r>
          </a:p>
        </p:txBody>
      </p:sp>
      <p:pic>
        <p:nvPicPr>
          <p:cNvPr id="2" name="图片 1"/>
          <p:cNvPicPr>
            <a:picLocks noChangeAspect="1"/>
          </p:cNvPicPr>
          <p:nvPr/>
        </p:nvPicPr>
        <p:blipFill>
          <a:blip r:embed="rId2"/>
          <a:stretch>
            <a:fillRect/>
          </a:stretch>
        </p:blipFill>
        <p:spPr>
          <a:xfrm>
            <a:off x="3654239" y="725226"/>
            <a:ext cx="1835521" cy="723867"/>
          </a:xfrm>
          <a:prstGeom prst="rect">
            <a:avLst/>
          </a:prstGeom>
        </p:spPr>
      </p:pic>
      <p:sp>
        <p:nvSpPr>
          <p:cNvPr id="4" name="文本框 3"/>
          <p:cNvSpPr txBox="1"/>
          <p:nvPr/>
        </p:nvSpPr>
        <p:spPr>
          <a:xfrm>
            <a:off x="7112000" y="856326"/>
            <a:ext cx="1028700" cy="461665"/>
          </a:xfrm>
          <a:prstGeom prst="rect">
            <a:avLst/>
          </a:prstGeom>
          <a:noFill/>
        </p:spPr>
        <p:txBody>
          <a:bodyPr wrap="square" rtlCol="0">
            <a:spAutoFit/>
          </a:bodyPr>
          <a:lstStyle/>
          <a:p>
            <a:r>
              <a:rPr lang="en-US" altLang="zh-CN" sz="2400" dirty="0" smtClean="0"/>
              <a:t>(3-38)</a:t>
            </a:r>
            <a:endParaRPr lang="zh-CN" altLang="en-US" sz="2400" dirty="0"/>
          </a:p>
        </p:txBody>
      </p:sp>
      <p:pic>
        <p:nvPicPr>
          <p:cNvPr id="5" name="图片 4"/>
          <p:cNvPicPr>
            <a:picLocks noChangeAspect="1"/>
          </p:cNvPicPr>
          <p:nvPr/>
        </p:nvPicPr>
        <p:blipFill>
          <a:blip r:embed="rId3"/>
          <a:stretch>
            <a:fillRect/>
          </a:stretch>
        </p:blipFill>
        <p:spPr>
          <a:xfrm>
            <a:off x="2541549" y="2437414"/>
            <a:ext cx="4060899" cy="1327091"/>
          </a:xfrm>
          <a:prstGeom prst="rect">
            <a:avLst/>
          </a:prstGeom>
        </p:spPr>
      </p:pic>
      <p:sp>
        <p:nvSpPr>
          <p:cNvPr id="6" name="文本框 5"/>
          <p:cNvSpPr txBox="1"/>
          <p:nvPr/>
        </p:nvSpPr>
        <p:spPr>
          <a:xfrm>
            <a:off x="7112000" y="2849115"/>
            <a:ext cx="1028700" cy="461665"/>
          </a:xfrm>
          <a:prstGeom prst="rect">
            <a:avLst/>
          </a:prstGeom>
          <a:noFill/>
        </p:spPr>
        <p:txBody>
          <a:bodyPr wrap="square" rtlCol="0">
            <a:spAutoFit/>
          </a:bodyPr>
          <a:lstStyle/>
          <a:p>
            <a:r>
              <a:rPr lang="en-US" altLang="zh-CN" sz="2400" dirty="0" smtClean="0"/>
              <a:t>(3-39)</a:t>
            </a:r>
            <a:endParaRPr lang="zh-CN" altLang="en-US" sz="2400" dirty="0"/>
          </a:p>
        </p:txBody>
      </p:sp>
      <p:pic>
        <p:nvPicPr>
          <p:cNvPr id="7" name="图片 6"/>
          <p:cNvPicPr>
            <a:picLocks noChangeAspect="1"/>
          </p:cNvPicPr>
          <p:nvPr/>
        </p:nvPicPr>
        <p:blipFill>
          <a:blip r:embed="rId4"/>
          <a:stretch>
            <a:fillRect/>
          </a:stretch>
        </p:blipFill>
        <p:spPr>
          <a:xfrm>
            <a:off x="3041862" y="3881123"/>
            <a:ext cx="3294734" cy="871701"/>
          </a:xfrm>
          <a:prstGeom prst="rect">
            <a:avLst/>
          </a:prstGeom>
        </p:spPr>
      </p:pic>
      <p:sp>
        <p:nvSpPr>
          <p:cNvPr id="8" name="文本框 7"/>
          <p:cNvSpPr txBox="1"/>
          <p:nvPr/>
        </p:nvSpPr>
        <p:spPr>
          <a:xfrm>
            <a:off x="7112000" y="4038230"/>
            <a:ext cx="1028700" cy="461665"/>
          </a:xfrm>
          <a:prstGeom prst="rect">
            <a:avLst/>
          </a:prstGeom>
          <a:noFill/>
        </p:spPr>
        <p:txBody>
          <a:bodyPr wrap="square" rtlCol="0">
            <a:spAutoFit/>
          </a:bodyPr>
          <a:lstStyle/>
          <a:p>
            <a:r>
              <a:rPr lang="en-US" altLang="zh-CN" sz="2400" dirty="0" smtClean="0"/>
              <a:t>(3-40)</a:t>
            </a:r>
            <a:endParaRPr lang="zh-CN" altLang="en-US" sz="2400" dirty="0"/>
          </a:p>
        </p:txBody>
      </p:sp>
      <p:sp>
        <p:nvSpPr>
          <p:cNvPr id="9" name="矩形 8"/>
          <p:cNvSpPr/>
          <p:nvPr/>
        </p:nvSpPr>
        <p:spPr>
          <a:xfrm>
            <a:off x="583668" y="4218543"/>
            <a:ext cx="8220363" cy="2492990"/>
          </a:xfrm>
          <a:prstGeom prst="rect">
            <a:avLst/>
          </a:prstGeom>
        </p:spPr>
        <p:txBody>
          <a:bodyPr wrap="square">
            <a:spAutoFit/>
          </a:bodyPr>
          <a:lstStyle/>
          <a:p>
            <a:pPr>
              <a:lnSpc>
                <a:spcPct val="130000"/>
              </a:lnSpc>
            </a:pPr>
            <a:r>
              <a:rPr lang="zh-CN" altLang="en-US" sz="2400" dirty="0"/>
              <a:t>它也称为功率增益。</a:t>
            </a:r>
            <a:r>
              <a:rPr lang="en-US" altLang="zh-CN" sz="2400" dirty="0"/>
              <a:t/>
            </a:r>
            <a:br>
              <a:rPr lang="en-US" altLang="zh-CN" sz="2400" dirty="0"/>
            </a:br>
            <a:r>
              <a:rPr lang="en-US" altLang="zh-CN" sz="2400" dirty="0"/>
              <a:t>        </a:t>
            </a:r>
            <a:r>
              <a:rPr lang="zh-CN" altLang="en-US" sz="2400" dirty="0"/>
              <a:t>在高频功放中，由于高频大信号的电流放大倍数</a:t>
            </a:r>
            <a:r>
              <a:rPr lang="en-US" altLang="zh-CN" sz="2400" dirty="0"/>
              <a:t>I</a:t>
            </a:r>
            <a:r>
              <a:rPr lang="en-US" altLang="zh-CN" sz="2400" baseline="-25000" dirty="0"/>
              <a:t>c1</a:t>
            </a:r>
            <a:r>
              <a:rPr lang="en-US" altLang="zh-CN" sz="2400" dirty="0"/>
              <a:t>/I</a:t>
            </a:r>
            <a:r>
              <a:rPr lang="en-US" altLang="zh-CN" sz="2400" baseline="-25000" dirty="0"/>
              <a:t>b1</a:t>
            </a:r>
            <a:r>
              <a:rPr lang="zh-CN" altLang="en-US" sz="2400" dirty="0"/>
              <a:t>和电压放大倍数</a:t>
            </a:r>
            <a:r>
              <a:rPr lang="en-US" altLang="zh-CN" sz="2400" dirty="0" err="1"/>
              <a:t>U</a:t>
            </a:r>
            <a:r>
              <a:rPr lang="en-US" altLang="zh-CN" sz="2400" baseline="-25000" dirty="0" err="1"/>
              <a:t>c</a:t>
            </a:r>
            <a:r>
              <a:rPr lang="en-US" altLang="zh-CN" sz="2400" dirty="0"/>
              <a:t>/</a:t>
            </a:r>
            <a:r>
              <a:rPr lang="en-US" altLang="zh-CN" sz="2400" dirty="0" err="1"/>
              <a:t>U</a:t>
            </a:r>
            <a:r>
              <a:rPr lang="en-US" altLang="zh-CN" sz="2400" baseline="-25000" dirty="0" err="1"/>
              <a:t>b</a:t>
            </a:r>
            <a:r>
              <a:rPr lang="zh-CN" altLang="en-US" sz="2400" dirty="0"/>
              <a:t>都比小信号及低频时小，故功率放大倍数也小，通常功率增益（与晶体管以及工作频率有关）为十几至二十几分贝。</a:t>
            </a:r>
          </a:p>
        </p:txBody>
      </p:sp>
    </p:spTree>
    <p:extLst>
      <p:ext uri="{BB962C8B-B14F-4D97-AF65-F5344CB8AC3E}">
        <p14:creationId xmlns:p14="http://schemas.microsoft.com/office/powerpoint/2010/main" val="3662055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r>
                  <a:rPr lang="zh-CN" altLang="en-US" b="1" dirty="0"/>
                  <a:t>三、高频功放的工作状态</a:t>
                </a:r>
                <a:r>
                  <a:rPr lang="en-US" altLang="zh-CN" dirty="0"/>
                  <a:t/>
                </a:r>
                <a:br>
                  <a:rPr lang="en-US" altLang="zh-CN" dirty="0"/>
                </a:br>
                <a:r>
                  <a:rPr lang="en-US" altLang="zh-CN" dirty="0"/>
                  <a:t>        1)</a:t>
                </a:r>
                <a:r>
                  <a:rPr lang="zh-CN" altLang="en-US" dirty="0"/>
                  <a:t>动特性曲线</a:t>
                </a:r>
                <a:br>
                  <a:rPr lang="zh-CN" altLang="en-US" dirty="0"/>
                </a:br>
                <a:r>
                  <a:rPr lang="zh-CN" altLang="en-US" dirty="0"/>
                  <a:t>        高频功放中电流波形可以从晶体管的动特性上得到。所谓动特性就是指当加上激励信号及接上负载阻抗时，晶体管集电极电流</a:t>
                </a:r>
                <a:r>
                  <a:rPr lang="en-US" altLang="zh-CN" dirty="0" err="1"/>
                  <a:t>i</a:t>
                </a:r>
                <a:r>
                  <a:rPr lang="en-US" altLang="zh-CN" baseline="-25000" dirty="0" err="1"/>
                  <a:t>c</a:t>
                </a:r>
                <a:r>
                  <a:rPr lang="zh-CN" altLang="en-US" dirty="0"/>
                  <a:t>与电极电压（</a:t>
                </a:r>
                <a:r>
                  <a:rPr lang="en-US" altLang="zh-CN" dirty="0" err="1"/>
                  <a:t>u</a:t>
                </a:r>
                <a:r>
                  <a:rPr lang="en-US" altLang="zh-CN" baseline="-25000" dirty="0" err="1"/>
                  <a:t>be</a:t>
                </a:r>
                <a:r>
                  <a:rPr lang="zh-CN" altLang="en-US" dirty="0"/>
                  <a:t>或</a:t>
                </a:r>
                <a:r>
                  <a:rPr lang="en-US" altLang="zh-CN" dirty="0" err="1"/>
                  <a:t>u</a:t>
                </a:r>
                <a:r>
                  <a:rPr lang="en-US" altLang="zh-CN" baseline="-25000" dirty="0" err="1"/>
                  <a:t>ce</a:t>
                </a:r>
                <a:r>
                  <a:rPr lang="zh-CN" altLang="en-US" dirty="0"/>
                  <a:t>）的关系曲线，它在</a:t>
                </a:r>
                <a:r>
                  <a:rPr lang="en-US" altLang="zh-CN" dirty="0" err="1"/>
                  <a:t>i</a:t>
                </a:r>
                <a:r>
                  <a:rPr lang="en-US" altLang="zh-CN" baseline="-25000" dirty="0" err="1"/>
                  <a:t>c</a:t>
                </a:r>
                <a:r>
                  <a:rPr lang="en-US" altLang="zh-CN" dirty="0" err="1"/>
                  <a:t>-u</a:t>
                </a:r>
                <a:r>
                  <a:rPr lang="en-US" altLang="zh-CN" baseline="-25000" dirty="0" err="1"/>
                  <a:t>ce</a:t>
                </a:r>
                <a:r>
                  <a:rPr lang="zh-CN" altLang="en-US" dirty="0"/>
                  <a:t>或</a:t>
                </a:r>
                <a:r>
                  <a:rPr lang="en-US" altLang="zh-CN" dirty="0" err="1"/>
                  <a:t>i</a:t>
                </a:r>
                <a:r>
                  <a:rPr lang="en-US" altLang="zh-CN" baseline="-25000" dirty="0" err="1"/>
                  <a:t>c</a:t>
                </a:r>
                <a:r>
                  <a:rPr lang="en-US" altLang="zh-CN" dirty="0" err="1"/>
                  <a:t>-u</a:t>
                </a:r>
                <a:r>
                  <a:rPr lang="en-US" altLang="zh-CN" baseline="-25000" dirty="0" err="1"/>
                  <a:t>be</a:t>
                </a:r>
                <a:r>
                  <a:rPr lang="zh-CN" altLang="en-US" dirty="0"/>
                  <a:t>坐标系统中是一条曲线。它的作法是在</a:t>
                </a:r>
                <a:r>
                  <a:rPr lang="en-US" altLang="zh-CN" dirty="0"/>
                  <a:t>U</a:t>
                </a:r>
                <a:r>
                  <a:rPr lang="en-US" altLang="zh-CN" baseline="-25000" dirty="0"/>
                  <a:t>be</a:t>
                </a:r>
                <a:r>
                  <a:rPr lang="en-US" altLang="zh-CN" dirty="0"/>
                  <a:t>=</a:t>
                </a:r>
                <a:r>
                  <a:rPr lang="en-US" altLang="zh-CN" dirty="0" err="1"/>
                  <a:t>U</a:t>
                </a:r>
                <a:r>
                  <a:rPr lang="en-US" altLang="zh-CN" baseline="-25000" dirty="0" err="1"/>
                  <a:t>BB</a:t>
                </a:r>
                <a:r>
                  <a:rPr lang="en-US" altLang="zh-CN" dirty="0" err="1"/>
                  <a:t>+u</a:t>
                </a:r>
                <a:r>
                  <a:rPr lang="en-US" altLang="zh-CN" baseline="-25000" dirty="0" err="1"/>
                  <a:t>b</a:t>
                </a:r>
                <a:r>
                  <a:rPr lang="zh-CN" altLang="en-US" dirty="0"/>
                  <a:t>和</a:t>
                </a:r>
                <a:r>
                  <a:rPr lang="en-US" altLang="zh-CN" dirty="0" err="1"/>
                  <a:t>u</a:t>
                </a:r>
                <a:r>
                  <a:rPr lang="en-US" altLang="zh-CN" baseline="-25000" dirty="0" err="1"/>
                  <a:t>ce</a:t>
                </a:r>
                <a:r>
                  <a:rPr lang="en-US" altLang="zh-CN" dirty="0"/>
                  <a:t>=U</a:t>
                </a:r>
                <a:r>
                  <a:rPr lang="en-US" altLang="zh-CN" baseline="-25000" dirty="0"/>
                  <a:t>CC</a:t>
                </a:r>
                <a:r>
                  <a:rPr lang="en-US" altLang="zh-CN" dirty="0"/>
                  <a:t>-</a:t>
                </a:r>
                <a:r>
                  <a:rPr lang="en-US" altLang="zh-CN" dirty="0" err="1"/>
                  <a:t>u</a:t>
                </a:r>
                <a:r>
                  <a:rPr lang="en-US" altLang="zh-CN" baseline="-25000" dirty="0" err="1"/>
                  <a:t>c</a:t>
                </a:r>
                <a:r>
                  <a:rPr lang="zh-CN" altLang="en-US" dirty="0"/>
                  <a:t>一定时，逐点（以</a:t>
                </a:r>
                <a:r>
                  <a:rPr lang="en-US" altLang="zh-CN" dirty="0" err="1"/>
                  <a:t>wt</a:t>
                </a:r>
                <a:r>
                  <a:rPr lang="zh-CN" altLang="en-US" dirty="0"/>
                  <a:t>为变量，如由</a:t>
                </a:r>
                <a:r>
                  <a:rPr lang="en-US" altLang="zh-CN" dirty="0"/>
                  <a:t>0</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至</m:t>
                    </m:r>
                    <m:r>
                      <a:rPr lang="en-US" altLang="zh-CN" i="1">
                        <a:latin typeface="Cambria Math" panose="02040503050406030204" pitchFamily="18" charset="0"/>
                        <a:ea typeface="Cambria Math" panose="02040503050406030204" pitchFamily="18" charset="0"/>
                      </a:rPr>
                      <m:t>90</m:t>
                    </m:r>
                    <m:r>
                      <a:rPr lang="en-US" altLang="zh-CN" i="1">
                        <a:latin typeface="Cambria Math" panose="02040503050406030204" pitchFamily="18" charset="0"/>
                        <a:ea typeface="Cambria Math" panose="02040503050406030204" pitchFamily="18" charset="0"/>
                      </a:rPr>
                      <m:t>°</m:t>
                    </m:r>
                  </m:oMath>
                </a14:m>
                <a:r>
                  <a:rPr lang="zh-CN" altLang="en-US" dirty="0"/>
                  <a:t>）由</a:t>
                </a:r>
                <a:r>
                  <a:rPr lang="en-US" altLang="zh-CN" dirty="0" err="1"/>
                  <a:t>u</a:t>
                </a:r>
                <a:r>
                  <a:rPr lang="en-US" altLang="zh-CN" baseline="-25000" dirty="0" err="1"/>
                  <a:t>be</a:t>
                </a:r>
                <a:r>
                  <a:rPr lang="zh-CN" altLang="en-US" dirty="0"/>
                  <a:t>、</a:t>
                </a:r>
                <a:r>
                  <a:rPr lang="en-US" altLang="zh-CN" dirty="0" err="1"/>
                  <a:t>u</a:t>
                </a:r>
                <a:r>
                  <a:rPr lang="en-US" altLang="zh-CN" baseline="-25000" dirty="0" err="1"/>
                  <a:t>ce</a:t>
                </a:r>
                <a:r>
                  <a:rPr lang="zh-CN" altLang="en-US" dirty="0"/>
                  <a:t>从</a:t>
                </a:r>
                <a:r>
                  <a:rPr lang="zh-CN" altLang="en-US" dirty="0"/>
                  <a:t>晶体管输出特性上找出</a:t>
                </a:r>
                <a:r>
                  <a:rPr lang="zh-CN" altLang="en-US" dirty="0"/>
                  <a:t>的</a:t>
                </a:r>
                <a:r>
                  <a:rPr lang="en-US" altLang="zh-CN" dirty="0" err="1"/>
                  <a:t>i</a:t>
                </a:r>
                <a:r>
                  <a:rPr lang="en-US" altLang="zh-CN" baseline="-25000" dirty="0" err="1"/>
                  <a:t>c</a:t>
                </a:r>
                <a:r>
                  <a:rPr lang="zh-CN" altLang="en-US" dirty="0"/>
                  <a:t>，</a:t>
                </a:r>
                <a:r>
                  <a:rPr lang="zh-CN" altLang="en-US" dirty="0"/>
                  <a:t>并连成线。由</a:t>
                </a:r>
                <a:r>
                  <a:rPr lang="zh-CN" altLang="en-US" dirty="0"/>
                  <a:t>不同的</a:t>
                </a:r>
                <a:r>
                  <a:rPr lang="en-US" altLang="zh-CN" dirty="0" err="1"/>
                  <a:t>U</a:t>
                </a:r>
                <a:r>
                  <a:rPr lang="en-US" altLang="zh-CN" baseline="-25000" dirty="0" err="1"/>
                  <a:t>b</a:t>
                </a:r>
                <a:r>
                  <a:rPr lang="zh-CN" altLang="en-US" dirty="0"/>
                  <a:t>、</a:t>
                </a:r>
                <a:r>
                  <a:rPr lang="en-US" altLang="zh-CN" dirty="0" err="1"/>
                  <a:t>U</a:t>
                </a:r>
                <a:r>
                  <a:rPr lang="en-US" altLang="zh-CN" baseline="-25000" dirty="0" err="1"/>
                  <a:t>c</a:t>
                </a:r>
                <a:r>
                  <a:rPr lang="zh-CN" altLang="en-US" baseline="-25000" dirty="0"/>
                  <a:t> </a:t>
                </a:r>
                <a:r>
                  <a:rPr lang="zh-CN" altLang="en-US" dirty="0"/>
                  <a:t>可以得到不同的动特性。</a:t>
                </a:r>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1159" t="-117" r="-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4256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a:xfrm>
                <a:off x="839664" y="869531"/>
                <a:ext cx="7886700" cy="5554716"/>
              </a:xfrm>
            </p:spPr>
            <p:txBody>
              <a:bodyPr/>
              <a:lstStyle/>
              <a:p>
                <a:pPr>
                  <a:lnSpc>
                    <a:spcPct val="110000"/>
                  </a:lnSpc>
                </a:pPr>
                <a:r>
                  <a:rPr lang="zh-CN" altLang="en-US" dirty="0" smtClean="0"/>
                  <a:t>这里</a:t>
                </a:r>
                <a:r>
                  <a:rPr lang="zh-CN" altLang="en-US" dirty="0"/>
                  <a:t>要说明，由于高频功放采用谐振回路，有储能</a:t>
                </a:r>
                <a:r>
                  <a:rPr lang="zh-CN" altLang="en-US" dirty="0" smtClean="0"/>
                  <a:t>作用</a:t>
                </a:r>
                <a:r>
                  <a:rPr lang="zh-CN" altLang="en-US" dirty="0"/>
                  <a:t>，</a:t>
                </a:r>
                <a:r>
                  <a:rPr lang="zh-CN" altLang="en-US" dirty="0" smtClean="0"/>
                  <a:t>因此</a:t>
                </a:r>
                <a:r>
                  <a:rPr lang="en-US" altLang="zh-CN" dirty="0" err="1" smtClean="0"/>
                  <a:t>i</a:t>
                </a:r>
                <a:r>
                  <a:rPr lang="en-US" altLang="zh-CN" baseline="-25000" dirty="0" err="1" smtClean="0"/>
                  <a:t>c</a:t>
                </a:r>
                <a:r>
                  <a:rPr lang="zh-CN" altLang="en-US" dirty="0" smtClean="0"/>
                  <a:t>瞬时值</a:t>
                </a:r>
                <a:r>
                  <a:rPr lang="zh-CN" altLang="en-US" dirty="0"/>
                  <a:t>与回路两</a:t>
                </a:r>
                <a:r>
                  <a:rPr lang="zh-CN" altLang="en-US" dirty="0" smtClean="0"/>
                  <a:t>端电压</a:t>
                </a:r>
                <a:r>
                  <a:rPr lang="en-US" altLang="zh-CN" dirty="0" err="1" smtClean="0"/>
                  <a:t>u</a:t>
                </a:r>
                <a:r>
                  <a:rPr lang="en-US" altLang="zh-CN" baseline="-25000" dirty="0" err="1" smtClean="0"/>
                  <a:t>c</a:t>
                </a:r>
                <a:r>
                  <a:rPr lang="zh-CN" altLang="en-US" dirty="0" smtClean="0"/>
                  <a:t>之间</a:t>
                </a:r>
                <a:r>
                  <a:rPr lang="zh-CN" altLang="en-US" dirty="0"/>
                  <a:t>没有简单的对应关系。不能像低频放大器或</a:t>
                </a:r>
                <a:r>
                  <a:rPr lang="zh-CN" altLang="en-US" dirty="0" smtClean="0"/>
                  <a:t>高频小</a:t>
                </a:r>
                <a:r>
                  <a:rPr lang="zh-CN" altLang="en-US" dirty="0"/>
                  <a:t>信号放大器那样，由给定</a:t>
                </a:r>
                <a:r>
                  <a:rPr lang="zh-CN" altLang="en-US" dirty="0" smtClean="0"/>
                  <a:t>的</a:t>
                </a:r>
                <a:r>
                  <a:rPr lang="en-US" altLang="zh-CN" dirty="0" smtClean="0"/>
                  <a:t>R</a:t>
                </a:r>
                <a:r>
                  <a:rPr lang="en-US" altLang="zh-CN" baseline="-25000" dirty="0" smtClean="0"/>
                  <a:t>L</a:t>
                </a:r>
                <a:r>
                  <a:rPr lang="zh-CN" altLang="en-US" dirty="0" smtClean="0"/>
                  <a:t>值</a:t>
                </a:r>
                <a:r>
                  <a:rPr lang="zh-CN" altLang="en-US" dirty="0"/>
                  <a:t>就可从外部</a:t>
                </a:r>
                <a:r>
                  <a:rPr lang="zh-CN" altLang="en-US" dirty="0" smtClean="0"/>
                  <a:t>得到</a:t>
                </a:r>
                <a:r>
                  <a:rPr lang="en-US" altLang="zh-CN" dirty="0" err="1" smtClean="0"/>
                  <a:t>i</a:t>
                </a:r>
                <a:r>
                  <a:rPr lang="en-US" altLang="zh-CN" baseline="-25000" dirty="0" err="1" smtClean="0"/>
                  <a:t>c</a:t>
                </a:r>
                <a:r>
                  <a:rPr lang="en-US" altLang="zh-CN" dirty="0" err="1" smtClean="0"/>
                  <a:t>-u</a:t>
                </a:r>
                <a:r>
                  <a:rPr lang="en-US" altLang="zh-CN" baseline="-25000" dirty="0" err="1" smtClean="0"/>
                  <a:t>ce</a:t>
                </a:r>
                <a:r>
                  <a:rPr lang="zh-CN" altLang="en-US" dirty="0" smtClean="0"/>
                  <a:t>的</a:t>
                </a:r>
                <a:r>
                  <a:rPr lang="zh-CN" altLang="en-US" dirty="0"/>
                  <a:t>确定关系（在低频放大器或</a:t>
                </a:r>
                <a:r>
                  <a:rPr lang="zh-CN" altLang="en-US" dirty="0" smtClean="0"/>
                  <a:t>高频</a:t>
                </a:r>
                <a:r>
                  <a:rPr lang="zh-CN" altLang="en-US" dirty="0"/>
                  <a:t>小信号放大器中，</a:t>
                </a:r>
                <a:r>
                  <a:rPr lang="zh-CN" altLang="en-US" dirty="0" smtClean="0"/>
                  <a:t>有</a:t>
                </a:r>
                <a:r>
                  <a:rPr lang="en-US" altLang="zh-CN" dirty="0" err="1" smtClean="0"/>
                  <a:t>u</a:t>
                </a:r>
                <a:r>
                  <a:rPr lang="en-US" altLang="zh-CN" baseline="-25000" dirty="0" err="1" smtClean="0"/>
                  <a:t>ce</a:t>
                </a:r>
                <a:r>
                  <a:rPr lang="en-US" altLang="zh-CN" dirty="0" smtClean="0"/>
                  <a:t>=U</a:t>
                </a:r>
                <a:r>
                  <a:rPr lang="en-US" altLang="zh-CN" baseline="-25000" dirty="0" smtClean="0"/>
                  <a:t>CC</a:t>
                </a:r>
                <a:r>
                  <a:rPr lang="en-US" altLang="zh-CN" dirty="0" smtClean="0"/>
                  <a:t>-</a:t>
                </a:r>
                <a:r>
                  <a:rPr lang="en-US" altLang="zh-CN" dirty="0" err="1" smtClean="0"/>
                  <a:t>i</a:t>
                </a:r>
                <a:r>
                  <a:rPr lang="en-US" altLang="zh-CN" baseline="-25000" dirty="0" err="1" smtClean="0"/>
                  <a:t>c</a:t>
                </a:r>
                <a:r>
                  <a:rPr lang="en-US" altLang="zh-CN" dirty="0" err="1" smtClean="0"/>
                  <a:t>R</a:t>
                </a:r>
                <a:r>
                  <a:rPr lang="en-US" altLang="zh-CN" baseline="-25000" dirty="0" err="1" smtClean="0"/>
                  <a:t>L</a:t>
                </a:r>
                <a:r>
                  <a:rPr lang="zh-CN" altLang="en-US" dirty="0" smtClean="0"/>
                  <a:t>，</a:t>
                </a:r>
                <a:r>
                  <a:rPr lang="zh-CN" altLang="en-US" dirty="0"/>
                  <a:t>称为负载线</a:t>
                </a:r>
                <a:r>
                  <a:rPr lang="zh-CN" altLang="en-US" dirty="0" smtClean="0"/>
                  <a:t>）。</a:t>
                </a:r>
                <a:r>
                  <a:rPr lang="en-US" altLang="zh-CN" dirty="0" smtClean="0"/>
                  <a:t/>
                </a:r>
                <a:br>
                  <a:rPr lang="en-US" altLang="zh-CN" dirty="0" smtClean="0"/>
                </a:br>
                <a:r>
                  <a:rPr lang="en-US" altLang="zh-CN" dirty="0" smtClean="0"/>
                  <a:t>       </a:t>
                </a:r>
                <a:r>
                  <a:rPr lang="zh-CN" altLang="en-US" dirty="0" smtClean="0"/>
                  <a:t>在</a:t>
                </a:r>
                <a:r>
                  <a:rPr lang="zh-CN" altLang="en-US" dirty="0"/>
                  <a:t>晶体管的特性用折线近似的条件下，</a:t>
                </a:r>
                <a:r>
                  <a:rPr lang="zh-CN" altLang="en-US" dirty="0" smtClean="0"/>
                  <a:t>图</a:t>
                </a:r>
                <a:r>
                  <a:rPr lang="en-US" altLang="zh-CN" dirty="0" smtClean="0"/>
                  <a:t>3-16</a:t>
                </a:r>
                <a:r>
                  <a:rPr lang="zh-CN" altLang="en-US" dirty="0" smtClean="0"/>
                  <a:t>为</a:t>
                </a:r>
                <a:r>
                  <a:rPr lang="zh-CN" altLang="en-US" dirty="0"/>
                  <a:t>动特性曲线的示意图。具体的作法是</a:t>
                </a:r>
                <a:r>
                  <a:rPr lang="zh-CN" altLang="en-US" dirty="0" smtClean="0"/>
                  <a:t>：取</a:t>
                </a:r>
                <a:r>
                  <a:rPr lang="en-US" altLang="zh-CN" dirty="0" err="1"/>
                  <a:t>ωt</a:t>
                </a:r>
                <a:r>
                  <a:rPr lang="en-US" altLang="zh-CN" dirty="0"/>
                  <a:t> </a:t>
                </a:r>
                <a:r>
                  <a:rPr lang="en-US" altLang="zh-CN" dirty="0" smtClean="0"/>
                  <a:t>=0</a:t>
                </a:r>
                <a:r>
                  <a:rPr lang="zh-CN" altLang="en-US" dirty="0" smtClean="0"/>
                  <a:t>，则</a:t>
                </a:r>
                <a:r>
                  <a:rPr lang="en-US" altLang="zh-CN" dirty="0" err="1" smtClean="0"/>
                  <a:t>u</a:t>
                </a:r>
                <a:r>
                  <a:rPr lang="en-US" altLang="zh-CN" baseline="-25000" dirty="0" err="1" smtClean="0"/>
                  <a:t>be</a:t>
                </a:r>
                <a:r>
                  <a:rPr lang="en-US" altLang="zh-CN" dirty="0" smtClean="0"/>
                  <a:t>=</a:t>
                </a:r>
                <a:r>
                  <a:rPr lang="en-US" altLang="zh-CN" dirty="0" err="1" smtClean="0"/>
                  <a:t>U</a:t>
                </a:r>
                <a:r>
                  <a:rPr lang="en-US" altLang="zh-CN" baseline="-25000" dirty="0" err="1" smtClean="0"/>
                  <a:t>BB</a:t>
                </a:r>
                <a:r>
                  <a:rPr lang="en-US" altLang="zh-CN" dirty="0" err="1" smtClean="0"/>
                  <a:t>+U</a:t>
                </a:r>
                <a:r>
                  <a:rPr lang="en-US" altLang="zh-CN" baseline="-25000" dirty="0" err="1" smtClean="0"/>
                  <a:t>b</a:t>
                </a:r>
                <a:r>
                  <a:rPr lang="zh-CN" altLang="en-US" dirty="0" smtClean="0"/>
                  <a:t>，</a:t>
                </a:r>
                <a:r>
                  <a:rPr lang="en-US" altLang="zh-CN" dirty="0" err="1" smtClean="0"/>
                  <a:t>u</a:t>
                </a:r>
                <a:r>
                  <a:rPr lang="en-US" altLang="zh-CN" baseline="-25000" dirty="0" err="1" smtClean="0"/>
                  <a:t>ce</a:t>
                </a:r>
                <a:r>
                  <a:rPr lang="en-US" altLang="zh-CN" dirty="0" smtClean="0"/>
                  <a:t>=U</a:t>
                </a:r>
                <a:r>
                  <a:rPr lang="en-US" altLang="zh-CN" baseline="-25000" dirty="0" smtClean="0"/>
                  <a:t>CC</a:t>
                </a:r>
                <a:r>
                  <a:rPr lang="en-US" altLang="zh-CN" dirty="0" smtClean="0"/>
                  <a:t>-</a:t>
                </a:r>
                <a:r>
                  <a:rPr lang="en-US" altLang="zh-CN" dirty="0" err="1" smtClean="0"/>
                  <a:t>U</a:t>
                </a:r>
                <a:r>
                  <a:rPr lang="en-US" altLang="zh-CN" baseline="-25000" dirty="0" err="1" smtClean="0"/>
                  <a:t>c</a:t>
                </a:r>
                <a:r>
                  <a:rPr lang="zh-CN" altLang="en-US" dirty="0" smtClean="0"/>
                  <a:t>，得到</a:t>
                </a:r>
                <a:r>
                  <a:rPr lang="en-US" altLang="zh-CN" dirty="0" smtClean="0"/>
                  <a:t>A</a:t>
                </a:r>
                <a:r>
                  <a:rPr lang="zh-CN" altLang="en-US" dirty="0" smtClean="0"/>
                  <a:t>点</a:t>
                </a:r>
                <a:r>
                  <a:rPr lang="zh-CN" altLang="en-US" dirty="0"/>
                  <a:t>；取</a:t>
                </a:r>
                <a:r>
                  <a:rPr lang="en-US" altLang="zh-CN" dirty="0" err="1" smtClean="0"/>
                  <a:t>ωt</a:t>
                </a:r>
                <a:r>
                  <a:rPr lang="zh-CN" altLang="en-US" dirty="0" smtClean="0"/>
                  <a:t>＝</a:t>
                </a:r>
                <a:r>
                  <a:rPr lang="en-US" altLang="zh-CN" dirty="0" smtClean="0"/>
                  <a:t>π/2</a:t>
                </a:r>
                <a:r>
                  <a:rPr lang="zh-CN" altLang="en-US" dirty="0" smtClean="0"/>
                  <a:t>，</a:t>
                </a:r>
                <a:r>
                  <a:rPr lang="en-US" altLang="zh-CN" dirty="0" err="1" smtClean="0"/>
                  <a:t>u</a:t>
                </a:r>
                <a:r>
                  <a:rPr lang="en-US" altLang="zh-CN" baseline="-25000" dirty="0" err="1" smtClean="0"/>
                  <a:t>be</a:t>
                </a:r>
                <a:r>
                  <a:rPr lang="en-US" altLang="zh-CN" dirty="0"/>
                  <a:t>=U</a:t>
                </a:r>
                <a:r>
                  <a:rPr lang="en-US" altLang="zh-CN" baseline="-25000" dirty="0"/>
                  <a:t>BB</a:t>
                </a:r>
                <a:r>
                  <a:rPr lang="zh-CN" altLang="en-US" dirty="0" smtClean="0"/>
                  <a:t>，</a:t>
                </a:r>
                <a:r>
                  <a:rPr lang="en-US" altLang="zh-CN" dirty="0"/>
                  <a:t>u</a:t>
                </a:r>
                <a:r>
                  <a:rPr lang="en-US" altLang="zh-CN" baseline="-25000" dirty="0" err="1"/>
                  <a:t>ce</a:t>
                </a:r>
                <a:r>
                  <a:rPr lang="en-US" altLang="zh-CN" dirty="0"/>
                  <a:t>=U</a:t>
                </a:r>
                <a:r>
                  <a:rPr lang="en-US" altLang="zh-CN" baseline="-25000" dirty="0"/>
                  <a:t>CC</a:t>
                </a:r>
                <a:r>
                  <a:rPr lang="zh-CN" altLang="en-US" dirty="0"/>
                  <a:t>，得到</a:t>
                </a:r>
                <a:r>
                  <a:rPr lang="en-US" altLang="zh-CN" dirty="0"/>
                  <a:t>Q</a:t>
                </a:r>
                <a:r>
                  <a:rPr lang="zh-CN" altLang="en-US" dirty="0"/>
                  <a:t>点；取</a:t>
                </a:r>
                <a:r>
                  <a:rPr lang="en-US" altLang="zh-CN" dirty="0" err="1"/>
                  <a:t>ωt</a:t>
                </a:r>
                <a:r>
                  <a:rPr lang="en-US" altLang="zh-CN" dirty="0"/>
                  <a:t>=</a:t>
                </a:r>
                <a14:m>
                  <m:oMath xmlns:m="http://schemas.openxmlformats.org/officeDocument/2006/math">
                    <m:r>
                      <a:rPr lang="zh-CN" altLang="en-US" i="1">
                        <a:latin typeface="Cambria Math" panose="02040503050406030204" pitchFamily="18" charset="0"/>
                      </a:rPr>
                      <m:t>𝜋</m:t>
                    </m:r>
                  </m:oMath>
                </a14:m>
                <a:r>
                  <a:rPr lang="zh-CN" altLang="en-US" dirty="0"/>
                  <a:t>，</a:t>
                </a:r>
                <a:r>
                  <a:rPr lang="en-US" altLang="zh-CN" dirty="0" err="1"/>
                  <a:t>i</a:t>
                </a:r>
                <a:r>
                  <a:rPr lang="en-US" altLang="zh-CN" baseline="-25000" dirty="0" err="1"/>
                  <a:t>c</a:t>
                </a:r>
                <a:r>
                  <a:rPr lang="en-US" altLang="zh-CN" dirty="0"/>
                  <a:t>=0</a:t>
                </a:r>
                <a:r>
                  <a:rPr lang="zh-CN" altLang="en-US" dirty="0"/>
                  <a:t>，</a:t>
                </a:r>
                <a:r>
                  <a:rPr lang="en-US" altLang="zh-CN" dirty="0" err="1"/>
                  <a:t>u</a:t>
                </a:r>
                <a:r>
                  <a:rPr lang="en-US" altLang="zh-CN" baseline="-25000" dirty="0" err="1"/>
                  <a:t>ce</a:t>
                </a:r>
                <a:r>
                  <a:rPr lang="en-US" altLang="zh-CN" dirty="0"/>
                  <a:t>=</a:t>
                </a:r>
                <a:r>
                  <a:rPr lang="en-US" altLang="zh-CN" dirty="0" err="1"/>
                  <a:t>U</a:t>
                </a:r>
                <a:r>
                  <a:rPr lang="en-US" altLang="zh-CN" baseline="-25000" dirty="0" err="1"/>
                  <a:t>CC</a:t>
                </a:r>
                <a:r>
                  <a:rPr lang="en-US" altLang="zh-CN" dirty="0" err="1"/>
                  <a:t>+U</a:t>
                </a:r>
                <a:r>
                  <a:rPr lang="en-US" altLang="zh-CN" baseline="-25000" dirty="0" err="1"/>
                  <a:t>c</a:t>
                </a:r>
                <a:r>
                  <a:rPr lang="zh-CN" altLang="en-US" dirty="0"/>
                  <a:t>，得到</a:t>
                </a:r>
                <a:r>
                  <a:rPr lang="en-US" altLang="zh-CN" dirty="0"/>
                  <a:t>C</a:t>
                </a:r>
                <a:r>
                  <a:rPr lang="zh-CN" altLang="en-US" dirty="0"/>
                  <a:t>点</a:t>
                </a:r>
                <a:r>
                  <a:rPr lang="zh-CN" altLang="en-US" dirty="0"/>
                  <a:t>；</a:t>
                </a:r>
                <a:r>
                  <a:rPr lang="zh-CN" altLang="en-US" dirty="0"/>
                  <a:t>连接</a:t>
                </a:r>
                <a:r>
                  <a:rPr lang="en-US" altLang="zh-CN" dirty="0"/>
                  <a:t>A</a:t>
                </a:r>
                <a:r>
                  <a:rPr lang="zh-CN" altLang="en-US" dirty="0"/>
                  <a:t>、</a:t>
                </a:r>
                <a:r>
                  <a:rPr lang="en-US" altLang="zh-CN" dirty="0"/>
                  <a:t>Q</a:t>
                </a:r>
                <a:r>
                  <a:rPr lang="zh-CN" altLang="en-US" dirty="0"/>
                  <a:t>两</a:t>
                </a:r>
                <a:r>
                  <a:rPr lang="zh-CN" altLang="en-US" dirty="0"/>
                  <a:t>点，横轴上方用实线</a:t>
                </a:r>
                <a:r>
                  <a:rPr lang="zh-CN" altLang="en-US" dirty="0"/>
                  <a:t>表示</a:t>
                </a:r>
                <a:r>
                  <a:rPr lang="zh-CN" altLang="en-US" dirty="0"/>
                  <a:t>，横轴下方用虚线表示，交横轴</a:t>
                </a:r>
                <a:r>
                  <a:rPr lang="zh-CN" altLang="en-US" dirty="0"/>
                  <a:t>于</a:t>
                </a:r>
                <a:r>
                  <a:rPr lang="en-US" altLang="zh-CN" dirty="0"/>
                  <a:t>B</a:t>
                </a:r>
                <a:r>
                  <a:rPr lang="zh-CN" altLang="en-US" dirty="0"/>
                  <a:t>点</a:t>
                </a:r>
                <a:r>
                  <a:rPr lang="zh-CN" altLang="en-US" dirty="0"/>
                  <a:t>，</a:t>
                </a:r>
                <a:r>
                  <a:rPr lang="zh-CN" altLang="en-US" dirty="0"/>
                  <a:t>则</a:t>
                </a:r>
                <a:r>
                  <a:rPr lang="en-US" altLang="zh-CN" dirty="0"/>
                  <a:t>A</a:t>
                </a:r>
                <a:r>
                  <a:rPr lang="zh-CN" altLang="en-US" dirty="0"/>
                  <a:t>、</a:t>
                </a:r>
                <a:r>
                  <a:rPr lang="en-US" altLang="zh-CN" dirty="0"/>
                  <a:t>B</a:t>
                </a:r>
                <a:r>
                  <a:rPr lang="zh-CN" altLang="en-US" dirty="0"/>
                  <a:t>、</a:t>
                </a:r>
                <a:r>
                  <a:rPr lang="en-US" altLang="zh-CN" dirty="0"/>
                  <a:t>C</a:t>
                </a:r>
                <a:r>
                  <a:rPr lang="zh-CN" altLang="en-US" dirty="0"/>
                  <a:t>三</a:t>
                </a:r>
                <a:r>
                  <a:rPr lang="zh-CN" altLang="en-US" dirty="0"/>
                  <a:t>点连线即为动特性曲线。</a:t>
                </a:r>
                <a:r>
                  <a:rPr lang="zh-CN" altLang="en-US" dirty="0"/>
                  <a:t>如果</a:t>
                </a:r>
                <a:r>
                  <a:rPr lang="en-US" altLang="zh-CN" dirty="0"/>
                  <a:t>A</a:t>
                </a:r>
                <a:r>
                  <a:rPr lang="zh-CN" altLang="en-US" dirty="0"/>
                  <a:t>点进入</a:t>
                </a:r>
                <a:r>
                  <a:rPr lang="zh-CN" altLang="en-US" dirty="0"/>
                  <a:t>到饱和区时，饱和区中的线用临界饱和线代替。</a:t>
                </a:r>
                <a:r>
                  <a:rPr lang="zh-CN" altLang="en-US" dirty="0"/>
                  <a:t>图</a:t>
                </a:r>
                <a:r>
                  <a:rPr lang="en-US" altLang="zh-CN" dirty="0"/>
                  <a:t>3-16</a:t>
                </a:r>
                <a:r>
                  <a:rPr lang="zh-CN" altLang="en-US" dirty="0"/>
                  <a:t>中</a:t>
                </a:r>
                <a:r>
                  <a:rPr lang="en-US" altLang="zh-CN" dirty="0"/>
                  <a:t>A′ </a:t>
                </a:r>
                <a:r>
                  <a:rPr lang="zh-CN" altLang="en-US" dirty="0"/>
                  <a:t>到达饱和区，此时</a:t>
                </a:r>
                <a:r>
                  <a:rPr lang="zh-CN" altLang="en-US" dirty="0"/>
                  <a:t>动态性曲线</a:t>
                </a:r>
                <a:r>
                  <a:rPr lang="zh-CN" altLang="en-US" dirty="0"/>
                  <a:t>应为图中折线</a:t>
                </a:r>
                <a:r>
                  <a:rPr lang="zh-CN" altLang="en-US" dirty="0"/>
                  <a:t>段</a:t>
                </a:r>
                <a:r>
                  <a:rPr lang="en-US" altLang="zh-CN" dirty="0"/>
                  <a:t>A″ABC′ </a:t>
                </a:r>
                <a:r>
                  <a:rPr lang="zh-CN" altLang="en-US" dirty="0"/>
                  <a:t>所示</a:t>
                </a:r>
                <a:r>
                  <a:rPr lang="zh-CN" altLang="en-US" dirty="0" smtClean="0"/>
                  <a:t>。</a:t>
                </a: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xfrm>
                <a:off x="839664" y="869531"/>
                <a:ext cx="7886700" cy="5554716"/>
              </a:xfrm>
              <a:blipFill rotWithShape="1">
                <a:blip r:embed="rId3"/>
                <a:stretch>
                  <a:fillRect l="-1237" t="-1098" r="-1160" b="-52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237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a:t>
            </a:r>
            <a:r>
              <a:rPr lang="zh-CN" altLang="en-US" dirty="0"/>
              <a:t>图可见</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a:t/>
            </a:r>
            <a:br>
              <a:rPr lang="en-US" altLang="zh-CN" dirty="0"/>
            </a:br>
            <a:r>
              <a:rPr lang="zh-CN" altLang="en-US" dirty="0" smtClean="0"/>
              <a:t>其中，</a:t>
            </a:r>
            <a:r>
              <a:rPr lang="en-US" altLang="zh-CN" dirty="0" err="1" smtClean="0"/>
              <a:t>Y</a:t>
            </a:r>
            <a:r>
              <a:rPr lang="en-US" altLang="zh-CN" baseline="-25000" dirty="0" err="1" smtClean="0"/>
              <a:t>ie</a:t>
            </a:r>
            <a:r>
              <a:rPr lang="zh-CN" altLang="en-US" dirty="0" smtClean="0"/>
              <a:t>为</a:t>
            </a:r>
            <a:r>
              <a:rPr lang="zh-CN" altLang="en-US" dirty="0"/>
              <a:t>输出端交流短路时的输入导纳</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t>
            </a:r>
            <a:r>
              <a:rPr lang="en-US" altLang="zh-CN" dirty="0" err="1" smtClean="0"/>
              <a:t>Y</a:t>
            </a:r>
            <a:r>
              <a:rPr lang="en-US" altLang="zh-CN" baseline="-25000" dirty="0" err="1" smtClean="0"/>
              <a:t>re</a:t>
            </a:r>
            <a:r>
              <a:rPr lang="zh-CN" altLang="en-US" dirty="0" smtClean="0"/>
              <a:t>为</a:t>
            </a:r>
            <a:r>
              <a:rPr lang="zh-CN" altLang="en-US" dirty="0"/>
              <a:t>输入端交流短路时的反向传输导纳</a:t>
            </a:r>
            <a:r>
              <a:rPr lang="zh-CN" altLang="en-US" dirty="0" smtClean="0"/>
              <a:t>，</a:t>
            </a:r>
            <a:r>
              <a:rPr lang="en-US" altLang="zh-CN" dirty="0" smtClean="0"/>
              <a:t/>
            </a:r>
            <a:br>
              <a:rPr lang="en-US" altLang="zh-CN" dirty="0" smtClean="0"/>
            </a:br>
            <a:r>
              <a:rPr lang="en-US" altLang="zh-CN" dirty="0"/>
              <a:t> </a:t>
            </a:r>
            <a:r>
              <a:rPr lang="en-US" altLang="zh-CN" dirty="0" smtClean="0"/>
              <a:t>                                             </a:t>
            </a:r>
            <a:br>
              <a:rPr lang="en-US" altLang="zh-CN" dirty="0" smtClean="0"/>
            </a:br>
            <a:r>
              <a:rPr lang="en-US" altLang="zh-CN" dirty="0" smtClean="0"/>
              <a:t/>
            </a:r>
            <a:br>
              <a:rPr lang="en-US" altLang="zh-CN" dirty="0" smtClean="0"/>
            </a:br>
            <a:r>
              <a:rPr lang="en-US" altLang="zh-CN" dirty="0" smtClean="0"/>
              <a:t>         </a:t>
            </a:r>
            <a:r>
              <a:rPr lang="en-US" altLang="zh-CN" dirty="0" err="1" smtClean="0"/>
              <a:t>Y</a:t>
            </a:r>
            <a:r>
              <a:rPr lang="en-US" altLang="zh-CN" baseline="-25000" dirty="0" err="1" smtClean="0"/>
              <a:t>fe</a:t>
            </a:r>
            <a:r>
              <a:rPr lang="zh-CN" altLang="en-US" dirty="0" smtClean="0"/>
              <a:t>为</a:t>
            </a:r>
            <a:r>
              <a:rPr lang="zh-CN" altLang="en-US" dirty="0"/>
              <a:t>输出端交流短路时的正向传输导纳，</a:t>
            </a:r>
            <a:r>
              <a:rPr lang="en-US" altLang="zh-CN" dirty="0"/>
              <a:t/>
            </a:r>
            <a:br>
              <a:rPr lang="en-US" altLang="zh-CN" dirty="0"/>
            </a:br>
            <a:r>
              <a:rPr lang="en-US" altLang="zh-CN" dirty="0" smtClean="0"/>
              <a:t/>
            </a:r>
            <a:br>
              <a:rPr lang="en-US" altLang="zh-CN" dirty="0" smtClean="0"/>
            </a:br>
            <a:endParaRPr lang="zh-CN" altLang="en-US" dirty="0"/>
          </a:p>
        </p:txBody>
      </p:sp>
      <p:pic>
        <p:nvPicPr>
          <p:cNvPr id="2" name="图片 1"/>
          <p:cNvPicPr>
            <a:picLocks noChangeAspect="1"/>
          </p:cNvPicPr>
          <p:nvPr/>
        </p:nvPicPr>
        <p:blipFill>
          <a:blip r:embed="rId2"/>
          <a:stretch>
            <a:fillRect/>
          </a:stretch>
        </p:blipFill>
        <p:spPr>
          <a:xfrm>
            <a:off x="2838577" y="1452611"/>
            <a:ext cx="2920681" cy="1119139"/>
          </a:xfrm>
          <a:prstGeom prst="rect">
            <a:avLst/>
          </a:prstGeom>
        </p:spPr>
      </p:pic>
      <p:sp>
        <p:nvSpPr>
          <p:cNvPr id="4" name="文本框 3"/>
          <p:cNvSpPr txBox="1"/>
          <p:nvPr/>
        </p:nvSpPr>
        <p:spPr>
          <a:xfrm>
            <a:off x="7611997" y="1781347"/>
            <a:ext cx="714375" cy="461665"/>
          </a:xfrm>
          <a:prstGeom prst="rect">
            <a:avLst/>
          </a:prstGeom>
          <a:noFill/>
        </p:spPr>
        <p:txBody>
          <a:bodyPr wrap="square" rtlCol="0">
            <a:spAutoFit/>
          </a:bodyPr>
          <a:lstStyle/>
          <a:p>
            <a:r>
              <a:rPr lang="en-US" altLang="zh-CN" sz="2400" dirty="0" smtClean="0"/>
              <a:t>(3-1)</a:t>
            </a:r>
            <a:endParaRPr lang="zh-CN" altLang="en-US" sz="2400" dirty="0"/>
          </a:p>
        </p:txBody>
      </p:sp>
      <p:pic>
        <p:nvPicPr>
          <p:cNvPr id="6" name="图片 5"/>
          <p:cNvPicPr>
            <a:picLocks noChangeAspect="1"/>
          </p:cNvPicPr>
          <p:nvPr/>
        </p:nvPicPr>
        <p:blipFill>
          <a:blip r:embed="rId3"/>
          <a:stretch>
            <a:fillRect/>
          </a:stretch>
        </p:blipFill>
        <p:spPr>
          <a:xfrm>
            <a:off x="804962" y="3949664"/>
            <a:ext cx="2150045" cy="776051"/>
          </a:xfrm>
          <a:prstGeom prst="rect">
            <a:avLst/>
          </a:prstGeom>
        </p:spPr>
      </p:pic>
      <p:pic>
        <p:nvPicPr>
          <p:cNvPr id="7" name="图片 6"/>
          <p:cNvPicPr>
            <a:picLocks noChangeAspect="1"/>
          </p:cNvPicPr>
          <p:nvPr/>
        </p:nvPicPr>
        <p:blipFill>
          <a:blip r:embed="rId4"/>
          <a:stretch>
            <a:fillRect/>
          </a:stretch>
        </p:blipFill>
        <p:spPr>
          <a:xfrm>
            <a:off x="6300787" y="2305935"/>
            <a:ext cx="2214563" cy="811148"/>
          </a:xfrm>
          <a:prstGeom prst="rect">
            <a:avLst/>
          </a:prstGeom>
        </p:spPr>
      </p:pic>
      <p:sp>
        <p:nvSpPr>
          <p:cNvPr id="8" name="文本框 7"/>
          <p:cNvSpPr txBox="1"/>
          <p:nvPr/>
        </p:nvSpPr>
        <p:spPr>
          <a:xfrm>
            <a:off x="736343" y="2886250"/>
            <a:ext cx="405131" cy="461665"/>
          </a:xfrm>
          <a:prstGeom prst="rect">
            <a:avLst/>
          </a:prstGeom>
          <a:noFill/>
        </p:spPr>
        <p:txBody>
          <a:bodyPr wrap="square" rtlCol="0">
            <a:spAutoFit/>
          </a:bodyPr>
          <a:lstStyle/>
          <a:p>
            <a:r>
              <a:rPr lang="en-US" altLang="zh-CN" sz="2400" dirty="0" smtClean="0"/>
              <a:t>;</a:t>
            </a:r>
            <a:endParaRPr lang="zh-CN" altLang="en-US" sz="2400" dirty="0"/>
          </a:p>
        </p:txBody>
      </p:sp>
      <p:pic>
        <p:nvPicPr>
          <p:cNvPr id="9" name="图片 8"/>
          <p:cNvPicPr>
            <a:picLocks noChangeAspect="1"/>
          </p:cNvPicPr>
          <p:nvPr/>
        </p:nvPicPr>
        <p:blipFill>
          <a:blip r:embed="rId5"/>
          <a:stretch>
            <a:fillRect/>
          </a:stretch>
        </p:blipFill>
        <p:spPr>
          <a:xfrm>
            <a:off x="938908" y="5327464"/>
            <a:ext cx="2250521" cy="875952"/>
          </a:xfrm>
          <a:prstGeom prst="rect">
            <a:avLst/>
          </a:prstGeom>
        </p:spPr>
      </p:pic>
      <p:sp>
        <p:nvSpPr>
          <p:cNvPr id="10" name="文本框 9"/>
          <p:cNvSpPr txBox="1"/>
          <p:nvPr/>
        </p:nvSpPr>
        <p:spPr>
          <a:xfrm>
            <a:off x="3055483" y="4106856"/>
            <a:ext cx="405131" cy="461665"/>
          </a:xfrm>
          <a:prstGeom prst="rect">
            <a:avLst/>
          </a:prstGeom>
          <a:noFill/>
        </p:spPr>
        <p:txBody>
          <a:bodyPr wrap="square" rtlCol="0">
            <a:spAutoFit/>
          </a:bodyPr>
          <a:lstStyle/>
          <a:p>
            <a:r>
              <a:rPr lang="en-US" altLang="zh-CN" sz="2400" dirty="0" smtClean="0"/>
              <a:t>;</a:t>
            </a:r>
            <a:endParaRPr lang="zh-CN" altLang="en-US" sz="2400" dirty="0"/>
          </a:p>
        </p:txBody>
      </p:sp>
      <p:sp>
        <p:nvSpPr>
          <p:cNvPr id="11" name="文本框 10"/>
          <p:cNvSpPr txBox="1"/>
          <p:nvPr/>
        </p:nvSpPr>
        <p:spPr>
          <a:xfrm>
            <a:off x="3154745" y="5534607"/>
            <a:ext cx="405131" cy="461665"/>
          </a:xfrm>
          <a:prstGeom prst="rect">
            <a:avLst/>
          </a:prstGeom>
          <a:noFill/>
        </p:spPr>
        <p:txBody>
          <a:bodyPr wrap="square" rtlCol="0">
            <a:spAutoFit/>
          </a:bodyPr>
          <a:lstStyle/>
          <a:p>
            <a:r>
              <a:rPr lang="en-US" altLang="zh-CN" sz="2400" dirty="0" smtClean="0"/>
              <a:t>;</a:t>
            </a:r>
            <a:endParaRPr lang="zh-CN" altLang="en-US" sz="2400" dirty="0"/>
          </a:p>
        </p:txBody>
      </p:sp>
    </p:spTree>
    <p:extLst>
      <p:ext uri="{BB962C8B-B14F-4D97-AF65-F5344CB8AC3E}">
        <p14:creationId xmlns:p14="http://schemas.microsoft.com/office/powerpoint/2010/main" val="3972667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7747" y="1112784"/>
            <a:ext cx="4048506" cy="3788019"/>
          </a:xfrm>
          <a:prstGeom prst="rect">
            <a:avLst/>
          </a:prstGeom>
        </p:spPr>
      </p:pic>
      <p:sp>
        <p:nvSpPr>
          <p:cNvPr id="4" name="文本框 3"/>
          <p:cNvSpPr txBox="1"/>
          <p:nvPr/>
        </p:nvSpPr>
        <p:spPr>
          <a:xfrm>
            <a:off x="2139950" y="5325376"/>
            <a:ext cx="4864100" cy="461665"/>
          </a:xfrm>
          <a:prstGeom prst="rect">
            <a:avLst/>
          </a:prstGeom>
          <a:noFill/>
        </p:spPr>
        <p:txBody>
          <a:bodyPr wrap="square" rtlCol="0">
            <a:spAutoFit/>
          </a:bodyPr>
          <a:lstStyle/>
          <a:p>
            <a:pPr algn="ctr"/>
            <a:r>
              <a:rPr lang="zh-CN" altLang="en-US" sz="2400" dirty="0" smtClean="0"/>
              <a:t>图</a:t>
            </a:r>
            <a:r>
              <a:rPr lang="en-US" altLang="zh-CN" sz="2400" dirty="0" smtClean="0"/>
              <a:t>3-16</a:t>
            </a:r>
            <a:r>
              <a:rPr lang="zh-CN" altLang="en-US" sz="2400" dirty="0"/>
              <a:t>　高频功放的动特性</a:t>
            </a:r>
          </a:p>
        </p:txBody>
      </p:sp>
    </p:spTree>
    <p:extLst>
      <p:ext uri="{BB962C8B-B14F-4D97-AF65-F5344CB8AC3E}">
        <p14:creationId xmlns:p14="http://schemas.microsoft.com/office/powerpoint/2010/main" val="1266450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50" y="928146"/>
            <a:ext cx="7886700" cy="5213131"/>
          </a:xfrm>
        </p:spPr>
        <p:txBody>
          <a:bodyPr/>
          <a:lstStyle/>
          <a:p>
            <a:r>
              <a:rPr lang="en-US" altLang="zh-CN" dirty="0" smtClean="0"/>
              <a:t>         2)</a:t>
            </a:r>
            <a:r>
              <a:rPr lang="zh-CN" altLang="en-US" dirty="0" smtClean="0"/>
              <a:t>工作状态</a:t>
            </a:r>
            <a:r>
              <a:rPr lang="zh-CN" altLang="en-US" dirty="0"/>
              <a:t/>
            </a:r>
            <a:br>
              <a:rPr lang="zh-CN" altLang="en-US" dirty="0"/>
            </a:br>
            <a:r>
              <a:rPr lang="zh-CN" altLang="en-US" dirty="0" smtClean="0"/>
              <a:t>         前面</a:t>
            </a:r>
            <a:r>
              <a:rPr lang="zh-CN" altLang="en-US" dirty="0"/>
              <a:t>提到，要提高高频功放的功率、效率，除了工作</a:t>
            </a:r>
            <a:r>
              <a:rPr lang="zh-CN" altLang="en-US" dirty="0" smtClean="0"/>
              <a:t>于</a:t>
            </a:r>
            <a:r>
              <a:rPr lang="en-US" altLang="zh-CN" dirty="0" smtClean="0"/>
              <a:t>B</a:t>
            </a:r>
            <a:r>
              <a:rPr lang="zh-CN" altLang="en-US" dirty="0" smtClean="0"/>
              <a:t>类、</a:t>
            </a:r>
            <a:r>
              <a:rPr lang="en-US" altLang="zh-CN" dirty="0" smtClean="0"/>
              <a:t>C</a:t>
            </a:r>
            <a:r>
              <a:rPr lang="zh-CN" altLang="en-US" dirty="0" smtClean="0"/>
              <a:t>类</a:t>
            </a:r>
            <a:r>
              <a:rPr lang="zh-CN" altLang="en-US" dirty="0"/>
              <a:t>状态外，还应该</a:t>
            </a:r>
            <a:r>
              <a:rPr lang="zh-CN" altLang="en-US" dirty="0" smtClean="0"/>
              <a:t>提高</a:t>
            </a:r>
            <a:r>
              <a:rPr lang="zh-CN" altLang="en-US" dirty="0"/>
              <a:t>电压利用系数</a:t>
            </a:r>
            <a:r>
              <a:rPr lang="en-US" altLang="zh-CN" dirty="0"/>
              <a:t>ξ </a:t>
            </a:r>
            <a:r>
              <a:rPr lang="zh-CN" altLang="en-US" dirty="0" smtClean="0"/>
              <a:t>＝</a:t>
            </a:r>
            <a:r>
              <a:rPr lang="en-US" altLang="zh-CN" dirty="0" err="1" smtClean="0"/>
              <a:t>U</a:t>
            </a:r>
            <a:r>
              <a:rPr lang="en-US" altLang="zh-CN" baseline="-25000" dirty="0" err="1" smtClean="0"/>
              <a:t>c</a:t>
            </a:r>
            <a:r>
              <a:rPr lang="en-US" altLang="zh-CN" dirty="0" smtClean="0"/>
              <a:t>/U</a:t>
            </a:r>
            <a:r>
              <a:rPr lang="en-US" altLang="zh-CN" baseline="-25000" dirty="0" smtClean="0"/>
              <a:t>CC</a:t>
            </a:r>
            <a:r>
              <a:rPr lang="zh-CN" altLang="en-US" dirty="0" smtClean="0"/>
              <a:t>，</a:t>
            </a:r>
            <a:r>
              <a:rPr lang="zh-CN" altLang="en-US" dirty="0"/>
              <a:t>也就是</a:t>
            </a:r>
            <a:r>
              <a:rPr lang="zh-CN" altLang="en-US" dirty="0" smtClean="0"/>
              <a:t>加大</a:t>
            </a:r>
            <a:r>
              <a:rPr lang="en-US" altLang="zh-CN" dirty="0" err="1" smtClean="0"/>
              <a:t>U</a:t>
            </a:r>
            <a:r>
              <a:rPr lang="en-US" altLang="zh-CN" baseline="-25000" dirty="0" err="1" smtClean="0"/>
              <a:t>c</a:t>
            </a:r>
            <a:r>
              <a:rPr lang="zh-CN" altLang="en-US" dirty="0" smtClean="0"/>
              <a:t>，</a:t>
            </a:r>
            <a:r>
              <a:rPr lang="zh-CN" altLang="en-US" dirty="0"/>
              <a:t>这是靠</a:t>
            </a:r>
            <a:r>
              <a:rPr lang="zh-CN" altLang="en-US" dirty="0" smtClean="0"/>
              <a:t>增加</a:t>
            </a:r>
            <a:r>
              <a:rPr lang="en-US" altLang="zh-CN" dirty="0" smtClean="0"/>
              <a:t>R</a:t>
            </a:r>
            <a:r>
              <a:rPr lang="en-US" altLang="zh-CN" baseline="-25000" dirty="0" smtClean="0"/>
              <a:t>L</a:t>
            </a:r>
            <a:r>
              <a:rPr lang="zh-CN" altLang="en-US" dirty="0" smtClean="0"/>
              <a:t>实现</a:t>
            </a:r>
            <a:r>
              <a:rPr lang="zh-CN" altLang="en-US" dirty="0"/>
              <a:t>的。现在</a:t>
            </a:r>
            <a:r>
              <a:rPr lang="zh-CN" altLang="en-US" dirty="0" smtClean="0"/>
              <a:t>讨论</a:t>
            </a:r>
            <a:r>
              <a:rPr lang="en-US" altLang="zh-CN" dirty="0" err="1" smtClean="0"/>
              <a:t>U</a:t>
            </a:r>
            <a:r>
              <a:rPr lang="en-US" altLang="zh-CN" baseline="-25000" dirty="0" err="1" smtClean="0"/>
              <a:t>c</a:t>
            </a:r>
            <a:r>
              <a:rPr lang="zh-CN" altLang="en-US" dirty="0" smtClean="0"/>
              <a:t>由小到大变化</a:t>
            </a:r>
            <a:r>
              <a:rPr lang="zh-CN" altLang="en-US" dirty="0"/>
              <a:t>时，动特性曲线的变化。由</a:t>
            </a:r>
            <a:r>
              <a:rPr lang="zh-CN" altLang="en-US" dirty="0" smtClean="0"/>
              <a:t>图</a:t>
            </a:r>
            <a:r>
              <a:rPr lang="en-US" altLang="zh-CN" dirty="0" smtClean="0"/>
              <a:t>3-16</a:t>
            </a:r>
            <a:r>
              <a:rPr lang="zh-CN" altLang="en-US" dirty="0" smtClean="0"/>
              <a:t>可以</a:t>
            </a:r>
            <a:r>
              <a:rPr lang="zh-CN" altLang="en-US" dirty="0"/>
              <a:t>看出，</a:t>
            </a:r>
            <a:r>
              <a:rPr lang="zh-CN" altLang="en-US" dirty="0" smtClean="0"/>
              <a:t>在</a:t>
            </a:r>
            <a:r>
              <a:rPr lang="en-US" altLang="zh-CN" dirty="0" err="1"/>
              <a:t>U</a:t>
            </a:r>
            <a:r>
              <a:rPr lang="en-US" altLang="zh-CN" baseline="-25000" dirty="0" err="1"/>
              <a:t>c</a:t>
            </a:r>
            <a:r>
              <a:rPr lang="zh-CN" altLang="en-US" dirty="0" smtClean="0"/>
              <a:t>不是</a:t>
            </a:r>
            <a:r>
              <a:rPr lang="zh-CN" altLang="en-US" dirty="0"/>
              <a:t>很大时，晶体管只是在</a:t>
            </a:r>
            <a:r>
              <a:rPr lang="zh-CN" altLang="en-US" dirty="0" smtClean="0"/>
              <a:t>截止和</a:t>
            </a:r>
            <a:r>
              <a:rPr lang="zh-CN" altLang="en-US" dirty="0"/>
              <a:t>放大区变化，集电极</a:t>
            </a:r>
            <a:r>
              <a:rPr lang="zh-CN" altLang="en-US" dirty="0" smtClean="0"/>
              <a:t>电流</a:t>
            </a:r>
            <a:r>
              <a:rPr lang="en-US" altLang="zh-CN" dirty="0" err="1" smtClean="0"/>
              <a:t>i</a:t>
            </a:r>
            <a:r>
              <a:rPr lang="en-US" altLang="zh-CN" baseline="-25000" dirty="0" err="1" smtClean="0"/>
              <a:t>c</a:t>
            </a:r>
            <a:r>
              <a:rPr lang="zh-CN" altLang="en-US" dirty="0" smtClean="0"/>
              <a:t>为</a:t>
            </a:r>
            <a:r>
              <a:rPr lang="zh-CN" altLang="en-US" dirty="0"/>
              <a:t>余弦脉冲，而且在此区域</a:t>
            </a:r>
            <a:r>
              <a:rPr lang="zh-CN" altLang="en-US" dirty="0" smtClean="0"/>
              <a:t>内</a:t>
            </a:r>
            <a:r>
              <a:rPr lang="en-US" altLang="zh-CN" dirty="0" err="1"/>
              <a:t>U</a:t>
            </a:r>
            <a:r>
              <a:rPr lang="en-US" altLang="zh-CN" baseline="-25000" dirty="0" err="1"/>
              <a:t>c</a:t>
            </a:r>
            <a:r>
              <a:rPr lang="zh-CN" altLang="en-US" dirty="0" smtClean="0"/>
              <a:t>增加</a:t>
            </a:r>
            <a:r>
              <a:rPr lang="zh-CN" altLang="en-US" dirty="0"/>
              <a:t>时，集电极</a:t>
            </a:r>
            <a:r>
              <a:rPr lang="zh-CN" altLang="en-US" dirty="0" smtClean="0"/>
              <a:t>电流</a:t>
            </a:r>
            <a:r>
              <a:rPr lang="en-US" altLang="zh-CN" dirty="0" err="1" smtClean="0"/>
              <a:t>i</a:t>
            </a:r>
            <a:r>
              <a:rPr lang="en-US" altLang="zh-CN" baseline="-25000" dirty="0" err="1" smtClean="0"/>
              <a:t>c</a:t>
            </a:r>
            <a:r>
              <a:rPr lang="zh-CN" altLang="en-US" dirty="0" smtClean="0"/>
              <a:t>基本</a:t>
            </a:r>
            <a:r>
              <a:rPr lang="zh-TW" altLang="en-US" dirty="0" smtClean="0"/>
              <a:t>不变</a:t>
            </a:r>
            <a:r>
              <a:rPr lang="zh-TW" altLang="en-US" dirty="0"/>
              <a:t>，</a:t>
            </a:r>
            <a:r>
              <a:rPr lang="zh-TW" altLang="en-US" dirty="0" smtClean="0"/>
              <a:t>即</a:t>
            </a:r>
            <a:r>
              <a:rPr lang="en-US" altLang="zh-TW" dirty="0" smtClean="0"/>
              <a:t>I</a:t>
            </a:r>
            <a:r>
              <a:rPr lang="en-US" altLang="zh-TW" baseline="-25000" dirty="0" smtClean="0"/>
              <a:t>c0</a:t>
            </a:r>
            <a:r>
              <a:rPr lang="zh-TW" altLang="en-US" dirty="0" smtClean="0"/>
              <a:t>、</a:t>
            </a:r>
            <a:r>
              <a:rPr lang="en-US" altLang="zh-TW" dirty="0" smtClean="0"/>
              <a:t>I</a:t>
            </a:r>
            <a:r>
              <a:rPr lang="en-US" altLang="zh-TW" baseline="-25000" dirty="0" smtClean="0"/>
              <a:t>c1</a:t>
            </a:r>
            <a:r>
              <a:rPr lang="zh-TW" altLang="en-US" dirty="0" smtClean="0"/>
              <a:t>基本</a:t>
            </a:r>
            <a:r>
              <a:rPr lang="zh-TW" altLang="en-US" dirty="0"/>
              <a:t>不变，所以输出</a:t>
            </a:r>
            <a:r>
              <a:rPr lang="zh-TW" altLang="en-US" dirty="0" smtClean="0"/>
              <a:t>功率</a:t>
            </a:r>
            <a:r>
              <a:rPr lang="en-US" altLang="zh-TW" dirty="0" smtClean="0"/>
              <a:t>P</a:t>
            </a:r>
            <a:r>
              <a:rPr lang="en-US" altLang="zh-TW" baseline="-25000" dirty="0" smtClean="0"/>
              <a:t>1</a:t>
            </a:r>
            <a:r>
              <a:rPr lang="en-US" altLang="zh-TW" dirty="0" smtClean="0"/>
              <a:t>=U</a:t>
            </a:r>
            <a:r>
              <a:rPr lang="en-US" altLang="zh-TW" baseline="-25000" dirty="0" smtClean="0"/>
              <a:t>c</a:t>
            </a:r>
            <a:r>
              <a:rPr lang="en-US" altLang="zh-TW" dirty="0" smtClean="0"/>
              <a:t>I</a:t>
            </a:r>
            <a:r>
              <a:rPr lang="en-US" altLang="zh-TW" baseline="-25000" dirty="0" smtClean="0"/>
              <a:t>c1</a:t>
            </a:r>
            <a:r>
              <a:rPr lang="en-US" altLang="zh-TW" dirty="0" smtClean="0"/>
              <a:t>/2</a:t>
            </a:r>
            <a:r>
              <a:rPr lang="zh-TW" altLang="en-US" dirty="0" smtClean="0"/>
              <a:t>随</a:t>
            </a:r>
            <a:r>
              <a:rPr lang="en-US" altLang="zh-CN" dirty="0" err="1"/>
              <a:t>U</a:t>
            </a:r>
            <a:r>
              <a:rPr lang="en-US" altLang="zh-CN" baseline="-25000" dirty="0" err="1"/>
              <a:t>c</a:t>
            </a:r>
            <a:r>
              <a:rPr lang="zh-TW" altLang="en-US" dirty="0" smtClean="0"/>
              <a:t>增加</a:t>
            </a:r>
            <a:r>
              <a:rPr lang="zh-TW" altLang="en-US" dirty="0"/>
              <a:t>而增加，</a:t>
            </a:r>
            <a:r>
              <a:rPr lang="zh-TW" altLang="en-US" dirty="0" smtClean="0"/>
              <a:t>而</a:t>
            </a:r>
            <a:r>
              <a:rPr lang="en-US" altLang="zh-TW" dirty="0" smtClean="0"/>
              <a:t>P</a:t>
            </a:r>
            <a:r>
              <a:rPr lang="en-US" altLang="zh-TW" baseline="-25000" dirty="0" smtClean="0"/>
              <a:t>0</a:t>
            </a:r>
            <a:r>
              <a:rPr lang="en-US" altLang="zh-TW" dirty="0" smtClean="0"/>
              <a:t>=U</a:t>
            </a:r>
            <a:r>
              <a:rPr lang="en-US" altLang="zh-TW" baseline="-25000" dirty="0" smtClean="0"/>
              <a:t>CC</a:t>
            </a:r>
            <a:r>
              <a:rPr lang="en-US" altLang="zh-TW" dirty="0" smtClean="0"/>
              <a:t>I</a:t>
            </a:r>
            <a:r>
              <a:rPr lang="en-US" altLang="zh-TW" baseline="-25000" dirty="0" smtClean="0"/>
              <a:t>c0</a:t>
            </a:r>
            <a:r>
              <a:rPr lang="zh-CN" altLang="en-US" dirty="0" smtClean="0"/>
              <a:t>基本</a:t>
            </a:r>
            <a:r>
              <a:rPr lang="zh-CN" altLang="en-US" dirty="0"/>
              <a:t>不变，故</a:t>
            </a:r>
            <a:r>
              <a:rPr lang="en-US" altLang="zh-CN" dirty="0"/>
              <a:t>η </a:t>
            </a:r>
            <a:r>
              <a:rPr lang="zh-CN" altLang="en-US" dirty="0" smtClean="0"/>
              <a:t>随</a:t>
            </a:r>
            <a:r>
              <a:rPr lang="en-US" altLang="zh-CN" dirty="0" err="1"/>
              <a:t>U</a:t>
            </a:r>
            <a:r>
              <a:rPr lang="en-US" altLang="zh-CN" baseline="-25000" dirty="0" err="1"/>
              <a:t>c</a:t>
            </a:r>
            <a:r>
              <a:rPr lang="zh-CN" altLang="en-US" dirty="0" smtClean="0"/>
              <a:t>增加</a:t>
            </a:r>
            <a:r>
              <a:rPr lang="zh-CN" altLang="en-US" dirty="0"/>
              <a:t>而增加，这表明此时集电极电压利用得不充分，这种工作状态</a:t>
            </a:r>
            <a:r>
              <a:rPr lang="zh-CN" altLang="en-US" dirty="0" smtClean="0"/>
              <a:t>称为</a:t>
            </a:r>
            <a:r>
              <a:rPr lang="zh-CN" altLang="en-US" dirty="0"/>
              <a:t>欠压状态。</a:t>
            </a:r>
          </a:p>
        </p:txBody>
      </p:sp>
    </p:spTree>
    <p:extLst>
      <p:ext uri="{BB962C8B-B14F-4D97-AF65-F5344CB8AC3E}">
        <p14:creationId xmlns:p14="http://schemas.microsoft.com/office/powerpoint/2010/main" val="1629948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当</a:t>
            </a:r>
            <a:r>
              <a:rPr lang="en-US" altLang="zh-CN" dirty="0" err="1" smtClean="0"/>
              <a:t>U</a:t>
            </a:r>
            <a:r>
              <a:rPr lang="en-US" altLang="zh-CN" baseline="-25000" dirty="0" err="1" smtClean="0"/>
              <a:t>c</a:t>
            </a:r>
            <a:r>
              <a:rPr lang="zh-CN" altLang="en-US" dirty="0" smtClean="0"/>
              <a:t>加大到接近</a:t>
            </a:r>
            <a:r>
              <a:rPr lang="en-US" altLang="zh-CN" dirty="0" smtClean="0"/>
              <a:t>U</a:t>
            </a:r>
            <a:r>
              <a:rPr lang="en-US" altLang="zh-CN" baseline="-25000" dirty="0" smtClean="0"/>
              <a:t>CC</a:t>
            </a:r>
            <a:r>
              <a:rPr lang="zh-CN" altLang="en-US" dirty="0" smtClean="0"/>
              <a:t>时，</a:t>
            </a:r>
            <a:r>
              <a:rPr lang="en-US" altLang="zh-CN" dirty="0" err="1" smtClean="0"/>
              <a:t>u</a:t>
            </a:r>
            <a:r>
              <a:rPr lang="en-US" altLang="zh-CN" baseline="-25000" dirty="0" err="1" smtClean="0"/>
              <a:t>cemin</a:t>
            </a:r>
            <a:r>
              <a:rPr lang="zh-CN" altLang="en-US" dirty="0" smtClean="0"/>
              <a:t>将小于</a:t>
            </a:r>
            <a:r>
              <a:rPr lang="en-US" altLang="zh-CN" dirty="0" err="1" smtClean="0"/>
              <a:t>u</a:t>
            </a:r>
            <a:r>
              <a:rPr lang="en-US" altLang="zh-CN" baseline="-25000" dirty="0" err="1" smtClean="0"/>
              <a:t>bemax</a:t>
            </a:r>
            <a:r>
              <a:rPr lang="zh-CN" altLang="en-US" dirty="0" smtClean="0"/>
              <a:t>，此瞬间不但发射结处于正向偏置，集电结也处于正向偏置，即工作到饱和状态，由于饱和区</a:t>
            </a:r>
            <a:r>
              <a:rPr lang="en-US" altLang="zh-CN" dirty="0" err="1" smtClean="0"/>
              <a:t>u</a:t>
            </a:r>
            <a:r>
              <a:rPr lang="en-US" altLang="zh-CN" baseline="-25000" dirty="0" err="1" smtClean="0"/>
              <a:t>ce</a:t>
            </a:r>
            <a:r>
              <a:rPr lang="zh-CN" altLang="en-US" dirty="0" smtClean="0"/>
              <a:t>对</a:t>
            </a:r>
            <a:r>
              <a:rPr lang="en-US" altLang="zh-CN" dirty="0" err="1" smtClean="0"/>
              <a:t>i</a:t>
            </a:r>
            <a:r>
              <a:rPr lang="en-US" altLang="zh-CN" baseline="-25000" dirty="0" err="1" smtClean="0"/>
              <a:t>c</a:t>
            </a:r>
            <a:r>
              <a:rPr lang="zh-CN" altLang="en-US" dirty="0" smtClean="0"/>
              <a:t>的强烈反作用，电流</a:t>
            </a:r>
            <a:r>
              <a:rPr lang="en-US" altLang="zh-CN" dirty="0" err="1" smtClean="0"/>
              <a:t>i</a:t>
            </a:r>
            <a:r>
              <a:rPr lang="en-US" altLang="zh-CN" baseline="-25000" dirty="0" err="1" smtClean="0"/>
              <a:t>c</a:t>
            </a:r>
            <a:r>
              <a:rPr lang="zh-CN" altLang="en-US" dirty="0" smtClean="0"/>
              <a:t> 随</a:t>
            </a:r>
            <a:r>
              <a:rPr lang="en-US" altLang="zh-CN" dirty="0" err="1" smtClean="0"/>
              <a:t>u</a:t>
            </a:r>
            <a:r>
              <a:rPr lang="en-US" altLang="zh-CN" baseline="-25000" dirty="0" err="1" smtClean="0"/>
              <a:t>ce</a:t>
            </a:r>
            <a:r>
              <a:rPr lang="zh-CN" altLang="en-US" dirty="0" smtClean="0"/>
              <a:t>的下降而迅速下降，动特性与饱和区的电流下降段重合，这就是为什么上述Ａ 点进入到饱和区时动特性曲线用临界饱和线代替的原因。过压状态时</a:t>
            </a:r>
            <a:r>
              <a:rPr lang="en-US" altLang="zh-CN" dirty="0" err="1" smtClean="0"/>
              <a:t>i</a:t>
            </a:r>
            <a:r>
              <a:rPr lang="en-US" altLang="zh-CN" baseline="-25000" dirty="0" err="1" smtClean="0"/>
              <a:t>c</a:t>
            </a:r>
            <a:r>
              <a:rPr lang="zh-CN" altLang="en-US" dirty="0" smtClean="0"/>
              <a:t>为顶部出现凹陷的余弦脉冲，如图</a:t>
            </a:r>
            <a:r>
              <a:rPr lang="en-US" altLang="zh-CN" dirty="0" smtClean="0"/>
              <a:t>3-17</a:t>
            </a:r>
            <a:r>
              <a:rPr lang="zh-CN" altLang="en-US" dirty="0" smtClean="0"/>
              <a:t>所示。通常将高频功放的这种状态称为过压状态，这是高频功放中所特有的一种状态和特有的电流波形。出现这种状态的原因是：振荡回路上的电压并不决定于</a:t>
            </a:r>
            <a:r>
              <a:rPr lang="en-US" altLang="zh-CN" dirty="0" err="1" smtClean="0"/>
              <a:t>i</a:t>
            </a:r>
            <a:r>
              <a:rPr lang="en-US" altLang="zh-CN" baseline="-25000" dirty="0" err="1" smtClean="0"/>
              <a:t>c</a:t>
            </a:r>
            <a:r>
              <a:rPr lang="zh-CN" altLang="en-US" dirty="0" smtClean="0"/>
              <a:t>的瞬时电流，使得在脉冲顶部期间，集电极电流迅速下降，只是采用电抗元件作负载时才有的情况</a:t>
            </a:r>
            <a:r>
              <a:rPr lang="zh-CN" altLang="en-US" dirty="0" smtClean="0"/>
              <a:t>。</a:t>
            </a:r>
            <a:endParaRPr lang="zh-CN" altLang="en-US" dirty="0"/>
          </a:p>
        </p:txBody>
      </p:sp>
    </p:spTree>
    <p:extLst>
      <p:ext uri="{BB962C8B-B14F-4D97-AF65-F5344CB8AC3E}">
        <p14:creationId xmlns:p14="http://schemas.microsoft.com/office/powerpoint/2010/main" val="1793196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由于</a:t>
            </a:r>
            <a:r>
              <a:rPr lang="en-US" altLang="zh-CN" dirty="0" err="1" smtClean="0"/>
              <a:t>i</a:t>
            </a:r>
            <a:r>
              <a:rPr lang="en-US" altLang="zh-CN" baseline="-25000" dirty="0" err="1" smtClean="0"/>
              <a:t>c</a:t>
            </a:r>
            <a:r>
              <a:rPr lang="zh-CN" altLang="en-US" dirty="0" smtClean="0"/>
              <a:t>出现</a:t>
            </a:r>
            <a:r>
              <a:rPr lang="zh-CN" altLang="en-US" dirty="0"/>
              <a:t>了凹陷，它相当于一个余弦</a:t>
            </a:r>
            <a:r>
              <a:rPr lang="zh-CN" altLang="en-US" dirty="0" smtClean="0"/>
              <a:t>脉冲减去</a:t>
            </a:r>
            <a:r>
              <a:rPr lang="zh-CN" altLang="en-US" dirty="0"/>
              <a:t>两个小的余弦脉冲，因而可以预料，其</a:t>
            </a:r>
            <a:r>
              <a:rPr lang="zh-CN" altLang="en-US" dirty="0" smtClean="0"/>
              <a:t>基波分量</a:t>
            </a:r>
            <a:r>
              <a:rPr lang="en-US" altLang="zh-CN" dirty="0" smtClean="0"/>
              <a:t>I</a:t>
            </a:r>
            <a:r>
              <a:rPr lang="en-US" altLang="zh-CN" baseline="-25000" dirty="0" smtClean="0"/>
              <a:t>c1</a:t>
            </a:r>
            <a:r>
              <a:rPr lang="zh-CN" altLang="en-US" dirty="0" smtClean="0"/>
              <a:t>和直流分量</a:t>
            </a:r>
            <a:r>
              <a:rPr lang="en-US" altLang="zh-CN" dirty="0" err="1" smtClean="0"/>
              <a:t>I</a:t>
            </a:r>
            <a:r>
              <a:rPr lang="en-US" altLang="zh-CN" baseline="-25000" dirty="0" err="1" smtClean="0"/>
              <a:t>co</a:t>
            </a:r>
            <a:r>
              <a:rPr lang="zh-CN" altLang="en-US" dirty="0" smtClean="0"/>
              <a:t>都</a:t>
            </a:r>
            <a:r>
              <a:rPr lang="zh-CN" altLang="en-US" dirty="0"/>
              <a:t>小于欠压状态的值，</a:t>
            </a:r>
            <a:r>
              <a:rPr lang="zh-CN" altLang="en-US" dirty="0" smtClean="0"/>
              <a:t>这意味着</a:t>
            </a:r>
            <a:r>
              <a:rPr lang="zh-CN" altLang="en-US" dirty="0"/>
              <a:t>输出</a:t>
            </a:r>
            <a:r>
              <a:rPr lang="zh-CN" altLang="en-US" dirty="0" smtClean="0"/>
              <a:t>功率</a:t>
            </a:r>
            <a:r>
              <a:rPr lang="en-US" altLang="zh-CN" dirty="0" smtClean="0"/>
              <a:t>P1</a:t>
            </a:r>
            <a:r>
              <a:rPr lang="zh-CN" altLang="en-US" dirty="0" smtClean="0"/>
              <a:t>将</a:t>
            </a:r>
            <a:r>
              <a:rPr lang="zh-CN" altLang="en-US" dirty="0"/>
              <a:t>下降，直流</a:t>
            </a:r>
            <a:r>
              <a:rPr lang="zh-CN" altLang="en-US" dirty="0" smtClean="0"/>
              <a:t>输入功率</a:t>
            </a:r>
            <a:r>
              <a:rPr lang="en-US" altLang="zh-CN" dirty="0" smtClean="0"/>
              <a:t>P</a:t>
            </a:r>
            <a:r>
              <a:rPr lang="en-US" altLang="zh-CN" baseline="-25000" dirty="0" smtClean="0"/>
              <a:t>0</a:t>
            </a:r>
            <a:r>
              <a:rPr lang="zh-CN" altLang="en-US" dirty="0" smtClean="0"/>
              <a:t>也将</a:t>
            </a:r>
            <a:r>
              <a:rPr lang="zh-CN" altLang="en-US" dirty="0"/>
              <a:t>下降。</a:t>
            </a:r>
          </a:p>
        </p:txBody>
      </p:sp>
    </p:spTree>
    <p:extLst>
      <p:ext uri="{BB962C8B-B14F-4D97-AF65-F5344CB8AC3E}">
        <p14:creationId xmlns:p14="http://schemas.microsoft.com/office/powerpoint/2010/main" val="23465073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7045" y="1176284"/>
            <a:ext cx="4249909" cy="3522716"/>
          </a:xfrm>
          <a:prstGeom prst="rect">
            <a:avLst/>
          </a:prstGeom>
        </p:spPr>
      </p:pic>
      <p:sp>
        <p:nvSpPr>
          <p:cNvPr id="2" name="文本框 1"/>
          <p:cNvSpPr txBox="1"/>
          <p:nvPr/>
        </p:nvSpPr>
        <p:spPr>
          <a:xfrm>
            <a:off x="2552699" y="5384800"/>
            <a:ext cx="4038600" cy="461665"/>
          </a:xfrm>
          <a:prstGeom prst="rect">
            <a:avLst/>
          </a:prstGeom>
          <a:noFill/>
        </p:spPr>
        <p:txBody>
          <a:bodyPr wrap="square" rtlCol="0">
            <a:spAutoFit/>
          </a:bodyPr>
          <a:lstStyle/>
          <a:p>
            <a:pPr algn="ctr"/>
            <a:r>
              <a:rPr lang="zh-CN" altLang="en-US" sz="2400" dirty="0" smtClean="0"/>
              <a:t>图</a:t>
            </a:r>
            <a:r>
              <a:rPr lang="en-US" altLang="zh-CN" sz="2400" dirty="0" smtClean="0"/>
              <a:t>3-17</a:t>
            </a:r>
            <a:r>
              <a:rPr lang="zh-CN" altLang="en-US" sz="2400" dirty="0"/>
              <a:t>　过压状态</a:t>
            </a:r>
            <a:r>
              <a:rPr lang="zh-CN" altLang="en-US" sz="2400" dirty="0" smtClean="0"/>
              <a:t>的</a:t>
            </a:r>
            <a:r>
              <a:rPr lang="en-US" altLang="zh-CN" sz="2400" dirty="0" err="1" smtClean="0"/>
              <a:t>i</a:t>
            </a:r>
            <a:r>
              <a:rPr lang="en-US" altLang="zh-CN" sz="2400" baseline="-25000" dirty="0" err="1" smtClean="0"/>
              <a:t>c</a:t>
            </a:r>
            <a:r>
              <a:rPr lang="zh-CN" altLang="en-US" sz="2400" dirty="0" smtClean="0"/>
              <a:t>波形</a:t>
            </a:r>
            <a:endParaRPr lang="zh-CN" altLang="en-US" sz="2400" dirty="0"/>
          </a:p>
        </p:txBody>
      </p:sp>
    </p:spTree>
    <p:extLst>
      <p:ext uri="{BB962C8B-B14F-4D97-AF65-F5344CB8AC3E}">
        <p14:creationId xmlns:p14="http://schemas.microsoft.com/office/powerpoint/2010/main" val="37292400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28649" y="764024"/>
            <a:ext cx="8093319" cy="5213131"/>
          </a:xfrm>
        </p:spPr>
        <p:txBody>
          <a:bodyPr/>
          <a:lstStyle/>
          <a:p>
            <a:pPr>
              <a:lnSpc>
                <a:spcPct val="120000"/>
              </a:lnSpc>
            </a:pPr>
            <a:r>
              <a:rPr lang="zh-CN" altLang="en-US" dirty="0" smtClean="0"/>
              <a:t>        当</a:t>
            </a:r>
            <a:r>
              <a:rPr lang="en-US" altLang="zh-CN" dirty="0" err="1" smtClean="0"/>
              <a:t>U</a:t>
            </a:r>
            <a:r>
              <a:rPr lang="en-US" altLang="zh-CN" baseline="-25000" dirty="0" err="1" smtClean="0"/>
              <a:t>c</a:t>
            </a:r>
            <a:r>
              <a:rPr lang="zh-CN" altLang="en-US" dirty="0" smtClean="0"/>
              <a:t> </a:t>
            </a:r>
            <a:r>
              <a:rPr lang="zh-CN" altLang="en-US" dirty="0"/>
              <a:t>介于欠压和过压状态之间的某一</a:t>
            </a:r>
            <a:r>
              <a:rPr lang="zh-CN" altLang="en-US" dirty="0" smtClean="0"/>
              <a:t>值时</a:t>
            </a:r>
            <a:r>
              <a:rPr lang="zh-CN" altLang="en-US" dirty="0"/>
              <a:t>，动特性曲线的上端正好位于电流下降线上</a:t>
            </a:r>
            <a:r>
              <a:rPr lang="zh-CN" altLang="en-US" dirty="0" smtClean="0"/>
              <a:t>，此</a:t>
            </a:r>
            <a:r>
              <a:rPr lang="zh-CN" altLang="en-US" dirty="0"/>
              <a:t>状态称为临界状态。临界状态的集电极</a:t>
            </a:r>
            <a:r>
              <a:rPr lang="zh-CN" altLang="en-US" dirty="0" smtClean="0"/>
              <a:t>电流仍</a:t>
            </a:r>
            <a:r>
              <a:rPr lang="zh-CN" altLang="en-US" dirty="0"/>
              <a:t>为余弦脉冲。与欠压和过压状态比较，它</a:t>
            </a:r>
            <a:r>
              <a:rPr lang="zh-CN" altLang="en-US" dirty="0" smtClean="0"/>
              <a:t>既有较大</a:t>
            </a:r>
            <a:r>
              <a:rPr lang="zh-CN" altLang="en-US" dirty="0"/>
              <a:t>的基波</a:t>
            </a:r>
            <a:r>
              <a:rPr lang="zh-CN" altLang="en-US" dirty="0" smtClean="0"/>
              <a:t>电流</a:t>
            </a:r>
            <a:r>
              <a:rPr lang="en-US" altLang="zh-CN" dirty="0" smtClean="0"/>
              <a:t>I</a:t>
            </a:r>
            <a:r>
              <a:rPr lang="en-US" altLang="zh-CN" baseline="-25000" dirty="0" smtClean="0"/>
              <a:t>c1</a:t>
            </a:r>
            <a:r>
              <a:rPr lang="zh-CN" altLang="en-US" dirty="0" smtClean="0"/>
              <a:t>，</a:t>
            </a:r>
            <a:r>
              <a:rPr lang="zh-CN" altLang="en-US" dirty="0"/>
              <a:t>也有较大的回路</a:t>
            </a:r>
            <a:r>
              <a:rPr lang="zh-CN" altLang="en-US" dirty="0" smtClean="0"/>
              <a:t>电压</a:t>
            </a:r>
            <a:r>
              <a:rPr lang="en-US" altLang="zh-CN" dirty="0" err="1" smtClean="0"/>
              <a:t>U</a:t>
            </a:r>
            <a:r>
              <a:rPr lang="en-US" altLang="zh-CN" baseline="-25000" dirty="0" err="1" smtClean="0"/>
              <a:t>c</a:t>
            </a:r>
            <a:r>
              <a:rPr lang="zh-CN" altLang="en-US" dirty="0" smtClean="0"/>
              <a:t>，所以</a:t>
            </a:r>
            <a:r>
              <a:rPr lang="zh-CN" altLang="en-US" dirty="0"/>
              <a:t>晶体管的输出</a:t>
            </a:r>
            <a:r>
              <a:rPr lang="zh-CN" altLang="en-US" dirty="0" smtClean="0"/>
              <a:t>功率</a:t>
            </a:r>
            <a:r>
              <a:rPr lang="en-US" altLang="zh-CN" dirty="0" smtClean="0"/>
              <a:t>P</a:t>
            </a:r>
            <a:r>
              <a:rPr lang="en-US" altLang="zh-CN" baseline="-25000" dirty="0" smtClean="0"/>
              <a:t>1</a:t>
            </a:r>
            <a:r>
              <a:rPr lang="zh-CN" altLang="en-US" dirty="0" smtClean="0"/>
              <a:t>最大</a:t>
            </a:r>
            <a:r>
              <a:rPr lang="zh-CN" altLang="en-US" dirty="0"/>
              <a:t>，高频功放</a:t>
            </a:r>
            <a:r>
              <a:rPr lang="zh-CN" altLang="en-US" dirty="0" smtClean="0"/>
              <a:t>一般工作</a:t>
            </a:r>
            <a:r>
              <a:rPr lang="zh-CN" altLang="en-US" dirty="0"/>
              <a:t>在此状态。保证这一状态所需的集电极负载</a:t>
            </a:r>
            <a:r>
              <a:rPr lang="zh-CN" altLang="en-US" dirty="0" smtClean="0"/>
              <a:t>电阻</a:t>
            </a:r>
            <a:r>
              <a:rPr lang="en-US" altLang="zh-CN" dirty="0" smtClean="0"/>
              <a:t>R</a:t>
            </a:r>
            <a:r>
              <a:rPr lang="en-US" altLang="zh-CN" baseline="-25000" dirty="0" smtClean="0"/>
              <a:t>L</a:t>
            </a:r>
            <a:r>
              <a:rPr lang="zh-CN" altLang="en-US" dirty="0" smtClean="0"/>
              <a:t>称为</a:t>
            </a:r>
            <a:r>
              <a:rPr lang="zh-CN" altLang="en-US" dirty="0"/>
              <a:t>临界电阻或最佳负载电阻</a:t>
            </a:r>
            <a:r>
              <a:rPr lang="zh-CN" altLang="en-US" dirty="0" smtClean="0"/>
              <a:t>，</a:t>
            </a:r>
            <a:r>
              <a:rPr lang="zh-TW" altLang="en-US" dirty="0" smtClean="0"/>
              <a:t>一般用</a:t>
            </a:r>
            <a:r>
              <a:rPr lang="en-US" altLang="zh-TW" dirty="0" err="1" smtClean="0"/>
              <a:t>R</a:t>
            </a:r>
            <a:r>
              <a:rPr lang="en-US" altLang="zh-TW" baseline="-25000" dirty="0" err="1" smtClean="0"/>
              <a:t>Lcr</a:t>
            </a:r>
            <a:r>
              <a:rPr lang="zh-TW" altLang="en-US" dirty="0" smtClean="0"/>
              <a:t>表示。</a:t>
            </a:r>
            <a:r>
              <a:rPr lang="en-US" altLang="zh-TW" dirty="0" smtClean="0"/>
              <a:t/>
            </a:r>
            <a:br>
              <a:rPr lang="en-US" altLang="zh-TW" dirty="0" smtClean="0"/>
            </a:br>
            <a:r>
              <a:rPr lang="en-US" altLang="zh-TW" dirty="0" smtClean="0"/>
              <a:t>        </a:t>
            </a:r>
            <a:r>
              <a:rPr lang="zh-CN" altLang="en-US" dirty="0" smtClean="0"/>
              <a:t>由</a:t>
            </a:r>
            <a:r>
              <a:rPr lang="zh-CN" altLang="en-US" dirty="0"/>
              <a:t>上述分析可知，高频谐振功率放大器根据集电极电流是否进入饱和区可以分为</a:t>
            </a:r>
            <a:r>
              <a:rPr lang="zh-CN" altLang="en-US" dirty="0" smtClean="0"/>
              <a:t>欠压</a:t>
            </a:r>
            <a:r>
              <a:rPr lang="zh-CN" altLang="en-US" dirty="0"/>
              <a:t>、临界和过压三种状态，即如果</a:t>
            </a:r>
            <a:r>
              <a:rPr lang="zh-CN" altLang="en-US" dirty="0" smtClean="0"/>
              <a:t>满足</a:t>
            </a:r>
            <a:r>
              <a:rPr lang="en-US" altLang="zh-CN" dirty="0" err="1" smtClean="0"/>
              <a:t>u</a:t>
            </a:r>
            <a:r>
              <a:rPr lang="en-US" altLang="zh-CN" baseline="-25000" dirty="0" err="1" smtClean="0"/>
              <a:t>cemin</a:t>
            </a:r>
            <a:r>
              <a:rPr lang="en-US" altLang="zh-CN" dirty="0" smtClean="0"/>
              <a:t>&gt;</a:t>
            </a:r>
            <a:r>
              <a:rPr lang="en-US" altLang="zh-CN" dirty="0" err="1" smtClean="0"/>
              <a:t>u</a:t>
            </a:r>
            <a:r>
              <a:rPr lang="en-US" altLang="zh-CN" baseline="-25000" dirty="0" err="1" smtClean="0"/>
              <a:t>ces</a:t>
            </a:r>
            <a:r>
              <a:rPr lang="zh-CN" altLang="en-US" dirty="0" smtClean="0"/>
              <a:t>时</a:t>
            </a:r>
            <a:r>
              <a:rPr lang="zh-CN" altLang="en-US" dirty="0"/>
              <a:t>，功放工作在欠压状态；如果</a:t>
            </a:r>
            <a:br>
              <a:rPr lang="zh-CN" altLang="en-US" dirty="0"/>
            </a:br>
            <a:r>
              <a:rPr lang="en-US" altLang="zh-CN" dirty="0" err="1" smtClean="0"/>
              <a:t>u</a:t>
            </a:r>
            <a:r>
              <a:rPr lang="en-US" altLang="zh-CN" baseline="-25000" dirty="0" err="1" smtClean="0"/>
              <a:t>cemin</a:t>
            </a:r>
            <a:r>
              <a:rPr lang="en-US" altLang="zh-CN" dirty="0" smtClean="0"/>
              <a:t>=</a:t>
            </a:r>
            <a:r>
              <a:rPr lang="en-US" altLang="zh-CN" dirty="0" err="1" smtClean="0"/>
              <a:t>u</a:t>
            </a:r>
            <a:r>
              <a:rPr lang="en-US" altLang="zh-CN" baseline="-25000" dirty="0" err="1" smtClean="0"/>
              <a:t>ces</a:t>
            </a:r>
            <a:r>
              <a:rPr lang="en-US" altLang="zh-CN" baseline="-25000" dirty="0" smtClean="0"/>
              <a:t> </a:t>
            </a:r>
            <a:r>
              <a:rPr lang="zh-CN" altLang="en-US" dirty="0" smtClean="0"/>
              <a:t>，</a:t>
            </a:r>
            <a:r>
              <a:rPr lang="zh-CN" altLang="en-US" dirty="0"/>
              <a:t>功放工作在临界状态；</a:t>
            </a:r>
            <a:r>
              <a:rPr lang="zh-CN" altLang="en-US" dirty="0" smtClean="0"/>
              <a:t>如果</a:t>
            </a:r>
            <a:r>
              <a:rPr lang="en-US" altLang="zh-CN" dirty="0" err="1" smtClean="0"/>
              <a:t>u</a:t>
            </a:r>
            <a:r>
              <a:rPr lang="en-US" altLang="zh-CN" baseline="-25000" dirty="0" err="1" smtClean="0"/>
              <a:t>cemin</a:t>
            </a:r>
            <a:r>
              <a:rPr lang="en-US" altLang="zh-CN" dirty="0" smtClean="0"/>
              <a:t>&lt;</a:t>
            </a:r>
            <a:r>
              <a:rPr lang="en-US" altLang="zh-CN" dirty="0" err="1" smtClean="0"/>
              <a:t>u</a:t>
            </a:r>
            <a:r>
              <a:rPr lang="en-US" altLang="zh-CN" baseline="-25000" dirty="0" err="1" smtClean="0"/>
              <a:t>ces</a:t>
            </a:r>
            <a:r>
              <a:rPr lang="en-US" altLang="zh-CN" baseline="-25000" dirty="0" smtClean="0"/>
              <a:t> </a:t>
            </a:r>
            <a:r>
              <a:rPr lang="zh-CN" altLang="en-US" dirty="0" smtClean="0"/>
              <a:t>，功</a:t>
            </a:r>
            <a:r>
              <a:rPr lang="zh-CN" altLang="en-US" dirty="0"/>
              <a:t>放工作在过压状态。临界状态下，晶体管的输出功率</a:t>
            </a:r>
            <a:r>
              <a:rPr lang="en-US" altLang="zh-CN" dirty="0"/>
              <a:t>P</a:t>
            </a:r>
            <a:r>
              <a:rPr lang="en-US" altLang="zh-CN" baseline="-25000" dirty="0"/>
              <a:t>1</a:t>
            </a:r>
            <a:r>
              <a:rPr lang="zh-CN" altLang="en-US" dirty="0"/>
              <a:t>最大，功放一般工作在此状态。</a:t>
            </a:r>
            <a:endParaRPr lang="zh-CN" altLang="en-US" dirty="0"/>
          </a:p>
        </p:txBody>
      </p:sp>
    </p:spTree>
    <p:extLst>
      <p:ext uri="{BB962C8B-B14F-4D97-AF65-F5344CB8AC3E}">
        <p14:creationId xmlns:p14="http://schemas.microsoft.com/office/powerpoint/2010/main" val="14184360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t>
            </a:r>
            <a:r>
              <a:rPr lang="zh-CN" altLang="en-US" b="1" dirty="0" smtClean="0"/>
              <a:t>例</a:t>
            </a:r>
            <a:r>
              <a:rPr lang="en-US" altLang="zh-CN" b="1" dirty="0" smtClean="0"/>
              <a:t>3-1</a:t>
            </a:r>
            <a:r>
              <a:rPr lang="zh-CN" altLang="en-US" dirty="0"/>
              <a:t>　设计一高频功率放大器，要求输出</a:t>
            </a:r>
            <a:r>
              <a:rPr lang="zh-CN" altLang="en-US" dirty="0" smtClean="0"/>
              <a:t>功率</a:t>
            </a:r>
            <a:r>
              <a:rPr lang="en-US" altLang="zh-CN" dirty="0" smtClean="0"/>
              <a:t>30w</a:t>
            </a:r>
            <a:r>
              <a:rPr lang="zh-CN" altLang="en-US" dirty="0" smtClean="0"/>
              <a:t>。</a:t>
            </a:r>
            <a:r>
              <a:rPr lang="zh-CN" altLang="en-US" dirty="0"/>
              <a:t>选用高频大功率</a:t>
            </a:r>
            <a:r>
              <a:rPr lang="zh-CN" altLang="en-US" dirty="0" smtClean="0"/>
              <a:t>管</a:t>
            </a:r>
            <a:r>
              <a:rPr lang="en-US" altLang="zh-CN" dirty="0" smtClean="0"/>
              <a:t>3DA77</a:t>
            </a:r>
            <a:r>
              <a:rPr lang="zh-CN" altLang="en-US" dirty="0" smtClean="0"/>
              <a:t>，</a:t>
            </a:r>
            <a:r>
              <a:rPr lang="zh-CN" altLang="en-US" dirty="0"/>
              <a:t>已知</a:t>
            </a:r>
            <a:r>
              <a:rPr lang="zh-CN" altLang="en-US" dirty="0" smtClean="0"/>
              <a:t>此管</a:t>
            </a:r>
            <a:r>
              <a:rPr lang="zh-CN" altLang="en-US" dirty="0"/>
              <a:t>的有关参数如下</a:t>
            </a:r>
            <a:r>
              <a:rPr lang="zh-CN" altLang="en-US" dirty="0" smtClean="0"/>
              <a:t>：</a:t>
            </a:r>
            <a:r>
              <a:rPr lang="en-US" altLang="zh-CN" dirty="0" smtClean="0"/>
              <a:t>U</a:t>
            </a:r>
            <a:r>
              <a:rPr lang="en-US" altLang="zh-CN" baseline="-25000" dirty="0" smtClean="0"/>
              <a:t>CC</a:t>
            </a:r>
            <a:r>
              <a:rPr lang="en-US" altLang="zh-CN" dirty="0" smtClean="0"/>
              <a:t>=24v</a:t>
            </a:r>
            <a:r>
              <a:rPr lang="zh-CN" altLang="en-US" dirty="0" smtClean="0"/>
              <a:t>，</a:t>
            </a:r>
            <a:r>
              <a:rPr lang="en-US" altLang="zh-CN" dirty="0" err="1" smtClean="0"/>
              <a:t>S</a:t>
            </a:r>
            <a:r>
              <a:rPr lang="en-US" altLang="zh-CN" baseline="-25000" dirty="0" err="1" smtClean="0"/>
              <a:t>c</a:t>
            </a:r>
            <a:r>
              <a:rPr lang="en-US" altLang="zh-CN" dirty="0" smtClean="0"/>
              <a:t>=1.67S</a:t>
            </a:r>
            <a:r>
              <a:rPr lang="zh-CN" altLang="en-US" dirty="0" smtClean="0"/>
              <a:t>，</a:t>
            </a:r>
            <a:r>
              <a:rPr lang="zh-CN" altLang="en-US" dirty="0"/>
              <a:t>集电极最大允许</a:t>
            </a:r>
            <a:r>
              <a:rPr lang="zh-CN" altLang="en-US" dirty="0" smtClean="0"/>
              <a:t>损耗</a:t>
            </a:r>
            <a:r>
              <a:rPr lang="en-US" altLang="zh-CN" dirty="0" err="1" smtClean="0"/>
              <a:t>P</a:t>
            </a:r>
            <a:r>
              <a:rPr lang="en-US" altLang="zh-CN" baseline="-25000" dirty="0" err="1" smtClean="0"/>
              <a:t>cM</a:t>
            </a:r>
            <a:r>
              <a:rPr lang="en-US" altLang="zh-CN" dirty="0" smtClean="0"/>
              <a:t>=50W</a:t>
            </a:r>
            <a:r>
              <a:rPr lang="zh-CN" altLang="en-US" dirty="0" smtClean="0"/>
              <a:t>，</a:t>
            </a:r>
            <a:r>
              <a:rPr lang="zh-CN" altLang="en-US" dirty="0"/>
              <a:t>集电极</a:t>
            </a:r>
            <a:r>
              <a:rPr lang="zh-CN" altLang="en-US" dirty="0" smtClean="0"/>
              <a:t>最大允许电流</a:t>
            </a:r>
            <a:r>
              <a:rPr lang="en-US" altLang="zh-CN" dirty="0" err="1" smtClean="0"/>
              <a:t>I</a:t>
            </a:r>
            <a:r>
              <a:rPr lang="en-US" altLang="zh-CN" baseline="-25000" dirty="0" err="1" smtClean="0"/>
              <a:t>cM</a:t>
            </a:r>
            <a:r>
              <a:rPr lang="en-US" altLang="zh-CN" dirty="0" smtClean="0"/>
              <a:t>=5A</a:t>
            </a:r>
            <a:r>
              <a:rPr lang="zh-CN" altLang="en-US" dirty="0" smtClean="0"/>
              <a:t>。</a:t>
            </a:r>
            <a:r>
              <a:rPr lang="zh-CN" altLang="en-US" dirty="0"/>
              <a:t>试计算集电极的电流、电压以及功率、效率和临界负载电阻</a:t>
            </a:r>
            <a:r>
              <a:rPr lang="zh-CN" altLang="en-US" dirty="0" smtClean="0"/>
              <a:t>。</a:t>
            </a:r>
            <a:r>
              <a:rPr lang="en-US" altLang="zh-CN" dirty="0" smtClean="0"/>
              <a:t/>
            </a:r>
            <a:br>
              <a:rPr lang="en-US" altLang="zh-CN" dirty="0" smtClean="0"/>
            </a:br>
            <a:r>
              <a:rPr lang="en-US" altLang="zh-CN" dirty="0" smtClean="0"/>
              <a:t>           </a:t>
            </a:r>
            <a:r>
              <a:rPr lang="zh-CN" altLang="en-US" b="1" dirty="0" smtClean="0"/>
              <a:t>解</a:t>
            </a:r>
            <a:r>
              <a:rPr lang="zh-CN" altLang="en-US" dirty="0"/>
              <a:t>　为了能以高效率输出大功率，功放应设计在临界状态。临界状态下的动态特性</a:t>
            </a:r>
            <a:r>
              <a:rPr lang="zh-CN" altLang="en-US" dirty="0" smtClean="0"/>
              <a:t>曲线</a:t>
            </a:r>
            <a:r>
              <a:rPr lang="zh-CN" altLang="en-US" dirty="0"/>
              <a:t>如</a:t>
            </a:r>
            <a:r>
              <a:rPr lang="zh-CN" altLang="en-US" dirty="0" smtClean="0"/>
              <a:t>图</a:t>
            </a:r>
            <a:r>
              <a:rPr lang="en-US" altLang="zh-CN" dirty="0" smtClean="0"/>
              <a:t>3-18</a:t>
            </a:r>
            <a:r>
              <a:rPr lang="zh-CN" altLang="en-US" dirty="0" smtClean="0"/>
              <a:t>所</a:t>
            </a:r>
            <a:r>
              <a:rPr lang="zh-CN" altLang="en-US" dirty="0"/>
              <a:t>示。由图可知：</a:t>
            </a:r>
          </a:p>
        </p:txBody>
      </p:sp>
    </p:spTree>
    <p:extLst>
      <p:ext uri="{BB962C8B-B14F-4D97-AF65-F5344CB8AC3E}">
        <p14:creationId xmlns:p14="http://schemas.microsoft.com/office/powerpoint/2010/main" val="37123303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1084" y="1214628"/>
            <a:ext cx="3241832" cy="3700272"/>
          </a:xfrm>
          <a:prstGeom prst="rect">
            <a:avLst/>
          </a:prstGeom>
        </p:spPr>
      </p:pic>
      <p:sp>
        <p:nvSpPr>
          <p:cNvPr id="5" name="文本框 4"/>
          <p:cNvSpPr txBox="1"/>
          <p:nvPr/>
        </p:nvSpPr>
        <p:spPr>
          <a:xfrm>
            <a:off x="2762250" y="5332425"/>
            <a:ext cx="3619500" cy="461665"/>
          </a:xfrm>
          <a:prstGeom prst="rect">
            <a:avLst/>
          </a:prstGeom>
          <a:noFill/>
        </p:spPr>
        <p:txBody>
          <a:bodyPr wrap="square" rtlCol="0">
            <a:spAutoFit/>
          </a:bodyPr>
          <a:lstStyle/>
          <a:p>
            <a:pPr algn="ctr"/>
            <a:r>
              <a:rPr lang="zh-CN" altLang="en-US" sz="2400" dirty="0" smtClean="0"/>
              <a:t>图</a:t>
            </a:r>
            <a:r>
              <a:rPr lang="en-US" altLang="zh-CN" sz="2400" dirty="0" smtClean="0"/>
              <a:t>3-18</a:t>
            </a:r>
            <a:r>
              <a:rPr lang="zh-CN" altLang="en-US" sz="2400" dirty="0"/>
              <a:t>　临界状态动特性</a:t>
            </a:r>
          </a:p>
        </p:txBody>
      </p:sp>
    </p:spTree>
    <p:extLst>
      <p:ext uri="{BB962C8B-B14F-4D97-AF65-F5344CB8AC3E}">
        <p14:creationId xmlns:p14="http://schemas.microsoft.com/office/powerpoint/2010/main" val="12052955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由此</a:t>
            </a:r>
            <a:r>
              <a:rPr lang="zh-CN" altLang="en-US" dirty="0"/>
              <a:t>式可解得临界电压利用系数</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输出功率</a:t>
            </a:r>
            <a:r>
              <a:rPr lang="en-US" altLang="zh-CN" dirty="0" smtClean="0"/>
              <a:t>P</a:t>
            </a:r>
            <a:r>
              <a:rPr lang="en-US" altLang="zh-CN" baseline="-25000" dirty="0" smtClean="0"/>
              <a:t>1</a:t>
            </a:r>
            <a:r>
              <a:rPr lang="zh-CN" altLang="en-US" dirty="0" smtClean="0"/>
              <a:t>可以</a:t>
            </a:r>
            <a:r>
              <a:rPr lang="zh-CN" altLang="en-US" dirty="0"/>
              <a:t>表示</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zh-CN" altLang="en-US" dirty="0" smtClean="0"/>
              <a:t>将</a:t>
            </a:r>
            <a:r>
              <a:rPr lang="zh-CN" altLang="en-US" dirty="0"/>
              <a:t>式</a:t>
            </a:r>
            <a:r>
              <a:rPr lang="zh-CN" altLang="en-US" dirty="0" smtClean="0"/>
              <a:t>（</a:t>
            </a:r>
            <a:r>
              <a:rPr lang="en-US" altLang="zh-CN" dirty="0" smtClean="0"/>
              <a:t>3-42</a:t>
            </a:r>
            <a:r>
              <a:rPr lang="zh-CN" altLang="en-US" dirty="0" smtClean="0"/>
              <a:t>）</a:t>
            </a:r>
            <a:r>
              <a:rPr lang="zh-CN" altLang="en-US" dirty="0"/>
              <a:t>代入，得</a:t>
            </a:r>
          </a:p>
        </p:txBody>
      </p:sp>
      <p:pic>
        <p:nvPicPr>
          <p:cNvPr id="2" name="图片 1"/>
          <p:cNvPicPr>
            <a:picLocks noChangeAspect="1"/>
          </p:cNvPicPr>
          <p:nvPr/>
        </p:nvPicPr>
        <p:blipFill>
          <a:blip r:embed="rId2"/>
          <a:stretch>
            <a:fillRect/>
          </a:stretch>
        </p:blipFill>
        <p:spPr>
          <a:xfrm>
            <a:off x="1418411" y="998484"/>
            <a:ext cx="6307178" cy="533376"/>
          </a:xfrm>
          <a:prstGeom prst="rect">
            <a:avLst/>
          </a:prstGeom>
        </p:spPr>
      </p:pic>
      <p:sp>
        <p:nvSpPr>
          <p:cNvPr id="4" name="文本框 3"/>
          <p:cNvSpPr txBox="1"/>
          <p:nvPr/>
        </p:nvSpPr>
        <p:spPr>
          <a:xfrm>
            <a:off x="7416800" y="1531860"/>
            <a:ext cx="901700" cy="461665"/>
          </a:xfrm>
          <a:prstGeom prst="rect">
            <a:avLst/>
          </a:prstGeom>
          <a:noFill/>
        </p:spPr>
        <p:txBody>
          <a:bodyPr wrap="square" rtlCol="0">
            <a:spAutoFit/>
          </a:bodyPr>
          <a:lstStyle/>
          <a:p>
            <a:r>
              <a:rPr lang="en-US" altLang="zh-CN" sz="2400" dirty="0" smtClean="0"/>
              <a:t>(3-41)</a:t>
            </a:r>
            <a:endParaRPr lang="zh-CN" altLang="en-US" sz="2400" dirty="0"/>
          </a:p>
        </p:txBody>
      </p:sp>
      <p:pic>
        <p:nvPicPr>
          <p:cNvPr id="5" name="图片 4"/>
          <p:cNvPicPr>
            <a:picLocks noChangeAspect="1"/>
          </p:cNvPicPr>
          <p:nvPr/>
        </p:nvPicPr>
        <p:blipFill>
          <a:blip r:embed="rId3"/>
          <a:stretch>
            <a:fillRect/>
          </a:stretch>
        </p:blipFill>
        <p:spPr>
          <a:xfrm>
            <a:off x="3323481" y="2432080"/>
            <a:ext cx="2497038" cy="768319"/>
          </a:xfrm>
          <a:prstGeom prst="rect">
            <a:avLst/>
          </a:prstGeom>
        </p:spPr>
      </p:pic>
      <p:sp>
        <p:nvSpPr>
          <p:cNvPr id="6" name="文本框 5"/>
          <p:cNvSpPr txBox="1"/>
          <p:nvPr/>
        </p:nvSpPr>
        <p:spPr>
          <a:xfrm>
            <a:off x="7416800" y="2585406"/>
            <a:ext cx="901700" cy="461665"/>
          </a:xfrm>
          <a:prstGeom prst="rect">
            <a:avLst/>
          </a:prstGeom>
          <a:noFill/>
        </p:spPr>
        <p:txBody>
          <a:bodyPr wrap="square" rtlCol="0">
            <a:spAutoFit/>
          </a:bodyPr>
          <a:lstStyle/>
          <a:p>
            <a:r>
              <a:rPr lang="en-US" altLang="zh-CN" sz="2400" dirty="0" smtClean="0"/>
              <a:t>(3-42)</a:t>
            </a:r>
            <a:endParaRPr lang="zh-CN" altLang="en-US" sz="2400" dirty="0"/>
          </a:p>
        </p:txBody>
      </p:sp>
      <p:pic>
        <p:nvPicPr>
          <p:cNvPr id="7" name="图片 6"/>
          <p:cNvPicPr>
            <a:picLocks noChangeAspect="1"/>
          </p:cNvPicPr>
          <p:nvPr/>
        </p:nvPicPr>
        <p:blipFill>
          <a:blip r:embed="rId4"/>
          <a:stretch>
            <a:fillRect/>
          </a:stretch>
        </p:blipFill>
        <p:spPr>
          <a:xfrm>
            <a:off x="2191581" y="3931653"/>
            <a:ext cx="4760837" cy="774354"/>
          </a:xfrm>
          <a:prstGeom prst="rect">
            <a:avLst/>
          </a:prstGeom>
        </p:spPr>
      </p:pic>
      <p:pic>
        <p:nvPicPr>
          <p:cNvPr id="8" name="图片 7"/>
          <p:cNvPicPr>
            <a:picLocks noChangeAspect="1"/>
          </p:cNvPicPr>
          <p:nvPr/>
        </p:nvPicPr>
        <p:blipFill>
          <a:blip r:embed="rId5"/>
          <a:stretch>
            <a:fillRect/>
          </a:stretch>
        </p:blipFill>
        <p:spPr>
          <a:xfrm>
            <a:off x="2958534" y="5273396"/>
            <a:ext cx="3226929" cy="925553"/>
          </a:xfrm>
          <a:prstGeom prst="rect">
            <a:avLst/>
          </a:prstGeom>
        </p:spPr>
      </p:pic>
    </p:spTree>
    <p:extLst>
      <p:ext uri="{BB962C8B-B14F-4D97-AF65-F5344CB8AC3E}">
        <p14:creationId xmlns:p14="http://schemas.microsoft.com/office/powerpoint/2010/main" val="2719303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解方程</a:t>
            </a:r>
            <a:r>
              <a:rPr lang="zh-CN" altLang="en-US" dirty="0" smtClean="0"/>
              <a:t>得</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选择</a:t>
            </a:r>
            <a:r>
              <a:rPr lang="zh-CN" altLang="en-US" dirty="0"/>
              <a:t>通角</a:t>
            </a:r>
            <a:r>
              <a:rPr lang="en-US" altLang="zh-CN" dirty="0"/>
              <a:t>θ</a:t>
            </a:r>
            <a:r>
              <a:rPr lang="zh-CN" altLang="en-US" dirty="0" smtClean="0"/>
              <a:t>＝</a:t>
            </a:r>
            <a:r>
              <a:rPr lang="en-US" altLang="zh-CN" dirty="0" smtClean="0"/>
              <a:t>75°</a:t>
            </a:r>
            <a:r>
              <a:rPr lang="zh-CN" altLang="en-US" dirty="0"/>
              <a:t>，由式</a:t>
            </a:r>
            <a:r>
              <a:rPr lang="zh-CN" altLang="en-US" dirty="0" smtClean="0"/>
              <a:t>（</a:t>
            </a:r>
            <a:r>
              <a:rPr lang="en-US" altLang="zh-CN" dirty="0" smtClean="0"/>
              <a:t>3-26</a:t>
            </a:r>
            <a:r>
              <a:rPr lang="zh-CN" altLang="en-US" dirty="0" smtClean="0"/>
              <a:t>）</a:t>
            </a:r>
            <a:r>
              <a:rPr lang="zh-CN" altLang="en-US" dirty="0"/>
              <a:t>、式</a:t>
            </a:r>
            <a:r>
              <a:rPr lang="zh-CN" altLang="en-US" dirty="0" smtClean="0"/>
              <a:t>（</a:t>
            </a:r>
            <a:r>
              <a:rPr lang="en-US" altLang="zh-CN" dirty="0" smtClean="0"/>
              <a:t>3-27</a:t>
            </a:r>
            <a:r>
              <a:rPr lang="zh-CN" altLang="en-US" dirty="0" smtClean="0"/>
              <a:t>）</a:t>
            </a:r>
            <a:r>
              <a:rPr lang="zh-CN" altLang="en-US" dirty="0"/>
              <a:t>或者查</a:t>
            </a:r>
            <a:r>
              <a:rPr lang="zh-CN" altLang="en-US" dirty="0" smtClean="0"/>
              <a:t>余弦</a:t>
            </a:r>
            <a:r>
              <a:rPr lang="zh-CN" altLang="en-US" dirty="0"/>
              <a:t>分解表，可得分解系数为</a:t>
            </a:r>
            <a:r>
              <a:rPr lang="en-US" altLang="zh-CN" dirty="0" smtClean="0"/>
              <a:t>α</a:t>
            </a:r>
            <a:r>
              <a:rPr lang="en-US" altLang="zh-CN" baseline="-25000" dirty="0" smtClean="0"/>
              <a:t>0</a:t>
            </a:r>
            <a:r>
              <a:rPr lang="zh-CN" altLang="en-US" dirty="0" smtClean="0"/>
              <a:t>（</a:t>
            </a:r>
            <a:r>
              <a:rPr lang="en-US" altLang="zh-CN" dirty="0"/>
              <a:t>θ</a:t>
            </a:r>
            <a:r>
              <a:rPr lang="zh-CN" altLang="en-US" dirty="0" smtClean="0"/>
              <a:t>）＝</a:t>
            </a:r>
            <a:r>
              <a:rPr lang="en-US" altLang="zh-CN" dirty="0" smtClean="0"/>
              <a:t>0.29</a:t>
            </a:r>
            <a:r>
              <a:rPr lang="zh-CN" altLang="en-US" dirty="0" smtClean="0"/>
              <a:t>，</a:t>
            </a:r>
            <a:r>
              <a:rPr lang="en-US" altLang="zh-CN" dirty="0" smtClean="0"/>
              <a:t>α</a:t>
            </a:r>
            <a:r>
              <a:rPr lang="en-US" altLang="zh-CN" baseline="-25000" dirty="0" smtClean="0"/>
              <a:t>1</a:t>
            </a:r>
            <a:r>
              <a:rPr lang="zh-CN" altLang="en-US" dirty="0" smtClean="0"/>
              <a:t>（</a:t>
            </a:r>
            <a:r>
              <a:rPr lang="en-US" altLang="zh-CN" dirty="0"/>
              <a:t>θ</a:t>
            </a:r>
            <a:r>
              <a:rPr lang="zh-CN" altLang="en-US" dirty="0" smtClean="0"/>
              <a:t>）＝</a:t>
            </a:r>
            <a:r>
              <a:rPr lang="en-US" altLang="zh-CN" dirty="0" smtClean="0"/>
              <a:t>0.455</a:t>
            </a:r>
            <a:r>
              <a:rPr lang="zh-CN" altLang="en-US" dirty="0" smtClean="0"/>
              <a:t>，</a:t>
            </a:r>
            <a:r>
              <a:rPr lang="en-US" altLang="zh-CN" dirty="0"/>
              <a:t>γ </a:t>
            </a:r>
            <a:r>
              <a:rPr lang="zh-CN" altLang="en-US" dirty="0" smtClean="0"/>
              <a:t>＝</a:t>
            </a:r>
            <a:r>
              <a:rPr lang="en-US" altLang="zh-CN" dirty="0" smtClean="0"/>
              <a:t>1.69</a:t>
            </a:r>
            <a:r>
              <a:rPr lang="zh-CN" altLang="en-US" dirty="0" smtClean="0"/>
              <a:t>。</a:t>
            </a:r>
            <a:r>
              <a:rPr lang="zh-CN" altLang="en-US" dirty="0"/>
              <a:t>将各参数代入式</a:t>
            </a:r>
            <a:r>
              <a:rPr lang="zh-CN" altLang="en-US" dirty="0" smtClean="0"/>
              <a:t>（</a:t>
            </a:r>
            <a:r>
              <a:rPr lang="en-US" altLang="zh-CN" dirty="0" smtClean="0"/>
              <a:t>3-43</a:t>
            </a:r>
            <a:r>
              <a:rPr lang="zh-CN" altLang="en-US" dirty="0" smtClean="0"/>
              <a:t>）有</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其他</a:t>
            </a:r>
            <a:r>
              <a:rPr lang="zh-CN" altLang="en-US" dirty="0"/>
              <a:t>电压、电流计算如下：</a:t>
            </a:r>
          </a:p>
        </p:txBody>
      </p:sp>
      <p:pic>
        <p:nvPicPr>
          <p:cNvPr id="2" name="图片 1"/>
          <p:cNvPicPr>
            <a:picLocks noChangeAspect="1"/>
          </p:cNvPicPr>
          <p:nvPr/>
        </p:nvPicPr>
        <p:blipFill>
          <a:blip r:embed="rId2"/>
          <a:stretch>
            <a:fillRect/>
          </a:stretch>
        </p:blipFill>
        <p:spPr>
          <a:xfrm>
            <a:off x="2454452" y="1390694"/>
            <a:ext cx="3809319" cy="971505"/>
          </a:xfrm>
          <a:prstGeom prst="rect">
            <a:avLst/>
          </a:prstGeom>
        </p:spPr>
      </p:pic>
      <p:sp>
        <p:nvSpPr>
          <p:cNvPr id="4" name="文本框 3"/>
          <p:cNvSpPr txBox="1"/>
          <p:nvPr/>
        </p:nvSpPr>
        <p:spPr>
          <a:xfrm>
            <a:off x="7429500" y="1645613"/>
            <a:ext cx="876300" cy="461665"/>
          </a:xfrm>
          <a:prstGeom prst="rect">
            <a:avLst/>
          </a:prstGeom>
          <a:noFill/>
        </p:spPr>
        <p:txBody>
          <a:bodyPr wrap="square" rtlCol="0">
            <a:spAutoFit/>
          </a:bodyPr>
          <a:lstStyle/>
          <a:p>
            <a:r>
              <a:rPr lang="en-US" altLang="zh-CN" sz="2400" dirty="0" smtClean="0"/>
              <a:t>(3-43)</a:t>
            </a:r>
            <a:endParaRPr lang="zh-CN" altLang="en-US" sz="2400" dirty="0"/>
          </a:p>
        </p:txBody>
      </p:sp>
      <p:pic>
        <p:nvPicPr>
          <p:cNvPr id="5" name="图片 4"/>
          <p:cNvPicPr>
            <a:picLocks noChangeAspect="1"/>
          </p:cNvPicPr>
          <p:nvPr/>
        </p:nvPicPr>
        <p:blipFill>
          <a:blip r:embed="rId3"/>
          <a:stretch>
            <a:fillRect/>
          </a:stretch>
        </p:blipFill>
        <p:spPr>
          <a:xfrm>
            <a:off x="2123627" y="3811008"/>
            <a:ext cx="4896746" cy="951798"/>
          </a:xfrm>
          <a:prstGeom prst="rect">
            <a:avLst/>
          </a:prstGeom>
        </p:spPr>
      </p:pic>
    </p:spTree>
    <p:extLst>
      <p:ext uri="{BB962C8B-B14F-4D97-AF65-F5344CB8AC3E}">
        <p14:creationId xmlns:p14="http://schemas.microsoft.com/office/powerpoint/2010/main" val="352702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标题 2"/>
              <p:cNvSpPr>
                <a:spLocks noGrp="1"/>
              </p:cNvSpPr>
              <p:nvPr>
                <p:ph type="title"/>
              </p:nvPr>
            </p:nvSpPr>
            <p:spPr/>
            <p:txBody>
              <a:bodyPr/>
              <a:lstStyle/>
              <a:p>
                <a:r>
                  <a:rPr lang="en-US" altLang="zh-CN" dirty="0" smtClean="0"/>
                  <a:t>         </a:t>
                </a:r>
                <a:r>
                  <a:rPr lang="en-US" altLang="zh-CN" dirty="0" err="1" smtClean="0"/>
                  <a:t>Y</a:t>
                </a:r>
                <a:r>
                  <a:rPr lang="en-US" altLang="zh-CN" baseline="-25000" dirty="0" err="1" smtClean="0"/>
                  <a:t>oe</a:t>
                </a:r>
                <a:r>
                  <a:rPr lang="zh-CN" altLang="en-US" dirty="0" smtClean="0"/>
                  <a:t>为</a:t>
                </a:r>
                <a:r>
                  <a:rPr lang="zh-CN" altLang="en-US" dirty="0"/>
                  <a:t>输入端交流短路时的输出导纳</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smtClean="0"/>
                  <a:t>        </a:t>
                </a:r>
                <a:r>
                  <a:rPr lang="zh-CN" altLang="en-US" dirty="0" smtClean="0"/>
                  <a:t>晶体管的</a:t>
                </a:r>
                <a:r>
                  <a:rPr lang="en-US" altLang="zh-CN" dirty="0" smtClean="0"/>
                  <a:t>Y</a:t>
                </a:r>
                <a:r>
                  <a:rPr lang="zh-CN" altLang="en-US" dirty="0" smtClean="0"/>
                  <a:t>参数</a:t>
                </a:r>
                <a:r>
                  <a:rPr lang="zh-CN" altLang="en-US" dirty="0"/>
                  <a:t>可以用仪器测出，有些晶体管的手册或数据单上也会给出指定的</a:t>
                </a:r>
                <a:r>
                  <a:rPr lang="zh-CN" altLang="en-US" dirty="0" smtClean="0"/>
                  <a:t>频率及</a:t>
                </a:r>
                <a:r>
                  <a:rPr lang="zh-CN" altLang="en-US" dirty="0"/>
                  <a:t>电流条件下的这些参数量</a:t>
                </a:r>
                <a:r>
                  <a:rPr lang="zh-CN" altLang="en-US" dirty="0" smtClean="0"/>
                  <a:t>。</a:t>
                </a:r>
                <a:r>
                  <a:rPr lang="en-US" altLang="zh-CN" dirty="0" smtClean="0"/>
                  <a:t/>
                </a:r>
                <a:br>
                  <a:rPr lang="en-US" altLang="zh-CN" dirty="0" smtClean="0"/>
                </a:br>
                <a:r>
                  <a:rPr lang="en-US" altLang="zh-CN" dirty="0" smtClean="0"/>
                  <a:t>        </a:t>
                </a:r>
                <a:r>
                  <a:rPr lang="zh-CN" altLang="en-US" dirty="0" smtClean="0"/>
                  <a:t>在忽略</a:t>
                </a:r>
                <a:r>
                  <a:rPr lang="en-US" altLang="zh-CN" dirty="0" err="1" smtClean="0"/>
                  <a:t>r</a:t>
                </a:r>
                <a:r>
                  <a:rPr lang="en-US" altLang="zh-CN" baseline="-25000" dirty="0" err="1" smtClean="0"/>
                  <a:t>b’e</a:t>
                </a:r>
                <a:r>
                  <a:rPr lang="zh-CN" altLang="en-US" dirty="0" smtClean="0"/>
                  <a:t> </a:t>
                </a:r>
                <a:r>
                  <a:rPr lang="zh-CN" altLang="en-US" dirty="0"/>
                  <a:t>及</a:t>
                </a:r>
                <a:r>
                  <a:rPr lang="zh-CN" altLang="en-US" dirty="0" smtClean="0"/>
                  <a:t>满足</a:t>
                </a:r>
                <a:r>
                  <a:rPr lang="en-US" altLang="zh-CN" dirty="0" smtClean="0"/>
                  <a:t>C</a:t>
                </a:r>
                <a:r>
                  <a:rPr lang="en-US" altLang="zh-CN" baseline="-25000" dirty="0" smtClean="0"/>
                  <a:t>π</a:t>
                </a:r>
                <a:r>
                  <a:rPr lang="en-US" altLang="zh-CN" dirty="0" smtClean="0"/>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err="1" smtClean="0"/>
                  <a:t>C</a:t>
                </a:r>
                <a:r>
                  <a:rPr lang="en-US" altLang="zh-CN" baseline="-25000" dirty="0" err="1" smtClean="0"/>
                  <a:t>μ</a:t>
                </a:r>
                <a:r>
                  <a:rPr lang="en-US" altLang="zh-CN" dirty="0" smtClean="0"/>
                  <a:t> </a:t>
                </a:r>
                <a:r>
                  <a:rPr lang="zh-CN" altLang="en-US" dirty="0" smtClean="0"/>
                  <a:t>的</a:t>
                </a:r>
                <a:r>
                  <a:rPr lang="zh-CN" altLang="en-US" dirty="0"/>
                  <a:t>条件下</a:t>
                </a:r>
                <a:r>
                  <a:rPr lang="zh-CN" altLang="en-US" dirty="0" smtClean="0"/>
                  <a:t>，</a:t>
                </a:r>
                <a:r>
                  <a:rPr lang="en-US" altLang="zh-CN" dirty="0" smtClean="0"/>
                  <a:t>Y</a:t>
                </a:r>
                <a:r>
                  <a:rPr lang="zh-CN" altLang="en-US" dirty="0" smtClean="0"/>
                  <a:t>参数</a:t>
                </a:r>
                <a:r>
                  <a:rPr lang="zh-CN" altLang="en-US" dirty="0"/>
                  <a:t>与混</a:t>
                </a:r>
                <a:r>
                  <a:rPr lang="en-US" altLang="zh-CN" dirty="0"/>
                  <a:t>π</a:t>
                </a:r>
                <a:r>
                  <a:rPr lang="zh-CN" altLang="en-US" dirty="0"/>
                  <a:t>参数之间的关系为</a:t>
                </a:r>
              </a:p>
            </p:txBody>
          </p:sp>
        </mc:Choice>
        <mc:Fallback xmlns="">
          <p:sp>
            <p:nvSpPr>
              <p:cNvPr id="3" name="标题 2"/>
              <p:cNvSpPr>
                <a:spLocks noGrp="1" noRot="1" noChangeAspect="1" noMove="1" noResize="1" noEditPoints="1" noAdjustHandles="1" noChangeArrowheads="1" noChangeShapeType="1" noTextEdit="1"/>
              </p:cNvSpPr>
              <p:nvPr>
                <p:ph type="title"/>
              </p:nvPr>
            </p:nvSpPr>
            <p:spPr>
              <a:blipFill>
                <a:blip r:embed="rId2"/>
                <a:stretch>
                  <a:fillRect l="-1159" t="-117" r="-155"/>
                </a:stretch>
              </a:blipFill>
            </p:spPr>
            <p:txBody>
              <a:bodyPr/>
              <a:lstStyle/>
              <a:p>
                <a:r>
                  <a:rPr lang="zh-CN" altLang="en-US">
                    <a:noFill/>
                  </a:rPr>
                  <a:t> </a:t>
                </a:r>
              </a:p>
            </p:txBody>
          </p:sp>
        </mc:Fallback>
      </mc:AlternateContent>
      <p:sp>
        <p:nvSpPr>
          <p:cNvPr id="4" name="文本框 3"/>
          <p:cNvSpPr txBox="1"/>
          <p:nvPr/>
        </p:nvSpPr>
        <p:spPr>
          <a:xfrm>
            <a:off x="2714269" y="1721750"/>
            <a:ext cx="405131" cy="461665"/>
          </a:xfrm>
          <a:prstGeom prst="rect">
            <a:avLst/>
          </a:prstGeom>
          <a:noFill/>
        </p:spPr>
        <p:txBody>
          <a:bodyPr wrap="square" rtlCol="0">
            <a:spAutoFit/>
          </a:bodyPr>
          <a:lstStyle/>
          <a:p>
            <a:r>
              <a:rPr lang="zh-CN" altLang="en-US" sz="2400" dirty="0"/>
              <a:t>。</a:t>
            </a:r>
          </a:p>
        </p:txBody>
      </p:sp>
      <p:pic>
        <p:nvPicPr>
          <p:cNvPr id="2" name="图片 1"/>
          <p:cNvPicPr>
            <a:picLocks noChangeAspect="1"/>
          </p:cNvPicPr>
          <p:nvPr/>
        </p:nvPicPr>
        <p:blipFill>
          <a:blip r:embed="rId3"/>
          <a:stretch>
            <a:fillRect/>
          </a:stretch>
        </p:blipFill>
        <p:spPr>
          <a:xfrm>
            <a:off x="628650" y="1547728"/>
            <a:ext cx="2085619" cy="809710"/>
          </a:xfrm>
          <a:prstGeom prst="rect">
            <a:avLst/>
          </a:prstGeom>
        </p:spPr>
      </p:pic>
    </p:spTree>
    <p:extLst>
      <p:ext uri="{BB962C8B-B14F-4D97-AF65-F5344CB8AC3E}">
        <p14:creationId xmlns:p14="http://schemas.microsoft.com/office/powerpoint/2010/main" val="16439241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因</a:t>
            </a:r>
            <a:r>
              <a:rPr lang="en-US" altLang="zh-CN" dirty="0" err="1" smtClean="0"/>
              <a:t>i</a:t>
            </a:r>
            <a:r>
              <a:rPr lang="en-US" altLang="zh-CN" baseline="-25000" dirty="0" err="1" smtClean="0"/>
              <a:t>cmax</a:t>
            </a:r>
            <a:r>
              <a:rPr lang="zh-CN" altLang="en-US" dirty="0" smtClean="0"/>
              <a:t>是</a:t>
            </a:r>
            <a:r>
              <a:rPr lang="zh-CN" altLang="en-US" dirty="0"/>
              <a:t>瞬时电流，可以瞬时</a:t>
            </a:r>
            <a:r>
              <a:rPr lang="zh-CN" altLang="en-US" dirty="0" smtClean="0"/>
              <a:t>超过</a:t>
            </a:r>
            <a:r>
              <a:rPr lang="en-US" altLang="zh-CN" dirty="0" err="1" smtClean="0"/>
              <a:t>I</a:t>
            </a:r>
            <a:r>
              <a:rPr lang="en-US" altLang="zh-CN" baseline="-25000" dirty="0" err="1" smtClean="0"/>
              <a:t>cM</a:t>
            </a:r>
            <a:r>
              <a:rPr lang="zh-CN" altLang="en-US" dirty="0" smtClean="0"/>
              <a:t>。</a:t>
            </a: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临界状态</a:t>
            </a:r>
            <a:r>
              <a:rPr lang="zh-CN" altLang="en-US" dirty="0"/>
              <a:t>的负载电阻：</a:t>
            </a:r>
          </a:p>
        </p:txBody>
      </p:sp>
      <p:pic>
        <p:nvPicPr>
          <p:cNvPr id="4" name="图片 3"/>
          <p:cNvPicPr>
            <a:picLocks noChangeAspect="1"/>
          </p:cNvPicPr>
          <p:nvPr/>
        </p:nvPicPr>
        <p:blipFill>
          <a:blip r:embed="rId2"/>
          <a:stretch>
            <a:fillRect/>
          </a:stretch>
        </p:blipFill>
        <p:spPr>
          <a:xfrm>
            <a:off x="3103482" y="998484"/>
            <a:ext cx="2937036" cy="1982197"/>
          </a:xfrm>
          <a:prstGeom prst="rect">
            <a:avLst/>
          </a:prstGeom>
        </p:spPr>
      </p:pic>
      <p:pic>
        <p:nvPicPr>
          <p:cNvPr id="5" name="图片 4"/>
          <p:cNvPicPr>
            <a:picLocks noChangeAspect="1"/>
          </p:cNvPicPr>
          <p:nvPr/>
        </p:nvPicPr>
        <p:blipFill>
          <a:blip r:embed="rId3"/>
          <a:stretch>
            <a:fillRect/>
          </a:stretch>
        </p:blipFill>
        <p:spPr>
          <a:xfrm>
            <a:off x="2949319" y="3488138"/>
            <a:ext cx="3245361" cy="1312462"/>
          </a:xfrm>
          <a:prstGeom prst="rect">
            <a:avLst/>
          </a:prstGeom>
        </p:spPr>
      </p:pic>
      <p:pic>
        <p:nvPicPr>
          <p:cNvPr id="6" name="图片 5"/>
          <p:cNvPicPr>
            <a:picLocks noChangeAspect="1"/>
          </p:cNvPicPr>
          <p:nvPr/>
        </p:nvPicPr>
        <p:blipFill>
          <a:blip r:embed="rId4"/>
          <a:stretch>
            <a:fillRect/>
          </a:stretch>
        </p:blipFill>
        <p:spPr>
          <a:xfrm>
            <a:off x="3269878" y="5308057"/>
            <a:ext cx="2770640" cy="737143"/>
          </a:xfrm>
          <a:prstGeom prst="rect">
            <a:avLst/>
          </a:prstGeom>
        </p:spPr>
      </p:pic>
    </p:spTree>
    <p:extLst>
      <p:ext uri="{BB962C8B-B14F-4D97-AF65-F5344CB8AC3E}">
        <p14:creationId xmlns:p14="http://schemas.microsoft.com/office/powerpoint/2010/main" val="1691979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可见</a:t>
            </a:r>
            <a:r>
              <a:rPr lang="zh-CN" altLang="en-US" dirty="0"/>
              <a:t>，大功率功放临界负载电阻通常是很小的。</a:t>
            </a:r>
            <a:br>
              <a:rPr lang="zh-CN" altLang="en-US" dirty="0"/>
            </a:br>
            <a:r>
              <a:rPr lang="zh-CN" altLang="en-US" dirty="0" smtClean="0"/>
              <a:t>        最后</a:t>
            </a:r>
            <a:r>
              <a:rPr lang="zh-CN" altLang="en-US" dirty="0"/>
              <a:t>，高频功放还有一个极限参数应该考虑，即高频功放工作时的最大集电极电压</a:t>
            </a:r>
            <a:r>
              <a:rPr lang="zh-CN" altLang="en-US" dirty="0" smtClean="0"/>
              <a:t>不允许</a:t>
            </a:r>
            <a:r>
              <a:rPr lang="zh-CN" altLang="en-US" dirty="0"/>
              <a:t>超过晶体管允许的集电极反向击穿电压。根据高频功放的原理，集电极最大电压</a:t>
            </a:r>
            <a:r>
              <a:rPr lang="zh-CN" altLang="en-US" dirty="0" smtClean="0"/>
              <a:t>为</a:t>
            </a:r>
            <a:r>
              <a:rPr lang="en-US" altLang="zh-CN" dirty="0" err="1" smtClean="0"/>
              <a:t>u</a:t>
            </a:r>
            <a:r>
              <a:rPr lang="en-US" altLang="zh-CN" baseline="-25000" dirty="0" err="1" smtClean="0"/>
              <a:t>cemax</a:t>
            </a:r>
            <a:r>
              <a:rPr lang="en-US" altLang="zh-CN" dirty="0" smtClean="0"/>
              <a:t>=</a:t>
            </a:r>
            <a:r>
              <a:rPr lang="en-US" altLang="zh-CN" dirty="0" err="1" smtClean="0"/>
              <a:t>U</a:t>
            </a:r>
            <a:r>
              <a:rPr lang="en-US" altLang="zh-CN" baseline="-25000" dirty="0" err="1" smtClean="0"/>
              <a:t>CC</a:t>
            </a:r>
            <a:r>
              <a:rPr lang="en-US" altLang="zh-CN" dirty="0" err="1" smtClean="0"/>
              <a:t>+U</a:t>
            </a:r>
            <a:r>
              <a:rPr lang="en-US" altLang="zh-CN" baseline="-25000" dirty="0" err="1" smtClean="0"/>
              <a:t>c</a:t>
            </a:r>
            <a:r>
              <a:rPr lang="zh-CN" altLang="en-US" dirty="0" smtClean="0"/>
              <a:t>，</a:t>
            </a:r>
            <a:r>
              <a:rPr lang="zh-CN" altLang="en-US" dirty="0"/>
              <a:t>近似为两倍电源电压，</a:t>
            </a:r>
            <a:r>
              <a:rPr lang="zh-CN" altLang="en-US" dirty="0" smtClean="0"/>
              <a:t>即</a:t>
            </a:r>
            <a:r>
              <a:rPr lang="en-US" altLang="zh-CN" dirty="0" err="1" smtClean="0"/>
              <a:t>u</a:t>
            </a:r>
            <a:r>
              <a:rPr lang="en-US" altLang="zh-CN" baseline="-25000" dirty="0" err="1" smtClean="0"/>
              <a:t>cemax</a:t>
            </a:r>
            <a:r>
              <a:rPr lang="zh-CN" altLang="en-US" dirty="0" smtClean="0"/>
              <a:t>≈</a:t>
            </a:r>
            <a:r>
              <a:rPr lang="en-US" altLang="zh-CN" dirty="0" smtClean="0"/>
              <a:t>2U</a:t>
            </a:r>
            <a:r>
              <a:rPr lang="en-US" altLang="zh-CN" baseline="-25000" dirty="0" smtClean="0"/>
              <a:t>CC</a:t>
            </a:r>
            <a:r>
              <a:rPr lang="zh-CN" altLang="en-US" dirty="0" smtClean="0"/>
              <a:t>，</a:t>
            </a:r>
            <a:r>
              <a:rPr lang="zh-CN" altLang="en-US" dirty="0"/>
              <a:t>它应小于集电极允许</a:t>
            </a:r>
            <a:r>
              <a:rPr lang="zh-CN" altLang="en-US" dirty="0" smtClean="0"/>
              <a:t>反向击穿电压</a:t>
            </a:r>
            <a:r>
              <a:rPr lang="en-US" altLang="zh-CN" dirty="0" smtClean="0"/>
              <a:t>BV</a:t>
            </a:r>
            <a:r>
              <a:rPr lang="en-US" altLang="zh-CN" baseline="-25000" dirty="0" smtClean="0"/>
              <a:t>ce0</a:t>
            </a:r>
            <a:r>
              <a:rPr lang="zh-CN" altLang="en-US" dirty="0" smtClean="0"/>
              <a:t>。</a:t>
            </a:r>
            <a:r>
              <a:rPr lang="zh-CN" altLang="en-US" dirty="0"/>
              <a:t>实际上由于高频功放中存在着某些特殊现象，</a:t>
            </a:r>
            <a:r>
              <a:rPr lang="zh-CN" altLang="en-US" dirty="0" smtClean="0"/>
              <a:t>实际</a:t>
            </a:r>
            <a:r>
              <a:rPr lang="en-US" altLang="zh-CN" dirty="0" err="1"/>
              <a:t>u</a:t>
            </a:r>
            <a:r>
              <a:rPr lang="en-US" altLang="zh-CN" baseline="-25000" dirty="0" err="1"/>
              <a:t>cemax</a:t>
            </a:r>
            <a:r>
              <a:rPr lang="zh-CN" altLang="en-US" dirty="0" smtClean="0"/>
              <a:t>有时</a:t>
            </a:r>
            <a:r>
              <a:rPr lang="zh-CN" altLang="en-US" dirty="0"/>
              <a:t>可能</a:t>
            </a:r>
            <a:r>
              <a:rPr lang="zh-CN" altLang="en-US" dirty="0" smtClean="0"/>
              <a:t>大于</a:t>
            </a:r>
            <a:r>
              <a:rPr lang="en-US" altLang="zh-CN" dirty="0"/>
              <a:t>2U</a:t>
            </a:r>
            <a:r>
              <a:rPr lang="en-US" altLang="zh-CN" baseline="-25000" dirty="0"/>
              <a:t>CC </a:t>
            </a:r>
            <a:r>
              <a:rPr lang="zh-CN" altLang="en-US" dirty="0" smtClean="0"/>
              <a:t>。还有</a:t>
            </a:r>
            <a:r>
              <a:rPr lang="zh-CN" altLang="en-US" dirty="0"/>
              <a:t>，晶体管中还可能出现二次击穿现象，因此，通常应选晶体管的反向击穿电压</a:t>
            </a:r>
            <a:r>
              <a:rPr lang="zh-CN" altLang="en-US" dirty="0" smtClean="0"/>
              <a:t>大于（</a:t>
            </a:r>
            <a:r>
              <a:rPr lang="en-US" altLang="zh-CN" dirty="0" smtClean="0"/>
              <a:t>3~4</a:t>
            </a:r>
            <a:r>
              <a:rPr lang="zh-CN" altLang="en-US" dirty="0" smtClean="0"/>
              <a:t>）</a:t>
            </a:r>
            <a:r>
              <a:rPr lang="en-US" altLang="zh-CN" dirty="0" smtClean="0"/>
              <a:t>U</a:t>
            </a:r>
            <a:r>
              <a:rPr lang="en-US" altLang="zh-CN" baseline="-25000" dirty="0" smtClean="0"/>
              <a:t>CC</a:t>
            </a:r>
            <a:r>
              <a:rPr lang="zh-CN" altLang="en-US" dirty="0" smtClean="0"/>
              <a:t>才</a:t>
            </a:r>
            <a:r>
              <a:rPr lang="zh-CN" altLang="en-US" dirty="0"/>
              <a:t>比较安全。</a:t>
            </a:r>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7011530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58312" y="998484"/>
            <a:ext cx="8292612" cy="5213131"/>
          </a:xfrm>
        </p:spPr>
        <p:txBody>
          <a:bodyPr/>
          <a:lstStyle/>
          <a:p>
            <a:r>
              <a:rPr lang="zh-CN" altLang="en-US" dirty="0" smtClean="0"/>
              <a:t>                   </a:t>
            </a:r>
            <a:r>
              <a:rPr lang="zh-CN" altLang="en-US" dirty="0" smtClean="0"/>
              <a:t>      </a:t>
            </a:r>
            <a:r>
              <a:rPr lang="zh-CN" altLang="en-US" sz="3200" b="1" dirty="0" smtClean="0"/>
              <a:t>第四</a:t>
            </a:r>
            <a:r>
              <a:rPr lang="zh-CN" altLang="en-US" sz="3200" b="1" dirty="0"/>
              <a:t>节　高频功放的外部</a:t>
            </a:r>
            <a:r>
              <a:rPr lang="zh-CN" altLang="en-US" sz="3200" b="1" dirty="0" smtClean="0"/>
              <a:t>特性</a:t>
            </a:r>
            <a:r>
              <a:rPr lang="en-US" altLang="zh-CN" b="1" dirty="0" smtClean="0"/>
              <a:t/>
            </a:r>
            <a:br>
              <a:rPr lang="en-US" altLang="zh-CN" b="1" dirty="0" smtClean="0"/>
            </a:br>
            <a:r>
              <a:rPr lang="zh-CN" altLang="en-US" b="1" dirty="0"/>
              <a:t>一、高频功放的</a:t>
            </a:r>
            <a:r>
              <a:rPr lang="zh-CN" altLang="en-US" b="1" dirty="0" smtClean="0"/>
              <a:t>负载特性</a:t>
            </a:r>
            <a:r>
              <a:rPr lang="en-US" altLang="zh-CN" dirty="0" smtClean="0"/>
              <a:t/>
            </a:r>
            <a:br>
              <a:rPr lang="en-US" altLang="zh-CN" dirty="0" smtClean="0"/>
            </a:br>
            <a:r>
              <a:rPr lang="en-US" altLang="zh-CN" dirty="0" smtClean="0"/>
              <a:t>        </a:t>
            </a:r>
            <a:r>
              <a:rPr lang="zh-CN" altLang="en-US" dirty="0" smtClean="0"/>
              <a:t>负载特性</a:t>
            </a:r>
            <a:r>
              <a:rPr lang="zh-CN" altLang="en-US" dirty="0"/>
              <a:t>是指当偏置</a:t>
            </a:r>
            <a:r>
              <a:rPr lang="zh-CN" altLang="en-US" dirty="0" smtClean="0"/>
              <a:t>电压</a:t>
            </a:r>
            <a:r>
              <a:rPr lang="en-US" altLang="zh-CN" dirty="0" smtClean="0"/>
              <a:t>U</a:t>
            </a:r>
            <a:r>
              <a:rPr lang="en-US" altLang="zh-CN" baseline="-25000" dirty="0" smtClean="0"/>
              <a:t>BB</a:t>
            </a:r>
            <a:r>
              <a:rPr lang="zh-CN" altLang="en-US" dirty="0" smtClean="0"/>
              <a:t>、</a:t>
            </a:r>
            <a:r>
              <a:rPr lang="en-US" altLang="zh-CN" dirty="0" smtClean="0"/>
              <a:t>U</a:t>
            </a:r>
            <a:r>
              <a:rPr lang="en-US" altLang="zh-CN" baseline="-25000" dirty="0" smtClean="0"/>
              <a:t>CC</a:t>
            </a:r>
            <a:r>
              <a:rPr lang="zh-CN" altLang="en-US" dirty="0" smtClean="0"/>
              <a:t>和</a:t>
            </a:r>
            <a:r>
              <a:rPr lang="zh-CN" altLang="en-US" dirty="0"/>
              <a:t>基极激励</a:t>
            </a:r>
            <a:r>
              <a:rPr lang="zh-CN" altLang="en-US" dirty="0" smtClean="0"/>
              <a:t>电压</a:t>
            </a:r>
            <a:r>
              <a:rPr lang="en-US" altLang="zh-CN" dirty="0" err="1" smtClean="0"/>
              <a:t>U</a:t>
            </a:r>
            <a:r>
              <a:rPr lang="en-US" altLang="zh-CN" baseline="-25000" dirty="0" err="1" smtClean="0"/>
              <a:t>b</a:t>
            </a:r>
            <a:r>
              <a:rPr lang="zh-CN" altLang="en-US" dirty="0" smtClean="0"/>
              <a:t>不变</a:t>
            </a:r>
            <a:r>
              <a:rPr lang="zh-CN" altLang="en-US" dirty="0"/>
              <a:t>的条件下，负载</a:t>
            </a:r>
            <a:r>
              <a:rPr lang="zh-CN" altLang="en-US" dirty="0" smtClean="0"/>
              <a:t>电阻</a:t>
            </a:r>
            <a:r>
              <a:rPr lang="en-US" altLang="zh-CN" dirty="0" smtClean="0"/>
              <a:t>R</a:t>
            </a:r>
            <a:r>
              <a:rPr lang="en-US" altLang="zh-CN" baseline="-25000" dirty="0" smtClean="0"/>
              <a:t>L</a:t>
            </a:r>
            <a:r>
              <a:rPr lang="zh-CN" altLang="en-US" dirty="0" smtClean="0"/>
              <a:t>变化</a:t>
            </a:r>
            <a:r>
              <a:rPr lang="zh-CN" altLang="en-US" dirty="0"/>
              <a:t>时，高频功放</a:t>
            </a:r>
            <a:r>
              <a:rPr lang="zh-CN" altLang="en-US" dirty="0" smtClean="0"/>
              <a:t>电流</a:t>
            </a:r>
            <a:r>
              <a:rPr lang="en-US" altLang="zh-CN" dirty="0" smtClean="0"/>
              <a:t>I</a:t>
            </a:r>
            <a:r>
              <a:rPr lang="en-US" altLang="zh-CN" baseline="-25000" dirty="0" smtClean="0"/>
              <a:t>c1</a:t>
            </a:r>
            <a:r>
              <a:rPr lang="zh-CN" altLang="en-US" dirty="0" smtClean="0"/>
              <a:t>、</a:t>
            </a:r>
            <a:r>
              <a:rPr lang="en-US" altLang="zh-CN" dirty="0" smtClean="0"/>
              <a:t>I</a:t>
            </a:r>
            <a:r>
              <a:rPr lang="en-US" altLang="zh-CN" baseline="-25000" dirty="0" smtClean="0"/>
              <a:t>c0</a:t>
            </a:r>
            <a:r>
              <a:rPr lang="zh-CN" altLang="en-US" dirty="0" smtClean="0"/>
              <a:t>，电压</a:t>
            </a:r>
            <a:r>
              <a:rPr lang="en-US" altLang="zh-CN" dirty="0" err="1" smtClean="0"/>
              <a:t>U</a:t>
            </a:r>
            <a:r>
              <a:rPr lang="en-US" altLang="zh-CN" baseline="-25000" dirty="0" err="1" smtClean="0"/>
              <a:t>c</a:t>
            </a:r>
            <a:r>
              <a:rPr lang="zh-CN" altLang="en-US" baseline="-25000" dirty="0" smtClean="0"/>
              <a:t> </a:t>
            </a:r>
            <a:r>
              <a:rPr lang="zh-CN" altLang="en-US" dirty="0"/>
              <a:t>以及集电极</a:t>
            </a:r>
            <a:r>
              <a:rPr lang="zh-CN" altLang="en-US" dirty="0" smtClean="0"/>
              <a:t>功率</a:t>
            </a:r>
            <a:r>
              <a:rPr lang="en-US" altLang="zh-CN" dirty="0" smtClean="0"/>
              <a:t>P</a:t>
            </a:r>
            <a:r>
              <a:rPr lang="en-US" altLang="zh-CN" baseline="-25000" dirty="0" smtClean="0"/>
              <a:t>1</a:t>
            </a:r>
            <a:r>
              <a:rPr lang="zh-CN" altLang="en-US" dirty="0" smtClean="0"/>
              <a:t>、</a:t>
            </a:r>
            <a:r>
              <a:rPr lang="en-US" altLang="zh-CN" dirty="0" smtClean="0"/>
              <a:t>P</a:t>
            </a:r>
            <a:r>
              <a:rPr lang="en-US" altLang="zh-CN" baseline="-25000" dirty="0" smtClean="0"/>
              <a:t>0</a:t>
            </a:r>
            <a:r>
              <a:rPr lang="zh-CN" altLang="en-US" dirty="0" smtClean="0"/>
              <a:t>、</a:t>
            </a:r>
            <a:r>
              <a:rPr lang="en-US" altLang="zh-CN" dirty="0" smtClean="0"/>
              <a:t>P</a:t>
            </a:r>
            <a:r>
              <a:rPr lang="en-US" altLang="zh-CN" baseline="-25000" dirty="0" smtClean="0"/>
              <a:t>c</a:t>
            </a:r>
            <a:r>
              <a:rPr lang="zh-CN" altLang="en-US" dirty="0" smtClean="0"/>
              <a:t>以及</a:t>
            </a:r>
            <a:r>
              <a:rPr lang="zh-CN" altLang="en-US" dirty="0"/>
              <a:t>效率</a:t>
            </a:r>
            <a:r>
              <a:rPr lang="en-US" altLang="zh-CN" dirty="0"/>
              <a:t>η </a:t>
            </a:r>
            <a:r>
              <a:rPr lang="zh-CN" altLang="en-US" dirty="0"/>
              <a:t>变化的特性</a:t>
            </a:r>
            <a:r>
              <a:rPr lang="zh-CN" altLang="en-US" dirty="0" smtClean="0"/>
              <a:t>。</a:t>
            </a:r>
            <a:r>
              <a:rPr lang="en-US" altLang="zh-CN" dirty="0" smtClean="0"/>
              <a:t/>
            </a:r>
            <a:br>
              <a:rPr lang="en-US" altLang="zh-CN" dirty="0" smtClean="0"/>
            </a:br>
            <a:r>
              <a:rPr lang="en-US" altLang="zh-CN" dirty="0"/>
              <a:t> </a:t>
            </a:r>
            <a:r>
              <a:rPr lang="en-US" altLang="zh-CN" dirty="0" smtClean="0"/>
              <a:t>        </a:t>
            </a:r>
            <a:r>
              <a:rPr lang="zh-CN" altLang="en-US" dirty="0" smtClean="0"/>
              <a:t>当</a:t>
            </a:r>
            <a:r>
              <a:rPr lang="zh-CN" altLang="en-US" dirty="0"/>
              <a:t>谐振回路谐振</a:t>
            </a:r>
            <a:r>
              <a:rPr lang="zh-CN" altLang="en-US" dirty="0" smtClean="0"/>
              <a:t>阻抗</a:t>
            </a:r>
            <a:r>
              <a:rPr lang="en-US" altLang="zh-CN" dirty="0"/>
              <a:t>R</a:t>
            </a:r>
            <a:r>
              <a:rPr lang="en-US" altLang="zh-CN" baseline="-25000" dirty="0"/>
              <a:t>L</a:t>
            </a:r>
            <a:r>
              <a:rPr lang="zh-CN" altLang="en-US" dirty="0" smtClean="0"/>
              <a:t>从小</a:t>
            </a:r>
            <a:r>
              <a:rPr lang="zh-CN" altLang="en-US" dirty="0"/>
              <a:t>到大增加时，集电极回路的输出</a:t>
            </a:r>
            <a:r>
              <a:rPr lang="zh-CN" altLang="en-US" dirty="0" smtClean="0"/>
              <a:t>电压</a:t>
            </a:r>
            <a:r>
              <a:rPr lang="en-US" altLang="zh-CN" dirty="0" err="1" smtClean="0"/>
              <a:t>U</a:t>
            </a:r>
            <a:r>
              <a:rPr lang="en-US" altLang="zh-CN" baseline="-25000" dirty="0" err="1" smtClean="0"/>
              <a:t>c</a:t>
            </a:r>
            <a:r>
              <a:rPr lang="en-US" altLang="zh-CN" dirty="0" smtClean="0"/>
              <a:t>=R</a:t>
            </a:r>
            <a:r>
              <a:rPr lang="en-US" altLang="zh-CN" baseline="-25000" dirty="0" smtClean="0"/>
              <a:t>L</a:t>
            </a:r>
            <a:r>
              <a:rPr lang="en-US" altLang="zh-CN" dirty="0" smtClean="0"/>
              <a:t>I</a:t>
            </a:r>
            <a:r>
              <a:rPr lang="en-US" altLang="zh-CN" baseline="-25000" dirty="0" smtClean="0"/>
              <a:t>c1</a:t>
            </a:r>
            <a:r>
              <a:rPr lang="zh-CN" altLang="en-US" dirty="0" smtClean="0"/>
              <a:t>要</a:t>
            </a:r>
            <a:r>
              <a:rPr lang="zh-CN" altLang="en-US" dirty="0"/>
              <a:t>随</a:t>
            </a:r>
            <a:r>
              <a:rPr lang="zh-CN" altLang="en-US" dirty="0" smtClean="0"/>
              <a:t>之变化</a:t>
            </a:r>
            <a:r>
              <a:rPr lang="zh-CN" altLang="en-US" dirty="0"/>
              <a:t>。</a:t>
            </a:r>
            <a:r>
              <a:rPr lang="zh-CN" altLang="en-US" dirty="0" smtClean="0"/>
              <a:t>当</a:t>
            </a:r>
            <a:r>
              <a:rPr lang="en-US" altLang="zh-CN" dirty="0"/>
              <a:t>R</a:t>
            </a:r>
            <a:r>
              <a:rPr lang="en-US" altLang="zh-CN" baseline="-25000" dirty="0"/>
              <a:t>L</a:t>
            </a:r>
            <a:r>
              <a:rPr lang="zh-CN" altLang="en-US" dirty="0" smtClean="0"/>
              <a:t>较小</a:t>
            </a:r>
            <a:r>
              <a:rPr lang="zh-CN" altLang="en-US" dirty="0"/>
              <a:t>时</a:t>
            </a:r>
            <a:r>
              <a:rPr lang="zh-CN" altLang="en-US" dirty="0" smtClean="0"/>
              <a:t>，</a:t>
            </a:r>
            <a:r>
              <a:rPr lang="en-US" altLang="zh-CN" dirty="0" err="1" smtClean="0"/>
              <a:t>U</a:t>
            </a:r>
            <a:r>
              <a:rPr lang="en-US" altLang="zh-CN" baseline="-25000" dirty="0" err="1" smtClean="0"/>
              <a:t>c</a:t>
            </a:r>
            <a:r>
              <a:rPr lang="zh-CN" altLang="en-US" dirty="0" smtClean="0"/>
              <a:t>比较</a:t>
            </a:r>
            <a:r>
              <a:rPr lang="zh-CN" altLang="en-US" dirty="0"/>
              <a:t>小，此时高频功放工作在欠压状态。动特性曲线如</a:t>
            </a:r>
            <a:r>
              <a:rPr lang="zh-CN" altLang="en-US" dirty="0" smtClean="0"/>
              <a:t>图</a:t>
            </a:r>
            <a:r>
              <a:rPr lang="en-US" altLang="zh-CN" dirty="0" smtClean="0"/>
              <a:t>3-19</a:t>
            </a:r>
            <a:r>
              <a:rPr lang="zh-CN" altLang="en-US" dirty="0" smtClean="0"/>
              <a:t>中折线段</a:t>
            </a:r>
            <a:r>
              <a:rPr lang="en-US" altLang="zh-CN" dirty="0" smtClean="0"/>
              <a:t>ABC</a:t>
            </a:r>
            <a:r>
              <a:rPr lang="zh-CN" altLang="en-US" dirty="0" smtClean="0"/>
              <a:t>所</a:t>
            </a:r>
            <a:r>
              <a:rPr lang="zh-CN" altLang="en-US" dirty="0"/>
              <a:t>示。在欠压状态时</a:t>
            </a:r>
            <a:r>
              <a:rPr lang="zh-CN" altLang="en-US" dirty="0" smtClean="0"/>
              <a:t>，</a:t>
            </a:r>
            <a:r>
              <a:rPr lang="en-US" altLang="zh-CN" dirty="0" smtClean="0"/>
              <a:t>U</a:t>
            </a:r>
            <a:r>
              <a:rPr lang="en-US" altLang="zh-CN" baseline="-25000" dirty="0" smtClean="0"/>
              <a:t>BB</a:t>
            </a:r>
            <a:r>
              <a:rPr lang="zh-CN" altLang="en-US" dirty="0" smtClean="0"/>
              <a:t>、</a:t>
            </a:r>
            <a:r>
              <a:rPr lang="en-US" altLang="zh-CN" dirty="0" err="1" smtClean="0"/>
              <a:t>U</a:t>
            </a:r>
            <a:r>
              <a:rPr lang="en-US" altLang="zh-CN" baseline="-25000" dirty="0" err="1" smtClean="0"/>
              <a:t>b</a:t>
            </a:r>
            <a:r>
              <a:rPr lang="zh-CN" altLang="en-US" dirty="0" smtClean="0"/>
              <a:t>固定，</a:t>
            </a:r>
            <a:r>
              <a:rPr lang="en-US" altLang="zh-CN" dirty="0" err="1" smtClean="0"/>
              <a:t>u</a:t>
            </a:r>
            <a:r>
              <a:rPr lang="en-US" altLang="zh-CN" baseline="-25000" dirty="0" err="1" smtClean="0"/>
              <a:t>bemax</a:t>
            </a:r>
            <a:r>
              <a:rPr lang="zh-CN" altLang="en-US" dirty="0" smtClean="0"/>
              <a:t>不变</a:t>
            </a:r>
            <a:r>
              <a:rPr lang="zh-CN" altLang="en-US" dirty="0"/>
              <a:t>，则</a:t>
            </a:r>
            <a:r>
              <a:rPr lang="en-US" altLang="zh-CN" dirty="0"/>
              <a:t>θ </a:t>
            </a:r>
            <a:r>
              <a:rPr lang="zh-CN" altLang="en-US" dirty="0"/>
              <a:t>、</a:t>
            </a:r>
            <a:r>
              <a:rPr lang="en-US" altLang="zh-CN" dirty="0" err="1"/>
              <a:t>I</a:t>
            </a:r>
            <a:r>
              <a:rPr lang="en-US" altLang="zh-CN" baseline="-25000" dirty="0" err="1"/>
              <a:t>cmax</a:t>
            </a:r>
            <a:r>
              <a:rPr lang="zh-CN" altLang="en-US" dirty="0"/>
              <a:t>不变，</a:t>
            </a:r>
            <a:r>
              <a:rPr lang="en-US" altLang="zh-CN" dirty="0"/>
              <a:t>I</a:t>
            </a:r>
            <a:r>
              <a:rPr lang="en-US" altLang="zh-CN" baseline="-25000" dirty="0"/>
              <a:t>c1</a:t>
            </a:r>
            <a:r>
              <a:rPr lang="zh-CN" altLang="en-US" dirty="0"/>
              <a:t>、</a:t>
            </a:r>
            <a:r>
              <a:rPr lang="en-US" altLang="zh-CN" dirty="0"/>
              <a:t>I</a:t>
            </a:r>
            <a:r>
              <a:rPr lang="en-US" altLang="zh-CN" baseline="-25000" dirty="0"/>
              <a:t>c0</a:t>
            </a:r>
            <a:r>
              <a:rPr lang="zh-CN" altLang="en-US" baseline="-25000" dirty="0"/>
              <a:t> </a:t>
            </a:r>
            <a:r>
              <a:rPr lang="zh-CN" altLang="en-US" dirty="0"/>
              <a:t>不变，因此</a:t>
            </a:r>
            <a:r>
              <a:rPr lang="en-US" altLang="zh-CN" dirty="0" err="1"/>
              <a:t>U</a:t>
            </a:r>
            <a:r>
              <a:rPr lang="en-US" altLang="zh-CN" baseline="-25000" dirty="0" err="1"/>
              <a:t>c</a:t>
            </a:r>
            <a:r>
              <a:rPr lang="zh-CN" altLang="en-US" dirty="0"/>
              <a:t>随</a:t>
            </a:r>
            <a:r>
              <a:rPr lang="en-US" altLang="zh-CN" dirty="0"/>
              <a:t>R</a:t>
            </a:r>
            <a:r>
              <a:rPr lang="en-US" altLang="zh-CN" baseline="-25000" dirty="0"/>
              <a:t>L</a:t>
            </a:r>
            <a:r>
              <a:rPr lang="zh-CN" altLang="en-US" dirty="0"/>
              <a:t>的增加而线性增加。</a:t>
            </a:r>
            <a:endParaRPr lang="zh-CN" altLang="en-US" b="1" dirty="0"/>
          </a:p>
        </p:txBody>
      </p:sp>
    </p:spTree>
    <p:extLst>
      <p:ext uri="{BB962C8B-B14F-4D97-AF65-F5344CB8AC3E}">
        <p14:creationId xmlns:p14="http://schemas.microsoft.com/office/powerpoint/2010/main" val="19166175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t>
            </a:r>
            <a:r>
              <a:rPr lang="zh-TW" altLang="en-US" dirty="0" smtClean="0"/>
              <a:t>当</a:t>
            </a:r>
            <a:r>
              <a:rPr lang="en-US" altLang="zh-TW" dirty="0" smtClean="0"/>
              <a:t>R</a:t>
            </a:r>
            <a:r>
              <a:rPr lang="en-US" altLang="zh-TW" baseline="-25000" dirty="0" smtClean="0"/>
              <a:t>L</a:t>
            </a:r>
            <a:r>
              <a:rPr lang="zh-TW" altLang="en-US" dirty="0" smtClean="0"/>
              <a:t>增加到</a:t>
            </a:r>
            <a:r>
              <a:rPr lang="en-US" altLang="zh-TW" dirty="0" smtClean="0"/>
              <a:t>R</a:t>
            </a:r>
            <a:r>
              <a:rPr lang="en-US" altLang="zh-TW" baseline="-25000" dirty="0" smtClean="0"/>
              <a:t>L</a:t>
            </a:r>
            <a:r>
              <a:rPr lang="en-US" altLang="zh-TW" dirty="0" smtClean="0"/>
              <a:t>=</a:t>
            </a:r>
            <a:r>
              <a:rPr lang="en-US" altLang="zh-TW" dirty="0" err="1" smtClean="0"/>
              <a:t>R</a:t>
            </a:r>
            <a:r>
              <a:rPr lang="en-US" altLang="zh-TW" baseline="-25000" dirty="0" err="1" smtClean="0"/>
              <a:t>Lcr</a:t>
            </a:r>
            <a:r>
              <a:rPr lang="zh-TW" altLang="en-US" dirty="0" smtClean="0"/>
              <a:t>时</a:t>
            </a:r>
            <a:r>
              <a:rPr lang="zh-TW" altLang="en-US" dirty="0"/>
              <a:t>，</a:t>
            </a:r>
            <a:r>
              <a:rPr lang="zh-TW" altLang="en-US" dirty="0" smtClean="0"/>
              <a:t>使</a:t>
            </a:r>
            <a:r>
              <a:rPr lang="en-US" altLang="zh-TW" dirty="0" err="1" smtClean="0"/>
              <a:t>u</a:t>
            </a:r>
            <a:r>
              <a:rPr lang="en-US" altLang="zh-TW" baseline="-25000" dirty="0" err="1" smtClean="0"/>
              <a:t>cemax</a:t>
            </a:r>
            <a:r>
              <a:rPr lang="en-US" altLang="zh-TW" dirty="0" smtClean="0"/>
              <a:t>=U</a:t>
            </a:r>
            <a:r>
              <a:rPr lang="en-US" altLang="zh-TW" baseline="-25000" dirty="0" smtClean="0"/>
              <a:t>CC</a:t>
            </a:r>
            <a:r>
              <a:rPr lang="en-US" altLang="zh-TW" dirty="0" smtClean="0"/>
              <a:t>-</a:t>
            </a:r>
            <a:r>
              <a:rPr lang="en-US" altLang="zh-TW" dirty="0" err="1" smtClean="0"/>
              <a:t>U</a:t>
            </a:r>
            <a:r>
              <a:rPr lang="en-US" altLang="zh-TW" baseline="-25000" dirty="0" err="1" smtClean="0"/>
              <a:t>c</a:t>
            </a:r>
            <a:r>
              <a:rPr lang="zh-TW" altLang="en-US" dirty="0" smtClean="0"/>
              <a:t>等于</a:t>
            </a:r>
            <a:r>
              <a:rPr lang="zh-TW" altLang="en-US" dirty="0"/>
              <a:t>晶体管的饱和</a:t>
            </a:r>
            <a:r>
              <a:rPr lang="zh-TW" altLang="en-US" dirty="0" smtClean="0"/>
              <a:t>压降</a:t>
            </a:r>
            <a:r>
              <a:rPr lang="en-US" altLang="zh-TW" dirty="0" err="1" smtClean="0"/>
              <a:t>u</a:t>
            </a:r>
            <a:r>
              <a:rPr lang="en-US" altLang="zh-TW" baseline="-25000" dirty="0" err="1" smtClean="0"/>
              <a:t>ces</a:t>
            </a:r>
            <a:r>
              <a:rPr lang="zh-TW" altLang="en-US" dirty="0" smtClean="0"/>
              <a:t>时</a:t>
            </a:r>
            <a:r>
              <a:rPr lang="zh-TW" altLang="en-US" dirty="0"/>
              <a:t>，</a:t>
            </a:r>
            <a:r>
              <a:rPr lang="zh-TW" altLang="en-US" dirty="0" smtClean="0"/>
              <a:t>放大器</a:t>
            </a:r>
            <a:r>
              <a:rPr lang="zh-CN" altLang="en-US" dirty="0" smtClean="0"/>
              <a:t>工作</a:t>
            </a:r>
            <a:r>
              <a:rPr lang="zh-CN" altLang="en-US" dirty="0"/>
              <a:t>在临界状态，此时的集电极</a:t>
            </a:r>
            <a:r>
              <a:rPr lang="zh-CN" altLang="en-US" dirty="0" smtClean="0"/>
              <a:t>电流</a:t>
            </a:r>
            <a:r>
              <a:rPr lang="en-US" altLang="zh-CN" dirty="0" err="1" smtClean="0"/>
              <a:t>i</a:t>
            </a:r>
            <a:r>
              <a:rPr lang="en-US" altLang="zh-CN" baseline="-25000" dirty="0" err="1" smtClean="0"/>
              <a:t>c</a:t>
            </a:r>
            <a:r>
              <a:rPr lang="zh-CN" altLang="en-US" dirty="0" smtClean="0"/>
              <a:t>仍</a:t>
            </a:r>
            <a:r>
              <a:rPr lang="zh-CN" altLang="en-US" dirty="0"/>
              <a:t>为一完整的余弦脉冲，与欠压状态时</a:t>
            </a:r>
            <a:r>
              <a:rPr lang="zh-CN" altLang="en-US" dirty="0" smtClean="0"/>
              <a:t>的</a:t>
            </a:r>
            <a:r>
              <a:rPr lang="en-US" altLang="zh-CN" dirty="0" err="1" smtClean="0"/>
              <a:t>i</a:t>
            </a:r>
            <a:r>
              <a:rPr lang="en-US" altLang="zh-CN" baseline="-25000" dirty="0" err="1" smtClean="0"/>
              <a:t>c</a:t>
            </a:r>
            <a:r>
              <a:rPr lang="zh-CN" altLang="en-US" dirty="0" smtClean="0"/>
              <a:t>基本相同</a:t>
            </a:r>
            <a:r>
              <a:rPr lang="zh-CN" altLang="en-US" dirty="0"/>
              <a:t>。动特性曲线如图中折线</a:t>
            </a:r>
            <a:r>
              <a:rPr lang="zh-CN" altLang="en-US" dirty="0" smtClean="0"/>
              <a:t>段</a:t>
            </a:r>
            <a:r>
              <a:rPr lang="en-US" altLang="zh-CN" dirty="0" smtClean="0"/>
              <a:t>A’BC’</a:t>
            </a:r>
            <a:r>
              <a:rPr lang="zh-CN" altLang="en-US" dirty="0" smtClean="0"/>
              <a:t>所</a:t>
            </a:r>
            <a:r>
              <a:rPr lang="zh-CN" altLang="en-US" dirty="0"/>
              <a:t>示</a:t>
            </a:r>
            <a:r>
              <a:rPr lang="zh-CN" altLang="en-US" dirty="0" smtClean="0"/>
              <a:t>。</a:t>
            </a:r>
            <a:r>
              <a:rPr lang="en-US" altLang="zh-CN" dirty="0" smtClean="0"/>
              <a:t/>
            </a:r>
            <a:br>
              <a:rPr lang="en-US" altLang="zh-CN" dirty="0" smtClean="0"/>
            </a:br>
            <a:r>
              <a:rPr lang="en-US" altLang="zh-CN" dirty="0" smtClean="0"/>
              <a:t>        </a:t>
            </a:r>
            <a:r>
              <a:rPr lang="zh-CN" altLang="en-US" dirty="0" smtClean="0"/>
              <a:t>在</a:t>
            </a:r>
            <a:r>
              <a:rPr lang="zh-CN" altLang="en-US" dirty="0"/>
              <a:t>临界状态下再</a:t>
            </a:r>
            <a:r>
              <a:rPr lang="zh-CN" altLang="en-US" dirty="0" smtClean="0"/>
              <a:t>增加</a:t>
            </a:r>
            <a:r>
              <a:rPr lang="en-US" altLang="zh-CN" dirty="0" smtClean="0"/>
              <a:t>R</a:t>
            </a:r>
            <a:r>
              <a:rPr lang="en-US" altLang="zh-CN" baseline="-25000" dirty="0" smtClean="0"/>
              <a:t>L</a:t>
            </a:r>
            <a:r>
              <a:rPr lang="zh-CN" altLang="en-US" dirty="0" smtClean="0"/>
              <a:t>，</a:t>
            </a:r>
            <a:r>
              <a:rPr lang="zh-CN" altLang="en-US" dirty="0"/>
              <a:t>势必会</a:t>
            </a:r>
            <a:r>
              <a:rPr lang="zh-CN" altLang="en-US" dirty="0" smtClean="0"/>
              <a:t>使</a:t>
            </a:r>
            <a:r>
              <a:rPr lang="en-US" altLang="zh-CN" dirty="0" err="1" smtClean="0"/>
              <a:t>U</a:t>
            </a:r>
            <a:r>
              <a:rPr lang="en-US" altLang="zh-CN" baseline="-25000" dirty="0" err="1" smtClean="0"/>
              <a:t>c</a:t>
            </a:r>
            <a:r>
              <a:rPr lang="zh-CN" altLang="en-US" dirty="0" smtClean="0"/>
              <a:t>进一步</a:t>
            </a:r>
            <a:r>
              <a:rPr lang="zh-CN" altLang="en-US" dirty="0"/>
              <a:t>地</a:t>
            </a:r>
            <a:r>
              <a:rPr lang="zh-CN" altLang="en-US" dirty="0" smtClean="0"/>
              <a:t>增加，这样</a:t>
            </a:r>
            <a:r>
              <a:rPr lang="zh-CN" altLang="en-US" dirty="0"/>
              <a:t>会使晶体管在导通期间</a:t>
            </a:r>
            <a:r>
              <a:rPr lang="zh-CN" altLang="en-US" dirty="0" smtClean="0"/>
              <a:t>进入</a:t>
            </a:r>
            <a:r>
              <a:rPr lang="zh-CN" altLang="en-US" dirty="0"/>
              <a:t>到饱和区，从而使放大器工作在过压状态，此时</a:t>
            </a:r>
            <a:r>
              <a:rPr lang="zh-CN" altLang="en-US" dirty="0" smtClean="0"/>
              <a:t>图</a:t>
            </a:r>
            <a:r>
              <a:rPr lang="en-US" altLang="zh-CN" dirty="0" smtClean="0"/>
              <a:t>3-19</a:t>
            </a:r>
            <a:r>
              <a:rPr lang="zh-CN" altLang="en-US" dirty="0" smtClean="0"/>
              <a:t>所</a:t>
            </a:r>
            <a:r>
              <a:rPr lang="zh-CN" altLang="en-US" dirty="0"/>
              <a:t>示的动特性曲线</a:t>
            </a:r>
            <a:r>
              <a:rPr lang="zh-CN" altLang="en-US" dirty="0" smtClean="0"/>
              <a:t>最高点</a:t>
            </a:r>
            <a:r>
              <a:rPr lang="en-US" altLang="zh-CN" dirty="0" smtClean="0"/>
              <a:t>A’’ </a:t>
            </a:r>
            <a:r>
              <a:rPr lang="zh-CN" altLang="en-US" dirty="0" smtClean="0"/>
              <a:t>进入</a:t>
            </a:r>
            <a:r>
              <a:rPr lang="zh-CN" altLang="en-US" dirty="0"/>
              <a:t>到饱和区，集电极</a:t>
            </a:r>
            <a:r>
              <a:rPr lang="zh-CN" altLang="en-US" dirty="0" smtClean="0"/>
              <a:t>电流</a:t>
            </a:r>
            <a:r>
              <a:rPr lang="en-US" altLang="zh-CN" dirty="0" err="1" smtClean="0"/>
              <a:t>i</a:t>
            </a:r>
            <a:r>
              <a:rPr lang="en-US" altLang="zh-CN" baseline="-25000" dirty="0" err="1" smtClean="0"/>
              <a:t>c</a:t>
            </a:r>
            <a:r>
              <a:rPr lang="zh-CN" altLang="en-US" dirty="0" smtClean="0"/>
              <a:t>出现</a:t>
            </a:r>
            <a:r>
              <a:rPr lang="zh-CN" altLang="en-US" dirty="0"/>
              <a:t>凹顶</a:t>
            </a:r>
            <a:r>
              <a:rPr lang="zh-CN" altLang="en-US" dirty="0" smtClean="0"/>
              <a:t>。</a:t>
            </a:r>
            <a:endParaRPr lang="zh-CN" altLang="en-US" baseline="-25000" dirty="0"/>
          </a:p>
        </p:txBody>
      </p:sp>
    </p:spTree>
    <p:extLst>
      <p:ext uri="{BB962C8B-B14F-4D97-AF65-F5344CB8AC3E}">
        <p14:creationId xmlns:p14="http://schemas.microsoft.com/office/powerpoint/2010/main" val="8912621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与欠压以及临界状态相比，</a:t>
            </a:r>
            <a:r>
              <a:rPr lang="en-US" altLang="zh-CN" dirty="0"/>
              <a:t>θ</a:t>
            </a:r>
            <a:r>
              <a:rPr lang="zh-CN" altLang="en-US" dirty="0"/>
              <a:t>、</a:t>
            </a:r>
            <a:r>
              <a:rPr lang="en-US" altLang="zh-CN" dirty="0" err="1"/>
              <a:t>i</a:t>
            </a:r>
            <a:r>
              <a:rPr lang="en-US" altLang="zh-CN" baseline="-25000" dirty="0" err="1"/>
              <a:t>cmax</a:t>
            </a:r>
            <a:r>
              <a:rPr lang="zh-CN" altLang="en-US" dirty="0"/>
              <a:t>不变，但出现了凹陷，从而分解出的</a:t>
            </a:r>
            <a:r>
              <a:rPr lang="en-US" altLang="zh-CN" dirty="0"/>
              <a:t>I</a:t>
            </a:r>
            <a:r>
              <a:rPr lang="en-US" altLang="zh-CN" baseline="-25000" dirty="0"/>
              <a:t>c1</a:t>
            </a:r>
            <a:r>
              <a:rPr lang="zh-CN" altLang="en-US" dirty="0" smtClean="0"/>
              <a:t>、</a:t>
            </a:r>
            <a:r>
              <a:rPr lang="en-US" altLang="zh-CN" dirty="0" smtClean="0"/>
              <a:t>I</a:t>
            </a:r>
            <a:r>
              <a:rPr lang="en-US" altLang="zh-CN" baseline="-25000" dirty="0" smtClean="0"/>
              <a:t>c0</a:t>
            </a:r>
            <a:r>
              <a:rPr lang="zh-CN" altLang="en-US" dirty="0" smtClean="0"/>
              <a:t>迅速减小，</a:t>
            </a:r>
            <a:r>
              <a:rPr lang="en-US" altLang="zh-CN" dirty="0" smtClean="0"/>
              <a:t>I</a:t>
            </a:r>
            <a:r>
              <a:rPr lang="en-US" altLang="zh-CN" baseline="-25000" dirty="0" smtClean="0"/>
              <a:t>c1</a:t>
            </a:r>
            <a:r>
              <a:rPr lang="zh-CN" altLang="en-US" dirty="0" smtClean="0"/>
              <a:t>的</a:t>
            </a:r>
            <a:r>
              <a:rPr lang="zh-CN" altLang="en-US" dirty="0"/>
              <a:t>迅速减小又会</a:t>
            </a:r>
            <a:r>
              <a:rPr lang="zh-CN" altLang="en-US" dirty="0" smtClean="0"/>
              <a:t>减缓</a:t>
            </a:r>
            <a:r>
              <a:rPr lang="en-US" altLang="zh-CN" dirty="0" err="1" smtClean="0"/>
              <a:t>U</a:t>
            </a:r>
            <a:r>
              <a:rPr lang="en-US" altLang="zh-CN" baseline="-25000" dirty="0" err="1" smtClean="0"/>
              <a:t>c</a:t>
            </a:r>
            <a:r>
              <a:rPr lang="zh-CN" altLang="en-US" dirty="0" smtClean="0"/>
              <a:t>的</a:t>
            </a:r>
            <a:r>
              <a:rPr lang="zh-CN" altLang="en-US" dirty="0"/>
              <a:t>增加，因此在过压状态</a:t>
            </a:r>
            <a:r>
              <a:rPr lang="zh-CN" altLang="en-US" dirty="0" smtClean="0"/>
              <a:t>下</a:t>
            </a:r>
            <a:r>
              <a:rPr lang="en-US" altLang="zh-TW" dirty="0" smtClean="0"/>
              <a:t>R</a:t>
            </a:r>
            <a:r>
              <a:rPr lang="en-US" altLang="zh-TW" baseline="-25000" dirty="0" smtClean="0"/>
              <a:t>L</a:t>
            </a:r>
            <a:r>
              <a:rPr lang="zh-TW" altLang="en-US" dirty="0" smtClean="0"/>
              <a:t>增加</a:t>
            </a:r>
            <a:r>
              <a:rPr lang="zh-CN" altLang="en-US" dirty="0"/>
              <a:t>，</a:t>
            </a:r>
            <a:r>
              <a:rPr lang="en-US" altLang="zh-TW" dirty="0" err="1" smtClean="0"/>
              <a:t>U</a:t>
            </a:r>
            <a:r>
              <a:rPr lang="en-US" altLang="zh-TW" baseline="-25000" dirty="0" err="1" smtClean="0"/>
              <a:t>c</a:t>
            </a:r>
            <a:r>
              <a:rPr lang="zh-TW" altLang="en-US" baseline="-25000" dirty="0" smtClean="0"/>
              <a:t> </a:t>
            </a:r>
            <a:r>
              <a:rPr lang="zh-TW" altLang="en-US" dirty="0"/>
              <a:t>基本不变（略微有些增加）。</a:t>
            </a:r>
            <a:endParaRPr lang="zh-CN" altLang="en-US"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1453" y="3097931"/>
            <a:ext cx="5101091" cy="2964434"/>
          </a:xfrm>
          <a:prstGeom prst="rect">
            <a:avLst/>
          </a:prstGeom>
        </p:spPr>
      </p:pic>
      <p:sp>
        <p:nvSpPr>
          <p:cNvPr id="4" name="文本框 3"/>
          <p:cNvSpPr txBox="1"/>
          <p:nvPr/>
        </p:nvSpPr>
        <p:spPr>
          <a:xfrm>
            <a:off x="2241549" y="6062365"/>
            <a:ext cx="4660900" cy="461665"/>
          </a:xfrm>
          <a:prstGeom prst="rect">
            <a:avLst/>
          </a:prstGeom>
          <a:noFill/>
        </p:spPr>
        <p:txBody>
          <a:bodyPr wrap="square" rtlCol="0">
            <a:spAutoFit/>
          </a:bodyPr>
          <a:lstStyle/>
          <a:p>
            <a:pPr algn="ctr"/>
            <a:r>
              <a:rPr lang="zh-CN" altLang="en-US" sz="2400" dirty="0" smtClean="0"/>
              <a:t>图</a:t>
            </a:r>
            <a:r>
              <a:rPr lang="en-US" altLang="zh-CN" sz="2400" dirty="0" smtClean="0"/>
              <a:t>3-19</a:t>
            </a:r>
            <a:r>
              <a:rPr lang="zh-CN" altLang="en-US" sz="2400" dirty="0"/>
              <a:t>　</a:t>
            </a:r>
            <a:r>
              <a:rPr lang="en-US" altLang="zh-CN" sz="2400" dirty="0" smtClean="0"/>
              <a:t>R</a:t>
            </a:r>
            <a:r>
              <a:rPr lang="en-US" altLang="zh-CN" sz="2400" baseline="-25000" dirty="0" smtClean="0"/>
              <a:t>L</a:t>
            </a:r>
            <a:r>
              <a:rPr lang="zh-CN" altLang="en-US" sz="2400" dirty="0" smtClean="0"/>
              <a:t>变化</a:t>
            </a:r>
            <a:r>
              <a:rPr lang="zh-CN" altLang="en-US" sz="2400" dirty="0"/>
              <a:t>时动特性曲线变化</a:t>
            </a:r>
          </a:p>
        </p:txBody>
      </p:sp>
    </p:spTree>
    <p:extLst>
      <p:ext uri="{BB962C8B-B14F-4D97-AF65-F5344CB8AC3E}">
        <p14:creationId xmlns:p14="http://schemas.microsoft.com/office/powerpoint/2010/main" val="4675259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综上所述，</a:t>
            </a:r>
            <a:r>
              <a:rPr lang="en-US" altLang="zh-CN" dirty="0" smtClean="0"/>
              <a:t>R</a:t>
            </a:r>
            <a:r>
              <a:rPr lang="en-US" altLang="zh-CN" baseline="-25000" dirty="0" smtClean="0"/>
              <a:t>L</a:t>
            </a:r>
            <a:r>
              <a:rPr lang="zh-CN" altLang="en-US" dirty="0" smtClean="0"/>
              <a:t>由小到大</a:t>
            </a:r>
            <a:r>
              <a:rPr lang="zh-CN" altLang="en-US" dirty="0"/>
              <a:t>变化，在欠压状态</a:t>
            </a:r>
            <a:r>
              <a:rPr lang="zh-CN" altLang="en-US" dirty="0" smtClean="0"/>
              <a:t>，</a:t>
            </a:r>
            <a:r>
              <a:rPr lang="en-US" altLang="zh-CN" dirty="0" smtClean="0"/>
              <a:t>I</a:t>
            </a:r>
            <a:r>
              <a:rPr lang="en-US" altLang="zh-CN" baseline="-25000" dirty="0" smtClean="0"/>
              <a:t>c1</a:t>
            </a:r>
            <a:r>
              <a:rPr lang="zh-CN" altLang="en-US" dirty="0" smtClean="0"/>
              <a:t>、</a:t>
            </a:r>
            <a:r>
              <a:rPr lang="en-US" altLang="zh-CN" dirty="0" smtClean="0"/>
              <a:t>I</a:t>
            </a:r>
            <a:r>
              <a:rPr lang="en-US" altLang="zh-CN" baseline="-25000" dirty="0" smtClean="0"/>
              <a:t>c0</a:t>
            </a:r>
            <a:r>
              <a:rPr lang="zh-CN" altLang="en-US" dirty="0" smtClean="0"/>
              <a:t>基本</a:t>
            </a:r>
            <a:r>
              <a:rPr lang="zh-CN" altLang="en-US" dirty="0"/>
              <a:t>不变</a:t>
            </a:r>
            <a:r>
              <a:rPr lang="zh-CN" altLang="en-US" dirty="0" smtClean="0"/>
              <a:t>，</a:t>
            </a:r>
            <a:r>
              <a:rPr lang="en-US" altLang="zh-CN" dirty="0" err="1" smtClean="0"/>
              <a:t>U</a:t>
            </a:r>
            <a:r>
              <a:rPr lang="en-US" altLang="zh-CN" baseline="-25000" dirty="0" err="1" smtClean="0"/>
              <a:t>c</a:t>
            </a:r>
            <a:r>
              <a:rPr lang="zh-CN" altLang="en-US" dirty="0" smtClean="0"/>
              <a:t>随</a:t>
            </a:r>
            <a:r>
              <a:rPr lang="en-US" altLang="zh-CN" dirty="0" smtClean="0"/>
              <a:t>R</a:t>
            </a:r>
            <a:r>
              <a:rPr lang="en-US" altLang="zh-CN" baseline="-25000" dirty="0" smtClean="0"/>
              <a:t>L</a:t>
            </a:r>
            <a:r>
              <a:rPr lang="zh-CN" altLang="en-US" dirty="0" smtClean="0"/>
              <a:t>增加</a:t>
            </a:r>
            <a:r>
              <a:rPr lang="zh-CN" altLang="en-US" dirty="0"/>
              <a:t>近似为</a:t>
            </a:r>
            <a:r>
              <a:rPr lang="zh-CN" altLang="en-US" dirty="0" smtClean="0"/>
              <a:t>线性增加</a:t>
            </a:r>
            <a:r>
              <a:rPr lang="zh-CN" altLang="en-US" dirty="0"/>
              <a:t>；在过压状态时，</a:t>
            </a:r>
            <a:r>
              <a:rPr lang="zh-CN" altLang="en-US" dirty="0" smtClean="0"/>
              <a:t>由于</a:t>
            </a:r>
            <a:r>
              <a:rPr lang="en-US" altLang="zh-CN" dirty="0" err="1" smtClean="0"/>
              <a:t>i</a:t>
            </a:r>
            <a:r>
              <a:rPr lang="en-US" altLang="zh-CN" baseline="-25000" dirty="0" err="1" smtClean="0"/>
              <a:t>c</a:t>
            </a:r>
            <a:r>
              <a:rPr lang="zh-CN" altLang="en-US" dirty="0" smtClean="0"/>
              <a:t>产生</a:t>
            </a:r>
            <a:r>
              <a:rPr lang="zh-CN" altLang="en-US" dirty="0"/>
              <a:t>凹顶现象</a:t>
            </a:r>
            <a:r>
              <a:rPr lang="zh-CN" altLang="en-US" dirty="0" smtClean="0"/>
              <a:t>，</a:t>
            </a:r>
            <a:r>
              <a:rPr lang="en-US" altLang="zh-CN" dirty="0" smtClean="0"/>
              <a:t>R</a:t>
            </a:r>
            <a:r>
              <a:rPr lang="en-US" altLang="zh-CN" baseline="-25000" dirty="0" smtClean="0"/>
              <a:t>L</a:t>
            </a:r>
            <a:r>
              <a:rPr lang="zh-CN" altLang="en-US" dirty="0" smtClean="0"/>
              <a:t> </a:t>
            </a:r>
            <a:r>
              <a:rPr lang="zh-CN" altLang="en-US" dirty="0"/>
              <a:t>增加，凹陷越深</a:t>
            </a:r>
            <a:r>
              <a:rPr lang="zh-CN" altLang="en-US" dirty="0" smtClean="0"/>
              <a:t>，</a:t>
            </a:r>
            <a:r>
              <a:rPr lang="en-US" altLang="zh-CN" dirty="0"/>
              <a:t> I</a:t>
            </a:r>
            <a:r>
              <a:rPr lang="en-US" altLang="zh-CN" baseline="-25000" dirty="0"/>
              <a:t>c1</a:t>
            </a:r>
            <a:r>
              <a:rPr lang="zh-CN" altLang="en-US" dirty="0"/>
              <a:t>、</a:t>
            </a:r>
            <a:r>
              <a:rPr lang="en-US" altLang="zh-CN" dirty="0"/>
              <a:t>I</a:t>
            </a:r>
            <a:r>
              <a:rPr lang="en-US" altLang="zh-CN" baseline="-25000" dirty="0"/>
              <a:t>c0</a:t>
            </a:r>
            <a:r>
              <a:rPr lang="zh-CN" altLang="en-US" dirty="0" smtClean="0"/>
              <a:t> </a:t>
            </a:r>
            <a:r>
              <a:rPr lang="zh-CN" altLang="en-US" dirty="0"/>
              <a:t>减小，但</a:t>
            </a:r>
            <a:r>
              <a:rPr lang="zh-CN" altLang="en-US" dirty="0" smtClean="0"/>
              <a:t>由于</a:t>
            </a:r>
            <a:r>
              <a:rPr lang="en-US" altLang="zh-TW" dirty="0" err="1" smtClean="0"/>
              <a:t>U</a:t>
            </a:r>
            <a:r>
              <a:rPr lang="en-US" altLang="zh-TW" baseline="-25000" dirty="0" err="1" smtClean="0"/>
              <a:t>c</a:t>
            </a:r>
            <a:r>
              <a:rPr lang="en-US" altLang="zh-TW" dirty="0" smtClean="0"/>
              <a:t>=I</a:t>
            </a:r>
            <a:r>
              <a:rPr lang="en-US" altLang="zh-TW" baseline="-25000" dirty="0" smtClean="0"/>
              <a:t>c1</a:t>
            </a:r>
            <a:r>
              <a:rPr lang="en-US" altLang="zh-TW" dirty="0" smtClean="0"/>
              <a:t>R</a:t>
            </a:r>
            <a:r>
              <a:rPr lang="en-US" altLang="zh-TW" baseline="-25000" dirty="0" smtClean="0"/>
              <a:t>L</a:t>
            </a:r>
            <a:r>
              <a:rPr lang="zh-TW" altLang="en-US" dirty="0" smtClean="0"/>
              <a:t>，</a:t>
            </a:r>
            <a:r>
              <a:rPr lang="zh-TW" altLang="en-US" dirty="0"/>
              <a:t>这结果</a:t>
            </a:r>
            <a:r>
              <a:rPr lang="zh-TW" altLang="en-US" dirty="0" smtClean="0"/>
              <a:t>使得</a:t>
            </a:r>
            <a:r>
              <a:rPr lang="en-US" altLang="zh-TW" dirty="0" smtClean="0"/>
              <a:t>R</a:t>
            </a:r>
            <a:r>
              <a:rPr lang="en-US" altLang="zh-TW" baseline="-25000" dirty="0" smtClean="0"/>
              <a:t>L</a:t>
            </a:r>
            <a:r>
              <a:rPr lang="zh-TW" altLang="en-US" dirty="0" smtClean="0"/>
              <a:t>增加，</a:t>
            </a:r>
            <a:r>
              <a:rPr lang="en-US" altLang="zh-TW" dirty="0" err="1" smtClean="0"/>
              <a:t>U</a:t>
            </a:r>
            <a:r>
              <a:rPr lang="en-US" altLang="zh-TW" baseline="-25000" dirty="0" err="1" smtClean="0"/>
              <a:t>c</a:t>
            </a:r>
            <a:r>
              <a:rPr lang="zh-TW" altLang="en-US" dirty="0" smtClean="0"/>
              <a:t>缓慢</a:t>
            </a:r>
            <a:r>
              <a:rPr lang="zh-TW" altLang="en-US" dirty="0"/>
              <a:t>增加（或基本不变）</a:t>
            </a:r>
            <a:r>
              <a:rPr lang="zh-TW" altLang="en-US" dirty="0" smtClean="0"/>
              <a:t>。</a:t>
            </a:r>
            <a:r>
              <a:rPr lang="en-US" altLang="zh-CN" dirty="0"/>
              <a:t> I</a:t>
            </a:r>
            <a:r>
              <a:rPr lang="en-US" altLang="zh-CN" baseline="-25000" dirty="0"/>
              <a:t>c1</a:t>
            </a:r>
            <a:r>
              <a:rPr lang="zh-CN" altLang="en-US" dirty="0"/>
              <a:t>、</a:t>
            </a:r>
            <a:r>
              <a:rPr lang="en-US" altLang="zh-CN" dirty="0"/>
              <a:t>I</a:t>
            </a:r>
            <a:r>
              <a:rPr lang="en-US" altLang="zh-CN" baseline="-25000" dirty="0"/>
              <a:t>c0 </a:t>
            </a:r>
            <a:r>
              <a:rPr lang="zh-TW" altLang="en-US" dirty="0" smtClean="0"/>
              <a:t>、</a:t>
            </a:r>
            <a:r>
              <a:rPr lang="en-US" altLang="zh-TW" dirty="0" err="1" smtClean="0"/>
              <a:t>U</a:t>
            </a:r>
            <a:r>
              <a:rPr lang="en-US" altLang="zh-TW" baseline="-25000" dirty="0" err="1" smtClean="0"/>
              <a:t>c</a:t>
            </a:r>
            <a:r>
              <a:rPr lang="zh-TW" altLang="en-US" dirty="0" smtClean="0"/>
              <a:t> 随</a:t>
            </a:r>
            <a:r>
              <a:rPr lang="en-US" altLang="zh-TW" dirty="0" smtClean="0"/>
              <a:t>R</a:t>
            </a:r>
            <a:r>
              <a:rPr lang="en-US" altLang="zh-TW" baseline="-25000" dirty="0" smtClean="0"/>
              <a:t>L</a:t>
            </a:r>
            <a:r>
              <a:rPr lang="zh-TW" altLang="en-US" dirty="0" smtClean="0"/>
              <a:t>的</a:t>
            </a:r>
            <a:r>
              <a:rPr lang="zh-TW" altLang="en-US" dirty="0"/>
              <a:t>变化</a:t>
            </a:r>
            <a:r>
              <a:rPr lang="zh-TW" altLang="en-US" dirty="0" smtClean="0"/>
              <a:t>曲线</a:t>
            </a:r>
            <a:r>
              <a:rPr lang="zh-CN" altLang="en-US" dirty="0" smtClean="0"/>
              <a:t>如图</a:t>
            </a:r>
            <a:r>
              <a:rPr lang="en-US" altLang="zh-CN" dirty="0" smtClean="0"/>
              <a:t>3-20</a:t>
            </a:r>
            <a:r>
              <a:rPr lang="zh-CN" altLang="en-US" dirty="0" smtClean="0"/>
              <a:t>（</a:t>
            </a:r>
            <a:r>
              <a:rPr lang="en-US" altLang="zh-CN" dirty="0"/>
              <a:t>a</a:t>
            </a:r>
            <a:r>
              <a:rPr lang="zh-CN" altLang="en-US" dirty="0" smtClean="0"/>
              <a:t>）</a:t>
            </a:r>
            <a:r>
              <a:rPr lang="zh-CN" altLang="en-US" dirty="0"/>
              <a:t>所示。根据功率与电流电压之间的关系，可以得到</a:t>
            </a:r>
            <a:r>
              <a:rPr lang="zh-CN" altLang="en-US" dirty="0" smtClean="0"/>
              <a:t>图</a:t>
            </a:r>
            <a:r>
              <a:rPr lang="en-US" altLang="zh-CN" dirty="0" smtClean="0"/>
              <a:t>3-20</a:t>
            </a:r>
            <a:r>
              <a:rPr lang="zh-CN" altLang="en-US" dirty="0" smtClean="0"/>
              <a:t>（</a:t>
            </a:r>
            <a:r>
              <a:rPr lang="en-US" altLang="zh-CN" dirty="0" smtClean="0"/>
              <a:t>b</a:t>
            </a:r>
            <a:r>
              <a:rPr lang="zh-CN" altLang="en-US" dirty="0" smtClean="0"/>
              <a:t>）所</a:t>
            </a:r>
            <a:r>
              <a:rPr lang="zh-CN" altLang="en-US" dirty="0"/>
              <a:t>示的功率</a:t>
            </a:r>
            <a:r>
              <a:rPr lang="zh-CN" altLang="en-US" dirty="0" smtClean="0"/>
              <a:t>、效率随</a:t>
            </a:r>
            <a:r>
              <a:rPr lang="en-US" altLang="zh-CN" dirty="0" smtClean="0"/>
              <a:t>R</a:t>
            </a:r>
            <a:r>
              <a:rPr lang="en-US" altLang="zh-CN" baseline="-25000" dirty="0" smtClean="0"/>
              <a:t>L</a:t>
            </a:r>
            <a:r>
              <a:rPr lang="zh-CN" altLang="en-US" dirty="0" smtClean="0"/>
              <a:t>的</a:t>
            </a:r>
            <a:r>
              <a:rPr lang="zh-CN" altLang="en-US" dirty="0"/>
              <a:t>变化曲线。需要指出的是，</a:t>
            </a:r>
            <a:r>
              <a:rPr lang="zh-CN" altLang="en-US" dirty="0" smtClean="0"/>
              <a:t>图</a:t>
            </a:r>
            <a:r>
              <a:rPr lang="en-US" altLang="zh-CN" dirty="0" smtClean="0"/>
              <a:t>3-20</a:t>
            </a:r>
            <a:r>
              <a:rPr lang="zh-CN" altLang="en-US" dirty="0" smtClean="0"/>
              <a:t>中</a:t>
            </a:r>
            <a:r>
              <a:rPr lang="zh-CN" altLang="en-US" dirty="0"/>
              <a:t>曲线与上述讨论有区别，但变化趋势</a:t>
            </a:r>
            <a:r>
              <a:rPr lang="zh-CN" altLang="en-US" dirty="0" smtClean="0"/>
              <a:t>一致</a:t>
            </a:r>
            <a:r>
              <a:rPr lang="zh-CN" altLang="en-US" dirty="0"/>
              <a:t>，这是因为上述讨论是在折线化近似三极管特性曲线后得到的。</a:t>
            </a:r>
          </a:p>
        </p:txBody>
      </p:sp>
    </p:spTree>
    <p:extLst>
      <p:ext uri="{BB962C8B-B14F-4D97-AF65-F5344CB8AC3E}">
        <p14:creationId xmlns:p14="http://schemas.microsoft.com/office/powerpoint/2010/main" val="2781009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8673" y="1894332"/>
            <a:ext cx="6166653" cy="2690368"/>
          </a:xfrm>
          <a:prstGeom prst="rect">
            <a:avLst/>
          </a:prstGeom>
        </p:spPr>
      </p:pic>
      <p:sp>
        <p:nvSpPr>
          <p:cNvPr id="4" name="文本框 3"/>
          <p:cNvSpPr txBox="1"/>
          <p:nvPr/>
        </p:nvSpPr>
        <p:spPr>
          <a:xfrm>
            <a:off x="2330449" y="5018883"/>
            <a:ext cx="4483100" cy="461665"/>
          </a:xfrm>
          <a:prstGeom prst="rect">
            <a:avLst/>
          </a:prstGeom>
          <a:noFill/>
        </p:spPr>
        <p:txBody>
          <a:bodyPr wrap="square" rtlCol="0">
            <a:spAutoFit/>
          </a:bodyPr>
          <a:lstStyle/>
          <a:p>
            <a:pPr algn="ctr"/>
            <a:r>
              <a:rPr lang="zh-CN" altLang="en-US" sz="2400" dirty="0" smtClean="0"/>
              <a:t>图</a:t>
            </a:r>
            <a:r>
              <a:rPr lang="en-US" altLang="zh-CN" sz="2400" dirty="0" smtClean="0"/>
              <a:t>3-20</a:t>
            </a:r>
            <a:r>
              <a:rPr lang="zh-CN" altLang="en-US" sz="2400" dirty="0"/>
              <a:t>　高频功放的负载特性</a:t>
            </a:r>
          </a:p>
        </p:txBody>
      </p:sp>
    </p:spTree>
    <p:extLst>
      <p:ext uri="{BB962C8B-B14F-4D97-AF65-F5344CB8AC3E}">
        <p14:creationId xmlns:p14="http://schemas.microsoft.com/office/powerpoint/2010/main" val="7073576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由图</a:t>
            </a:r>
            <a:r>
              <a:rPr lang="en-US" altLang="zh-CN" dirty="0" smtClean="0"/>
              <a:t>3-20</a:t>
            </a:r>
            <a:r>
              <a:rPr lang="zh-CN" altLang="en-US" dirty="0" smtClean="0"/>
              <a:t>的</a:t>
            </a:r>
            <a:r>
              <a:rPr lang="zh-CN" altLang="en-US" dirty="0"/>
              <a:t>负载特性可以看出高频功放各种状态的特点：临界状态输出功率最大</a:t>
            </a:r>
            <a:r>
              <a:rPr lang="zh-CN" altLang="en-US" dirty="0" smtClean="0"/>
              <a:t>，效率</a:t>
            </a:r>
            <a:r>
              <a:rPr lang="zh-CN" altLang="en-US" dirty="0"/>
              <a:t>也较高，通常应选择在此状态工作</a:t>
            </a:r>
            <a:r>
              <a:rPr lang="zh-CN" altLang="en-US" dirty="0" smtClean="0"/>
              <a:t>，</a:t>
            </a:r>
            <a:r>
              <a:rPr lang="en-US" altLang="zh-CN" dirty="0" err="1" smtClean="0"/>
              <a:t>R</a:t>
            </a:r>
            <a:r>
              <a:rPr lang="en-US" altLang="zh-CN" baseline="-25000" dirty="0" err="1" smtClean="0"/>
              <a:t>Lcr</a:t>
            </a:r>
            <a:r>
              <a:rPr lang="zh-CN" altLang="en-US" dirty="0" smtClean="0"/>
              <a:t>是</a:t>
            </a:r>
            <a:r>
              <a:rPr lang="zh-CN" altLang="en-US" dirty="0"/>
              <a:t>一个重要参数；过压状态的特点是效率高</a:t>
            </a:r>
            <a:r>
              <a:rPr lang="zh-CN" altLang="en-US" dirty="0" smtClean="0"/>
              <a:t>、损耗</a:t>
            </a:r>
            <a:r>
              <a:rPr lang="zh-CN" altLang="en-US" dirty="0"/>
              <a:t>小，并且输出电压受负载</a:t>
            </a:r>
            <a:r>
              <a:rPr lang="zh-CN" altLang="en-US" dirty="0" smtClean="0"/>
              <a:t>电阻</a:t>
            </a:r>
            <a:r>
              <a:rPr lang="en-US" altLang="zh-CN" dirty="0" smtClean="0"/>
              <a:t>R</a:t>
            </a:r>
            <a:r>
              <a:rPr lang="en-US" altLang="zh-CN" baseline="-25000" dirty="0" smtClean="0"/>
              <a:t>L</a:t>
            </a:r>
            <a:r>
              <a:rPr lang="zh-CN" altLang="en-US" dirty="0" smtClean="0"/>
              <a:t>的</a:t>
            </a:r>
            <a:r>
              <a:rPr lang="zh-CN" altLang="en-US" dirty="0"/>
              <a:t>影响小；欠压状态由于效率低、集电极损耗大，</a:t>
            </a:r>
            <a:r>
              <a:rPr lang="zh-CN" altLang="en-US" dirty="0" smtClean="0"/>
              <a:t>一般</a:t>
            </a:r>
            <a:r>
              <a:rPr lang="zh-CN" altLang="en-US" dirty="0"/>
              <a:t>不选择在此状态工作。在实际调整中，高频功放可能会经历上述各种状态，利用</a:t>
            </a:r>
            <a:r>
              <a:rPr lang="zh-CN" altLang="en-US" dirty="0" smtClean="0"/>
              <a:t>负载特性</a:t>
            </a:r>
            <a:r>
              <a:rPr lang="zh-CN" altLang="en-US" dirty="0"/>
              <a:t>就可以正确判断各种状态，以便进行正确的调整。</a:t>
            </a:r>
          </a:p>
        </p:txBody>
      </p:sp>
    </p:spTree>
    <p:extLst>
      <p:ext uri="{BB962C8B-B14F-4D97-AF65-F5344CB8AC3E}">
        <p14:creationId xmlns:p14="http://schemas.microsoft.com/office/powerpoint/2010/main" val="6370857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smtClean="0"/>
              <a:t>        例</a:t>
            </a:r>
            <a:r>
              <a:rPr lang="en-US" altLang="zh-CN" b="1" dirty="0" smtClean="0"/>
              <a:t>3-2</a:t>
            </a:r>
            <a:r>
              <a:rPr lang="zh-CN" altLang="en-US" dirty="0"/>
              <a:t>　高频谐振功率放大器工作在临界状态，负载为并联谐振回路，谐振电阻</a:t>
            </a:r>
            <a:r>
              <a:rPr lang="zh-CN" altLang="en-US" dirty="0" smtClean="0"/>
              <a:t>为</a:t>
            </a:r>
            <a:r>
              <a:rPr lang="en-US" altLang="zh-TW" dirty="0" err="1" smtClean="0"/>
              <a:t>R</a:t>
            </a:r>
            <a:r>
              <a:rPr lang="en-US" altLang="zh-TW" baseline="-25000" dirty="0" err="1" smtClean="0"/>
              <a:t>Lcr</a:t>
            </a:r>
            <a:r>
              <a:rPr lang="zh-TW" altLang="en-US" dirty="0" smtClean="0"/>
              <a:t>，</a:t>
            </a:r>
            <a:r>
              <a:rPr lang="zh-CN" altLang="en-US" dirty="0" smtClean="0"/>
              <a:t>若</a:t>
            </a:r>
            <a:r>
              <a:rPr lang="en-US" altLang="zh-CN" dirty="0" smtClean="0"/>
              <a:t/>
            </a:r>
            <a:br>
              <a:rPr lang="en-US" altLang="zh-CN" dirty="0" smtClean="0"/>
            </a:br>
            <a:r>
              <a:rPr lang="en-US" altLang="zh-CN" dirty="0" smtClean="0"/>
              <a:t>      </a:t>
            </a:r>
            <a:r>
              <a:rPr lang="zh-CN" altLang="en-US" dirty="0" smtClean="0"/>
              <a:t>（</a:t>
            </a:r>
            <a:r>
              <a:rPr lang="zh-CN" altLang="en-US" dirty="0"/>
              <a:t>１）负载突然开路，功率放大器工作在什么状态？输出功率如何变化？功率放大器</a:t>
            </a:r>
            <a:r>
              <a:rPr lang="zh-CN" altLang="en-US" dirty="0" smtClean="0"/>
              <a:t>有无</a:t>
            </a:r>
            <a:r>
              <a:rPr lang="zh-CN" altLang="en-US" dirty="0"/>
              <a:t>危险？</a:t>
            </a:r>
            <a:br>
              <a:rPr lang="zh-CN" altLang="en-US" dirty="0"/>
            </a:br>
            <a:r>
              <a:rPr lang="zh-CN" altLang="en-US" dirty="0" smtClean="0"/>
              <a:t>      （</a:t>
            </a:r>
            <a:r>
              <a:rPr lang="zh-CN" altLang="en-US" dirty="0"/>
              <a:t>２）负载电阻</a:t>
            </a:r>
            <a:r>
              <a:rPr lang="zh-CN" altLang="en-US" dirty="0" smtClean="0"/>
              <a:t>为</a:t>
            </a:r>
            <a:r>
              <a:rPr lang="en-US" altLang="zh-CN" dirty="0" err="1" smtClean="0"/>
              <a:t>R</a:t>
            </a:r>
            <a:r>
              <a:rPr lang="en-US" altLang="zh-CN" baseline="-25000" dirty="0" err="1" smtClean="0"/>
              <a:t>Lcr</a:t>
            </a:r>
            <a:r>
              <a:rPr lang="zh-CN" altLang="en-US" dirty="0" smtClean="0"/>
              <a:t>减小</a:t>
            </a:r>
            <a:r>
              <a:rPr lang="zh-CN" altLang="en-US" dirty="0"/>
              <a:t>为原来</a:t>
            </a:r>
            <a:r>
              <a:rPr lang="zh-CN" altLang="en-US" dirty="0" smtClean="0"/>
              <a:t>的</a:t>
            </a:r>
            <a:r>
              <a:rPr lang="en-US" altLang="zh-CN" dirty="0" smtClean="0"/>
              <a:t>1/2</a:t>
            </a:r>
            <a:r>
              <a:rPr lang="zh-CN" altLang="en-US" dirty="0" smtClean="0"/>
              <a:t>，</a:t>
            </a:r>
            <a:r>
              <a:rPr lang="zh-CN" altLang="en-US" dirty="0"/>
              <a:t>功率放大器工作在什么状态？输出功率如何</a:t>
            </a:r>
            <a:r>
              <a:rPr lang="zh-CN" altLang="en-US" dirty="0" smtClean="0"/>
              <a:t>变化</a:t>
            </a:r>
            <a:r>
              <a:rPr lang="zh-CN" altLang="en-US" dirty="0"/>
              <a:t>？功率放大器有无危险？</a:t>
            </a:r>
            <a:br>
              <a:rPr lang="zh-CN" altLang="en-US" dirty="0"/>
            </a:br>
            <a:r>
              <a:rPr lang="zh-CN" altLang="en-US" dirty="0" smtClean="0"/>
              <a:t>      （３</a:t>
            </a:r>
            <a:r>
              <a:rPr lang="zh-CN" altLang="en-US" dirty="0"/>
              <a:t>）回路失谐，功率放大器工作在什么状态，输出功率如何变化？功率放大器有无危险？</a:t>
            </a:r>
          </a:p>
        </p:txBody>
      </p:sp>
    </p:spTree>
    <p:extLst>
      <p:ext uri="{BB962C8B-B14F-4D97-AF65-F5344CB8AC3E}">
        <p14:creationId xmlns:p14="http://schemas.microsoft.com/office/powerpoint/2010/main" val="659901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解</a:t>
            </a:r>
            <a:r>
              <a:rPr lang="zh-CN" altLang="en-US" dirty="0"/>
              <a:t>　根据高频功放的负载特性可知：</a:t>
            </a:r>
            <a:br>
              <a:rPr lang="zh-CN" altLang="en-US" dirty="0"/>
            </a:br>
            <a:r>
              <a:rPr lang="zh-CN" altLang="en-US" dirty="0" smtClean="0"/>
              <a:t>      （</a:t>
            </a:r>
            <a:r>
              <a:rPr lang="zh-CN" altLang="en-US" dirty="0"/>
              <a:t>１）负载电阻增加，功放的工作状态由临界状态向过压状态变化，在此过程中输出</a:t>
            </a:r>
            <a:r>
              <a:rPr lang="zh-CN" altLang="en-US" dirty="0" smtClean="0"/>
              <a:t>功率</a:t>
            </a:r>
            <a:r>
              <a:rPr lang="zh-CN" altLang="en-US" dirty="0"/>
              <a:t>将下降，集电极耗散功率也将下降，功率放大器不会损坏；</a:t>
            </a:r>
            <a:br>
              <a:rPr lang="zh-CN" altLang="en-US" dirty="0"/>
            </a:br>
            <a:r>
              <a:rPr lang="zh-CN" altLang="en-US" dirty="0" smtClean="0"/>
              <a:t>      （</a:t>
            </a:r>
            <a:r>
              <a:rPr lang="zh-CN" altLang="en-US" dirty="0"/>
              <a:t>２）负载电阻减小，功放的工作状态由临界状态向欠压状态变化，在此过程中输出</a:t>
            </a:r>
            <a:r>
              <a:rPr lang="zh-CN" altLang="en-US" dirty="0" smtClean="0"/>
              <a:t>功率</a:t>
            </a:r>
            <a:r>
              <a:rPr lang="zh-CN" altLang="en-US" dirty="0"/>
              <a:t>将下降，集电极耗散功率将上升，功率放大器有可能损坏。</a:t>
            </a:r>
            <a:br>
              <a:rPr lang="zh-CN" altLang="en-US" dirty="0"/>
            </a:br>
            <a:r>
              <a:rPr lang="zh-CN" altLang="en-US" dirty="0" smtClean="0"/>
              <a:t>      （</a:t>
            </a:r>
            <a:r>
              <a:rPr lang="zh-CN" altLang="en-US" dirty="0"/>
              <a:t>３）并联谐振回路失谐，由并联谐振回路的幅频特性可知，负载阻抗值将减小，因此</a:t>
            </a:r>
            <a:r>
              <a:rPr lang="zh-CN" altLang="en-US" dirty="0" smtClean="0"/>
              <a:t>功率放大器</a:t>
            </a:r>
            <a:r>
              <a:rPr lang="zh-CN" altLang="en-US" dirty="0"/>
              <a:t>的变化同（２）。</a:t>
            </a:r>
          </a:p>
        </p:txBody>
      </p:sp>
    </p:spTree>
    <p:extLst>
      <p:ext uri="{BB962C8B-B14F-4D97-AF65-F5344CB8AC3E}">
        <p14:creationId xmlns:p14="http://schemas.microsoft.com/office/powerpoint/2010/main" val="236067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由此可见，</a:t>
            </a:r>
            <a:r>
              <a:rPr lang="en-US" altLang="zh-CN" dirty="0" smtClean="0"/>
              <a:t>Y</a:t>
            </a:r>
            <a:r>
              <a:rPr lang="zh-CN" altLang="en-US" dirty="0" smtClean="0"/>
              <a:t>参数</a:t>
            </a:r>
            <a:r>
              <a:rPr lang="zh-CN" altLang="en-US" dirty="0"/>
              <a:t>不仅与静态工作点的电压、电流值有关，而且与工作频率有关，是</a:t>
            </a:r>
            <a:r>
              <a:rPr lang="zh-CN" altLang="en-US" dirty="0" smtClean="0"/>
              <a:t>频率</a:t>
            </a:r>
            <a:r>
              <a:rPr lang="zh-CN" altLang="en-US" dirty="0"/>
              <a:t>的复函数。当放大器工作在窄带时</a:t>
            </a:r>
            <a:r>
              <a:rPr lang="zh-CN" altLang="en-US" dirty="0" smtClean="0"/>
              <a:t>，</a:t>
            </a:r>
            <a:r>
              <a:rPr lang="en-US" altLang="zh-CN" dirty="0" smtClean="0"/>
              <a:t>Y</a:t>
            </a:r>
            <a:r>
              <a:rPr lang="zh-CN" altLang="en-US" dirty="0" smtClean="0"/>
              <a:t>参数</a:t>
            </a:r>
            <a:r>
              <a:rPr lang="zh-CN" altLang="en-US" dirty="0"/>
              <a:t>变化不大，可以</a:t>
            </a:r>
            <a:r>
              <a:rPr lang="zh-CN" altLang="en-US" dirty="0" smtClean="0"/>
              <a:t>将</a:t>
            </a:r>
            <a:r>
              <a:rPr lang="en-US" altLang="zh-CN" dirty="0" smtClean="0"/>
              <a:t>Y</a:t>
            </a:r>
            <a:r>
              <a:rPr lang="zh-CN" altLang="en-US" dirty="0" smtClean="0"/>
              <a:t>参数</a:t>
            </a:r>
            <a:r>
              <a:rPr lang="zh-CN" altLang="en-US" dirty="0"/>
              <a:t>看作常数；当</a:t>
            </a:r>
            <a:r>
              <a:rPr lang="zh-CN" altLang="en-US" dirty="0" smtClean="0"/>
              <a:t>放大器工作</a:t>
            </a:r>
            <a:r>
              <a:rPr lang="zh-CN" altLang="en-US" dirty="0"/>
              <a:t>在宽带时，不能</a:t>
            </a:r>
            <a:r>
              <a:rPr lang="zh-CN" altLang="en-US" dirty="0" smtClean="0"/>
              <a:t>将</a:t>
            </a:r>
            <a:r>
              <a:rPr lang="en-US" altLang="zh-CN" dirty="0" smtClean="0"/>
              <a:t>Y</a:t>
            </a:r>
            <a:r>
              <a:rPr lang="zh-CN" altLang="en-US" dirty="0" smtClean="0"/>
              <a:t>参数</a:t>
            </a:r>
            <a:r>
              <a:rPr lang="zh-CN" altLang="en-US" dirty="0"/>
              <a:t>看作常数。需要注意的是，手册中给出</a:t>
            </a:r>
            <a:r>
              <a:rPr lang="zh-CN" altLang="en-US" dirty="0" smtClean="0"/>
              <a:t>的</a:t>
            </a:r>
            <a:r>
              <a:rPr lang="en-US" altLang="zh-CN" dirty="0" smtClean="0"/>
              <a:t>Y</a:t>
            </a:r>
            <a:r>
              <a:rPr lang="zh-CN" altLang="en-US" dirty="0" smtClean="0"/>
              <a:t>参数</a:t>
            </a:r>
            <a:r>
              <a:rPr lang="zh-CN" altLang="en-US" dirty="0"/>
              <a:t>是在一定</a:t>
            </a:r>
            <a:r>
              <a:rPr lang="zh-CN" altLang="en-US" dirty="0" smtClean="0"/>
              <a:t>工作</a:t>
            </a:r>
            <a:r>
              <a:rPr lang="zh-CN" altLang="en-US" dirty="0"/>
              <a:t>条件下的值。</a:t>
            </a:r>
          </a:p>
        </p:txBody>
      </p:sp>
      <p:pic>
        <p:nvPicPr>
          <p:cNvPr id="2" name="图片 1"/>
          <p:cNvPicPr>
            <a:picLocks noChangeAspect="1"/>
          </p:cNvPicPr>
          <p:nvPr/>
        </p:nvPicPr>
        <p:blipFill>
          <a:blip r:embed="rId2"/>
          <a:stretch>
            <a:fillRect/>
          </a:stretch>
        </p:blipFill>
        <p:spPr>
          <a:xfrm>
            <a:off x="2794082" y="998484"/>
            <a:ext cx="3555835" cy="2971661"/>
          </a:xfrm>
          <a:prstGeom prst="rect">
            <a:avLst/>
          </a:prstGeom>
        </p:spPr>
      </p:pic>
      <p:sp>
        <p:nvSpPr>
          <p:cNvPr id="4" name="文本框 3"/>
          <p:cNvSpPr txBox="1"/>
          <p:nvPr/>
        </p:nvSpPr>
        <p:spPr>
          <a:xfrm>
            <a:off x="7258051" y="1157287"/>
            <a:ext cx="700088" cy="461665"/>
          </a:xfrm>
          <a:prstGeom prst="rect">
            <a:avLst/>
          </a:prstGeom>
          <a:noFill/>
        </p:spPr>
        <p:txBody>
          <a:bodyPr wrap="square" rtlCol="0">
            <a:spAutoFit/>
          </a:bodyPr>
          <a:lstStyle/>
          <a:p>
            <a:r>
              <a:rPr lang="en-US" altLang="zh-CN" sz="2400" dirty="0" smtClean="0"/>
              <a:t>(3-2)</a:t>
            </a:r>
            <a:endParaRPr lang="zh-CN" altLang="en-US" sz="2400" dirty="0"/>
          </a:p>
        </p:txBody>
      </p:sp>
      <p:sp>
        <p:nvSpPr>
          <p:cNvPr id="5" name="文本框 4"/>
          <p:cNvSpPr txBox="1"/>
          <p:nvPr/>
        </p:nvSpPr>
        <p:spPr>
          <a:xfrm>
            <a:off x="7258051" y="1777755"/>
            <a:ext cx="700088" cy="461665"/>
          </a:xfrm>
          <a:prstGeom prst="rect">
            <a:avLst/>
          </a:prstGeom>
          <a:noFill/>
        </p:spPr>
        <p:txBody>
          <a:bodyPr wrap="square" rtlCol="0">
            <a:spAutoFit/>
          </a:bodyPr>
          <a:lstStyle/>
          <a:p>
            <a:r>
              <a:rPr lang="en-US" altLang="zh-CN" sz="2400" dirty="0" smtClean="0"/>
              <a:t>(3-3)</a:t>
            </a:r>
            <a:endParaRPr lang="zh-CN" altLang="en-US" sz="2400" dirty="0"/>
          </a:p>
        </p:txBody>
      </p:sp>
      <p:sp>
        <p:nvSpPr>
          <p:cNvPr id="6" name="文本框 5"/>
          <p:cNvSpPr txBox="1"/>
          <p:nvPr/>
        </p:nvSpPr>
        <p:spPr>
          <a:xfrm>
            <a:off x="7258051" y="2624137"/>
            <a:ext cx="700088" cy="461665"/>
          </a:xfrm>
          <a:prstGeom prst="rect">
            <a:avLst/>
          </a:prstGeom>
          <a:noFill/>
        </p:spPr>
        <p:txBody>
          <a:bodyPr wrap="square" rtlCol="0">
            <a:spAutoFit/>
          </a:bodyPr>
          <a:lstStyle/>
          <a:p>
            <a:r>
              <a:rPr lang="en-US" altLang="zh-CN" sz="2400" dirty="0" smtClean="0"/>
              <a:t>(3-4)</a:t>
            </a:r>
            <a:endParaRPr lang="zh-CN" altLang="en-US" sz="2400" dirty="0"/>
          </a:p>
        </p:txBody>
      </p:sp>
      <p:sp>
        <p:nvSpPr>
          <p:cNvPr id="7" name="文本框 6"/>
          <p:cNvSpPr txBox="1"/>
          <p:nvPr/>
        </p:nvSpPr>
        <p:spPr>
          <a:xfrm>
            <a:off x="7258051" y="3340661"/>
            <a:ext cx="700088" cy="461665"/>
          </a:xfrm>
          <a:prstGeom prst="rect">
            <a:avLst/>
          </a:prstGeom>
          <a:noFill/>
        </p:spPr>
        <p:txBody>
          <a:bodyPr wrap="square" rtlCol="0">
            <a:spAutoFit/>
          </a:bodyPr>
          <a:lstStyle/>
          <a:p>
            <a:r>
              <a:rPr lang="en-US" altLang="zh-CN" sz="2400" dirty="0" smtClean="0"/>
              <a:t>(3-5)</a:t>
            </a:r>
            <a:endParaRPr lang="zh-CN" altLang="en-US" sz="2400" dirty="0"/>
          </a:p>
        </p:txBody>
      </p:sp>
      <p:pic>
        <p:nvPicPr>
          <p:cNvPr id="8" name="图片 7">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13596564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b="1" dirty="0"/>
              <a:t>二、高频功放的振幅</a:t>
            </a:r>
            <a:r>
              <a:rPr lang="zh-CN" altLang="en-US" b="1" dirty="0" smtClean="0"/>
              <a:t>特性</a:t>
            </a:r>
            <a:r>
              <a:rPr lang="en-US" altLang="zh-CN" dirty="0" smtClean="0"/>
              <a:t/>
            </a:r>
            <a:br>
              <a:rPr lang="en-US" altLang="zh-CN" dirty="0" smtClean="0"/>
            </a:br>
            <a:r>
              <a:rPr lang="en-US" altLang="zh-CN" dirty="0" smtClean="0"/>
              <a:t>       </a:t>
            </a:r>
            <a:r>
              <a:rPr lang="zh-CN" altLang="en-US" dirty="0" smtClean="0"/>
              <a:t>高频</a:t>
            </a:r>
            <a:r>
              <a:rPr lang="zh-CN" altLang="en-US" dirty="0"/>
              <a:t>功放的振幅特性是指</a:t>
            </a:r>
            <a:r>
              <a:rPr lang="zh-CN" altLang="en-US" dirty="0" smtClean="0"/>
              <a:t>当</a:t>
            </a:r>
            <a:r>
              <a:rPr lang="en-US" altLang="zh-CN" dirty="0" smtClean="0"/>
              <a:t>U</a:t>
            </a:r>
            <a:r>
              <a:rPr lang="en-US" altLang="zh-CN" baseline="-25000" dirty="0" smtClean="0"/>
              <a:t>CC</a:t>
            </a:r>
            <a:r>
              <a:rPr lang="zh-CN" altLang="en-US" dirty="0" smtClean="0"/>
              <a:t>、</a:t>
            </a:r>
            <a:r>
              <a:rPr lang="en-US" altLang="zh-CN" dirty="0" smtClean="0"/>
              <a:t>U</a:t>
            </a:r>
            <a:r>
              <a:rPr lang="en-US" altLang="zh-CN" baseline="-25000" dirty="0" smtClean="0"/>
              <a:t>BB</a:t>
            </a:r>
            <a:r>
              <a:rPr lang="zh-CN" altLang="en-US" dirty="0" smtClean="0"/>
              <a:t>、</a:t>
            </a:r>
            <a:r>
              <a:rPr lang="en-US" altLang="zh-CN" dirty="0" smtClean="0"/>
              <a:t>R</a:t>
            </a:r>
            <a:r>
              <a:rPr lang="en-US" altLang="zh-CN" baseline="-25000" dirty="0" smtClean="0"/>
              <a:t>L</a:t>
            </a:r>
            <a:r>
              <a:rPr lang="zh-CN" altLang="en-US" dirty="0" smtClean="0"/>
              <a:t>保持</a:t>
            </a:r>
            <a:r>
              <a:rPr lang="zh-CN" altLang="en-US" dirty="0"/>
              <a:t>不变，激励信号</a:t>
            </a:r>
            <a:r>
              <a:rPr lang="zh-CN" altLang="en-US" dirty="0" smtClean="0"/>
              <a:t>振幅</a:t>
            </a:r>
            <a:r>
              <a:rPr lang="en-US" altLang="zh-CN" dirty="0" err="1" smtClean="0"/>
              <a:t>U</a:t>
            </a:r>
            <a:r>
              <a:rPr lang="en-US" altLang="zh-CN" baseline="-25000" dirty="0" err="1" smtClean="0"/>
              <a:t>b</a:t>
            </a:r>
            <a:r>
              <a:rPr lang="zh-CN" altLang="en-US" dirty="0" smtClean="0"/>
              <a:t>变化</a:t>
            </a:r>
            <a:r>
              <a:rPr lang="zh-CN" altLang="en-US" dirty="0"/>
              <a:t>时，</a:t>
            </a:r>
            <a:r>
              <a:rPr lang="zh-CN" altLang="en-US" dirty="0" smtClean="0"/>
              <a:t>放大器电流</a:t>
            </a:r>
            <a:r>
              <a:rPr lang="en-US" altLang="zh-CN" dirty="0" smtClean="0"/>
              <a:t>I</a:t>
            </a:r>
            <a:r>
              <a:rPr lang="en-US" altLang="zh-CN" baseline="-25000" dirty="0" smtClean="0"/>
              <a:t>c0</a:t>
            </a:r>
            <a:r>
              <a:rPr lang="zh-CN" altLang="en-US" dirty="0" smtClean="0"/>
              <a:t>、</a:t>
            </a:r>
            <a:r>
              <a:rPr lang="en-US" altLang="zh-CN" dirty="0" smtClean="0"/>
              <a:t>I</a:t>
            </a:r>
            <a:r>
              <a:rPr lang="en-US" altLang="zh-CN" baseline="-25000" dirty="0" smtClean="0"/>
              <a:t>c1</a:t>
            </a:r>
            <a:r>
              <a:rPr lang="zh-CN" altLang="en-US" dirty="0" smtClean="0"/>
              <a:t>，电压</a:t>
            </a:r>
            <a:r>
              <a:rPr lang="en-US" altLang="zh-CN" dirty="0" err="1" smtClean="0"/>
              <a:t>U</a:t>
            </a:r>
            <a:r>
              <a:rPr lang="en-US" altLang="zh-CN" baseline="-25000" dirty="0" err="1" smtClean="0"/>
              <a:t>c</a:t>
            </a:r>
            <a:r>
              <a:rPr lang="zh-CN" altLang="en-US" baseline="-25000" dirty="0" smtClean="0"/>
              <a:t> </a:t>
            </a:r>
            <a:r>
              <a:rPr lang="zh-CN" altLang="en-US" dirty="0"/>
              <a:t>以及功率、效率的变化特性</a:t>
            </a:r>
            <a:r>
              <a:rPr lang="zh-CN" altLang="en-US" dirty="0" smtClean="0"/>
              <a:t>。</a:t>
            </a:r>
            <a:r>
              <a:rPr lang="en-US" altLang="zh-CN" dirty="0" smtClean="0"/>
              <a:t/>
            </a:r>
            <a:br>
              <a:rPr lang="en-US" altLang="zh-CN" dirty="0" smtClean="0"/>
            </a:br>
            <a:r>
              <a:rPr lang="en-US" altLang="zh-CN" dirty="0" smtClean="0"/>
              <a:t>      </a:t>
            </a:r>
            <a:r>
              <a:rPr lang="zh-CN" altLang="en-US" dirty="0" smtClean="0"/>
              <a:t>在</a:t>
            </a:r>
            <a:r>
              <a:rPr lang="en-US" altLang="zh-CN" dirty="0" err="1" smtClean="0"/>
              <a:t>U</a:t>
            </a:r>
            <a:r>
              <a:rPr lang="en-US" altLang="zh-CN" baseline="-25000" dirty="0" err="1" smtClean="0"/>
              <a:t>b</a:t>
            </a:r>
            <a:r>
              <a:rPr lang="zh-CN" altLang="en-US" dirty="0" smtClean="0"/>
              <a:t>较小</a:t>
            </a:r>
            <a:r>
              <a:rPr lang="zh-CN" altLang="en-US" dirty="0"/>
              <a:t>时，功放工作在欠压状态。</a:t>
            </a:r>
            <a:r>
              <a:rPr lang="zh-CN" altLang="en-US" dirty="0" smtClean="0"/>
              <a:t>随着</a:t>
            </a:r>
            <a:r>
              <a:rPr lang="en-US" altLang="zh-CN" dirty="0" err="1"/>
              <a:t>U</a:t>
            </a:r>
            <a:r>
              <a:rPr lang="en-US" altLang="zh-CN" baseline="-25000" dirty="0" err="1"/>
              <a:t>b</a:t>
            </a:r>
            <a:r>
              <a:rPr lang="zh-CN" altLang="en-US" dirty="0" smtClean="0"/>
              <a:t>的</a:t>
            </a:r>
            <a:r>
              <a:rPr lang="zh-CN" altLang="en-US" dirty="0"/>
              <a:t>增加</a:t>
            </a:r>
            <a:r>
              <a:rPr lang="zh-CN" altLang="en-US" dirty="0" smtClean="0"/>
              <a:t>，</a:t>
            </a:r>
            <a:r>
              <a:rPr lang="en-US" altLang="zh-CN" dirty="0" err="1" smtClean="0"/>
              <a:t>i</a:t>
            </a:r>
            <a:r>
              <a:rPr lang="en-US" altLang="zh-CN" baseline="-25000" dirty="0" err="1" smtClean="0"/>
              <a:t>cmax</a:t>
            </a:r>
            <a:r>
              <a:rPr lang="zh-CN" altLang="en-US" dirty="0" smtClean="0"/>
              <a:t>增加</a:t>
            </a:r>
            <a:r>
              <a:rPr lang="zh-CN" altLang="en-US" dirty="0"/>
              <a:t>，</a:t>
            </a:r>
            <a:r>
              <a:rPr lang="en-US" altLang="zh-CN" dirty="0"/>
              <a:t>θ </a:t>
            </a:r>
            <a:r>
              <a:rPr lang="zh-CN" altLang="en-US" dirty="0"/>
              <a:t>也略微增加，</a:t>
            </a:r>
            <a:r>
              <a:rPr lang="zh-CN" altLang="en-US" dirty="0" smtClean="0"/>
              <a:t>因此随</a:t>
            </a:r>
            <a:r>
              <a:rPr lang="en-US" altLang="zh-CN" dirty="0" err="1"/>
              <a:t>U</a:t>
            </a:r>
            <a:r>
              <a:rPr lang="en-US" altLang="zh-CN" baseline="-25000" dirty="0" err="1"/>
              <a:t>b</a:t>
            </a:r>
            <a:r>
              <a:rPr lang="zh-CN" altLang="en-US" dirty="0" smtClean="0"/>
              <a:t>的</a:t>
            </a:r>
            <a:r>
              <a:rPr lang="zh-CN" altLang="en-US" dirty="0"/>
              <a:t>增加</a:t>
            </a:r>
            <a:r>
              <a:rPr lang="zh-CN" altLang="en-US" dirty="0" smtClean="0"/>
              <a:t>，</a:t>
            </a:r>
            <a:r>
              <a:rPr lang="en-US" altLang="zh-CN" dirty="0" err="1" smtClean="0"/>
              <a:t>U</a:t>
            </a:r>
            <a:r>
              <a:rPr lang="en-US" altLang="zh-CN" baseline="-25000" dirty="0" err="1" smtClean="0"/>
              <a:t>c</a:t>
            </a:r>
            <a:r>
              <a:rPr lang="zh-CN" altLang="en-US" dirty="0" smtClean="0"/>
              <a:t>也</a:t>
            </a:r>
            <a:r>
              <a:rPr lang="zh-CN" altLang="en-US" dirty="0"/>
              <a:t>将增加；</a:t>
            </a:r>
            <a:r>
              <a:rPr lang="zh-CN" altLang="en-US" dirty="0" smtClean="0"/>
              <a:t>但</a:t>
            </a:r>
            <a:r>
              <a:rPr lang="en-US" altLang="zh-CN" dirty="0" err="1"/>
              <a:t>U</a:t>
            </a:r>
            <a:r>
              <a:rPr lang="en-US" altLang="zh-CN" baseline="-25000" dirty="0" err="1"/>
              <a:t>b</a:t>
            </a:r>
            <a:r>
              <a:rPr lang="zh-CN" altLang="en-US" dirty="0" smtClean="0"/>
              <a:t>大</a:t>
            </a:r>
            <a:r>
              <a:rPr lang="zh-CN" altLang="en-US" dirty="0"/>
              <a:t>到一定程度，功放将工作到临界状态；</a:t>
            </a:r>
            <a:r>
              <a:rPr lang="zh-CN" altLang="en-US" dirty="0" smtClean="0"/>
              <a:t>随</a:t>
            </a:r>
            <a:r>
              <a:rPr lang="en-US" altLang="zh-CN" dirty="0" err="1"/>
              <a:t>U</a:t>
            </a:r>
            <a:r>
              <a:rPr lang="en-US" altLang="zh-CN" baseline="-25000" dirty="0" err="1"/>
              <a:t>b</a:t>
            </a:r>
            <a:r>
              <a:rPr lang="zh-CN" altLang="en-US" dirty="0" smtClean="0"/>
              <a:t> </a:t>
            </a:r>
            <a:r>
              <a:rPr lang="zh-CN" altLang="en-US" dirty="0"/>
              <a:t>的增加</a:t>
            </a:r>
            <a:r>
              <a:rPr lang="zh-CN" altLang="en-US" dirty="0" smtClean="0"/>
              <a:t>，</a:t>
            </a:r>
            <a:r>
              <a:rPr lang="en-US" altLang="zh-CN" dirty="0" err="1" smtClean="0"/>
              <a:t>u</a:t>
            </a:r>
            <a:r>
              <a:rPr lang="en-US" altLang="zh-CN" baseline="-25000" dirty="0" err="1" smtClean="0"/>
              <a:t>bemax</a:t>
            </a:r>
            <a:r>
              <a:rPr lang="zh-CN" altLang="en-US" dirty="0" smtClean="0"/>
              <a:t>增加</a:t>
            </a:r>
            <a:r>
              <a:rPr lang="zh-CN" altLang="en-US" dirty="0"/>
              <a:t>，</a:t>
            </a:r>
            <a:r>
              <a:rPr lang="zh-CN" altLang="en-US" dirty="0" smtClean="0"/>
              <a:t>虽然</a:t>
            </a:r>
            <a:r>
              <a:rPr lang="en-US" altLang="zh-CN" dirty="0" err="1" smtClean="0"/>
              <a:t>i</a:t>
            </a:r>
            <a:r>
              <a:rPr lang="en-US" altLang="zh-CN" baseline="-25000" dirty="0" err="1" smtClean="0"/>
              <a:t>cmax</a:t>
            </a:r>
            <a:r>
              <a:rPr lang="zh-CN" altLang="en-US" dirty="0" smtClean="0"/>
              <a:t>增加</a:t>
            </a:r>
            <a:r>
              <a:rPr lang="zh-CN" altLang="en-US" dirty="0"/>
              <a:t>，但</a:t>
            </a:r>
            <a:r>
              <a:rPr lang="zh-CN" altLang="en-US" dirty="0" smtClean="0"/>
              <a:t>此时</a:t>
            </a:r>
            <a:r>
              <a:rPr lang="en-US" altLang="zh-CN" dirty="0" err="1" smtClean="0"/>
              <a:t>i</a:t>
            </a:r>
            <a:r>
              <a:rPr lang="en-US" altLang="zh-CN" baseline="-25000" dirty="0" err="1" smtClean="0"/>
              <a:t>c</a:t>
            </a:r>
            <a:r>
              <a:rPr lang="zh-CN" altLang="en-US" dirty="0" smtClean="0"/>
              <a:t>的</a:t>
            </a:r>
            <a:r>
              <a:rPr lang="zh-CN" altLang="en-US" dirty="0"/>
              <a:t>波形将产生凹顶现象，</a:t>
            </a:r>
            <a:r>
              <a:rPr lang="zh-CN" altLang="en-US" dirty="0" smtClean="0"/>
              <a:t>从</a:t>
            </a:r>
            <a:r>
              <a:rPr lang="en-US" altLang="zh-CN" dirty="0" err="1" smtClean="0"/>
              <a:t>i</a:t>
            </a:r>
            <a:r>
              <a:rPr lang="en-US" altLang="zh-CN" baseline="-25000" dirty="0" err="1" smtClean="0"/>
              <a:t>c</a:t>
            </a:r>
            <a:r>
              <a:rPr lang="zh-CN" altLang="en-US" dirty="0" smtClean="0"/>
              <a:t>中</a:t>
            </a:r>
            <a:r>
              <a:rPr lang="zh-CN" altLang="en-US" dirty="0"/>
              <a:t>分解出来</a:t>
            </a:r>
            <a:r>
              <a:rPr lang="zh-CN" altLang="en-US" dirty="0" smtClean="0"/>
              <a:t>的</a:t>
            </a:r>
            <a:r>
              <a:rPr lang="en-US" altLang="zh-CN" dirty="0" smtClean="0"/>
              <a:t>I</a:t>
            </a:r>
            <a:r>
              <a:rPr lang="en-US" altLang="zh-CN" baseline="-25000" dirty="0" smtClean="0"/>
              <a:t>c0</a:t>
            </a:r>
            <a:r>
              <a:rPr lang="zh-CN" altLang="en-US" dirty="0" smtClean="0"/>
              <a:t>和</a:t>
            </a:r>
            <a:r>
              <a:rPr lang="en-US" altLang="zh-CN" dirty="0" smtClean="0"/>
              <a:t>I</a:t>
            </a:r>
            <a:r>
              <a:rPr lang="en-US" altLang="zh-CN" baseline="-25000" dirty="0" smtClean="0"/>
              <a:t>c1</a:t>
            </a:r>
            <a:r>
              <a:rPr lang="zh-CN" altLang="en-US" dirty="0" smtClean="0"/>
              <a:t>随</a:t>
            </a:r>
            <a:r>
              <a:rPr lang="en-US" altLang="zh-CN" dirty="0" err="1" smtClean="0"/>
              <a:t>U</a:t>
            </a:r>
            <a:r>
              <a:rPr lang="en-US" altLang="zh-CN" baseline="-25000" dirty="0" err="1" smtClean="0"/>
              <a:t>b</a:t>
            </a:r>
            <a:r>
              <a:rPr lang="zh-CN" altLang="en-US" dirty="0" smtClean="0"/>
              <a:t>的</a:t>
            </a:r>
            <a:r>
              <a:rPr lang="zh-CN" altLang="en-US" dirty="0"/>
              <a:t>增加略有增加。也可以这样理解，在过压状态下</a:t>
            </a:r>
            <a:r>
              <a:rPr lang="zh-CN" altLang="en-US" dirty="0" smtClean="0"/>
              <a:t>，</a:t>
            </a:r>
            <a:r>
              <a:rPr lang="en-US" altLang="zh-CN" dirty="0" err="1" smtClean="0"/>
              <a:t>U</a:t>
            </a:r>
            <a:r>
              <a:rPr lang="en-US" altLang="zh-CN" baseline="-25000" dirty="0" err="1" smtClean="0"/>
              <a:t>b</a:t>
            </a:r>
            <a:r>
              <a:rPr lang="zh-CN" altLang="en-US" dirty="0" smtClean="0"/>
              <a:t>增加，</a:t>
            </a:r>
            <a:r>
              <a:rPr lang="en-US" altLang="zh-CN" dirty="0" err="1" smtClean="0"/>
              <a:t>U</a:t>
            </a:r>
            <a:r>
              <a:rPr lang="en-US" altLang="zh-CN" baseline="-25000" dirty="0" err="1" smtClean="0"/>
              <a:t>c</a:t>
            </a:r>
            <a:r>
              <a:rPr lang="zh-CN" altLang="en-US" dirty="0" smtClean="0"/>
              <a:t>应该</a:t>
            </a:r>
            <a:r>
              <a:rPr lang="zh-CN" altLang="en-US" dirty="0"/>
              <a:t>增加，但</a:t>
            </a:r>
            <a:r>
              <a:rPr lang="zh-CN" altLang="en-US" dirty="0" smtClean="0"/>
              <a:t>由于饱和区较窄</a:t>
            </a:r>
            <a:r>
              <a:rPr lang="zh-CN" altLang="en-US" dirty="0"/>
              <a:t>，</a:t>
            </a:r>
            <a:r>
              <a:rPr lang="en-US" altLang="zh-CN" dirty="0" smtClean="0"/>
              <a:t> </a:t>
            </a:r>
            <a:r>
              <a:rPr lang="en-US" altLang="zh-CN" dirty="0" err="1" smtClean="0"/>
              <a:t>U</a:t>
            </a:r>
            <a:r>
              <a:rPr lang="en-US" altLang="zh-CN" baseline="-25000" dirty="0" err="1" smtClean="0"/>
              <a:t>c</a:t>
            </a:r>
            <a:r>
              <a:rPr lang="zh-CN" altLang="en-US" dirty="0"/>
              <a:t>只能略有</a:t>
            </a:r>
            <a:r>
              <a:rPr lang="zh-CN" altLang="en-US" dirty="0" smtClean="0"/>
              <a:t>增加</a:t>
            </a:r>
            <a:r>
              <a:rPr lang="zh-CN" altLang="en-US" dirty="0"/>
              <a:t>，</a:t>
            </a:r>
            <a:r>
              <a:rPr lang="zh-TW" altLang="en-US" dirty="0" smtClean="0"/>
              <a:t>而</a:t>
            </a:r>
            <a:r>
              <a:rPr lang="en-US" altLang="zh-CN" dirty="0" smtClean="0"/>
              <a:t>R</a:t>
            </a:r>
            <a:r>
              <a:rPr lang="en-US" altLang="zh-CN" baseline="-25000" dirty="0" smtClean="0"/>
              <a:t>L</a:t>
            </a:r>
            <a:r>
              <a:rPr lang="zh-TW" altLang="en-US" dirty="0" smtClean="0"/>
              <a:t> </a:t>
            </a:r>
            <a:r>
              <a:rPr lang="zh-TW" altLang="en-US" dirty="0"/>
              <a:t>不变，</a:t>
            </a:r>
            <a:r>
              <a:rPr lang="zh-TW" altLang="en-US" dirty="0" smtClean="0"/>
              <a:t>因此</a:t>
            </a:r>
            <a:r>
              <a:rPr lang="en-US" altLang="zh-CN" dirty="0" smtClean="0"/>
              <a:t>I</a:t>
            </a:r>
            <a:r>
              <a:rPr lang="en-US" altLang="zh-CN" baseline="-25000" dirty="0" smtClean="0"/>
              <a:t>c1</a:t>
            </a:r>
            <a:r>
              <a:rPr lang="zh-TW" altLang="en-US" dirty="0" smtClean="0"/>
              <a:t>随</a:t>
            </a:r>
            <a:r>
              <a:rPr lang="en-US" altLang="zh-TW" dirty="0" err="1" smtClean="0"/>
              <a:t>U</a:t>
            </a:r>
            <a:r>
              <a:rPr lang="en-US" altLang="zh-TW" baseline="-25000" dirty="0" err="1" smtClean="0"/>
              <a:t>b</a:t>
            </a:r>
            <a:r>
              <a:rPr lang="zh-TW" altLang="en-US" dirty="0" smtClean="0"/>
              <a:t>增加</a:t>
            </a:r>
            <a:r>
              <a:rPr lang="zh-TW" altLang="en-US" dirty="0"/>
              <a:t>略有增加</a:t>
            </a:r>
            <a:r>
              <a:rPr lang="zh-TW" altLang="en-US" dirty="0" smtClean="0"/>
              <a:t>，</a:t>
            </a:r>
            <a:r>
              <a:rPr lang="en-US" altLang="zh-TW" dirty="0" smtClean="0"/>
              <a:t>I</a:t>
            </a:r>
            <a:r>
              <a:rPr lang="en-US" altLang="zh-TW" baseline="-25000" dirty="0" smtClean="0"/>
              <a:t>c0</a:t>
            </a:r>
            <a:r>
              <a:rPr lang="zh-CN" altLang="en-US" dirty="0"/>
              <a:t>也略有</a:t>
            </a:r>
            <a:r>
              <a:rPr lang="zh-TW" altLang="en-US" dirty="0" smtClean="0"/>
              <a:t>增加。</a:t>
            </a:r>
            <a:endParaRPr lang="zh-CN" altLang="en-US" dirty="0"/>
          </a:p>
        </p:txBody>
      </p:sp>
    </p:spTree>
    <p:extLst>
      <p:ext uri="{BB962C8B-B14F-4D97-AF65-F5344CB8AC3E}">
        <p14:creationId xmlns:p14="http://schemas.microsoft.com/office/powerpoint/2010/main" val="2868737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3-21</a:t>
            </a:r>
            <a:r>
              <a:rPr lang="zh-CN" altLang="en-US" dirty="0" smtClean="0"/>
              <a:t>给</a:t>
            </a:r>
            <a:r>
              <a:rPr lang="zh-CN" altLang="en-US" dirty="0"/>
              <a:t>出</a:t>
            </a:r>
            <a:r>
              <a:rPr lang="zh-CN" altLang="en-US" dirty="0" smtClean="0"/>
              <a:t>了</a:t>
            </a:r>
            <a:r>
              <a:rPr lang="en-US" altLang="zh-CN" dirty="0" smtClean="0"/>
              <a:t>I</a:t>
            </a:r>
            <a:r>
              <a:rPr lang="en-US" altLang="zh-CN" baseline="-25000" dirty="0" smtClean="0"/>
              <a:t>c0</a:t>
            </a:r>
            <a:r>
              <a:rPr lang="zh-CN" altLang="en-US" dirty="0" smtClean="0"/>
              <a:t>、</a:t>
            </a:r>
            <a:r>
              <a:rPr lang="en-US" altLang="zh-CN" dirty="0"/>
              <a:t> </a:t>
            </a:r>
            <a:r>
              <a:rPr lang="en-US" altLang="zh-CN" dirty="0" smtClean="0"/>
              <a:t>I</a:t>
            </a:r>
            <a:r>
              <a:rPr lang="en-US" altLang="zh-CN" baseline="-25000" dirty="0" smtClean="0"/>
              <a:t>c1</a:t>
            </a:r>
            <a:r>
              <a:rPr lang="zh-CN" altLang="en-US" dirty="0" smtClean="0"/>
              <a:t>随</a:t>
            </a:r>
            <a:r>
              <a:rPr lang="en-US" altLang="zh-CN" dirty="0" err="1" smtClean="0"/>
              <a:t>U</a:t>
            </a:r>
            <a:r>
              <a:rPr lang="en-US" altLang="zh-CN" baseline="-25000" dirty="0" err="1" smtClean="0"/>
              <a:t>b</a:t>
            </a:r>
            <a:r>
              <a:rPr lang="zh-CN" altLang="en-US" dirty="0" smtClean="0"/>
              <a:t> </a:t>
            </a:r>
            <a:r>
              <a:rPr lang="zh-CN" altLang="en-US" dirty="0"/>
              <a:t>变化的特性曲线。</a:t>
            </a:r>
            <a:r>
              <a:rPr lang="zh-CN" altLang="en-US" dirty="0" smtClean="0"/>
              <a:t>对</a:t>
            </a:r>
            <a:r>
              <a:rPr lang="en-US" altLang="zh-CN" dirty="0" err="1" smtClean="0"/>
              <a:t>U</a:t>
            </a:r>
            <a:r>
              <a:rPr lang="en-US" altLang="zh-CN" baseline="-25000" dirty="0" err="1" smtClean="0"/>
              <a:t>c</a:t>
            </a:r>
            <a:r>
              <a:rPr lang="zh-CN" altLang="en-US" dirty="0" smtClean="0"/>
              <a:t> </a:t>
            </a:r>
            <a:r>
              <a:rPr lang="zh-CN" altLang="en-US" dirty="0"/>
              <a:t>而言，</a:t>
            </a:r>
            <a:r>
              <a:rPr lang="zh-CN" altLang="en-US" dirty="0" smtClean="0"/>
              <a:t>由于</a:t>
            </a:r>
            <a:r>
              <a:rPr lang="en-US" altLang="zh-CN" dirty="0" smtClean="0"/>
              <a:t>R</a:t>
            </a:r>
            <a:r>
              <a:rPr lang="en-US" altLang="zh-CN" baseline="-25000" dirty="0" smtClean="0"/>
              <a:t>L</a:t>
            </a:r>
            <a:r>
              <a:rPr lang="zh-CN" altLang="en-US" dirty="0" smtClean="0"/>
              <a:t>不变</a:t>
            </a:r>
            <a:r>
              <a:rPr lang="zh-CN" altLang="en-US" dirty="0"/>
              <a:t>，因此其</a:t>
            </a:r>
            <a:r>
              <a:rPr lang="zh-CN" altLang="en-US" dirty="0" smtClean="0"/>
              <a:t>变化规律与</a:t>
            </a:r>
            <a:r>
              <a:rPr lang="en-US" altLang="zh-CN" dirty="0" smtClean="0"/>
              <a:t>I</a:t>
            </a:r>
            <a:r>
              <a:rPr lang="en-US" altLang="zh-CN" baseline="-25000" dirty="0" smtClean="0"/>
              <a:t>c1</a:t>
            </a:r>
            <a:r>
              <a:rPr lang="zh-CN" altLang="en-US" dirty="0" smtClean="0"/>
              <a:t>相同</a:t>
            </a:r>
            <a:r>
              <a:rPr lang="zh-CN" altLang="en-US" dirty="0"/>
              <a:t>。根据功率、效率与电流、电压之间的关系，可以很容易地得出功率、</a:t>
            </a:r>
            <a:r>
              <a:rPr lang="zh-CN" altLang="en-US" dirty="0" smtClean="0"/>
              <a:t>效率随</a:t>
            </a:r>
            <a:r>
              <a:rPr lang="en-US" altLang="zh-CN" dirty="0" err="1" smtClean="0"/>
              <a:t>U</a:t>
            </a:r>
            <a:r>
              <a:rPr lang="en-US" altLang="zh-CN" baseline="-25000" dirty="0" err="1" smtClean="0"/>
              <a:t>b</a:t>
            </a:r>
            <a:r>
              <a:rPr lang="zh-CN" altLang="en-US" dirty="0" smtClean="0"/>
              <a:t>变化</a:t>
            </a:r>
            <a:r>
              <a:rPr lang="zh-CN" altLang="en-US" dirty="0"/>
              <a:t>的特性曲线，读者自行推导。</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5179" y="2941828"/>
            <a:ext cx="4073641" cy="2442972"/>
          </a:xfrm>
          <a:prstGeom prst="rect">
            <a:avLst/>
          </a:prstGeom>
        </p:spPr>
      </p:pic>
      <p:sp>
        <p:nvSpPr>
          <p:cNvPr id="4" name="文本框 3"/>
          <p:cNvSpPr txBox="1"/>
          <p:nvPr/>
        </p:nvSpPr>
        <p:spPr>
          <a:xfrm>
            <a:off x="2432049" y="5932525"/>
            <a:ext cx="4279900" cy="461665"/>
          </a:xfrm>
          <a:prstGeom prst="rect">
            <a:avLst/>
          </a:prstGeom>
          <a:noFill/>
        </p:spPr>
        <p:txBody>
          <a:bodyPr wrap="square" rtlCol="0">
            <a:spAutoFit/>
          </a:bodyPr>
          <a:lstStyle/>
          <a:p>
            <a:pPr algn="ctr"/>
            <a:r>
              <a:rPr lang="zh-CN" altLang="en-US" sz="2400" dirty="0" smtClean="0"/>
              <a:t>图</a:t>
            </a:r>
            <a:r>
              <a:rPr lang="en-US" altLang="zh-CN" sz="2400" dirty="0" smtClean="0"/>
              <a:t>3-21</a:t>
            </a:r>
            <a:r>
              <a:rPr lang="zh-CN" altLang="en-US" sz="2400" dirty="0"/>
              <a:t>　高频功放的振幅特性</a:t>
            </a:r>
          </a:p>
        </p:txBody>
      </p:sp>
    </p:spTree>
    <p:extLst>
      <p:ext uri="{BB962C8B-B14F-4D97-AF65-F5344CB8AC3E}">
        <p14:creationId xmlns:p14="http://schemas.microsoft.com/office/powerpoint/2010/main" val="32019541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从图</a:t>
            </a:r>
            <a:r>
              <a:rPr lang="en-US" altLang="zh-CN" dirty="0" smtClean="0"/>
              <a:t>3-21</a:t>
            </a:r>
            <a:r>
              <a:rPr lang="zh-CN" altLang="en-US" dirty="0" smtClean="0"/>
              <a:t>可以</a:t>
            </a:r>
            <a:r>
              <a:rPr lang="zh-CN" altLang="en-US" dirty="0"/>
              <a:t>看出，在欠压区</a:t>
            </a:r>
            <a:r>
              <a:rPr lang="zh-CN" altLang="en-US" dirty="0" smtClean="0"/>
              <a:t>，</a:t>
            </a:r>
            <a:r>
              <a:rPr lang="en-US" altLang="zh-CN" dirty="0" smtClean="0"/>
              <a:t>I</a:t>
            </a:r>
            <a:r>
              <a:rPr lang="en-US" altLang="zh-CN" baseline="-25000" dirty="0" smtClean="0"/>
              <a:t>c0</a:t>
            </a:r>
            <a:r>
              <a:rPr lang="zh-CN" altLang="en-US" dirty="0" smtClean="0"/>
              <a:t>、</a:t>
            </a:r>
            <a:r>
              <a:rPr lang="en-US" altLang="zh-CN" dirty="0" smtClean="0"/>
              <a:t>I</a:t>
            </a:r>
            <a:r>
              <a:rPr lang="en-US" altLang="zh-CN" baseline="-25000" dirty="0" smtClean="0"/>
              <a:t>c1</a:t>
            </a:r>
            <a:r>
              <a:rPr lang="zh-CN" altLang="en-US" dirty="0" smtClean="0"/>
              <a:t>、</a:t>
            </a:r>
            <a:r>
              <a:rPr lang="en-US" altLang="zh-CN" dirty="0" err="1" smtClean="0"/>
              <a:t>U</a:t>
            </a:r>
            <a:r>
              <a:rPr lang="en-US" altLang="zh-CN" baseline="-25000" dirty="0" err="1" smtClean="0"/>
              <a:t>c</a:t>
            </a:r>
            <a:r>
              <a:rPr lang="zh-CN" altLang="en-US" dirty="0" smtClean="0"/>
              <a:t>随</a:t>
            </a:r>
            <a:r>
              <a:rPr lang="en-US" altLang="zh-CN" dirty="0" err="1" smtClean="0"/>
              <a:t>U</a:t>
            </a:r>
            <a:r>
              <a:rPr lang="en-US" altLang="zh-CN" baseline="-25000" dirty="0" err="1" smtClean="0"/>
              <a:t>b</a:t>
            </a:r>
            <a:r>
              <a:rPr lang="zh-CN" altLang="en-US" dirty="0" smtClean="0"/>
              <a:t> </a:t>
            </a:r>
            <a:r>
              <a:rPr lang="zh-CN" altLang="en-US" dirty="0"/>
              <a:t>增加而增加，但并不一定是</a:t>
            </a:r>
            <a:r>
              <a:rPr lang="zh-CN" altLang="en-US" dirty="0" smtClean="0"/>
              <a:t>线性关系</a:t>
            </a:r>
            <a:r>
              <a:rPr lang="zh-CN" altLang="en-US" dirty="0"/>
              <a:t>。而在放大振幅变化的高频信号时，应使输出的高频信号的</a:t>
            </a:r>
            <a:r>
              <a:rPr lang="zh-CN" altLang="en-US" dirty="0" smtClean="0"/>
              <a:t>振幅</a:t>
            </a:r>
            <a:r>
              <a:rPr lang="en-US" altLang="zh-CN" dirty="0" err="1"/>
              <a:t>U</a:t>
            </a:r>
            <a:r>
              <a:rPr lang="en-US" altLang="zh-CN" baseline="-25000" dirty="0" err="1"/>
              <a:t>c</a:t>
            </a:r>
            <a:r>
              <a:rPr lang="zh-CN" altLang="en-US" dirty="0" smtClean="0"/>
              <a:t>与</a:t>
            </a:r>
            <a:r>
              <a:rPr lang="zh-CN" altLang="en-US" dirty="0"/>
              <a:t>输入的高频激励</a:t>
            </a:r>
            <a:r>
              <a:rPr lang="zh-CN" altLang="en-US" dirty="0" smtClean="0"/>
              <a:t>信号</a:t>
            </a:r>
            <a:r>
              <a:rPr lang="zh-CN" altLang="en-US" dirty="0"/>
              <a:t>的</a:t>
            </a:r>
            <a:r>
              <a:rPr lang="zh-CN" altLang="en-US" dirty="0" smtClean="0"/>
              <a:t>振幅</a:t>
            </a:r>
            <a:r>
              <a:rPr lang="en-US" altLang="zh-CN" dirty="0" err="1"/>
              <a:t>U</a:t>
            </a:r>
            <a:r>
              <a:rPr lang="en-US" altLang="zh-CN" baseline="-25000" dirty="0" err="1"/>
              <a:t>b</a:t>
            </a:r>
            <a:r>
              <a:rPr lang="zh-CN" altLang="en-US" dirty="0" smtClean="0"/>
              <a:t>成</a:t>
            </a:r>
            <a:r>
              <a:rPr lang="zh-CN" altLang="en-US" dirty="0"/>
              <a:t>线性关系。为达到此目的，就必须</a:t>
            </a:r>
            <a:r>
              <a:rPr lang="zh-CN" altLang="en-US" dirty="0" smtClean="0"/>
              <a:t>使</a:t>
            </a:r>
            <a:r>
              <a:rPr lang="en-US" altLang="zh-CN" dirty="0" err="1" smtClean="0"/>
              <a:t>U</a:t>
            </a:r>
            <a:r>
              <a:rPr lang="en-US" altLang="zh-CN" baseline="-25000" dirty="0" err="1" smtClean="0"/>
              <a:t>c</a:t>
            </a:r>
            <a:r>
              <a:rPr lang="zh-CN" altLang="en-US" dirty="0" smtClean="0"/>
              <a:t>与</a:t>
            </a:r>
            <a:r>
              <a:rPr lang="en-US" altLang="zh-CN" u="sng" dirty="0" err="1" smtClean="0"/>
              <a:t>U</a:t>
            </a:r>
            <a:r>
              <a:rPr lang="en-US" altLang="zh-CN" u="sng" baseline="-25000" dirty="0" err="1" smtClean="0"/>
              <a:t>b</a:t>
            </a:r>
            <a:r>
              <a:rPr lang="zh-CN" altLang="en-US" dirty="0" smtClean="0"/>
              <a:t> </a:t>
            </a:r>
            <a:r>
              <a:rPr lang="zh-CN" altLang="en-US" dirty="0"/>
              <a:t>特性曲线为线性关系，这</a:t>
            </a:r>
            <a:r>
              <a:rPr lang="zh-CN" altLang="en-US" dirty="0" smtClean="0"/>
              <a:t>只有在</a:t>
            </a:r>
            <a:r>
              <a:rPr lang="en-US" altLang="zh-CN" dirty="0" smtClean="0"/>
              <a:t>θ=90°</a:t>
            </a:r>
            <a:r>
              <a:rPr lang="zh-CN" altLang="en-US" dirty="0"/>
              <a:t>的乙类状态下才能得到。在过压区</a:t>
            </a:r>
            <a:r>
              <a:rPr lang="zh-CN" altLang="en-US" dirty="0" smtClean="0"/>
              <a:t>，</a:t>
            </a:r>
            <a:r>
              <a:rPr lang="en-US" altLang="zh-CN" dirty="0" err="1" smtClean="0"/>
              <a:t>U</a:t>
            </a:r>
            <a:r>
              <a:rPr lang="en-US" altLang="zh-CN" baseline="-25000" dirty="0" err="1" smtClean="0"/>
              <a:t>c</a:t>
            </a:r>
            <a:r>
              <a:rPr lang="zh-CN" altLang="en-US" dirty="0" smtClean="0"/>
              <a:t>基本</a:t>
            </a:r>
            <a:r>
              <a:rPr lang="zh-CN" altLang="en-US" dirty="0"/>
              <a:t>不</a:t>
            </a:r>
            <a:r>
              <a:rPr lang="zh-CN" altLang="en-US" dirty="0" smtClean="0"/>
              <a:t>随</a:t>
            </a:r>
            <a:r>
              <a:rPr lang="en-US" altLang="zh-CN" dirty="0" err="1" smtClean="0"/>
              <a:t>U</a:t>
            </a:r>
            <a:r>
              <a:rPr lang="en-US" altLang="zh-CN" baseline="-25000" dirty="0" err="1" smtClean="0"/>
              <a:t>b</a:t>
            </a:r>
            <a:r>
              <a:rPr lang="zh-CN" altLang="en-US" dirty="0" smtClean="0"/>
              <a:t>变化</a:t>
            </a:r>
            <a:r>
              <a:rPr lang="zh-CN" altLang="en-US" dirty="0"/>
              <a:t>，可以认为是恒压区，</a:t>
            </a:r>
            <a:r>
              <a:rPr lang="zh-CN" altLang="en-US" dirty="0" smtClean="0"/>
              <a:t>放大</a:t>
            </a:r>
            <a:r>
              <a:rPr lang="zh-CN" altLang="en-US" dirty="0"/>
              <a:t>振幅恒定的高频信号时，应选择在此状态工作。</a:t>
            </a:r>
          </a:p>
        </p:txBody>
      </p:sp>
    </p:spTree>
    <p:extLst>
      <p:ext uri="{BB962C8B-B14F-4D97-AF65-F5344CB8AC3E}">
        <p14:creationId xmlns:p14="http://schemas.microsoft.com/office/powerpoint/2010/main" val="8173185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3-3</a:t>
            </a:r>
            <a:br>
              <a:rPr lang="en-US" altLang="zh-CN" b="1" dirty="0" smtClean="0"/>
            </a:br>
            <a:r>
              <a:rPr lang="zh-CN" altLang="en-US" dirty="0"/>
              <a:t>　（１）高频谐振功率放大器放大振幅调制信号时，应工作在什么状态，为什么？</a:t>
            </a:r>
            <a:br>
              <a:rPr lang="zh-CN" altLang="en-US" dirty="0"/>
            </a:br>
            <a:r>
              <a:rPr lang="zh-CN" altLang="en-US" dirty="0" smtClean="0"/>
              <a:t>      （</a:t>
            </a:r>
            <a:r>
              <a:rPr lang="zh-CN" altLang="en-US" dirty="0"/>
              <a:t>２）高频谐振功率放大器放大频率调制信号时，应工作在什么状态，为什么？</a:t>
            </a:r>
            <a:br>
              <a:rPr lang="zh-CN" altLang="en-US" dirty="0"/>
            </a:br>
            <a:r>
              <a:rPr lang="zh-CN" altLang="en-US" dirty="0" smtClean="0"/>
              <a:t>         解</a:t>
            </a:r>
            <a:r>
              <a:rPr lang="zh-CN" altLang="en-US" dirty="0"/>
              <a:t>　（１）高频谐振功率放大器放大振幅调制信号时，由于输入信号的幅度发生变化</a:t>
            </a:r>
            <a:r>
              <a:rPr lang="zh-CN" altLang="en-US" dirty="0" smtClean="0"/>
              <a:t>，输出</a:t>
            </a:r>
            <a:r>
              <a:rPr lang="zh-CN" altLang="en-US" dirty="0"/>
              <a:t>的信号幅度也应该线性变化，这样才不会产生失真，故根据振幅特性可知，</a:t>
            </a:r>
            <a:r>
              <a:rPr lang="zh-CN" altLang="en-US" dirty="0" smtClean="0"/>
              <a:t>功率放大器</a:t>
            </a:r>
            <a:r>
              <a:rPr lang="zh-CN" altLang="en-US" dirty="0"/>
              <a:t>应工作在欠压状态，在欠压状态时输出信号幅度与输入信号幅度成线性关系。</a:t>
            </a:r>
          </a:p>
        </p:txBody>
      </p:sp>
    </p:spTree>
    <p:extLst>
      <p:ext uri="{BB962C8B-B14F-4D97-AF65-F5344CB8AC3E}">
        <p14:creationId xmlns:p14="http://schemas.microsoft.com/office/powerpoint/2010/main" val="3643150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dirty="0"/>
              <a:t>２）高频谐振功率放大器放大频率调制信号时，此时输出信号的幅度不发生变化，</a:t>
            </a:r>
            <a:r>
              <a:rPr lang="zh-CN" altLang="en-US" dirty="0" smtClean="0"/>
              <a:t>为了</a:t>
            </a:r>
            <a:r>
              <a:rPr lang="zh-CN" altLang="en-US" dirty="0"/>
              <a:t>最大限度地输出功率，此时功率放大器应工作在临界状态；或者为了高效、输出大功率</a:t>
            </a:r>
            <a:r>
              <a:rPr lang="zh-CN" altLang="en-US" dirty="0" smtClean="0"/>
              <a:t>，也</a:t>
            </a:r>
            <a:r>
              <a:rPr lang="zh-CN" altLang="en-US" dirty="0"/>
              <a:t>可以工作在弱过压状态。上述情况下，输出电压幅度均不变。</a:t>
            </a:r>
          </a:p>
        </p:txBody>
      </p:sp>
    </p:spTree>
    <p:extLst>
      <p:ext uri="{BB962C8B-B14F-4D97-AF65-F5344CB8AC3E}">
        <p14:creationId xmlns:p14="http://schemas.microsoft.com/office/powerpoint/2010/main" val="3988619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b="1" dirty="0"/>
              <a:t>三、高频功放的调制</a:t>
            </a:r>
            <a:r>
              <a:rPr lang="zh-CN" altLang="en-US" b="1" dirty="0" smtClean="0"/>
              <a:t>特性</a:t>
            </a:r>
            <a:r>
              <a:rPr lang="en-US" altLang="zh-CN" dirty="0" smtClean="0"/>
              <a:t/>
            </a:r>
            <a:br>
              <a:rPr lang="en-US" altLang="zh-CN" dirty="0" smtClean="0"/>
            </a:br>
            <a:r>
              <a:rPr lang="en-US" altLang="zh-CN" dirty="0" smtClean="0"/>
              <a:t>        </a:t>
            </a:r>
            <a:r>
              <a:rPr lang="zh-CN" altLang="en-US" b="1" dirty="0" smtClean="0"/>
              <a:t>１</a:t>
            </a:r>
            <a:r>
              <a:rPr lang="zh-CN" altLang="en-US" b="1" dirty="0"/>
              <a:t>．集电极调制特性</a:t>
            </a:r>
            <a:r>
              <a:rPr lang="zh-CN" altLang="en-US" dirty="0"/>
              <a:t/>
            </a:r>
            <a:br>
              <a:rPr lang="zh-CN" altLang="en-US" dirty="0"/>
            </a:br>
            <a:r>
              <a:rPr lang="zh-CN" altLang="en-US" dirty="0" smtClean="0"/>
              <a:t>         集电极</a:t>
            </a:r>
            <a:r>
              <a:rPr lang="zh-CN" altLang="en-US" dirty="0"/>
              <a:t>调制特性是</a:t>
            </a:r>
            <a:r>
              <a:rPr lang="zh-CN" altLang="en-US" dirty="0" smtClean="0"/>
              <a:t>指</a:t>
            </a:r>
            <a:r>
              <a:rPr lang="en-US" altLang="zh-CN" dirty="0" smtClean="0"/>
              <a:t>U</a:t>
            </a:r>
            <a:r>
              <a:rPr lang="en-US" altLang="zh-CN" baseline="-25000" dirty="0" smtClean="0"/>
              <a:t>BB</a:t>
            </a:r>
            <a:r>
              <a:rPr lang="zh-CN" altLang="en-US" dirty="0" smtClean="0"/>
              <a:t>、</a:t>
            </a:r>
            <a:r>
              <a:rPr lang="en-US" altLang="zh-CN" dirty="0" smtClean="0"/>
              <a:t>R</a:t>
            </a:r>
            <a:r>
              <a:rPr lang="en-US" altLang="zh-CN" baseline="-25000" dirty="0" smtClean="0"/>
              <a:t>L</a:t>
            </a:r>
            <a:r>
              <a:rPr lang="zh-CN" altLang="en-US" dirty="0" smtClean="0"/>
              <a:t>、</a:t>
            </a:r>
            <a:r>
              <a:rPr lang="en-US" altLang="zh-CN" dirty="0" err="1" smtClean="0"/>
              <a:t>U</a:t>
            </a:r>
            <a:r>
              <a:rPr lang="en-US" altLang="zh-CN" baseline="-25000" dirty="0" err="1" smtClean="0"/>
              <a:t>b</a:t>
            </a:r>
            <a:r>
              <a:rPr lang="zh-CN" altLang="en-US" dirty="0" smtClean="0"/>
              <a:t>不变</a:t>
            </a:r>
            <a:r>
              <a:rPr lang="zh-CN" altLang="en-US" dirty="0"/>
              <a:t>，</a:t>
            </a:r>
            <a:r>
              <a:rPr lang="zh-CN" altLang="en-US" dirty="0" smtClean="0"/>
              <a:t>改变</a:t>
            </a:r>
            <a:r>
              <a:rPr lang="en-US" altLang="zh-CN" dirty="0" smtClean="0"/>
              <a:t>U</a:t>
            </a:r>
            <a:r>
              <a:rPr lang="en-US" altLang="zh-CN" baseline="-25000" dirty="0" smtClean="0"/>
              <a:t>CC</a:t>
            </a:r>
            <a:r>
              <a:rPr lang="zh-CN" altLang="en-US" dirty="0" smtClean="0"/>
              <a:t>时</a:t>
            </a:r>
            <a:r>
              <a:rPr lang="zh-CN" altLang="en-US" dirty="0"/>
              <a:t>，放大器</a:t>
            </a:r>
            <a:r>
              <a:rPr lang="zh-CN" altLang="en-US" dirty="0" smtClean="0"/>
              <a:t>电流</a:t>
            </a:r>
            <a:r>
              <a:rPr lang="en-US" altLang="zh-CN" dirty="0" smtClean="0"/>
              <a:t>I</a:t>
            </a:r>
            <a:r>
              <a:rPr lang="en-US" altLang="zh-CN" baseline="-25000" dirty="0" smtClean="0"/>
              <a:t>c0</a:t>
            </a:r>
            <a:r>
              <a:rPr lang="zh-CN" altLang="en-US" dirty="0" smtClean="0"/>
              <a:t>和</a:t>
            </a:r>
            <a:r>
              <a:rPr lang="en-US" altLang="zh-CN" dirty="0" smtClean="0"/>
              <a:t>I</a:t>
            </a:r>
            <a:r>
              <a:rPr lang="en-US" altLang="zh-CN" baseline="-25000" dirty="0" smtClean="0"/>
              <a:t>c1</a:t>
            </a:r>
            <a:r>
              <a:rPr lang="zh-CN" altLang="en-US" dirty="0" smtClean="0"/>
              <a:t>，电压</a:t>
            </a:r>
            <a:r>
              <a:rPr lang="en-US" altLang="zh-CN" dirty="0" err="1" smtClean="0"/>
              <a:t>U</a:t>
            </a:r>
            <a:r>
              <a:rPr lang="en-US" altLang="zh-CN" baseline="-25000" dirty="0" err="1" smtClean="0"/>
              <a:t>c</a:t>
            </a:r>
            <a:r>
              <a:rPr lang="zh-CN" altLang="en-US" dirty="0" smtClean="0"/>
              <a:t>以及</a:t>
            </a:r>
            <a:r>
              <a:rPr lang="zh-CN" altLang="en-US" dirty="0"/>
              <a:t>功率、效率的变化特性</a:t>
            </a:r>
            <a:r>
              <a:rPr lang="zh-CN" altLang="en-US" dirty="0" smtClean="0"/>
              <a:t>。</a:t>
            </a:r>
            <a:r>
              <a:rPr lang="en-US" altLang="zh-CN" dirty="0" smtClean="0"/>
              <a:t/>
            </a:r>
            <a:br>
              <a:rPr lang="en-US" altLang="zh-CN" dirty="0" smtClean="0"/>
            </a:br>
            <a:r>
              <a:rPr lang="zh-CN" altLang="en-US" dirty="0" smtClean="0"/>
              <a:t>         图</a:t>
            </a:r>
            <a:r>
              <a:rPr lang="en-US" altLang="zh-CN" dirty="0" smtClean="0"/>
              <a:t>3-18</a:t>
            </a:r>
            <a:r>
              <a:rPr lang="zh-CN" altLang="en-US" dirty="0" smtClean="0"/>
              <a:t>示</a:t>
            </a:r>
            <a:r>
              <a:rPr lang="zh-CN" altLang="en-US" dirty="0"/>
              <a:t>出的临界状态动特性中，如果</a:t>
            </a:r>
            <a:r>
              <a:rPr lang="zh-CN" altLang="en-US" dirty="0" smtClean="0"/>
              <a:t>将</a:t>
            </a:r>
            <a:r>
              <a:rPr lang="en-US" altLang="zh-CN" dirty="0" smtClean="0"/>
              <a:t>U</a:t>
            </a:r>
            <a:r>
              <a:rPr lang="en-US" altLang="zh-CN" baseline="-25000" dirty="0" smtClean="0"/>
              <a:t>CC</a:t>
            </a:r>
            <a:r>
              <a:rPr lang="zh-CN" altLang="en-US" dirty="0" smtClean="0"/>
              <a:t>减小</a:t>
            </a:r>
            <a:r>
              <a:rPr lang="zh-CN" altLang="en-US" dirty="0"/>
              <a:t>，可以看到动特性曲线将左移，</a:t>
            </a:r>
            <a:r>
              <a:rPr lang="zh-CN" altLang="en-US" dirty="0" smtClean="0"/>
              <a:t>功放工</a:t>
            </a:r>
            <a:r>
              <a:rPr lang="zh-CN" altLang="en-US" dirty="0"/>
              <a:t>作到过压状态</a:t>
            </a:r>
            <a:r>
              <a:rPr lang="zh-CN" altLang="en-US" dirty="0" smtClean="0"/>
              <a:t>，</a:t>
            </a:r>
            <a:r>
              <a:rPr lang="en-US" altLang="zh-CN" dirty="0" err="1" smtClean="0"/>
              <a:t>i</a:t>
            </a:r>
            <a:r>
              <a:rPr lang="en-US" altLang="zh-CN" baseline="-25000" dirty="0" err="1" smtClean="0"/>
              <a:t>c</a:t>
            </a:r>
            <a:r>
              <a:rPr lang="zh-CN" altLang="en-US" dirty="0" smtClean="0"/>
              <a:t>从</a:t>
            </a:r>
            <a:r>
              <a:rPr lang="zh-CN" altLang="en-US" dirty="0"/>
              <a:t>一完整的余弦脉冲变化到凹顶脉冲</a:t>
            </a:r>
            <a:r>
              <a:rPr lang="zh-CN" altLang="en-US" dirty="0" smtClean="0"/>
              <a:t>，</a:t>
            </a:r>
            <a:r>
              <a:rPr lang="en-US" altLang="zh-CN" dirty="0" smtClean="0"/>
              <a:t>U</a:t>
            </a:r>
            <a:r>
              <a:rPr lang="en-US" altLang="zh-CN" baseline="-25000" dirty="0" smtClean="0"/>
              <a:t>CC</a:t>
            </a:r>
            <a:r>
              <a:rPr lang="zh-CN" altLang="en-US" dirty="0" smtClean="0"/>
              <a:t>越</a:t>
            </a:r>
            <a:r>
              <a:rPr lang="zh-CN" altLang="en-US" dirty="0"/>
              <a:t>小</a:t>
            </a:r>
            <a:r>
              <a:rPr lang="zh-CN" altLang="en-US" dirty="0" smtClean="0"/>
              <a:t>，</a:t>
            </a:r>
            <a:r>
              <a:rPr lang="en-US" altLang="zh-CN" dirty="0" err="1" smtClean="0"/>
              <a:t>i</a:t>
            </a:r>
            <a:r>
              <a:rPr lang="en-US" altLang="zh-CN" baseline="-25000" dirty="0" err="1" smtClean="0"/>
              <a:t>c</a:t>
            </a:r>
            <a:r>
              <a:rPr lang="zh-CN" altLang="en-US" dirty="0" smtClean="0"/>
              <a:t>凹陷</a:t>
            </a:r>
            <a:r>
              <a:rPr lang="zh-CN" altLang="en-US" dirty="0"/>
              <a:t>越深，</a:t>
            </a:r>
            <a:r>
              <a:rPr lang="zh-CN" altLang="en-US" dirty="0" smtClean="0"/>
              <a:t>因此</a:t>
            </a:r>
            <a:r>
              <a:rPr lang="en-US" altLang="zh-CN" dirty="0" smtClean="0"/>
              <a:t>I</a:t>
            </a:r>
            <a:r>
              <a:rPr lang="en-US" altLang="zh-CN" baseline="-25000" dirty="0" smtClean="0"/>
              <a:t>c0</a:t>
            </a:r>
            <a:r>
              <a:rPr lang="zh-CN" altLang="en-US" dirty="0" smtClean="0"/>
              <a:t>和</a:t>
            </a:r>
            <a:r>
              <a:rPr lang="en-US" altLang="zh-CN" dirty="0" smtClean="0"/>
              <a:t>I</a:t>
            </a:r>
            <a:r>
              <a:rPr lang="en-US" altLang="zh-CN" baseline="-25000" dirty="0" smtClean="0"/>
              <a:t>c1</a:t>
            </a:r>
            <a:r>
              <a:rPr lang="zh-CN" altLang="en-US" dirty="0" smtClean="0"/>
              <a:t>将</a:t>
            </a:r>
            <a:r>
              <a:rPr lang="zh-CN" altLang="en-US" dirty="0"/>
              <a:t>越小；如果</a:t>
            </a:r>
            <a:r>
              <a:rPr lang="zh-CN" altLang="en-US" dirty="0" smtClean="0"/>
              <a:t>图</a:t>
            </a:r>
            <a:r>
              <a:rPr lang="en-US" altLang="zh-CN" dirty="0" smtClean="0"/>
              <a:t>3-18</a:t>
            </a:r>
            <a:r>
              <a:rPr lang="zh-CN" altLang="en-US" dirty="0" smtClean="0"/>
              <a:t>中</a:t>
            </a:r>
            <a:r>
              <a:rPr lang="en-US" altLang="zh-CN" dirty="0" smtClean="0"/>
              <a:t>U</a:t>
            </a:r>
            <a:r>
              <a:rPr lang="en-US" altLang="zh-CN" baseline="-25000" dirty="0" smtClean="0"/>
              <a:t>CC</a:t>
            </a:r>
            <a:r>
              <a:rPr lang="zh-CN" altLang="en-US" dirty="0" smtClean="0"/>
              <a:t>增大</a:t>
            </a:r>
            <a:r>
              <a:rPr lang="zh-CN" altLang="en-US" dirty="0"/>
              <a:t>，动特性曲线将右移</a:t>
            </a:r>
            <a:r>
              <a:rPr lang="zh-CN" altLang="en-US" dirty="0" smtClean="0"/>
              <a:t>，</a:t>
            </a:r>
            <a:r>
              <a:rPr lang="en-US" altLang="zh-CN" dirty="0" err="1" smtClean="0"/>
              <a:t>i</a:t>
            </a:r>
            <a:r>
              <a:rPr lang="en-US" altLang="zh-CN" baseline="-25000" dirty="0" err="1" smtClean="0"/>
              <a:t>c</a:t>
            </a:r>
            <a:r>
              <a:rPr lang="zh-CN" altLang="en-US" dirty="0" smtClean="0"/>
              <a:t>脉冲</a:t>
            </a:r>
            <a:r>
              <a:rPr lang="zh-CN" altLang="en-US" dirty="0"/>
              <a:t>不发生变化</a:t>
            </a:r>
            <a:r>
              <a:rPr lang="zh-CN" altLang="en-US" dirty="0" smtClean="0"/>
              <a:t>，</a:t>
            </a:r>
            <a:r>
              <a:rPr lang="en-US" altLang="zh-CN" dirty="0" smtClean="0"/>
              <a:t>I</a:t>
            </a:r>
            <a:r>
              <a:rPr lang="en-US" altLang="zh-CN" baseline="-25000" dirty="0" smtClean="0"/>
              <a:t>c0</a:t>
            </a:r>
            <a:r>
              <a:rPr lang="zh-CN" altLang="en-US" dirty="0" smtClean="0"/>
              <a:t>、</a:t>
            </a:r>
            <a:r>
              <a:rPr lang="en-US" altLang="zh-CN" dirty="0" smtClean="0"/>
              <a:t>I</a:t>
            </a:r>
            <a:r>
              <a:rPr lang="en-US" altLang="zh-CN" baseline="-25000" dirty="0" smtClean="0"/>
              <a:t>c1</a:t>
            </a:r>
            <a:r>
              <a:rPr lang="zh-CN" altLang="en-US" dirty="0" smtClean="0"/>
              <a:t>将</a:t>
            </a:r>
            <a:r>
              <a:rPr lang="zh-CN" altLang="en-US" dirty="0"/>
              <a:t>不变。</a:t>
            </a:r>
            <a:r>
              <a:rPr lang="zh-CN" altLang="en-US" dirty="0" smtClean="0"/>
              <a:t>图</a:t>
            </a:r>
            <a:r>
              <a:rPr lang="en-US" altLang="zh-CN" dirty="0" smtClean="0"/>
              <a:t>3-22</a:t>
            </a:r>
            <a:r>
              <a:rPr lang="zh-CN" altLang="en-US" dirty="0" smtClean="0"/>
              <a:t>（</a:t>
            </a:r>
            <a:r>
              <a:rPr lang="en-US" altLang="zh-CN" dirty="0" smtClean="0"/>
              <a:t>a</a:t>
            </a:r>
            <a:r>
              <a:rPr lang="zh-CN" altLang="en-US" dirty="0" smtClean="0"/>
              <a:t>）</a:t>
            </a:r>
            <a:r>
              <a:rPr lang="zh-CN" altLang="en-US" dirty="0"/>
              <a:t>示出</a:t>
            </a:r>
            <a:r>
              <a:rPr lang="zh-CN" altLang="en-US" dirty="0" smtClean="0"/>
              <a:t>了</a:t>
            </a:r>
            <a:r>
              <a:rPr lang="en-US" altLang="zh-CN" dirty="0" smtClean="0"/>
              <a:t>U</a:t>
            </a:r>
            <a:r>
              <a:rPr lang="en-US" altLang="zh-CN" baseline="-25000" dirty="0" smtClean="0"/>
              <a:t>CC</a:t>
            </a:r>
            <a:r>
              <a:rPr lang="zh-CN" altLang="en-US" dirty="0" smtClean="0"/>
              <a:t>从小</a:t>
            </a:r>
            <a:r>
              <a:rPr lang="zh-CN" altLang="en-US" dirty="0"/>
              <a:t>到大的变化过程中，集电极</a:t>
            </a:r>
            <a:r>
              <a:rPr lang="zh-CN" altLang="en-US" dirty="0" smtClean="0"/>
              <a:t>电流</a:t>
            </a:r>
            <a:r>
              <a:rPr lang="en-US" altLang="zh-CN" dirty="0" err="1" smtClean="0"/>
              <a:t>i</a:t>
            </a:r>
            <a:r>
              <a:rPr lang="en-US" altLang="zh-CN" baseline="-25000" dirty="0" err="1" smtClean="0"/>
              <a:t>c</a:t>
            </a:r>
            <a:r>
              <a:rPr lang="zh-CN" altLang="en-US" dirty="0" smtClean="0"/>
              <a:t>从</a:t>
            </a:r>
            <a:r>
              <a:rPr lang="zh-CN" altLang="en-US" dirty="0"/>
              <a:t>凹顶脉冲变成</a:t>
            </a:r>
            <a:r>
              <a:rPr lang="zh-CN" altLang="en-US" dirty="0" smtClean="0"/>
              <a:t>稳定</a:t>
            </a:r>
            <a:r>
              <a:rPr lang="zh-CN" altLang="en-US" dirty="0"/>
              <a:t>的余弦脉冲；</a:t>
            </a:r>
            <a:r>
              <a:rPr lang="zh-CN" altLang="en-US" dirty="0" smtClean="0"/>
              <a:t>图</a:t>
            </a:r>
            <a:r>
              <a:rPr lang="en-US" altLang="zh-CN" dirty="0" smtClean="0"/>
              <a:t>3-22</a:t>
            </a:r>
            <a:r>
              <a:rPr lang="zh-CN" altLang="en-US" dirty="0" smtClean="0"/>
              <a:t>（</a:t>
            </a:r>
            <a:r>
              <a:rPr lang="en-US" altLang="zh-CN" dirty="0" smtClean="0"/>
              <a:t>b</a:t>
            </a:r>
            <a:r>
              <a:rPr lang="zh-CN" altLang="en-US" dirty="0" smtClean="0"/>
              <a:t>）</a:t>
            </a:r>
            <a:r>
              <a:rPr lang="zh-CN" altLang="en-US" dirty="0"/>
              <a:t>给</a:t>
            </a:r>
            <a:r>
              <a:rPr lang="zh-CN" altLang="en-US" dirty="0" smtClean="0"/>
              <a:t>出</a:t>
            </a:r>
            <a:r>
              <a:rPr lang="en-US" altLang="zh-CN" dirty="0" smtClean="0"/>
              <a:t>U</a:t>
            </a:r>
            <a:r>
              <a:rPr lang="en-US" altLang="zh-CN" baseline="-25000" dirty="0" smtClean="0"/>
              <a:t>CC</a:t>
            </a:r>
            <a:r>
              <a:rPr lang="zh-CN" altLang="en-US" dirty="0" smtClean="0"/>
              <a:t>变化</a:t>
            </a:r>
            <a:r>
              <a:rPr lang="zh-CN" altLang="en-US" dirty="0"/>
              <a:t>过程</a:t>
            </a:r>
            <a:r>
              <a:rPr lang="zh-CN" altLang="en-US" dirty="0" smtClean="0"/>
              <a:t>中</a:t>
            </a:r>
            <a:r>
              <a:rPr lang="en-US" altLang="zh-CN" dirty="0"/>
              <a:t>I</a:t>
            </a:r>
            <a:r>
              <a:rPr lang="en-US" altLang="zh-CN" baseline="-25000" dirty="0"/>
              <a:t>c0</a:t>
            </a:r>
            <a:r>
              <a:rPr lang="zh-CN" altLang="en-US" dirty="0"/>
              <a:t>、</a:t>
            </a:r>
            <a:r>
              <a:rPr lang="en-US" altLang="zh-CN" dirty="0" smtClean="0"/>
              <a:t>I</a:t>
            </a:r>
            <a:r>
              <a:rPr lang="en-US" altLang="zh-CN" baseline="-25000" dirty="0" smtClean="0"/>
              <a:t>c1</a:t>
            </a:r>
            <a:r>
              <a:rPr lang="en-US" altLang="zh-CN" dirty="0"/>
              <a:t> </a:t>
            </a:r>
            <a:r>
              <a:rPr lang="zh-CN" altLang="en-US" dirty="0"/>
              <a:t>、 </a:t>
            </a:r>
            <a:r>
              <a:rPr lang="en-US" altLang="zh-CN" dirty="0" smtClean="0"/>
              <a:t>U</a:t>
            </a:r>
            <a:r>
              <a:rPr lang="en-US" altLang="zh-CN" baseline="-25000" dirty="0" smtClean="0"/>
              <a:t>C</a:t>
            </a:r>
            <a:r>
              <a:rPr lang="zh-CN" altLang="en-US" dirty="0" smtClean="0"/>
              <a:t>的</a:t>
            </a:r>
            <a:r>
              <a:rPr lang="zh-CN" altLang="en-US" dirty="0"/>
              <a:t>变化曲线。</a:t>
            </a:r>
          </a:p>
        </p:txBody>
      </p:sp>
    </p:spTree>
    <p:extLst>
      <p:ext uri="{BB962C8B-B14F-4D97-AF65-F5344CB8AC3E}">
        <p14:creationId xmlns:p14="http://schemas.microsoft.com/office/powerpoint/2010/main" val="3607456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359" y="1100084"/>
            <a:ext cx="4625282" cy="3865616"/>
          </a:xfrm>
          <a:prstGeom prst="rect">
            <a:avLst/>
          </a:prstGeom>
        </p:spPr>
      </p:pic>
      <p:sp>
        <p:nvSpPr>
          <p:cNvPr id="4" name="文本框 3"/>
          <p:cNvSpPr txBox="1"/>
          <p:nvPr/>
        </p:nvSpPr>
        <p:spPr>
          <a:xfrm>
            <a:off x="1841500" y="5357825"/>
            <a:ext cx="5461000" cy="461665"/>
          </a:xfrm>
          <a:prstGeom prst="rect">
            <a:avLst/>
          </a:prstGeom>
          <a:noFill/>
        </p:spPr>
        <p:txBody>
          <a:bodyPr wrap="square" rtlCol="0">
            <a:spAutoFit/>
          </a:bodyPr>
          <a:lstStyle/>
          <a:p>
            <a:pPr algn="ctr"/>
            <a:r>
              <a:rPr lang="zh-CN" altLang="en-US" sz="2400" dirty="0" smtClean="0"/>
              <a:t>图</a:t>
            </a:r>
            <a:r>
              <a:rPr lang="en-US" altLang="zh-CN" sz="2400" dirty="0" smtClean="0"/>
              <a:t>3-22</a:t>
            </a:r>
            <a:r>
              <a:rPr lang="zh-CN" altLang="en-US" sz="2400" dirty="0"/>
              <a:t>　高频功放的集电极调制特性</a:t>
            </a:r>
          </a:p>
        </p:txBody>
      </p:sp>
    </p:spTree>
    <p:extLst>
      <p:ext uri="{BB962C8B-B14F-4D97-AF65-F5344CB8AC3E}">
        <p14:creationId xmlns:p14="http://schemas.microsoft.com/office/powerpoint/2010/main" val="36813863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zh-CN" altLang="en-US" b="1" dirty="0"/>
              <a:t>．基极调制特性</a:t>
            </a:r>
            <a:r>
              <a:rPr lang="zh-CN" altLang="en-US" dirty="0"/>
              <a:t/>
            </a:r>
            <a:br>
              <a:rPr lang="zh-CN" altLang="en-US" dirty="0"/>
            </a:br>
            <a:r>
              <a:rPr lang="zh-CN" altLang="en-US" dirty="0" smtClean="0"/>
              <a:t>         </a:t>
            </a:r>
            <a:r>
              <a:rPr lang="zh-TW" altLang="en-US" dirty="0" smtClean="0"/>
              <a:t>基极</a:t>
            </a:r>
            <a:r>
              <a:rPr lang="zh-TW" altLang="en-US" dirty="0"/>
              <a:t>调制特性</a:t>
            </a:r>
            <a:r>
              <a:rPr lang="zh-TW" altLang="en-US" dirty="0" smtClean="0"/>
              <a:t>是指</a:t>
            </a:r>
            <a:r>
              <a:rPr lang="en-US" altLang="zh-TW" dirty="0" smtClean="0"/>
              <a:t>U</a:t>
            </a:r>
            <a:r>
              <a:rPr lang="en-US" altLang="zh-TW" baseline="-25000" dirty="0" smtClean="0"/>
              <a:t>CC</a:t>
            </a:r>
            <a:r>
              <a:rPr lang="zh-CN" altLang="en-US" dirty="0"/>
              <a:t> 、 </a:t>
            </a:r>
            <a:r>
              <a:rPr lang="en-US" altLang="zh-TW" dirty="0" smtClean="0"/>
              <a:t>R</a:t>
            </a:r>
            <a:r>
              <a:rPr lang="en-US" altLang="zh-TW" baseline="-25000" dirty="0" smtClean="0"/>
              <a:t>L</a:t>
            </a:r>
            <a:r>
              <a:rPr lang="zh-CN" altLang="en-US" dirty="0"/>
              <a:t> 、 </a:t>
            </a:r>
            <a:r>
              <a:rPr lang="en-US" altLang="zh-TW" dirty="0" err="1" smtClean="0"/>
              <a:t>U</a:t>
            </a:r>
            <a:r>
              <a:rPr lang="en-US" altLang="zh-TW" baseline="-25000" dirty="0" err="1" smtClean="0"/>
              <a:t>b</a:t>
            </a:r>
            <a:r>
              <a:rPr lang="zh-TW" altLang="en-US" dirty="0" smtClean="0"/>
              <a:t>不变，</a:t>
            </a:r>
            <a:r>
              <a:rPr lang="en-US" altLang="zh-TW" dirty="0" smtClean="0"/>
              <a:t>U</a:t>
            </a:r>
            <a:r>
              <a:rPr lang="en-US" altLang="zh-TW" baseline="-25000" dirty="0" smtClean="0"/>
              <a:t>BB</a:t>
            </a:r>
            <a:r>
              <a:rPr lang="zh-TW" altLang="en-US" dirty="0" smtClean="0"/>
              <a:t>变化时</a:t>
            </a:r>
            <a:r>
              <a:rPr lang="zh-CN" altLang="en-US" dirty="0"/>
              <a:t>，</a:t>
            </a:r>
            <a:r>
              <a:rPr lang="zh-TW" altLang="en-US" dirty="0" smtClean="0"/>
              <a:t>放大器</a:t>
            </a:r>
            <a:r>
              <a:rPr lang="en-US" altLang="zh-TW" dirty="0" smtClean="0"/>
              <a:t>I</a:t>
            </a:r>
            <a:r>
              <a:rPr lang="en-US" altLang="zh-TW" baseline="-25000" dirty="0" smtClean="0"/>
              <a:t>c0</a:t>
            </a:r>
            <a:r>
              <a:rPr lang="en-US" altLang="zh-TW" dirty="0"/>
              <a:t> </a:t>
            </a:r>
            <a:r>
              <a:rPr lang="zh-CN" altLang="en-US" dirty="0"/>
              <a:t>、 </a:t>
            </a:r>
            <a:r>
              <a:rPr lang="en-US" altLang="zh-TW" dirty="0" smtClean="0"/>
              <a:t>I</a:t>
            </a:r>
            <a:r>
              <a:rPr lang="en-US" altLang="zh-TW" baseline="-25000" dirty="0" smtClean="0"/>
              <a:t>c1</a:t>
            </a:r>
            <a:r>
              <a:rPr lang="zh-CN" altLang="en-US" dirty="0"/>
              <a:t> </a:t>
            </a:r>
            <a:r>
              <a:rPr lang="zh-CN" altLang="en-US" dirty="0" smtClean="0"/>
              <a:t>、</a:t>
            </a:r>
            <a:r>
              <a:rPr lang="en-US" altLang="zh-CN" dirty="0" err="1" smtClean="0"/>
              <a:t>U</a:t>
            </a:r>
            <a:r>
              <a:rPr lang="en-US" altLang="zh-CN" baseline="-25000" dirty="0" err="1" smtClean="0"/>
              <a:t>c</a:t>
            </a:r>
            <a:r>
              <a:rPr lang="zh-TW" altLang="en-US" dirty="0" smtClean="0"/>
              <a:t>以及功率</a:t>
            </a:r>
            <a:r>
              <a:rPr lang="zh-CN" altLang="en-US" dirty="0" smtClean="0"/>
              <a:t>、</a:t>
            </a:r>
            <a:r>
              <a:rPr lang="zh-TW" altLang="en-US" dirty="0" smtClean="0"/>
              <a:t>效率的</a:t>
            </a:r>
            <a:r>
              <a:rPr lang="zh-TW" altLang="en-US" dirty="0"/>
              <a:t>变化</a:t>
            </a:r>
            <a:r>
              <a:rPr lang="zh-TW" altLang="en-US" dirty="0" smtClean="0"/>
              <a:t>特性</a:t>
            </a:r>
            <a:r>
              <a:rPr lang="zh-CN" altLang="en-US" dirty="0" smtClean="0"/>
              <a:t>。</a:t>
            </a:r>
            <a:r>
              <a:rPr lang="zh-TW" altLang="en-US" dirty="0" smtClean="0"/>
              <a:t>由于</a:t>
            </a:r>
            <a:r>
              <a:rPr lang="zh-TW" altLang="en-US" dirty="0"/>
              <a:t>基极回路的</a:t>
            </a:r>
            <a:r>
              <a:rPr lang="zh-TW" altLang="en-US" dirty="0" smtClean="0"/>
              <a:t>电压</a:t>
            </a:r>
            <a:r>
              <a:rPr lang="en-US" altLang="zh-TW" dirty="0" err="1" smtClean="0"/>
              <a:t>u</a:t>
            </a:r>
            <a:r>
              <a:rPr lang="en-US" altLang="zh-TW" baseline="-25000" dirty="0" err="1" smtClean="0"/>
              <a:t>be</a:t>
            </a:r>
            <a:r>
              <a:rPr lang="en-US" altLang="zh-TW" dirty="0" smtClean="0"/>
              <a:t>=</a:t>
            </a:r>
            <a:r>
              <a:rPr lang="en-US" altLang="zh-TW" dirty="0" err="1" smtClean="0"/>
              <a:t>U</a:t>
            </a:r>
            <a:r>
              <a:rPr lang="en-US" altLang="zh-TW" baseline="-25000" dirty="0" err="1" smtClean="0"/>
              <a:t>BB</a:t>
            </a:r>
            <a:r>
              <a:rPr lang="en-US" altLang="zh-TW" dirty="0" err="1" smtClean="0"/>
              <a:t>+U</a:t>
            </a:r>
            <a:r>
              <a:rPr lang="en-US" altLang="zh-TW" baseline="-25000" dirty="0" err="1" smtClean="0"/>
              <a:t>b</a:t>
            </a:r>
            <a:r>
              <a:rPr lang="en-US" altLang="zh-TW" dirty="0" err="1" smtClean="0"/>
              <a:t>coswt</a:t>
            </a:r>
            <a:r>
              <a:rPr lang="zh-CN" altLang="en-US" dirty="0" smtClean="0"/>
              <a:t>，</a:t>
            </a:r>
            <a:r>
              <a:rPr lang="en-US" altLang="zh-TW" dirty="0" smtClean="0"/>
              <a:t>U</a:t>
            </a:r>
            <a:r>
              <a:rPr lang="en-US" altLang="zh-TW" baseline="-25000" dirty="0" smtClean="0"/>
              <a:t>BB</a:t>
            </a:r>
            <a:r>
              <a:rPr lang="zh-TW" altLang="en-US" dirty="0" smtClean="0"/>
              <a:t>和</a:t>
            </a:r>
            <a:r>
              <a:rPr lang="en-US" altLang="zh-TW" dirty="0" err="1"/>
              <a:t>U</a:t>
            </a:r>
            <a:r>
              <a:rPr lang="en-US" altLang="zh-TW" baseline="-25000" dirty="0" err="1"/>
              <a:t>b</a:t>
            </a:r>
            <a:r>
              <a:rPr lang="zh-TW" altLang="en-US" dirty="0" smtClean="0"/>
              <a:t>决定</a:t>
            </a:r>
            <a:r>
              <a:rPr lang="zh-TW" altLang="en-US" dirty="0"/>
              <a:t>了放大器</a:t>
            </a:r>
            <a:r>
              <a:rPr lang="zh-TW" altLang="en-US" dirty="0" smtClean="0"/>
              <a:t>的</a:t>
            </a:r>
            <a:r>
              <a:rPr lang="en-US" altLang="zh-TW" dirty="0" err="1" smtClean="0"/>
              <a:t>u</a:t>
            </a:r>
            <a:r>
              <a:rPr lang="en-US" altLang="zh-TW" baseline="-25000" dirty="0" err="1" smtClean="0"/>
              <a:t>bemax</a:t>
            </a:r>
            <a:r>
              <a:rPr lang="zh-CN" altLang="en-US" dirty="0"/>
              <a:t> ，因此，</a:t>
            </a:r>
            <a:r>
              <a:rPr lang="zh-CN" altLang="en-US" dirty="0" smtClean="0"/>
              <a:t>改变</a:t>
            </a:r>
            <a:r>
              <a:rPr lang="en-US" altLang="zh-TW" dirty="0"/>
              <a:t>U</a:t>
            </a:r>
            <a:r>
              <a:rPr lang="en-US" altLang="zh-TW" baseline="-25000" dirty="0"/>
              <a:t>BB</a:t>
            </a:r>
            <a:r>
              <a:rPr lang="zh-CN" altLang="en-US" dirty="0" smtClean="0"/>
              <a:t>的</a:t>
            </a:r>
            <a:r>
              <a:rPr lang="zh-CN" altLang="en-US" dirty="0"/>
              <a:t>情况与</a:t>
            </a:r>
            <a:r>
              <a:rPr lang="zh-CN" altLang="en-US" dirty="0" smtClean="0"/>
              <a:t>改变</a:t>
            </a:r>
            <a:r>
              <a:rPr lang="en-US" altLang="zh-TW" dirty="0" err="1"/>
              <a:t>U</a:t>
            </a:r>
            <a:r>
              <a:rPr lang="en-US" altLang="zh-TW" baseline="-25000" dirty="0" err="1"/>
              <a:t>b</a:t>
            </a:r>
            <a:r>
              <a:rPr lang="zh-CN" altLang="en-US" dirty="0" smtClean="0"/>
              <a:t>的</a:t>
            </a:r>
            <a:r>
              <a:rPr lang="zh-CN" altLang="en-US" dirty="0"/>
              <a:t>情况类似，不同的</a:t>
            </a:r>
            <a:r>
              <a:rPr lang="zh-CN" altLang="en-US" dirty="0" smtClean="0"/>
              <a:t>是</a:t>
            </a:r>
            <a:r>
              <a:rPr lang="en-US" altLang="zh-TW" dirty="0"/>
              <a:t>U</a:t>
            </a:r>
            <a:r>
              <a:rPr lang="en-US" altLang="zh-TW" baseline="-25000" dirty="0"/>
              <a:t>BB</a:t>
            </a:r>
            <a:r>
              <a:rPr lang="zh-CN" altLang="en-US" dirty="0" smtClean="0"/>
              <a:t>可能</a:t>
            </a:r>
            <a:r>
              <a:rPr lang="zh-CN" altLang="en-US" dirty="0"/>
              <a:t>为负。</a:t>
            </a:r>
            <a:r>
              <a:rPr lang="zh-CN" altLang="en-US" dirty="0" smtClean="0"/>
              <a:t>图</a:t>
            </a:r>
            <a:r>
              <a:rPr lang="en-US" altLang="zh-CN" dirty="0" smtClean="0"/>
              <a:t>3-23</a:t>
            </a:r>
            <a:r>
              <a:rPr lang="zh-CN" altLang="en-US" dirty="0" smtClean="0"/>
              <a:t>给</a:t>
            </a:r>
            <a:r>
              <a:rPr lang="zh-CN" altLang="en-US" dirty="0"/>
              <a:t>出了</a:t>
            </a:r>
            <a:r>
              <a:rPr lang="zh-CN" altLang="en-US" dirty="0" smtClean="0"/>
              <a:t>高频</a:t>
            </a:r>
            <a:r>
              <a:rPr lang="zh-CN" altLang="en-US" dirty="0"/>
              <a:t>功放的基极调制特性。</a:t>
            </a:r>
          </a:p>
        </p:txBody>
      </p:sp>
    </p:spTree>
    <p:extLst>
      <p:ext uri="{BB962C8B-B14F-4D97-AF65-F5344CB8AC3E}">
        <p14:creationId xmlns:p14="http://schemas.microsoft.com/office/powerpoint/2010/main" val="441062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8557" y="1680781"/>
            <a:ext cx="3266886" cy="2773298"/>
          </a:xfrm>
          <a:prstGeom prst="rect">
            <a:avLst/>
          </a:prstGeom>
        </p:spPr>
      </p:pic>
      <p:sp>
        <p:nvSpPr>
          <p:cNvPr id="4" name="文本框 3"/>
          <p:cNvSpPr txBox="1"/>
          <p:nvPr/>
        </p:nvSpPr>
        <p:spPr>
          <a:xfrm>
            <a:off x="2078831" y="5102014"/>
            <a:ext cx="4986337" cy="461665"/>
          </a:xfrm>
          <a:prstGeom prst="rect">
            <a:avLst/>
          </a:prstGeom>
          <a:noFill/>
        </p:spPr>
        <p:txBody>
          <a:bodyPr wrap="square" rtlCol="0">
            <a:spAutoFit/>
          </a:bodyPr>
          <a:lstStyle/>
          <a:p>
            <a:pPr algn="ctr"/>
            <a:r>
              <a:rPr lang="zh-CN" altLang="en-US" sz="2400" dirty="0" smtClean="0"/>
              <a:t>图</a:t>
            </a:r>
            <a:r>
              <a:rPr lang="en-US" altLang="zh-CN" sz="2400" dirty="0" smtClean="0"/>
              <a:t>3-23</a:t>
            </a:r>
            <a:r>
              <a:rPr lang="zh-CN" altLang="en-US" sz="2400" dirty="0"/>
              <a:t>　高频功放的基极调制特性</a:t>
            </a:r>
          </a:p>
        </p:txBody>
      </p:sp>
    </p:spTree>
    <p:extLst>
      <p:ext uri="{BB962C8B-B14F-4D97-AF65-F5344CB8AC3E}">
        <p14:creationId xmlns:p14="http://schemas.microsoft.com/office/powerpoint/2010/main" val="3375950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在</a:t>
            </a:r>
            <a:r>
              <a:rPr lang="zh-CN" altLang="en-US" dirty="0"/>
              <a:t>高频功放中，要实现振幅调制，就必须使输出</a:t>
            </a:r>
            <a:r>
              <a:rPr lang="zh-CN" altLang="en-US" dirty="0" smtClean="0"/>
              <a:t>高频</a:t>
            </a:r>
            <a:r>
              <a:rPr lang="zh-CN" altLang="en-US" dirty="0"/>
              <a:t>信号</a:t>
            </a:r>
            <a:r>
              <a:rPr lang="zh-CN" altLang="en-US" dirty="0" smtClean="0"/>
              <a:t>振幅</a:t>
            </a:r>
            <a:r>
              <a:rPr lang="en-US" altLang="zh-CN" dirty="0" err="1" smtClean="0"/>
              <a:t>U</a:t>
            </a:r>
            <a:r>
              <a:rPr lang="en-US" altLang="zh-CN" baseline="-25000" dirty="0" err="1" smtClean="0"/>
              <a:t>c</a:t>
            </a:r>
            <a:r>
              <a:rPr lang="zh-CN" altLang="en-US" dirty="0" smtClean="0"/>
              <a:t>与</a:t>
            </a:r>
            <a:r>
              <a:rPr lang="zh-CN" altLang="en-US" dirty="0"/>
              <a:t>直流电压成线性关系（或近似线性）</a:t>
            </a:r>
            <a:r>
              <a:rPr lang="zh-CN" altLang="en-US" dirty="0" smtClean="0"/>
              <a:t>。由</a:t>
            </a:r>
            <a:r>
              <a:rPr lang="zh-CN" altLang="en-US" dirty="0"/>
              <a:t>前面的分析可见，在集电极调制特性中，应选择在</a:t>
            </a:r>
            <a:r>
              <a:rPr lang="zh-CN" altLang="en-US" dirty="0" smtClean="0"/>
              <a:t>过压</a:t>
            </a:r>
            <a:r>
              <a:rPr lang="zh-CN" altLang="en-US" dirty="0"/>
              <a:t>状态工作；在基极调制特性中，则应选择在欠压</a:t>
            </a:r>
            <a:r>
              <a:rPr lang="zh-CN" altLang="en-US" dirty="0" smtClean="0"/>
              <a:t>状态工作</a:t>
            </a:r>
            <a:r>
              <a:rPr lang="zh-CN" altLang="en-US" dirty="0"/>
              <a:t>。在</a:t>
            </a:r>
            <a:r>
              <a:rPr lang="zh-CN" altLang="en-US" dirty="0" smtClean="0"/>
              <a:t>直流电压</a:t>
            </a:r>
            <a:r>
              <a:rPr lang="en-US" altLang="zh-CN" dirty="0" smtClean="0"/>
              <a:t>U</a:t>
            </a:r>
            <a:r>
              <a:rPr lang="en-US" altLang="zh-CN" baseline="-25000" dirty="0" smtClean="0"/>
              <a:t>CC</a:t>
            </a:r>
            <a:r>
              <a:rPr lang="zh-CN" altLang="en-US" dirty="0" smtClean="0"/>
              <a:t>（或</a:t>
            </a:r>
            <a:r>
              <a:rPr lang="en-US" altLang="zh-CN" dirty="0" smtClean="0"/>
              <a:t>U</a:t>
            </a:r>
            <a:r>
              <a:rPr lang="en-US" altLang="zh-CN" baseline="-25000" dirty="0" smtClean="0"/>
              <a:t>BB</a:t>
            </a:r>
            <a:r>
              <a:rPr lang="zh-CN" altLang="en-US" dirty="0" smtClean="0"/>
              <a:t>）</a:t>
            </a:r>
            <a:r>
              <a:rPr lang="zh-CN" altLang="en-US" dirty="0"/>
              <a:t>上叠加一个较小的</a:t>
            </a:r>
            <a:r>
              <a:rPr lang="zh-CN" altLang="en-US" dirty="0" smtClean="0"/>
              <a:t>信号（</a:t>
            </a:r>
            <a:r>
              <a:rPr lang="zh-CN" altLang="en-US" dirty="0"/>
              <a:t>调制信号），并使放大器工作在选定的工作状态，</a:t>
            </a:r>
            <a:r>
              <a:rPr lang="zh-CN" altLang="en-US" dirty="0" smtClean="0"/>
              <a:t>这样在</a:t>
            </a:r>
            <a:r>
              <a:rPr lang="zh-CN" altLang="en-US" dirty="0"/>
              <a:t>放大器的输出端，输出信号的振幅就会随调制信号</a:t>
            </a:r>
            <a:r>
              <a:rPr lang="zh-CN" altLang="en-US" dirty="0" smtClean="0"/>
              <a:t>的规律</a:t>
            </a:r>
            <a:r>
              <a:rPr lang="zh-CN" altLang="en-US" dirty="0"/>
              <a:t>变化，从而完成了振幅调制，使功放和调制同时完成。</a:t>
            </a:r>
          </a:p>
        </p:txBody>
      </p:sp>
    </p:spTree>
    <p:extLst>
      <p:ext uri="{BB962C8B-B14F-4D97-AF65-F5344CB8AC3E}">
        <p14:creationId xmlns:p14="http://schemas.microsoft.com/office/powerpoint/2010/main" val="409796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sz="3200" b="1" dirty="0" smtClean="0"/>
              <a:t>第二</a:t>
            </a:r>
            <a:r>
              <a:rPr lang="zh-CN" altLang="en-US" sz="3200" b="1" dirty="0"/>
              <a:t>节　高频小信号</a:t>
            </a:r>
            <a:r>
              <a:rPr lang="zh-CN" altLang="en-US" sz="3200" b="1" dirty="0" smtClean="0"/>
              <a:t>放大器</a:t>
            </a:r>
            <a:r>
              <a:rPr lang="en-US" altLang="zh-CN" sz="3200" b="1" dirty="0" smtClean="0"/>
              <a:t/>
            </a:r>
            <a:br>
              <a:rPr lang="en-US" altLang="zh-CN" sz="3200" b="1" dirty="0" smtClean="0"/>
            </a:br>
            <a:r>
              <a:rPr lang="zh-CN" altLang="en-US" b="1" dirty="0"/>
              <a:t>一、高频小信号放大器的主要</a:t>
            </a:r>
            <a:r>
              <a:rPr lang="zh-CN" altLang="en-US" b="1" dirty="0" smtClean="0"/>
              <a:t>性能指标</a:t>
            </a:r>
            <a:r>
              <a:rPr lang="en-US" altLang="zh-CN" dirty="0" smtClean="0"/>
              <a:t/>
            </a:r>
            <a:br>
              <a:rPr lang="en-US" altLang="zh-CN" dirty="0" smtClean="0"/>
            </a:br>
            <a:r>
              <a:rPr lang="en-US" altLang="zh-CN" dirty="0" smtClean="0"/>
              <a:t>        1)</a:t>
            </a:r>
            <a:r>
              <a:rPr lang="zh-CN" altLang="en-US" dirty="0" smtClean="0"/>
              <a:t>增益</a:t>
            </a:r>
            <a:r>
              <a:rPr lang="zh-CN" altLang="en-US" dirty="0"/>
              <a:t/>
            </a:r>
            <a:br>
              <a:rPr lang="zh-CN" altLang="en-US" dirty="0"/>
            </a:br>
            <a:r>
              <a:rPr lang="zh-CN" altLang="en-US" dirty="0" smtClean="0"/>
              <a:t>        为了</a:t>
            </a:r>
            <a:r>
              <a:rPr lang="zh-CN" altLang="en-US" dirty="0"/>
              <a:t>提高放大微弱信号的能力，要求高频小信号具有足够的电压放大倍数或功率</a:t>
            </a:r>
            <a:r>
              <a:rPr lang="zh-CN" altLang="en-US" dirty="0" smtClean="0"/>
              <a:t>放大倍数</a:t>
            </a:r>
            <a:r>
              <a:rPr lang="zh-CN" altLang="en-US" dirty="0"/>
              <a:t>。电压放大</a:t>
            </a:r>
            <a:r>
              <a:rPr lang="zh-CN" altLang="en-US" dirty="0" smtClean="0"/>
              <a:t>倍数</a:t>
            </a:r>
            <a:r>
              <a:rPr lang="en-US" altLang="zh-CN" dirty="0" smtClean="0"/>
              <a:t>A</a:t>
            </a:r>
            <a:r>
              <a:rPr lang="en-US" altLang="zh-CN" i="1" baseline="-25000" dirty="0" smtClean="0"/>
              <a:t>u</a:t>
            </a:r>
            <a:r>
              <a:rPr lang="zh-CN" altLang="en-US" dirty="0" smtClean="0"/>
              <a:t>的</a:t>
            </a:r>
            <a:r>
              <a:rPr lang="zh-CN" altLang="en-US" dirty="0"/>
              <a:t>定义</a:t>
            </a:r>
            <a:r>
              <a:rPr lang="zh-CN" altLang="en-US" dirty="0" smtClean="0"/>
              <a:t>为</a:t>
            </a:r>
            <a:r>
              <a:rPr lang="en-US" altLang="zh-CN" dirty="0" smtClean="0"/>
              <a:t/>
            </a:r>
            <a:br>
              <a:rPr lang="en-US" altLang="zh-CN" dirty="0" smtClean="0"/>
            </a:br>
            <a:r>
              <a:rPr lang="en-US" altLang="zh-CN" dirty="0"/>
              <a:t/>
            </a:r>
            <a:br>
              <a:rPr lang="en-US" altLang="zh-CN" dirty="0"/>
            </a:br>
            <a:r>
              <a:rPr lang="en-US" altLang="zh-CN" dirty="0" smtClean="0"/>
              <a:t>       </a:t>
            </a:r>
            <a:r>
              <a:rPr lang="zh-CN" altLang="en-US" dirty="0" smtClean="0"/>
              <a:t>式</a:t>
            </a:r>
            <a:r>
              <a:rPr lang="zh-CN" altLang="en-US" dirty="0"/>
              <a:t>中</a:t>
            </a:r>
            <a:r>
              <a:rPr lang="zh-CN" altLang="en-US" dirty="0" smtClean="0"/>
              <a:t>：</a:t>
            </a:r>
            <a:r>
              <a:rPr lang="en-US" altLang="zh-CN" dirty="0" err="1" smtClean="0"/>
              <a:t>U</a:t>
            </a:r>
            <a:r>
              <a:rPr lang="en-US" altLang="zh-CN" baseline="-25000" dirty="0" err="1" smtClean="0"/>
              <a:t>o</a:t>
            </a:r>
            <a:r>
              <a:rPr lang="zh-CN" altLang="en-US" dirty="0" smtClean="0"/>
              <a:t>为</a:t>
            </a:r>
            <a:r>
              <a:rPr lang="zh-CN" altLang="en-US" dirty="0"/>
              <a:t>放大器输出电压振幅度</a:t>
            </a:r>
            <a:r>
              <a:rPr lang="zh-CN" altLang="en-US" dirty="0" smtClean="0"/>
              <a:t>，</a:t>
            </a:r>
            <a:r>
              <a:rPr lang="en-US" altLang="zh-CN" dirty="0" err="1" smtClean="0"/>
              <a:t>U</a:t>
            </a:r>
            <a:r>
              <a:rPr lang="en-US" altLang="zh-CN" baseline="-25000" dirty="0" err="1" smtClean="0"/>
              <a:t>i</a:t>
            </a:r>
            <a:r>
              <a:rPr lang="zh-CN" altLang="en-US" dirty="0" smtClean="0"/>
              <a:t>为</a:t>
            </a:r>
            <a:r>
              <a:rPr lang="zh-CN" altLang="en-US" dirty="0"/>
              <a:t>放大器输入电压振幅度。功率放大倍数是指</a:t>
            </a:r>
            <a:r>
              <a:rPr lang="zh-CN" altLang="en-US" dirty="0" smtClean="0"/>
              <a:t>输出功率</a:t>
            </a:r>
            <a:r>
              <a:rPr lang="en-US" altLang="zh-CN" dirty="0" smtClean="0"/>
              <a:t>P</a:t>
            </a:r>
            <a:r>
              <a:rPr lang="en-US" altLang="zh-CN" baseline="-25000" dirty="0" smtClean="0"/>
              <a:t>o</a:t>
            </a:r>
            <a:r>
              <a:rPr lang="zh-CN" altLang="en-US" dirty="0" smtClean="0"/>
              <a:t> </a:t>
            </a:r>
            <a:r>
              <a:rPr lang="zh-CN" altLang="en-US" dirty="0"/>
              <a:t>与</a:t>
            </a:r>
            <a:r>
              <a:rPr lang="zh-CN" altLang="en-US" dirty="0" smtClean="0"/>
              <a:t>输入功率</a:t>
            </a:r>
            <a:r>
              <a:rPr lang="en-US" altLang="zh-CN" dirty="0"/>
              <a:t>P</a:t>
            </a:r>
            <a:r>
              <a:rPr lang="en-US" altLang="zh-CN" baseline="-25000" dirty="0"/>
              <a:t>o</a:t>
            </a:r>
            <a:r>
              <a:rPr lang="zh-CN" altLang="en-US" dirty="0" smtClean="0"/>
              <a:t> </a:t>
            </a:r>
            <a:r>
              <a:rPr lang="zh-CN" altLang="en-US" dirty="0"/>
              <a:t>之比，记</a:t>
            </a:r>
            <a:r>
              <a:rPr lang="zh-CN" altLang="en-US" dirty="0" smtClean="0"/>
              <a:t>为</a:t>
            </a:r>
            <a:r>
              <a:rPr lang="en-US" altLang="zh-CN" dirty="0" err="1" smtClean="0"/>
              <a:t>A</a:t>
            </a:r>
            <a:r>
              <a:rPr lang="en-US" altLang="zh-CN" baseline="-25000" dirty="0" err="1" smtClean="0"/>
              <a:t>p</a:t>
            </a:r>
            <a:r>
              <a:rPr lang="zh-CN" altLang="en-US" dirty="0" smtClean="0"/>
              <a:t>。</a:t>
            </a:r>
            <a:r>
              <a:rPr lang="zh-CN" altLang="en-US" dirty="0"/>
              <a:t>即</a:t>
            </a:r>
            <a:endParaRPr lang="zh-CN" altLang="en-US" sz="3200" b="1" dirty="0"/>
          </a:p>
        </p:txBody>
      </p:sp>
      <p:pic>
        <p:nvPicPr>
          <p:cNvPr id="2" name="图片 1"/>
          <p:cNvPicPr>
            <a:picLocks noChangeAspect="1"/>
          </p:cNvPicPr>
          <p:nvPr/>
        </p:nvPicPr>
        <p:blipFill>
          <a:blip r:embed="rId2"/>
          <a:stretch>
            <a:fillRect/>
          </a:stretch>
        </p:blipFill>
        <p:spPr>
          <a:xfrm>
            <a:off x="3900515" y="3707788"/>
            <a:ext cx="1342969" cy="837551"/>
          </a:xfrm>
          <a:prstGeom prst="rect">
            <a:avLst/>
          </a:prstGeom>
        </p:spPr>
      </p:pic>
      <p:sp>
        <p:nvSpPr>
          <p:cNvPr id="4" name="文本框 3"/>
          <p:cNvSpPr txBox="1"/>
          <p:nvPr/>
        </p:nvSpPr>
        <p:spPr>
          <a:xfrm>
            <a:off x="7272338" y="3895730"/>
            <a:ext cx="728663" cy="461665"/>
          </a:xfrm>
          <a:prstGeom prst="rect">
            <a:avLst/>
          </a:prstGeom>
          <a:noFill/>
        </p:spPr>
        <p:txBody>
          <a:bodyPr wrap="square" rtlCol="0">
            <a:spAutoFit/>
          </a:bodyPr>
          <a:lstStyle/>
          <a:p>
            <a:r>
              <a:rPr lang="en-US" altLang="zh-CN" sz="2400" dirty="0" smtClean="0"/>
              <a:t>(3-6)</a:t>
            </a:r>
            <a:endParaRPr lang="zh-CN" altLang="en-US" sz="2400" dirty="0"/>
          </a:p>
        </p:txBody>
      </p:sp>
    </p:spTree>
    <p:extLst>
      <p:ext uri="{BB962C8B-B14F-4D97-AF65-F5344CB8AC3E}">
        <p14:creationId xmlns:p14="http://schemas.microsoft.com/office/powerpoint/2010/main" val="15592016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a:xfrm>
                <a:off x="628649" y="904700"/>
                <a:ext cx="8046427" cy="5213131"/>
              </a:xfrm>
            </p:spPr>
            <p:txBody>
              <a:bodyPr/>
              <a:lstStyle/>
              <a:p>
                <a:r>
                  <a:rPr lang="zh-CN" altLang="en-US" b="1" dirty="0" smtClean="0"/>
                  <a:t>四、高频功放的调谐特性</a:t>
                </a:r>
                <a:r>
                  <a:rPr lang="en-US" altLang="zh-CN" dirty="0" smtClean="0"/>
                  <a:t/>
                </a:r>
                <a:br>
                  <a:rPr lang="en-US" altLang="zh-CN" dirty="0" smtClean="0"/>
                </a:br>
                <a:r>
                  <a:rPr lang="en-US" altLang="zh-CN" dirty="0" smtClean="0"/>
                  <a:t>         </a:t>
                </a:r>
                <a:r>
                  <a:rPr lang="zh-CN" altLang="en-US" dirty="0" smtClean="0"/>
                  <a:t>在上面讨论高频功放的各种特性时，都认为其负载回路处于谐振状态，因而呈现为一电阻</a:t>
                </a:r>
                <a:r>
                  <a:rPr lang="en-US" altLang="zh-CN" dirty="0" smtClean="0"/>
                  <a:t>R</a:t>
                </a:r>
                <a:r>
                  <a:rPr lang="en-US" altLang="zh-CN" baseline="-25000" dirty="0" smtClean="0"/>
                  <a:t>L</a:t>
                </a:r>
                <a:r>
                  <a:rPr lang="zh-CN" altLang="en-US" dirty="0" smtClean="0"/>
                  <a:t>，但回路在调谐过程中，负载是一阻抗</a:t>
                </a:r>
                <a:r>
                  <a:rPr lang="en-US" altLang="zh-CN" dirty="0" smtClean="0"/>
                  <a:t>Z</a:t>
                </a:r>
                <a:r>
                  <a:rPr lang="en-US" altLang="zh-CN" baseline="-25000" dirty="0" smtClean="0"/>
                  <a:t>L</a:t>
                </a:r>
                <a:r>
                  <a:rPr lang="zh-CN" altLang="en-US" dirty="0" smtClean="0"/>
                  <a:t>，改变回路元件（如回路电容</a:t>
                </a:r>
                <a:r>
                  <a:rPr lang="en-US" altLang="zh-CN" dirty="0" smtClean="0"/>
                  <a:t>C</a:t>
                </a:r>
                <a:r>
                  <a:rPr lang="zh-CN" altLang="en-US" dirty="0" smtClean="0"/>
                  <a:t>），功放的外部电流</a:t>
                </a:r>
                <a:r>
                  <a:rPr lang="en-US" altLang="zh-CN" dirty="0" smtClean="0"/>
                  <a:t>I</a:t>
                </a:r>
                <a:r>
                  <a:rPr lang="en-US" altLang="zh-CN" baseline="-25000" dirty="0" smtClean="0"/>
                  <a:t>c0</a:t>
                </a:r>
                <a:r>
                  <a:rPr lang="zh-CN" altLang="en-US" dirty="0" smtClean="0"/>
                  <a:t>、</a:t>
                </a:r>
                <a:r>
                  <a:rPr lang="en-US" altLang="zh-CN" dirty="0" smtClean="0"/>
                  <a:t>I</a:t>
                </a:r>
                <a:r>
                  <a:rPr lang="en-US" altLang="zh-CN" baseline="-25000" dirty="0" smtClean="0"/>
                  <a:t>c1</a:t>
                </a:r>
                <a:r>
                  <a:rPr lang="zh-CN" altLang="en-US" dirty="0" smtClean="0"/>
                  <a:t>和电压</a:t>
                </a:r>
                <a:r>
                  <a:rPr lang="en-US" altLang="zh-CN" dirty="0" err="1" smtClean="0"/>
                  <a:t>U</a:t>
                </a:r>
                <a:r>
                  <a:rPr lang="en-US" altLang="zh-CN" baseline="-25000" dirty="0" err="1" smtClean="0"/>
                  <a:t>c</a:t>
                </a:r>
                <a:r>
                  <a:rPr lang="zh-CN" altLang="en-US" dirty="0" smtClean="0"/>
                  <a:t>等随电容犆的变化特性称为调谐特性。利用这种特性可以指示放大器是否调谐。</a:t>
                </a:r>
                <a:r>
                  <a:rPr lang="en-US" altLang="zh-CN" dirty="0" smtClean="0"/>
                  <a:t/>
                </a:r>
                <a:br>
                  <a:rPr lang="en-US" altLang="zh-CN" dirty="0" smtClean="0"/>
                </a:br>
                <a:r>
                  <a:rPr lang="en-US" altLang="zh-CN" dirty="0" smtClean="0"/>
                  <a:t>         </a:t>
                </a:r>
                <a:r>
                  <a:rPr lang="zh-CN" altLang="en-US" dirty="0" smtClean="0"/>
                  <a:t>当</a:t>
                </a:r>
                <a:r>
                  <a:rPr lang="zh-CN" altLang="en-US" dirty="0"/>
                  <a:t>回路失谐时，不论是容性失谐还是感性失谐，阻抗</a:t>
                </a:r>
                <a:br>
                  <a:rPr lang="zh-CN" altLang="en-US" dirty="0"/>
                </a:br>
                <a:r>
                  <a:rPr lang="en-US" altLang="zh-CN" dirty="0" smtClean="0"/>
                  <a:t>Z</a:t>
                </a:r>
                <a:r>
                  <a:rPr lang="en-US" altLang="zh-CN" baseline="-25000" dirty="0" smtClean="0"/>
                  <a:t>L</a:t>
                </a:r>
                <a:r>
                  <a:rPr lang="zh-CN" altLang="en-US" dirty="0" smtClean="0"/>
                  <a:t>的</a:t>
                </a:r>
                <a:r>
                  <a:rPr lang="zh-CN" altLang="en-US" dirty="0"/>
                  <a:t>幅值要减小，同时有一幅</a:t>
                </a:r>
                <a:r>
                  <a:rPr lang="zh-CN" altLang="en-US" dirty="0" smtClean="0"/>
                  <a:t>角</a:t>
                </a:r>
                <a14:m>
                  <m:oMath xmlns:m="http://schemas.openxmlformats.org/officeDocument/2006/math">
                    <m:r>
                      <a:rPr lang="zh-CN" altLang="en-US" i="1" smtClean="0">
                        <a:latin typeface="Cambria Math" panose="02040503050406030204" pitchFamily="18" charset="0"/>
                      </a:rPr>
                      <m:t>𝜑</m:t>
                    </m:r>
                  </m:oMath>
                </a14:m>
                <a:r>
                  <a:rPr lang="zh-CN" altLang="en-US" dirty="0" smtClean="0"/>
                  <a:t>。</a:t>
                </a:r>
                <a:r>
                  <a:rPr lang="zh-CN" altLang="en-US" dirty="0"/>
                  <a:t>回路失谐时，</a:t>
                </a:r>
                <a:r>
                  <a:rPr lang="zh-CN" altLang="en-US" dirty="0" smtClean="0"/>
                  <a:t>由于</a:t>
                </a:r>
                <a:r>
                  <a:rPr lang="en-US" altLang="zh-CN" dirty="0" err="1" smtClean="0"/>
                  <a:t>u</a:t>
                </a:r>
                <a:r>
                  <a:rPr lang="en-US" altLang="zh-CN" baseline="-25000" dirty="0" err="1" smtClean="0"/>
                  <a:t>c</a:t>
                </a:r>
                <a:r>
                  <a:rPr lang="zh-CN" altLang="en-US" dirty="0" smtClean="0"/>
                  <a:t>不再与</a:t>
                </a:r>
                <a:r>
                  <a:rPr lang="en-US" altLang="zh-CN" dirty="0" smtClean="0"/>
                  <a:t>i</a:t>
                </a:r>
                <a:r>
                  <a:rPr lang="en-US" altLang="zh-CN" baseline="-25000" dirty="0" smtClean="0"/>
                  <a:t>c1</a:t>
                </a:r>
                <a:r>
                  <a:rPr lang="zh-CN" altLang="en-US" dirty="0" smtClean="0"/>
                  <a:t>同相</a:t>
                </a:r>
                <a:r>
                  <a:rPr lang="zh-CN" altLang="en-US" dirty="0"/>
                  <a:t>，这</a:t>
                </a:r>
                <a:r>
                  <a:rPr lang="zh-CN" altLang="en-US" dirty="0" smtClean="0"/>
                  <a:t>意味着</a:t>
                </a:r>
                <a:r>
                  <a:rPr lang="en-US" altLang="zh-CN" dirty="0" err="1" smtClean="0"/>
                  <a:t>u</a:t>
                </a:r>
                <a:r>
                  <a:rPr lang="en-US" altLang="zh-CN" baseline="-25000" dirty="0" err="1" smtClean="0"/>
                  <a:t>cemin</a:t>
                </a:r>
                <a:r>
                  <a:rPr lang="zh-CN" altLang="en-US" dirty="0" smtClean="0"/>
                  <a:t> 与</a:t>
                </a:r>
                <a:r>
                  <a:rPr lang="en-US" altLang="zh-CN" dirty="0" err="1" smtClean="0"/>
                  <a:t>u</a:t>
                </a:r>
                <a:r>
                  <a:rPr lang="en-US" altLang="zh-CN" baseline="-25000" dirty="0" err="1" smtClean="0"/>
                  <a:t>bemax</a:t>
                </a:r>
                <a:r>
                  <a:rPr lang="zh-CN" altLang="en-US" dirty="0" smtClean="0"/>
                  <a:t>不在</a:t>
                </a:r>
                <a:r>
                  <a:rPr lang="zh-CN" altLang="en-US" dirty="0"/>
                  <a:t>同一时刻</a:t>
                </a:r>
                <a:r>
                  <a:rPr lang="zh-CN" altLang="en-US" dirty="0" smtClean="0"/>
                  <a:t>出现</a:t>
                </a:r>
                <a:r>
                  <a:rPr lang="zh-CN" altLang="en-US" dirty="0"/>
                  <a:t>。随着失谐程度的加剧，</a:t>
                </a:r>
                <a:r>
                  <a:rPr lang="zh-CN" altLang="en-US" dirty="0" smtClean="0"/>
                  <a:t>由于</a:t>
                </a:r>
                <a:r>
                  <a:rPr lang="en-US" altLang="zh-CN" dirty="0" err="1" smtClean="0"/>
                  <a:t>u</a:t>
                </a:r>
                <a:r>
                  <a:rPr lang="en-US" altLang="zh-CN" baseline="-25000" dirty="0" err="1" smtClean="0"/>
                  <a:t>ce</a:t>
                </a:r>
                <a:r>
                  <a:rPr lang="zh-CN" altLang="en-US" dirty="0" smtClean="0"/>
                  <a:t>的</a:t>
                </a:r>
                <a:r>
                  <a:rPr lang="zh-CN" altLang="en-US" dirty="0"/>
                  <a:t>影响</a:t>
                </a:r>
                <a:r>
                  <a:rPr lang="zh-CN" altLang="en-US" dirty="0" smtClean="0"/>
                  <a:t>，</a:t>
                </a:r>
                <a:r>
                  <a:rPr lang="en-US" altLang="zh-CN" dirty="0" err="1" smtClean="0"/>
                  <a:t>i</a:t>
                </a:r>
                <a:r>
                  <a:rPr lang="en-US" altLang="zh-CN" baseline="-25000" dirty="0" err="1" smtClean="0"/>
                  <a:t>c</a:t>
                </a:r>
                <a:r>
                  <a:rPr lang="zh-CN" altLang="en-US" dirty="0" smtClean="0"/>
                  <a:t>波形</a:t>
                </a:r>
                <a:r>
                  <a:rPr lang="zh-CN" altLang="en-US" dirty="0"/>
                  <a:t>将由</a:t>
                </a:r>
                <a:r>
                  <a:rPr lang="zh-CN" altLang="en-US" dirty="0" smtClean="0"/>
                  <a:t>原来</a:t>
                </a:r>
                <a:r>
                  <a:rPr lang="zh-CN" altLang="en-US" dirty="0"/>
                  <a:t>的凹顶（设谐振时为过压状态）逐渐演变为余弦脉冲</a:t>
                </a:r>
                <a:r>
                  <a:rPr lang="zh-CN" altLang="en-US" dirty="0" smtClean="0"/>
                  <a:t>。</a:t>
                </a:r>
                <a:endParaRPr lang="zh-CN" altLang="en-US" dirty="0"/>
              </a:p>
            </p:txBody>
          </p:sp>
        </mc:Choice>
        <mc:Fallback>
          <p:sp>
            <p:nvSpPr>
              <p:cNvPr id="3" name="标题 2"/>
              <p:cNvSpPr>
                <a:spLocks noGrp="1" noRot="1" noChangeAspect="1" noMove="1" noResize="1" noEditPoints="1" noAdjustHandles="1" noChangeArrowheads="1" noChangeShapeType="1" noTextEdit="1"/>
              </p:cNvSpPr>
              <p:nvPr>
                <p:ph type="title"/>
              </p:nvPr>
            </p:nvSpPr>
            <p:spPr>
              <a:xfrm>
                <a:off x="628649" y="904700"/>
                <a:ext cx="8046427" cy="5213131"/>
              </a:xfrm>
              <a:blipFill rotWithShape="1">
                <a:blip r:embed="rId2"/>
                <a:stretch>
                  <a:fillRect l="-1136" t="-117" r="-758" b="-33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83947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标题 2"/>
              <p:cNvSpPr>
                <a:spLocks noGrp="1"/>
              </p:cNvSpPr>
              <p:nvPr>
                <p:ph type="title"/>
              </p:nvPr>
            </p:nvSpPr>
            <p:spPr/>
            <p:txBody>
              <a:bodyPr/>
              <a:lstStyle/>
              <a:p>
                <a:r>
                  <a:rPr lang="zh-TW" altLang="en-US" dirty="0"/>
                  <a:t>失谐后</a:t>
                </a:r>
                <a:r>
                  <a:rPr lang="en-US" altLang="zh-TW" dirty="0"/>
                  <a:t>I</a:t>
                </a:r>
                <a:r>
                  <a:rPr lang="en-US" altLang="zh-TW" baseline="-25000" dirty="0"/>
                  <a:t>c0</a:t>
                </a:r>
                <a:r>
                  <a:rPr lang="zh-TW" altLang="en-US" dirty="0"/>
                  <a:t> 和</a:t>
                </a:r>
                <a:r>
                  <a:rPr lang="en-US" altLang="zh-TW" dirty="0"/>
                  <a:t>I</a:t>
                </a:r>
                <a:r>
                  <a:rPr lang="en-US" altLang="zh-TW" baseline="-25000" dirty="0"/>
                  <a:t>c1</a:t>
                </a:r>
                <a:r>
                  <a:rPr lang="zh-TW" altLang="en-US" dirty="0"/>
                  <a:t>要增大。此时回路电压</a:t>
                </a:r>
                <a:r>
                  <a:rPr lang="en-US" altLang="zh-TW" dirty="0" err="1"/>
                  <a:t>U</a:t>
                </a:r>
                <a:r>
                  <a:rPr lang="en-US" altLang="zh-TW" baseline="-25000" dirty="0" err="1"/>
                  <a:t>c</a:t>
                </a:r>
                <a:r>
                  <a:rPr lang="en-US" altLang="zh-TW" dirty="0"/>
                  <a:t>=I</a:t>
                </a:r>
                <a:r>
                  <a:rPr lang="en-US" altLang="zh-TW" baseline="-25000" dirty="0"/>
                  <a:t>c1</a:t>
                </a:r>
                <a:r>
                  <a:rPr lang="en-US" altLang="zh-CN" dirty="0"/>
                  <a:t>·|Z</a:t>
                </a:r>
                <a:r>
                  <a:rPr lang="en-US" altLang="zh-CN" baseline="-25000" dirty="0"/>
                  <a:t>L</a:t>
                </a:r>
                <a:r>
                  <a:rPr lang="en-US" altLang="zh-CN" dirty="0" smtClean="0"/>
                  <a:t>|</a:t>
                </a:r>
                <a:r>
                  <a:rPr lang="zh-CN" altLang="en-US" dirty="0"/>
                  <a:t>，</a:t>
                </a:r>
                <a:r>
                  <a:rPr lang="zh-CN" altLang="en-US" dirty="0" smtClean="0"/>
                  <a:t>由于</a:t>
                </a:r>
                <a:r>
                  <a:rPr lang="en-US" altLang="zh-CN" dirty="0"/>
                  <a:t>·|Z</a:t>
                </a:r>
                <a:r>
                  <a:rPr lang="en-US" altLang="zh-CN" baseline="-25000" dirty="0"/>
                  <a:t>L</a:t>
                </a:r>
                <a:r>
                  <a:rPr lang="en-US" altLang="zh-CN" dirty="0"/>
                  <a:t>|</a:t>
                </a:r>
                <a:r>
                  <a:rPr lang="zh-CN" altLang="en-US" dirty="0" smtClean="0"/>
                  <a:t>的</a:t>
                </a:r>
                <a:r>
                  <a:rPr lang="zh-CN" altLang="en-US" dirty="0"/>
                  <a:t>下降，也会有所减小。</a:t>
                </a:r>
                <a:r>
                  <a:rPr lang="zh-CN" altLang="en-US" dirty="0" smtClean="0"/>
                  <a:t>图</a:t>
                </a:r>
                <a:r>
                  <a:rPr lang="en-US" altLang="zh-CN" dirty="0" smtClean="0"/>
                  <a:t>3-24</a:t>
                </a:r>
                <a:r>
                  <a:rPr lang="zh-CN" altLang="en-US" dirty="0" smtClean="0"/>
                  <a:t>是</a:t>
                </a:r>
                <a:r>
                  <a:rPr lang="zh-CN" altLang="en-US" dirty="0"/>
                  <a:t>高频功</a:t>
                </a:r>
                <a:r>
                  <a:rPr lang="zh-CN" altLang="en-US" dirty="0" smtClean="0"/>
                  <a:t>放的</a:t>
                </a:r>
                <a:r>
                  <a:rPr lang="zh-CN" altLang="en-US" dirty="0"/>
                  <a:t>调谐特性。图上也表示发射极</a:t>
                </a:r>
                <a:r>
                  <a:rPr lang="zh-CN" altLang="en-US" dirty="0" smtClean="0"/>
                  <a:t>直流</a:t>
                </a:r>
                <a:r>
                  <a:rPr lang="en-US" altLang="zh-CN" dirty="0" smtClean="0"/>
                  <a:t>I</a:t>
                </a:r>
                <a:r>
                  <a:rPr lang="en-US" altLang="zh-CN" baseline="-25000" dirty="0" smtClean="0"/>
                  <a:t>c1</a:t>
                </a:r>
                <a:r>
                  <a:rPr lang="zh-CN" altLang="en-US" dirty="0" smtClean="0"/>
                  <a:t>的</a:t>
                </a:r>
                <a:r>
                  <a:rPr lang="zh-CN" altLang="en-US" dirty="0"/>
                  <a:t>变化。从图</a:t>
                </a:r>
                <a:r>
                  <a:rPr lang="zh-CN" altLang="en-US" dirty="0" smtClean="0"/>
                  <a:t>上可以</a:t>
                </a:r>
                <a:r>
                  <a:rPr lang="zh-CN" altLang="en-US" dirty="0"/>
                  <a:t>看出，可以</a:t>
                </a:r>
                <a:r>
                  <a:rPr lang="zh-CN" altLang="en-US" dirty="0" smtClean="0"/>
                  <a:t>利用</a:t>
                </a:r>
                <a:r>
                  <a:rPr lang="en-US" altLang="zh-CN" dirty="0" smtClean="0"/>
                  <a:t>I</a:t>
                </a:r>
                <a:r>
                  <a:rPr lang="en-US" altLang="zh-CN" baseline="-25000" dirty="0" smtClean="0"/>
                  <a:t>c0</a:t>
                </a:r>
                <a:r>
                  <a:rPr lang="zh-CN" altLang="en-US" dirty="0" smtClean="0"/>
                  <a:t>或</a:t>
                </a:r>
                <a:r>
                  <a:rPr lang="en-US" altLang="zh-CN" dirty="0" smtClean="0"/>
                  <a:t>I</a:t>
                </a:r>
                <a:r>
                  <a:rPr lang="en-US" altLang="zh-CN" baseline="-25000" dirty="0" smtClean="0"/>
                  <a:t>c1</a:t>
                </a:r>
                <a:r>
                  <a:rPr lang="zh-CN" altLang="en-US" dirty="0" smtClean="0"/>
                  <a:t> </a:t>
                </a:r>
                <a:r>
                  <a:rPr lang="zh-CN" altLang="en-US" dirty="0"/>
                  <a:t>最小，或者</a:t>
                </a:r>
                <a:r>
                  <a:rPr lang="zh-CN" altLang="en-US" dirty="0" smtClean="0"/>
                  <a:t>利用</a:t>
                </a:r>
                <a:r>
                  <a:rPr lang="en-US" altLang="zh-CN" dirty="0" err="1" smtClean="0"/>
                  <a:t>U</a:t>
                </a:r>
                <a:r>
                  <a:rPr lang="en-US" altLang="zh-CN" baseline="-25000" dirty="0" err="1" smtClean="0"/>
                  <a:t>c</a:t>
                </a:r>
                <a:r>
                  <a:rPr lang="zh-CN" altLang="en-US" dirty="0" smtClean="0"/>
                  <a:t>最大</a:t>
                </a:r>
                <a:r>
                  <a:rPr lang="zh-CN" altLang="en-US" dirty="0"/>
                  <a:t>来指示放大器的调谐</a:t>
                </a:r>
                <a:r>
                  <a:rPr lang="zh-CN" altLang="en-US" dirty="0" smtClean="0"/>
                  <a:t>。</a:t>
                </a:r>
                <a:r>
                  <a:rPr lang="en-US" altLang="zh-CN" dirty="0" smtClean="0"/>
                  <a:t/>
                </a:r>
                <a:br>
                  <a:rPr lang="en-US" altLang="zh-CN" dirty="0" smtClean="0"/>
                </a:br>
                <a:r>
                  <a:rPr lang="en-US" altLang="zh-CN" dirty="0" smtClean="0"/>
                  <a:t>         </a:t>
                </a:r>
                <a:r>
                  <a:rPr lang="zh-TW" altLang="en-US" dirty="0" smtClean="0"/>
                  <a:t>回路</a:t>
                </a:r>
                <a:r>
                  <a:rPr lang="zh-TW" altLang="en-US" dirty="0"/>
                  <a:t>失谐时</a:t>
                </a:r>
                <a:r>
                  <a:rPr lang="zh-TW" altLang="en-US" dirty="0" smtClean="0"/>
                  <a:t>直流功率</a:t>
                </a:r>
                <a:r>
                  <a:rPr lang="en-US" altLang="zh-TW" dirty="0" smtClean="0"/>
                  <a:t>P</a:t>
                </a:r>
                <a:r>
                  <a:rPr lang="en-US" altLang="zh-TW" baseline="-25000" dirty="0" smtClean="0"/>
                  <a:t>0</a:t>
                </a:r>
                <a:r>
                  <a:rPr lang="en-US" altLang="zh-TW" dirty="0" smtClean="0"/>
                  <a:t>=I</a:t>
                </a:r>
                <a:r>
                  <a:rPr lang="en-US" altLang="zh-TW" baseline="-25000" dirty="0" smtClean="0"/>
                  <a:t>c0</a:t>
                </a:r>
                <a:r>
                  <a:rPr lang="en-US" altLang="zh-TW" dirty="0" smtClean="0"/>
                  <a:t>U</a:t>
                </a:r>
                <a:r>
                  <a:rPr lang="en-US" altLang="zh-TW" baseline="-25000" dirty="0" smtClean="0"/>
                  <a:t>CC</a:t>
                </a:r>
                <a:r>
                  <a:rPr lang="zh-TW" altLang="en-US" dirty="0" smtClean="0"/>
                  <a:t>随</a:t>
                </a:r>
                <a:r>
                  <a:rPr lang="en-US" altLang="zh-TW" dirty="0" smtClean="0"/>
                  <a:t>I</a:t>
                </a:r>
                <a:r>
                  <a:rPr lang="en-US" altLang="zh-TW" baseline="-25000" dirty="0" smtClean="0"/>
                  <a:t>c0</a:t>
                </a:r>
                <a:r>
                  <a:rPr lang="zh-TW" altLang="en-US" dirty="0" smtClean="0"/>
                  <a:t>增加</a:t>
                </a:r>
                <a:r>
                  <a:rPr lang="zh-TW" altLang="en-US" dirty="0"/>
                  <a:t>而增加，而输出</a:t>
                </a:r>
                <a:r>
                  <a:rPr lang="zh-TW" altLang="en-US" dirty="0" smtClean="0"/>
                  <a:t>功率</a:t>
                </a:r>
                <a:r>
                  <a:rPr lang="en-US" altLang="zh-TW" dirty="0" smtClean="0"/>
                  <a:t>P</a:t>
                </a:r>
                <a:r>
                  <a:rPr lang="en-US" altLang="zh-TW" baseline="-25000" dirty="0" smtClean="0"/>
                  <a:t>1</a:t>
                </a:r>
                <a:r>
                  <a:rPr lang="en-US" altLang="zh-TW" dirty="0" smtClean="0"/>
                  <a:t>=U</a:t>
                </a:r>
                <a:r>
                  <a:rPr lang="en-US" altLang="zh-TW" baseline="-25000" dirty="0" smtClean="0"/>
                  <a:t>c</a:t>
                </a:r>
                <a:r>
                  <a:rPr lang="en-US" altLang="zh-TW" dirty="0" smtClean="0"/>
                  <a:t>I</a:t>
                </a:r>
                <a:r>
                  <a:rPr lang="en-US" altLang="zh-TW" baseline="-25000" dirty="0" smtClean="0"/>
                  <a:t>c1</a:t>
                </a:r>
                <a:r>
                  <a:rPr lang="en-US" altLang="zh-TW" dirty="0" smtClean="0"/>
                  <a:t>cos</a:t>
                </a:r>
                <a14:m>
                  <m:oMath xmlns:m="http://schemas.openxmlformats.org/officeDocument/2006/math">
                    <m:r>
                      <a:rPr lang="zh-TW" altLang="en-US" i="1" smtClean="0">
                        <a:latin typeface="Cambria Math" panose="02040503050406030204" pitchFamily="18" charset="0"/>
                      </a:rPr>
                      <m:t>𝜑</m:t>
                    </m:r>
                  </m:oMath>
                </a14:m>
                <a:r>
                  <a:rPr lang="en-US" altLang="zh-CN" dirty="0" smtClean="0"/>
                  <a:t>/2</a:t>
                </a:r>
                <a:r>
                  <a:rPr lang="zh-CN" altLang="en-US" dirty="0" smtClean="0"/>
                  <a:t>将</a:t>
                </a:r>
                <a:r>
                  <a:rPr lang="zh-CN" altLang="en-US" dirty="0"/>
                  <a:t>主要因</a:t>
                </a:r>
                <a:r>
                  <a:rPr lang="en-US" altLang="zh-TW" dirty="0"/>
                  <a:t>cos</a:t>
                </a:r>
                <a14:m>
                  <m:oMath xmlns:m="http://schemas.openxmlformats.org/officeDocument/2006/math">
                    <m:r>
                      <a:rPr lang="zh-TW" altLang="en-US" i="1">
                        <a:latin typeface="Cambria Math" panose="02040503050406030204" pitchFamily="18" charset="0"/>
                      </a:rPr>
                      <m:t>𝜑</m:t>
                    </m:r>
                  </m:oMath>
                </a14:m>
                <a:r>
                  <a:rPr lang="zh-CN" altLang="en-US" dirty="0"/>
                  <a:t>因子而下降，因此集电极</a:t>
                </a:r>
                <a:r>
                  <a:rPr lang="zh-CN" altLang="en-US" dirty="0" smtClean="0"/>
                  <a:t>功耗</a:t>
                </a:r>
                <a:r>
                  <a:rPr lang="en-US" altLang="zh-CN" dirty="0" smtClean="0"/>
                  <a:t>P</a:t>
                </a:r>
                <a:r>
                  <a:rPr lang="en-US" altLang="zh-CN" baseline="-25000" dirty="0" smtClean="0"/>
                  <a:t>c</a:t>
                </a:r>
                <a:r>
                  <a:rPr lang="zh-CN" altLang="en-US" dirty="0" smtClean="0"/>
                  <a:t> </a:t>
                </a:r>
                <a:r>
                  <a:rPr lang="zh-CN" altLang="en-US" dirty="0"/>
                  <a:t>将迅速增加。这表明高频功放必须经常</a:t>
                </a:r>
                <a:r>
                  <a:rPr lang="zh-CN" altLang="en-US" dirty="0" smtClean="0"/>
                  <a:t>保持</a:t>
                </a:r>
                <a:r>
                  <a:rPr lang="zh-CN" altLang="en-US" dirty="0"/>
                  <a:t>在谐振状态。调谐过程中失谐状态的时间要尽可能短，调谐动作要迅速，以防止</a:t>
                </a:r>
                <a:r>
                  <a:rPr lang="zh-CN" altLang="en-US" dirty="0" smtClean="0"/>
                  <a:t>晶体管因</a:t>
                </a:r>
                <a:r>
                  <a:rPr lang="zh-CN" altLang="en-US" dirty="0"/>
                  <a:t>过热而损坏。调谐时可</a:t>
                </a:r>
                <a:r>
                  <a:rPr lang="zh-CN" altLang="en-US" dirty="0" smtClean="0"/>
                  <a:t>降低</a:t>
                </a:r>
                <a:r>
                  <a:rPr lang="en-US" altLang="zh-CN" dirty="0" smtClean="0"/>
                  <a:t>U</a:t>
                </a:r>
                <a:r>
                  <a:rPr lang="en-US" altLang="zh-CN" baseline="-25000" dirty="0" smtClean="0"/>
                  <a:t>CC</a:t>
                </a:r>
                <a:r>
                  <a:rPr lang="zh-CN" altLang="en-US" dirty="0" smtClean="0"/>
                  <a:t>或</a:t>
                </a:r>
                <a:r>
                  <a:rPr lang="zh-CN" altLang="en-US" dirty="0"/>
                  <a:t>减小激励电压。</a:t>
                </a:r>
              </a:p>
            </p:txBody>
          </p:sp>
        </mc:Choice>
        <mc:Fallback>
          <p:sp>
            <p:nvSpPr>
              <p:cNvPr id="3" name="标题 2"/>
              <p:cNvSpPr>
                <a:spLocks noGrp="1" noRot="1" noChangeAspect="1" noMove="1" noResize="1" noEditPoints="1" noAdjustHandles="1" noChangeArrowheads="1" noChangeShapeType="1" noTextEdit="1"/>
              </p:cNvSpPr>
              <p:nvPr>
                <p:ph type="title"/>
              </p:nvPr>
            </p:nvSpPr>
            <p:spPr>
              <a:blipFill rotWithShape="1">
                <a:blip r:embed="rId2"/>
                <a:stretch>
                  <a:fillRect l="-1159" t="-117" r="-6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6124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0407" y="1361883"/>
            <a:ext cx="4143185" cy="3224403"/>
          </a:xfrm>
          <a:prstGeom prst="rect">
            <a:avLst/>
          </a:prstGeom>
        </p:spPr>
      </p:pic>
      <p:sp>
        <p:nvSpPr>
          <p:cNvPr id="4" name="文本框 3"/>
          <p:cNvSpPr txBox="1"/>
          <p:nvPr/>
        </p:nvSpPr>
        <p:spPr>
          <a:xfrm>
            <a:off x="2328861" y="5168118"/>
            <a:ext cx="4486275" cy="461665"/>
          </a:xfrm>
          <a:prstGeom prst="rect">
            <a:avLst/>
          </a:prstGeom>
          <a:noFill/>
        </p:spPr>
        <p:txBody>
          <a:bodyPr wrap="square" rtlCol="0">
            <a:spAutoFit/>
          </a:bodyPr>
          <a:lstStyle/>
          <a:p>
            <a:pPr algn="ctr"/>
            <a:r>
              <a:rPr lang="zh-CN" altLang="en-US" sz="2400" dirty="0" smtClean="0"/>
              <a:t>图</a:t>
            </a:r>
            <a:r>
              <a:rPr lang="en-US" altLang="zh-CN" sz="2400" dirty="0" smtClean="0"/>
              <a:t>3-24</a:t>
            </a:r>
            <a:r>
              <a:rPr lang="zh-CN" altLang="en-US" sz="2400" dirty="0"/>
              <a:t>　高频功放的调谐特性</a:t>
            </a:r>
          </a:p>
        </p:txBody>
      </p:sp>
    </p:spTree>
    <p:extLst>
      <p:ext uri="{BB962C8B-B14F-4D97-AF65-F5344CB8AC3E}">
        <p14:creationId xmlns:p14="http://schemas.microsoft.com/office/powerpoint/2010/main" val="383493184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例</a:t>
            </a:r>
            <a:r>
              <a:rPr lang="en-US" altLang="zh-CN" b="1" dirty="0" smtClean="0"/>
              <a:t>3-4</a:t>
            </a:r>
            <a:r>
              <a:rPr lang="zh-CN" altLang="en-US" dirty="0"/>
              <a:t>　功率放大器在负载谐振时工作在临界状态，负载</a:t>
            </a:r>
            <a:r>
              <a:rPr lang="zh-CN" altLang="en-US" dirty="0" smtClean="0"/>
              <a:t>为</a:t>
            </a:r>
            <a:r>
              <a:rPr lang="en-US" altLang="zh-CN" dirty="0" smtClean="0"/>
              <a:t>LC</a:t>
            </a:r>
            <a:r>
              <a:rPr lang="zh-CN" altLang="en-US" dirty="0" smtClean="0"/>
              <a:t>并联</a:t>
            </a:r>
            <a:r>
              <a:rPr lang="zh-CN" altLang="en-US" dirty="0"/>
              <a:t>谐振回路，</a:t>
            </a:r>
            <a:r>
              <a:rPr lang="zh-CN" altLang="en-US" dirty="0" smtClean="0"/>
              <a:t>如果由</a:t>
            </a:r>
            <a:r>
              <a:rPr lang="zh-CN" altLang="en-US" dirty="0"/>
              <a:t>某种原因使负载失谐，问高频功率放大器的工作状态如何改变？ 此时应用什么</a:t>
            </a:r>
            <a:r>
              <a:rPr lang="zh-CN" altLang="en-US" dirty="0" smtClean="0"/>
              <a:t>指示调谐</a:t>
            </a:r>
            <a:r>
              <a:rPr lang="zh-CN" altLang="en-US" dirty="0"/>
              <a:t>？</a:t>
            </a:r>
            <a:br>
              <a:rPr lang="zh-CN" altLang="en-US" dirty="0"/>
            </a:br>
            <a:r>
              <a:rPr lang="zh-CN" altLang="en-US" dirty="0" smtClean="0"/>
              <a:t>        解</a:t>
            </a:r>
            <a:r>
              <a:rPr lang="zh-CN" altLang="en-US" dirty="0"/>
              <a:t>　</a:t>
            </a:r>
            <a:r>
              <a:rPr lang="en-US" altLang="zh-CN" dirty="0" smtClean="0"/>
              <a:t>LC</a:t>
            </a:r>
            <a:r>
              <a:rPr lang="zh-CN" altLang="en-US" dirty="0" smtClean="0"/>
              <a:t>并联</a:t>
            </a:r>
            <a:r>
              <a:rPr lang="zh-CN" altLang="en-US" dirty="0"/>
              <a:t>谐振回路不论是容性失谐，还是感性失谐，阻抗均将减小，根据</a:t>
            </a:r>
            <a:r>
              <a:rPr lang="zh-CN" altLang="en-US" dirty="0" smtClean="0"/>
              <a:t>功率放大器</a:t>
            </a:r>
            <a:r>
              <a:rPr lang="zh-CN" altLang="en-US" dirty="0"/>
              <a:t>的负载特性可知，功率放大器失谐后将工作在欠压状态，输出电压将显著减小，而</a:t>
            </a:r>
            <a:r>
              <a:rPr lang="zh-CN" altLang="en-US" dirty="0" smtClean="0"/>
              <a:t>电流变化</a:t>
            </a:r>
            <a:r>
              <a:rPr lang="zh-CN" altLang="en-US" dirty="0"/>
              <a:t>不明显，因此进行调谐时用输出电压指示最好。输出电压值达到最大时，表明</a:t>
            </a:r>
            <a:r>
              <a:rPr lang="zh-CN" altLang="en-US" dirty="0" smtClean="0"/>
              <a:t>放大器谐振</a:t>
            </a:r>
            <a:r>
              <a:rPr lang="zh-CN" altLang="en-US" dirty="0"/>
              <a:t>。</a:t>
            </a:r>
          </a:p>
        </p:txBody>
      </p:sp>
      <p:pic>
        <p:nvPicPr>
          <p:cNvPr id="4" name="图片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6775" y="6338521"/>
            <a:ext cx="400050" cy="323850"/>
          </a:xfrm>
          <a:prstGeom prst="rect">
            <a:avLst/>
          </a:prstGeom>
        </p:spPr>
      </p:pic>
    </p:spTree>
    <p:extLst>
      <p:ext uri="{BB962C8B-B14F-4D97-AF65-F5344CB8AC3E}">
        <p14:creationId xmlns:p14="http://schemas.microsoft.com/office/powerpoint/2010/main" val="55708624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smtClean="0"/>
              <a:t>         第五</a:t>
            </a:r>
            <a:r>
              <a:rPr lang="zh-CN" altLang="en-US" sz="3200" b="1" dirty="0"/>
              <a:t>节　高频功率放大器实际</a:t>
            </a:r>
            <a:r>
              <a:rPr lang="zh-CN" altLang="en-US" sz="3200" b="1" dirty="0" smtClean="0"/>
              <a:t>线路</a:t>
            </a:r>
            <a:r>
              <a:rPr lang="en-US" altLang="zh-CN" sz="3200" b="1" dirty="0" smtClean="0"/>
              <a:t/>
            </a:r>
            <a:br>
              <a:rPr lang="en-US" altLang="zh-CN" sz="3200" b="1" dirty="0" smtClean="0"/>
            </a:br>
            <a:r>
              <a:rPr lang="en-US" altLang="zh-CN" sz="3200" b="1" dirty="0" smtClean="0"/>
              <a:t/>
            </a:r>
            <a:br>
              <a:rPr lang="en-US" altLang="zh-CN" sz="3200" b="1" dirty="0" smtClean="0"/>
            </a:br>
            <a:r>
              <a:rPr lang="zh-CN" altLang="en-US" b="1" dirty="0"/>
              <a:t>一、直流</a:t>
            </a:r>
            <a:r>
              <a:rPr lang="zh-CN" altLang="en-US" b="1" dirty="0" smtClean="0"/>
              <a:t>馈电线路</a:t>
            </a:r>
            <a:r>
              <a:rPr lang="en-US" altLang="zh-CN" dirty="0" smtClean="0"/>
              <a:t/>
            </a:r>
            <a:br>
              <a:rPr lang="en-US" altLang="zh-CN" dirty="0" smtClean="0"/>
            </a:br>
            <a:r>
              <a:rPr lang="en-US" altLang="zh-CN" dirty="0" smtClean="0"/>
              <a:t>        </a:t>
            </a:r>
            <a:r>
              <a:rPr lang="zh-CN" altLang="en-US" b="1" dirty="0" smtClean="0"/>
              <a:t>１</a:t>
            </a:r>
            <a:r>
              <a:rPr lang="zh-CN" altLang="en-US" b="1" dirty="0"/>
              <a:t>．集电极馈电线路</a:t>
            </a:r>
            <a:r>
              <a:rPr lang="zh-CN" altLang="en-US" dirty="0"/>
              <a:t/>
            </a:r>
            <a:br>
              <a:rPr lang="zh-CN" altLang="en-US" dirty="0"/>
            </a:br>
            <a:r>
              <a:rPr lang="zh-CN" altLang="en-US" dirty="0" smtClean="0"/>
              <a:t>         图</a:t>
            </a:r>
            <a:r>
              <a:rPr lang="en-US" altLang="zh-CN" dirty="0" smtClean="0"/>
              <a:t>3-25</a:t>
            </a:r>
            <a:r>
              <a:rPr lang="zh-CN" altLang="en-US" dirty="0" smtClean="0"/>
              <a:t>是</a:t>
            </a:r>
            <a:r>
              <a:rPr lang="zh-CN" altLang="en-US" dirty="0"/>
              <a:t>集电极的两种形式的馈电线路：并联馈电线路和串联馈电线路。在</a:t>
            </a:r>
            <a:r>
              <a:rPr lang="zh-CN" altLang="en-US" dirty="0" smtClean="0"/>
              <a:t>图</a:t>
            </a:r>
            <a:r>
              <a:rPr lang="en-US" altLang="zh-CN" dirty="0" smtClean="0"/>
              <a:t>3-25</a:t>
            </a:r>
            <a:r>
              <a:rPr lang="zh-CN" altLang="en-US" dirty="0" smtClean="0"/>
              <a:t>（</a:t>
            </a:r>
            <a:r>
              <a:rPr lang="en-US" altLang="zh-CN" dirty="0" smtClean="0"/>
              <a:t>a</a:t>
            </a:r>
            <a:r>
              <a:rPr lang="zh-CN" altLang="en-US" dirty="0" smtClean="0"/>
              <a:t>）</a:t>
            </a:r>
            <a:r>
              <a:rPr lang="zh-CN" altLang="en-US" dirty="0"/>
              <a:t>中，从形式上看，晶体管、谐振回路和电源三者是串联连接的，这使直流电压和</a:t>
            </a:r>
            <a:r>
              <a:rPr lang="zh-CN" altLang="en-US" dirty="0" smtClean="0"/>
              <a:t>回路</a:t>
            </a:r>
            <a:r>
              <a:rPr lang="zh-CN" altLang="en-US" dirty="0"/>
              <a:t>上的高频电压串联加到晶体管的集电极上。集电极电流中的直流电流</a:t>
            </a:r>
            <a:r>
              <a:rPr lang="zh-CN" altLang="en-US" dirty="0" smtClean="0"/>
              <a:t>从</a:t>
            </a:r>
            <a:r>
              <a:rPr lang="en-US" altLang="zh-CN" dirty="0" smtClean="0"/>
              <a:t>U</a:t>
            </a:r>
            <a:r>
              <a:rPr lang="en-US" altLang="zh-CN" baseline="-25000" dirty="0" smtClean="0"/>
              <a:t>CC</a:t>
            </a:r>
            <a:r>
              <a:rPr lang="zh-CN" altLang="en-US" dirty="0" smtClean="0"/>
              <a:t>出发</a:t>
            </a:r>
            <a:r>
              <a:rPr lang="zh-CN" altLang="en-US" dirty="0"/>
              <a:t>经</a:t>
            </a:r>
            <a:r>
              <a:rPr lang="zh-CN" altLang="en-US" dirty="0" smtClean="0"/>
              <a:t>扼流圈</a:t>
            </a:r>
            <a:r>
              <a:rPr lang="en-US" altLang="zh-CN" dirty="0" smtClean="0"/>
              <a:t>L</a:t>
            </a:r>
            <a:r>
              <a:rPr lang="en-US" altLang="zh-CN" baseline="-25000" dirty="0" smtClean="0"/>
              <a:t>B</a:t>
            </a:r>
            <a:r>
              <a:rPr lang="zh-CN" altLang="en-US" dirty="0" smtClean="0"/>
              <a:t>和</a:t>
            </a:r>
            <a:r>
              <a:rPr lang="zh-CN" altLang="en-US" dirty="0"/>
              <a:t>回路</a:t>
            </a:r>
            <a:r>
              <a:rPr lang="zh-CN" altLang="en-US" dirty="0" smtClean="0"/>
              <a:t>电感</a:t>
            </a:r>
            <a:r>
              <a:rPr lang="en-US" altLang="zh-CN" dirty="0" smtClean="0"/>
              <a:t>L</a:t>
            </a:r>
            <a:r>
              <a:rPr lang="zh-CN" altLang="en-US" dirty="0" smtClean="0"/>
              <a:t>流入</a:t>
            </a:r>
            <a:r>
              <a:rPr lang="zh-CN" altLang="en-US" dirty="0"/>
              <a:t>集电极，然后经发射极回到电源负端</a:t>
            </a:r>
            <a:r>
              <a:rPr lang="zh-CN" altLang="en-US" dirty="0" smtClean="0"/>
              <a:t>。</a:t>
            </a:r>
            <a:endParaRPr lang="zh-CN" altLang="en-US" sz="3200" b="1" dirty="0"/>
          </a:p>
        </p:txBody>
      </p:sp>
    </p:spTree>
    <p:extLst>
      <p:ext uri="{BB962C8B-B14F-4D97-AF65-F5344CB8AC3E}">
        <p14:creationId xmlns:p14="http://schemas.microsoft.com/office/powerpoint/2010/main" val="230352615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通常不希望高频电流流过电源，这是因为电源总有内阻，高频电流流过电源会</a:t>
            </a:r>
            <a:r>
              <a:rPr lang="zh-CN" altLang="en-US" dirty="0"/>
              <a:t>无谓地损耗功率，而且当多级</a:t>
            </a:r>
            <a:r>
              <a:rPr lang="zh-CN" altLang="en-US" dirty="0" smtClean="0"/>
              <a:t>放大器共</a:t>
            </a:r>
            <a:r>
              <a:rPr lang="zh-CN" altLang="en-US" dirty="0"/>
              <a:t>用电源时，会产生不希望的寄生反馈。为此要设置一些旁路电容和扼流圈。从发射极</a:t>
            </a:r>
            <a:r>
              <a:rPr lang="zh-CN" altLang="en-US" dirty="0" smtClean="0"/>
              <a:t>出来</a:t>
            </a:r>
            <a:r>
              <a:rPr lang="zh-CN" altLang="en-US" dirty="0"/>
              <a:t>的高频电流经过旁路</a:t>
            </a:r>
            <a:r>
              <a:rPr lang="zh-CN" altLang="en-US" dirty="0" smtClean="0"/>
              <a:t>电容</a:t>
            </a:r>
            <a:r>
              <a:rPr lang="en-US" altLang="zh-CN" dirty="0" smtClean="0"/>
              <a:t>C</a:t>
            </a:r>
            <a:r>
              <a:rPr lang="en-US" altLang="zh-CN" baseline="-25000" dirty="0" smtClean="0"/>
              <a:t>B</a:t>
            </a:r>
            <a:r>
              <a:rPr lang="zh-CN" altLang="en-US" dirty="0" smtClean="0"/>
              <a:t>和</a:t>
            </a:r>
            <a:r>
              <a:rPr lang="zh-CN" altLang="en-US" dirty="0"/>
              <a:t>谐振回路再回到集电极</a:t>
            </a:r>
            <a:r>
              <a:rPr lang="zh-CN" altLang="en-US" dirty="0" smtClean="0"/>
              <a:t>。</a:t>
            </a:r>
            <a:r>
              <a:rPr lang="en-US" altLang="zh-CN" dirty="0" smtClean="0"/>
              <a:t>C</a:t>
            </a:r>
            <a:r>
              <a:rPr lang="en-US" altLang="zh-CN" baseline="-25000" dirty="0" smtClean="0"/>
              <a:t>B</a:t>
            </a:r>
            <a:r>
              <a:rPr lang="zh-CN" altLang="en-US" baseline="-25000" dirty="0" smtClean="0"/>
              <a:t> </a:t>
            </a:r>
            <a:r>
              <a:rPr lang="zh-CN" altLang="en-US" dirty="0"/>
              <a:t>的值应使它的阻抗远小于</a:t>
            </a:r>
            <a:r>
              <a:rPr lang="zh-CN" altLang="en-US" dirty="0" smtClean="0"/>
              <a:t>回路</a:t>
            </a:r>
            <a:r>
              <a:rPr lang="zh-CN" altLang="en-US" dirty="0"/>
              <a:t>的高频阻抗。</a:t>
            </a:r>
          </a:p>
        </p:txBody>
      </p:sp>
    </p:spTree>
    <p:extLst>
      <p:ext uri="{BB962C8B-B14F-4D97-AF65-F5344CB8AC3E}">
        <p14:creationId xmlns:p14="http://schemas.microsoft.com/office/powerpoint/2010/main" val="26279312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4625" y="1503998"/>
            <a:ext cx="5954749" cy="3025140"/>
          </a:xfrm>
          <a:prstGeom prst="rect">
            <a:avLst/>
          </a:prstGeom>
        </p:spPr>
      </p:pic>
      <p:sp>
        <p:nvSpPr>
          <p:cNvPr id="4" name="文本框 3"/>
          <p:cNvSpPr txBox="1"/>
          <p:nvPr/>
        </p:nvSpPr>
        <p:spPr>
          <a:xfrm>
            <a:off x="2393155" y="5034652"/>
            <a:ext cx="4357687" cy="461665"/>
          </a:xfrm>
          <a:prstGeom prst="rect">
            <a:avLst/>
          </a:prstGeom>
          <a:noFill/>
        </p:spPr>
        <p:txBody>
          <a:bodyPr wrap="square" rtlCol="0">
            <a:spAutoFit/>
          </a:bodyPr>
          <a:lstStyle/>
          <a:p>
            <a:pPr algn="ctr"/>
            <a:r>
              <a:rPr lang="zh-CN" altLang="en-US" sz="2400" dirty="0" smtClean="0"/>
              <a:t>图</a:t>
            </a:r>
            <a:r>
              <a:rPr lang="en-US" altLang="zh-CN" sz="2400" dirty="0" smtClean="0"/>
              <a:t>3-25</a:t>
            </a:r>
            <a:r>
              <a:rPr lang="zh-CN" altLang="en-US" sz="2400" dirty="0"/>
              <a:t>　集电极馈电线路</a:t>
            </a:r>
          </a:p>
        </p:txBody>
      </p:sp>
    </p:spTree>
    <p:extLst>
      <p:ext uri="{BB962C8B-B14F-4D97-AF65-F5344CB8AC3E}">
        <p14:creationId xmlns:p14="http://schemas.microsoft.com/office/powerpoint/2010/main" val="725216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图</a:t>
            </a:r>
            <a:r>
              <a:rPr lang="en-US" altLang="zh-CN" dirty="0" smtClean="0"/>
              <a:t>3-25</a:t>
            </a:r>
            <a:r>
              <a:rPr lang="zh-CN" altLang="en-US" dirty="0" smtClean="0"/>
              <a:t>（</a:t>
            </a:r>
            <a:r>
              <a:rPr lang="en-US" altLang="zh-CN" dirty="0" smtClean="0"/>
              <a:t>b</a:t>
            </a:r>
            <a:r>
              <a:rPr lang="zh-CN" altLang="en-US" dirty="0" smtClean="0"/>
              <a:t>）</a:t>
            </a:r>
            <a:r>
              <a:rPr lang="zh-CN" altLang="en-US" dirty="0"/>
              <a:t>是并馈线路。晶体管、电源、谐振回路三者是并联连接的，但同样可以</a:t>
            </a:r>
            <a:r>
              <a:rPr lang="zh-CN" altLang="en-US" dirty="0" smtClean="0"/>
              <a:t>完成</a:t>
            </a:r>
            <a:r>
              <a:rPr lang="zh-CN" altLang="en-US" dirty="0"/>
              <a:t>馈电任务。一方面由于与回路串联的阻隔</a:t>
            </a:r>
            <a:r>
              <a:rPr lang="zh-CN" altLang="en-US" dirty="0" smtClean="0"/>
              <a:t>电容</a:t>
            </a:r>
            <a:r>
              <a:rPr lang="en-US" altLang="zh-CN" dirty="0" smtClean="0"/>
              <a:t>C</a:t>
            </a:r>
            <a:r>
              <a:rPr lang="en-US" altLang="zh-CN" baseline="-25000" dirty="0" smtClean="0"/>
              <a:t>B</a:t>
            </a:r>
            <a:r>
              <a:rPr lang="zh-CN" altLang="en-US" dirty="0" smtClean="0"/>
              <a:t> </a:t>
            </a:r>
            <a:r>
              <a:rPr lang="zh-CN" altLang="en-US" dirty="0"/>
              <a:t>是阻止直流电流通过的，它两端加有</a:t>
            </a:r>
            <a:r>
              <a:rPr lang="zh-CN" altLang="en-US" dirty="0" smtClean="0"/>
              <a:t>直流电压</a:t>
            </a:r>
            <a:r>
              <a:rPr lang="en-US" altLang="zh-CN" dirty="0" smtClean="0"/>
              <a:t>U</a:t>
            </a:r>
            <a:r>
              <a:rPr lang="en-US" altLang="zh-CN" baseline="-25000" dirty="0" smtClean="0"/>
              <a:t>CC</a:t>
            </a:r>
            <a:r>
              <a:rPr lang="zh-CN" altLang="en-US" dirty="0" smtClean="0"/>
              <a:t>；</a:t>
            </a:r>
            <a:r>
              <a:rPr lang="zh-CN" altLang="en-US" dirty="0"/>
              <a:t>另一方面与</a:t>
            </a:r>
            <a:r>
              <a:rPr lang="zh-CN" altLang="en-US" dirty="0" smtClean="0"/>
              <a:t>电源</a:t>
            </a:r>
            <a:r>
              <a:rPr lang="en-US" altLang="zh-CN" dirty="0" smtClean="0"/>
              <a:t>U</a:t>
            </a:r>
            <a:r>
              <a:rPr lang="en-US" altLang="zh-CN" baseline="-25000" dirty="0" smtClean="0"/>
              <a:t>CC</a:t>
            </a:r>
            <a:r>
              <a:rPr lang="zh-CN" altLang="en-US" dirty="0" smtClean="0"/>
              <a:t>串联</a:t>
            </a:r>
            <a:r>
              <a:rPr lang="zh-CN" altLang="en-US" dirty="0"/>
              <a:t>的</a:t>
            </a:r>
            <a:r>
              <a:rPr lang="zh-CN" altLang="en-US" dirty="0" smtClean="0"/>
              <a:t>扼流圈</a:t>
            </a:r>
            <a:r>
              <a:rPr lang="en-US" altLang="zh-CN" dirty="0" smtClean="0"/>
              <a:t>L</a:t>
            </a:r>
            <a:r>
              <a:rPr lang="en-US" altLang="zh-CN" baseline="-25000" dirty="0" smtClean="0"/>
              <a:t>B</a:t>
            </a:r>
            <a:r>
              <a:rPr lang="zh-CN" altLang="en-US" dirty="0" smtClean="0"/>
              <a:t>可以</a:t>
            </a:r>
            <a:r>
              <a:rPr lang="zh-CN" altLang="en-US" dirty="0"/>
              <a:t>阻止高频电流流过</a:t>
            </a:r>
            <a:r>
              <a:rPr lang="zh-CN" altLang="en-US" dirty="0" smtClean="0"/>
              <a:t>电源</a:t>
            </a:r>
            <a:r>
              <a:rPr lang="en-US" altLang="zh-CN" dirty="0" smtClean="0"/>
              <a:t>U</a:t>
            </a:r>
            <a:r>
              <a:rPr lang="en-US" altLang="zh-CN" baseline="-25000" dirty="0" smtClean="0"/>
              <a:t>CC</a:t>
            </a:r>
            <a:r>
              <a:rPr lang="zh-CN" altLang="en-US" dirty="0" smtClean="0"/>
              <a:t>，</a:t>
            </a:r>
            <a:r>
              <a:rPr lang="zh-CN" altLang="en-US" dirty="0"/>
              <a:t>它</a:t>
            </a:r>
            <a:r>
              <a:rPr lang="zh-CN" altLang="en-US" dirty="0" smtClean="0"/>
              <a:t>两端加</a:t>
            </a:r>
            <a:r>
              <a:rPr lang="zh-CN" altLang="en-US" dirty="0"/>
              <a:t>有高频电压。因此无论从哪一个回路看，均</a:t>
            </a:r>
            <a:r>
              <a:rPr lang="zh-CN" altLang="en-US" dirty="0" smtClean="0"/>
              <a:t>有</a:t>
            </a:r>
            <a:r>
              <a:rPr lang="en-US" altLang="zh-CN" dirty="0" err="1" smtClean="0"/>
              <a:t>u</a:t>
            </a:r>
            <a:r>
              <a:rPr lang="en-US" altLang="zh-CN" baseline="-25000" dirty="0" err="1" smtClean="0"/>
              <a:t>ce</a:t>
            </a:r>
            <a:r>
              <a:rPr lang="en-US" altLang="zh-CN" dirty="0" smtClean="0"/>
              <a:t>=U</a:t>
            </a:r>
            <a:r>
              <a:rPr lang="en-US" altLang="zh-CN" baseline="-25000" dirty="0" smtClean="0"/>
              <a:t>CC</a:t>
            </a:r>
            <a:r>
              <a:rPr lang="en-US" altLang="zh-CN" dirty="0" smtClean="0"/>
              <a:t>-</a:t>
            </a:r>
            <a:r>
              <a:rPr lang="en-US" altLang="zh-CN" dirty="0" err="1" smtClean="0"/>
              <a:t>u</a:t>
            </a:r>
            <a:r>
              <a:rPr lang="en-US" altLang="zh-CN" baseline="-25000" dirty="0" err="1" smtClean="0"/>
              <a:t>c</a:t>
            </a:r>
            <a:r>
              <a:rPr lang="zh-CN" altLang="en-US" dirty="0" smtClean="0"/>
              <a:t>。</a:t>
            </a:r>
            <a:r>
              <a:rPr lang="en-US" altLang="zh-CN" dirty="0" smtClean="0"/>
              <a:t/>
            </a:r>
            <a:br>
              <a:rPr lang="en-US" altLang="zh-CN" dirty="0" smtClean="0"/>
            </a:br>
            <a:r>
              <a:rPr lang="en-US" altLang="zh-CN" dirty="0" smtClean="0"/>
              <a:t>        </a:t>
            </a:r>
            <a:r>
              <a:rPr lang="zh-CN" altLang="en-US" dirty="0" smtClean="0"/>
              <a:t>串</a:t>
            </a:r>
            <a:r>
              <a:rPr lang="zh-CN" altLang="en-US" dirty="0"/>
              <a:t>馈的优点</a:t>
            </a:r>
            <a:r>
              <a:rPr lang="zh-CN" altLang="en-US" dirty="0" smtClean="0"/>
              <a:t>是</a:t>
            </a:r>
            <a:r>
              <a:rPr lang="en-US" altLang="zh-CN" dirty="0" smtClean="0"/>
              <a:t>U</a:t>
            </a:r>
            <a:r>
              <a:rPr lang="en-US" altLang="zh-CN" baseline="-25000" dirty="0" smtClean="0"/>
              <a:t>CC</a:t>
            </a:r>
            <a:r>
              <a:rPr lang="zh-CN" altLang="en-US" dirty="0" smtClean="0"/>
              <a:t>、</a:t>
            </a:r>
            <a:r>
              <a:rPr lang="en-US" altLang="zh-CN" dirty="0" smtClean="0"/>
              <a:t>L</a:t>
            </a:r>
            <a:r>
              <a:rPr lang="zh-CN" altLang="en-US" dirty="0" smtClean="0"/>
              <a:t>、</a:t>
            </a:r>
            <a:r>
              <a:rPr lang="en-US" altLang="zh-CN" dirty="0" smtClean="0"/>
              <a:t>C</a:t>
            </a:r>
            <a:r>
              <a:rPr lang="zh-CN" altLang="en-US" dirty="0" smtClean="0"/>
              <a:t>处于</a:t>
            </a:r>
            <a:r>
              <a:rPr lang="zh-CN" altLang="en-US" dirty="0"/>
              <a:t>高频电位，分布电容不易影响回路；并馈的优点是回路</a:t>
            </a:r>
            <a:r>
              <a:rPr lang="zh-CN" altLang="en-US" dirty="0" smtClean="0"/>
              <a:t>处于</a:t>
            </a:r>
            <a:r>
              <a:rPr lang="zh-CN" altLang="en-US" dirty="0"/>
              <a:t>直流地电位</a:t>
            </a:r>
            <a:r>
              <a:rPr lang="zh-CN" altLang="en-US" dirty="0" smtClean="0"/>
              <a:t>，</a:t>
            </a:r>
            <a:r>
              <a:rPr lang="en-US" altLang="zh-CN" dirty="0" smtClean="0"/>
              <a:t>L</a:t>
            </a:r>
            <a:r>
              <a:rPr lang="zh-CN" altLang="en-US" dirty="0" smtClean="0"/>
              <a:t>、</a:t>
            </a:r>
            <a:r>
              <a:rPr lang="en-US" altLang="zh-CN" dirty="0" smtClean="0"/>
              <a:t>C</a:t>
            </a:r>
            <a:r>
              <a:rPr lang="zh-CN" altLang="en-US" dirty="0" smtClean="0"/>
              <a:t>元件</a:t>
            </a:r>
            <a:r>
              <a:rPr lang="zh-CN" altLang="en-US" dirty="0"/>
              <a:t>可以接地，安装方便。</a:t>
            </a:r>
          </a:p>
        </p:txBody>
      </p:sp>
    </p:spTree>
    <p:extLst>
      <p:ext uri="{BB962C8B-B14F-4D97-AF65-F5344CB8AC3E}">
        <p14:creationId xmlns:p14="http://schemas.microsoft.com/office/powerpoint/2010/main" val="36252028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a:t>
            </a:r>
            <a:r>
              <a:rPr lang="zh-CN" altLang="en-US" b="1" dirty="0" smtClean="0"/>
              <a:t>２</a:t>
            </a:r>
            <a:r>
              <a:rPr lang="zh-CN" altLang="en-US" b="1" dirty="0"/>
              <a:t>．基极馈电线路</a:t>
            </a:r>
            <a:r>
              <a:rPr lang="zh-CN" altLang="en-US" dirty="0"/>
              <a:t/>
            </a:r>
            <a:br>
              <a:rPr lang="zh-CN" altLang="en-US" dirty="0"/>
            </a:br>
            <a:r>
              <a:rPr lang="zh-CN" altLang="en-US" dirty="0" smtClean="0"/>
              <a:t>        与</a:t>
            </a:r>
            <a:r>
              <a:rPr lang="zh-CN" altLang="en-US" dirty="0"/>
              <a:t>集电极馈电线路类似，基极馈电线路也有串馈和并馈两种，如</a:t>
            </a:r>
            <a:r>
              <a:rPr lang="zh-CN" altLang="en-US" dirty="0" smtClean="0"/>
              <a:t>图</a:t>
            </a:r>
            <a:r>
              <a:rPr lang="en-US" altLang="zh-CN" dirty="0" smtClean="0"/>
              <a:t>3-26</a:t>
            </a:r>
            <a:r>
              <a:rPr lang="zh-CN" altLang="en-US" dirty="0" smtClean="0"/>
              <a:t>所</a:t>
            </a:r>
            <a:r>
              <a:rPr lang="zh-CN" altLang="en-US" dirty="0"/>
              <a:t>示。</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5832" y="2505264"/>
            <a:ext cx="4872335" cy="2926545"/>
          </a:xfrm>
          <a:prstGeom prst="rect">
            <a:avLst/>
          </a:prstGeom>
        </p:spPr>
      </p:pic>
      <p:sp>
        <p:nvSpPr>
          <p:cNvPr id="4" name="文本框 3"/>
          <p:cNvSpPr txBox="1"/>
          <p:nvPr/>
        </p:nvSpPr>
        <p:spPr>
          <a:xfrm>
            <a:off x="2260922" y="5590879"/>
            <a:ext cx="4622154" cy="461665"/>
          </a:xfrm>
          <a:prstGeom prst="rect">
            <a:avLst/>
          </a:prstGeom>
          <a:noFill/>
        </p:spPr>
        <p:txBody>
          <a:bodyPr wrap="square" rtlCol="0">
            <a:spAutoFit/>
          </a:bodyPr>
          <a:lstStyle/>
          <a:p>
            <a:pPr algn="ctr"/>
            <a:r>
              <a:rPr lang="zh-CN" altLang="en-US" sz="2400" dirty="0" smtClean="0"/>
              <a:t>图</a:t>
            </a:r>
            <a:r>
              <a:rPr lang="en-US" altLang="zh-CN" sz="2400" dirty="0" smtClean="0"/>
              <a:t>3-26</a:t>
            </a:r>
            <a:r>
              <a:rPr lang="zh-CN" altLang="en-US" sz="2400" dirty="0"/>
              <a:t>　基极馈电线路</a:t>
            </a:r>
          </a:p>
        </p:txBody>
      </p:sp>
    </p:spTree>
    <p:extLst>
      <p:ext uri="{BB962C8B-B14F-4D97-AF65-F5344CB8AC3E}">
        <p14:creationId xmlns:p14="http://schemas.microsoft.com/office/powerpoint/2010/main" val="29066780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        与</a:t>
            </a:r>
            <a:r>
              <a:rPr lang="zh-CN" altLang="en-US" dirty="0"/>
              <a:t>集电极馈电线路不同的是，基极的负偏压除了</a:t>
            </a:r>
            <a:r>
              <a:rPr lang="zh-CN" altLang="en-US" dirty="0" smtClean="0"/>
              <a:t>图</a:t>
            </a:r>
            <a:r>
              <a:rPr lang="en-US" altLang="zh-CN" dirty="0" smtClean="0"/>
              <a:t>3-26</a:t>
            </a:r>
            <a:r>
              <a:rPr lang="zh-CN" altLang="en-US" dirty="0" smtClean="0"/>
              <a:t>外加</a:t>
            </a:r>
            <a:r>
              <a:rPr lang="zh-CN" altLang="en-US" dirty="0"/>
              <a:t>以外，也可以由基极</a:t>
            </a:r>
            <a:r>
              <a:rPr lang="zh-CN" altLang="en-US" dirty="0" smtClean="0"/>
              <a:t>直流</a:t>
            </a:r>
            <a:r>
              <a:rPr lang="zh-CN" altLang="en-US" dirty="0"/>
              <a:t>电流或发射极直流电流流过电阻产生。前者称为固定偏压，后者称为自给偏压。图</a:t>
            </a:r>
            <a:br>
              <a:rPr lang="zh-CN" altLang="en-US" dirty="0"/>
            </a:br>
            <a:r>
              <a:rPr lang="en-US" altLang="zh-CN" dirty="0" smtClean="0"/>
              <a:t>3-27</a:t>
            </a:r>
            <a:r>
              <a:rPr lang="zh-CN" altLang="en-US" dirty="0" smtClean="0"/>
              <a:t>（</a:t>
            </a:r>
            <a:r>
              <a:rPr lang="en-US" altLang="zh-CN" dirty="0" smtClean="0"/>
              <a:t>a</a:t>
            </a:r>
            <a:r>
              <a:rPr lang="zh-CN" altLang="en-US" dirty="0" smtClean="0"/>
              <a:t>）</a:t>
            </a:r>
            <a:r>
              <a:rPr lang="zh-CN" altLang="en-US" dirty="0"/>
              <a:t>是发射极自给偏压</a:t>
            </a:r>
            <a:r>
              <a:rPr lang="zh-CN" altLang="en-US" dirty="0" smtClean="0"/>
              <a:t>，</a:t>
            </a:r>
            <a:r>
              <a:rPr lang="en-US" altLang="zh-CN" dirty="0" smtClean="0"/>
              <a:t>C</a:t>
            </a:r>
            <a:r>
              <a:rPr lang="en-US" altLang="zh-CN" baseline="-25000" dirty="0" smtClean="0"/>
              <a:t>B</a:t>
            </a:r>
            <a:r>
              <a:rPr lang="zh-CN" altLang="en-US" dirty="0" smtClean="0"/>
              <a:t> </a:t>
            </a:r>
            <a:r>
              <a:rPr lang="zh-CN" altLang="en-US" dirty="0"/>
              <a:t>为旁路电容；</a:t>
            </a:r>
            <a:r>
              <a:rPr lang="zh-CN" altLang="en-US" dirty="0" smtClean="0"/>
              <a:t>图</a:t>
            </a:r>
            <a:r>
              <a:rPr lang="en-US" altLang="zh-CN" dirty="0" smtClean="0"/>
              <a:t>3-27</a:t>
            </a:r>
            <a:r>
              <a:rPr lang="zh-CN" altLang="en-US" dirty="0" smtClean="0"/>
              <a:t>（</a:t>
            </a:r>
            <a:r>
              <a:rPr lang="en-US" altLang="zh-CN" dirty="0" smtClean="0"/>
              <a:t>b</a:t>
            </a:r>
            <a:r>
              <a:rPr lang="zh-CN" altLang="en-US" dirty="0" smtClean="0"/>
              <a:t>）</a:t>
            </a:r>
            <a:r>
              <a:rPr lang="zh-CN" altLang="en-US" dirty="0"/>
              <a:t>为基极组合偏压；</a:t>
            </a:r>
            <a:r>
              <a:rPr lang="zh-CN" altLang="en-US" dirty="0" smtClean="0"/>
              <a:t>图</a:t>
            </a:r>
            <a:r>
              <a:rPr lang="en-US" altLang="zh-CN" dirty="0" smtClean="0"/>
              <a:t>3-27</a:t>
            </a:r>
            <a:r>
              <a:rPr lang="zh-CN" altLang="en-US" dirty="0" smtClean="0"/>
              <a:t>（</a:t>
            </a:r>
            <a:r>
              <a:rPr lang="en-US" altLang="zh-CN" dirty="0" smtClean="0"/>
              <a:t>c</a:t>
            </a:r>
            <a:r>
              <a:rPr lang="zh-CN" altLang="en-US" dirty="0" smtClean="0"/>
              <a:t>）为零</a:t>
            </a:r>
            <a:r>
              <a:rPr lang="zh-CN" altLang="en-US" dirty="0"/>
              <a:t>偏压。自给偏压的优点是它能随激励大小变化，使晶体管的各极电流受激励变化的</a:t>
            </a:r>
            <a:r>
              <a:rPr lang="zh-CN" altLang="en-US" dirty="0" smtClean="0"/>
              <a:t>影响减小</a:t>
            </a:r>
            <a:r>
              <a:rPr lang="zh-CN" altLang="en-US" dirty="0"/>
              <a:t>。</a:t>
            </a:r>
          </a:p>
        </p:txBody>
      </p:sp>
    </p:spTree>
    <p:extLst>
      <p:ext uri="{BB962C8B-B14F-4D97-AF65-F5344CB8AC3E}">
        <p14:creationId xmlns:p14="http://schemas.microsoft.com/office/powerpoint/2010/main" val="1069188504"/>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3836</Words>
  <Application>Microsoft Office PowerPoint</Application>
  <PresentationFormat>全屏显示(4:3)</PresentationFormat>
  <Paragraphs>195</Paragraphs>
  <Slides>124</Slides>
  <Notes>1</Notes>
  <HiddenSlides>0</HiddenSlides>
  <MMClips>0</MMClips>
  <ScaleCrop>false</ScaleCrop>
  <HeadingPairs>
    <vt:vector size="4" baseType="variant">
      <vt:variant>
        <vt:lpstr>主题</vt:lpstr>
      </vt:variant>
      <vt:variant>
        <vt:i4>1</vt:i4>
      </vt:variant>
      <vt:variant>
        <vt:lpstr>幻灯片标题</vt:lpstr>
      </vt:variant>
      <vt:variant>
        <vt:i4>124</vt:i4>
      </vt:variant>
    </vt:vector>
  </HeadingPairs>
  <TitlesOfParts>
    <vt:vector size="125" baseType="lpstr">
      <vt:lpstr>1_Office 主题</vt:lpstr>
      <vt:lpstr>           </vt:lpstr>
      <vt:lpstr>              第一节　晶体三极管高频等效电路 一、晶体三极管高频混合π型等效电路         考虑PN 结的电容效应及三极管的性质，三极管的物理模拟电路如图3-1(a)所示。图中r_e^′ 为发射区体电阻，r_c^′ 为集电区体电阻，r_e^′和r_c^′一般都小于10欧，可以忽略不计；rbb′ 为基区体电阻，通常为几十至几百欧；rb’e为折合到基极支路的发射结正向电阻，通常为几百欧到几千欧；rb’c表示输出电压对输入电压的反馈作用，约为几兆欧；rce表示输出电压对输出电流的影响，约为几十到几百千欧；Cb’e 为发射结电容，也有参考书用Cμ 表示，约为100~500pF；</vt:lpstr>
      <vt:lpstr>Cb’c 为集电结电容，也有参考书用Cπ 表示，约为2~10pF；gm为跨导，反映Ub’e 对输出电流ic的控制能力，约为几十mS。把图3-1(a)接成共射接法就得到晶体管共发射极混合π型等效电路，如图3-1(b)所示。如果三极管工作频率较低时，图中各电容均看作开路，即可简化为微变等效电路，如图3-1(c)所示。         图3-1(b)中rb’c 和Cb’c把输出回路和输入回路连接起来了，必须通过解联立方程式才能求出输出电压和电流，不便于分析；混合π型等效电路中各参数随器件的不同有不少的差异。但是，各参数物理意义明确，在较宽的频率范围内，参数值基本不随频率改变，适用于分析宽频带小信号放大器。</vt:lpstr>
      <vt:lpstr>PowerPoint 演示文稿</vt:lpstr>
      <vt:lpstr>二、Y参数等效电路        Y参数等效电路是将晶体管看作一个有源线性二端口网络，用网络参数构成等效电路，如图3-2所示。</vt:lpstr>
      <vt:lpstr>         由图可见：   其中，Yie为输出端交流短路时的输入导纳，           Yre为输入端交流短路时的反向传输导纳，                                                          Yfe为输出端交流短路时的正向传输导纳，  </vt:lpstr>
      <vt:lpstr>         Yoe为输入端交流短路时的输出导纳，           晶体管的Y参数可以用仪器测出，有些晶体管的手册或数据单上也会给出指定的频率及电流条件下的这些参数量。         在忽略rb’e 及满足Cπ ≫Cμ 的条件下，Y参数与混π参数之间的关系为</vt:lpstr>
      <vt:lpstr>              由此可见，Y参数不仅与静态工作点的电压、电流值有关，而且与工作频率有关，是频率的复函数。当放大器工作在窄带时，Y参数变化不大，可以将Y参数看作常数；当放大器工作在宽带时，不能将Y参数看作常数。需要注意的是，手册中给出的Y参数是在一定工作条件下的值。</vt:lpstr>
      <vt:lpstr>                        第二节　高频小信号放大器 一、高频小信号放大器的主要性能指标         1)增益         为了提高放大微弱信号的能力，要求高频小信号具有足够的电压放大倍数或功率放大倍数。电压放大倍数Au的定义为         式中：Uo为放大器输出电压振幅度，Ui为放大器输入电压振幅度。功率放大倍数是指输出功率Po 与输入功率Po 之比，记为Ap。即</vt:lpstr>
      <vt:lpstr>         放大倍数常用dB（分贝）来表示，称为增益，定义如下：            用于各种接收机中的中频放大器，其电压放大倍数可达到104~105，即电压增益为80~100dB。放大器工作频率的改变，放大器的放大倍数将发生变化，再考虑到放大器</vt:lpstr>
      <vt:lpstr>的稳定性，单级放大器的放大倍数一般设计在10~30dB，因此放大器通常要靠多级级联才能实现。          2)通频带和选择性          高频小信号放大器一般放大的是具有一定带宽的信号，因此要求放大器的带宽应大于或等于待放大的信号带宽，以便让信号中各频率分量都能得到均匀的放大。如图3-3所示，放大器的带宽B0.707定义为：放大器的电压增益下降到最大值的0.707处所对应的频率范围。</vt:lpstr>
      <vt:lpstr>PowerPoint 演示文稿</vt:lpstr>
      <vt:lpstr>        在放大有用信号的同时，还必须对带宽以外的信号进行抑制，放大器理想的频率选择性应如图3-3中高度为１、宽度为B0.707的矩形虚线所示：在带宽内放大倍数与频率无关，即带宽内不同频率的信号得到相同的放大；带宽以外的信号放大倍数为零，即带宽以外的所有无用信号得到全部抑制。但实际上的放大器频率响应不可能是矩形，如图中的实线所示，由此可见，实际曲线越接近矩形，放大器的频率响应越理想，为了衡量实际曲线接近矩形的程度，一般采用矩形系数来评价，它定义为</vt:lpstr>
      <vt:lpstr>式中：B0.707就是3dB带宽，而B0.1 是曲线下降到最大值的0.1倍所对应的频带宽度。理想矩形时， B0.707 =B0.1 ，矩形系数K0.1 =１。因此，实际的矩形系数K0.1 总是大于１， K0.1 越接近于１越好。         3)噪声系数NF         在接收机中，小信号放大器位于接收机的前端。由第二章的讨论可知，接收机的灵敏度主要取决于前端电路。因此要求放大器的内部噪声要小：放大器本身的噪声越低，接收微弱信号的能力就越强。</vt:lpstr>
      <vt:lpstr>        4)稳定性        当外部因素如温度、电源电压等变化时，放大器的特性不应发生变化，这就要求设计高频小信号放大器时应采取措施保证放大器的工作稳定性，即模拟电子技术中已经介绍过的稳定工作点措施。需要特别指出的是，高频小信号放大器放大的信号频率较高，在图3-1所示的电路中Cπ 呈现的阻抗较小，晶体管内部的反馈和寄生反馈较强，高频应用时很容易自激，因此需要采取其他措施来保证放大器在频率较高时能稳定工作。</vt:lpstr>
      <vt:lpstr>二、高频小信号谐振放大器的工作原理         图3-4(a)是一典型的高频小信号谐振放大器的实际线路。其直流偏置电路与低频放大器的电路完全相同，只是电容CB、CE对高频旁路，它们的电容值比低频小信号放大器中小得多。为了得到较大的放大量，一般采用共射极电路。抽头谐振回路作为晶体管放大器负载，完成阻抗匹配和选频滤波功能。由于输入的是高频小信号，放大器工作在甲类状态。谐振回路对信号频率谐振，即ω0＝ω。对信号频率ω，它呈现大阻抗，对其他频率呈现的阻抗很小，因而使信号频率的电压得到放大，其他频率信号受到抑制。图3-4(b)是它的交流等效电路。</vt:lpstr>
      <vt:lpstr>PowerPoint 演示文稿</vt:lpstr>
      <vt:lpstr>         高频小信号放大器可以看成是线性双端口网络，可以用双端口网络的参数进行分析，在高频电路中，常采用Y参数等效电路。图3-5是高频小信号放大器的高频等效电路，虚框内是晶体管的高频Y参数等效电路。图3-5中信号源用电流源I ̇s表示，YS是电流源的内导纳，负载导纳为YL， YL应包括谐振回路的导纳和负载电阻RL的等效导纳。         由晶体管Y参数方程，可得</vt:lpstr>
      <vt:lpstr>PowerPoint 演示文稿</vt:lpstr>
      <vt:lpstr>       由图3-5可以得到放大器电流(Ib) ̇、 (Ic) ̇与输入回路信号源和负载之间的关系为            1)电压放大倍数K 忽略管子内部的反馈，即令Yre= 0，由电压放大倍数的定义以及式（3-11）至式（3-14），可得</vt:lpstr>
      <vt:lpstr>        当回路谐振时，Yoe＋YL 的电纳为零，则电压放大倍数的数值为           该结果类似于低频小信号放大器。         2)输入导纳Yi        放大器的输入导纳Yi，就是考虑有负载YL时，输入端电流(Ib) ̇与(Ub) ̇ 之比，即  </vt:lpstr>
      <vt:lpstr>式中，第一项为晶体管的输入导纳，第二项为考虑Yre时输出负载导纳对输入导纳的影响。          3)输出导纳Yo          放大器的输出导纳就是考虑信号源内部导纳时输出端呈现的导纳，即   式中，第一项为晶体管的输出导纳，第二项也与Yre有关。 </vt:lpstr>
      <vt:lpstr>         4)稳定性         前面已经讲过，在高频小信号谐振放大器中，由于晶体管集基间电容Cb’c （混π 网络中）的反馈，也就是通过等效电路中反向传输导纳Yre的反馈，使放大器容易自激，即存在着工作不稳定的问题。         由式(3-17)可知，如果令Yre=0 ，则放大器的输入导纳即为晶体管的输入导纳。但考虑Yre时，它将输出信号反馈到输入端，如果这个反馈在某个频率相位上满足正反馈条件，且足够大，则会在满足条件的频率上产生自激振荡。即式(3-17)中，如果Yre达到一定程度，Yi的实部将出现负数，这即使没有输入信号，放大器也将有输出，形成了振荡，放大器产生了自激现象。</vt:lpstr>
      <vt:lpstr>        为了提高放大器的稳定性，通常从两个方面入手。一是从晶体管本身想办法，减小其反向传输导纳Yre。Yre的大小主要取决于Cb’c，选择管子时尽可能选择Cb’c 小的管子，使其容抗增大，反馈作用减弱。二是从电路上设法消除晶体管的反向作用，使它单向化，具体方法有失配法和中和法。         高频放大器的增益虽然是重要指标，但这只是在放大器稳定工作时才有意义。为了保证稳定工作，一个有效的方法就是适当降低放大器的电压增益。而降低增益的有效方法就是使电路失配，这样输出电压相应减小，从而使输出端反馈到输入端的电流减小，这就是失配法。可见，失配法是以牺牲增益来换取电路的稳定，失配法电路如图3-6所示。</vt:lpstr>
      <vt:lpstr>PowerPoint 演示文稿</vt:lpstr>
      <vt:lpstr>       中和法通过在晶体管的输出端与输入端之间引入一个附加的外部反馈电路（中和电路）来抵消晶体管内部参数Yre的反馈作用。由于Yre的实部（反馈电导）很小，可以忽略，所以常常只用一个中和电容Cn 来抵消反馈电容Cb’c的虚部的影响，就可达到中和的目的。图3-7就是利用中和电容Cn的中和电路。为了抵消Yre的反馈，从集电极回路取一与(Uc) ̇反相的电压(Un) ̇  ，通过Cn 反馈到输入端。 Cn的大小通常由实际调整决定。</vt:lpstr>
      <vt:lpstr>PowerPoint 演示文稿</vt:lpstr>
      <vt:lpstr>        由于Yre是随频率而变化的，所以固定的中和电容Cn 只能在某一个频率点起到完全中和的作用，对其他频率只能有部分中和作用。又因为Yre是一个复数，中和电路应该是一个由电阻和电容组成的电路，但这给调试增加了困难。另外，如果再考虑到分布参数的作用和温度变化等因素的影响，则中和电路的效果是很有限的。</vt:lpstr>
      <vt:lpstr>三、高频集成放大器          高频集成放大器有两类：一种是非选频的高频集成放大器，主要用于某些不需有选频功能的设备中，通常以电阻或宽带高频变压器作负载；另一种是选频放大器，用于需要有选频功能的场合，如接收机的中放就是它的典型应用。         为满足高增益放大器的选频要求，集成选频放大器一般采用集中滤波器作为选频电路，如晶体滤波器、陶瓷滤波器或声表面波滤波器等。当然，它们只适用于固定频率的选频放大器。这种放大器也称为集中选频放大器。图3-8是集中选频放大器的组成示意图。图3-8(a)中，集中选频</vt:lpstr>
      <vt:lpstr>滤波器接于宽带集成放大器的后面，这是一种常用的接法。这种接法要注意的问题是使集成放大器与集中滤波器之间实现阻抗匹配。这有两重意义：从集成放大器输出看，阻抗匹配表示放大器有较大的功率增益；从滤波器输入端看，要求信号源的阻抗与滤波器的输入阻抗相等而匹配（在滤波器的另一端也是一样），这是因为滤波器的频率特性依赖于两端的源阻抗与负载阻抗，只有当两端所接阻抗等于要求的阻抗时，方能得到预期的频率特性。当集成放大器的输出阻抗与滤波器输入阻抗不相等时，应在两者间 加阻抗转换电路。通常可用高频宽带变压器进行阻抗变换，也可以用低Q的振荡回路。采用振荡回路时，应使回路</vt:lpstr>
      <vt:lpstr>带宽大于滤波器带宽，使放大器的频率特性只由滤波器决定。通常集成放大器的输出阻抗较低，实现阻抗变换没有什么困难。         图3-8(b)是另一种接法。集中滤波器放在宽带集成放大器的前面。这种接法的好处是，当所需放大信号的频带以外有强的干扰信号（在接收中放时常用这种情况）时，不会直接进入集成放大器，避免此干扰信号因放大器的非线性（放大器在大信号时总是有非线性）而产生新的不需要干扰。有些集中滤波器，如声表面波滤波器，本身有较大的衰减（可达十多分贝），放在集成放大器之前，将有用信号减弱，从而使集成放大器中的噪声对信号的影响加大</vt:lpstr>
      <vt:lpstr>，使整个放大器的噪声性能变差。为此，如图3-8(b)，常在滤波器之前加一前置放大器，以补偿滤波器的衰减。</vt:lpstr>
      <vt:lpstr>         图3-9示出了Mini Circuits公司生产的一低噪声、高动态范围的集成放大器PGA-106-75+的应用电路。由图可见，PGA-106-75+有四个引脚：两个接地脚。一个输入脚及一个输出脚，输出脚需要外加偏置电路，应用非常简单。 PGA-106-75+主要指标见表3-1。</vt:lpstr>
      <vt:lpstr>PowerPoint 演示文稿</vt:lpstr>
      <vt:lpstr>PowerPoint 演示文稿</vt:lpstr>
      <vt:lpstr>        随着半导体技术的发展，出现了许多宽带集成运算放大器，表3-2列出了AD公司生产的一些产品。</vt:lpstr>
      <vt:lpstr>                    第三节　高频功率放大器原理 一、工作原理          图3-10是一个采用晶体管的高频功率放大器的原理线路。除电源和偏置电路外，它是由晶体管、谐振回路和输入回路组成。高频功放中常采用平面工艺制造的NPN 高频大功率晶体管，它能承受高电压和大电流，并有较高的特征频率fT。晶体管作为一个电流控制器件，它在较小的激励信号电压作用下，形成基极电流ib，ib控制了较大的集电极电流ic，ic流过谐振回路产生高频功率输出，从而完成了把电源供给的直流功率转换为高频功率的功能。为了使高</vt:lpstr>
      <vt:lpstr>频功放高效输出大功率，一般选在丙类状态下工作，这时的集电极电流ic是一系列高频脉冲电流；此时，高频功放要求的最佳负载阻抗也是一定的。为了保证在丙类状态工作，基极偏置电压UBB应使晶体管工作在截止区，发射结在正向和反向两种偏置状态之间变化，因此UBB一般为负值，即静态时发射结为反偏。因此，当输入激励信号电压较小时，高频功率放大器将始终处于截止状态，高频功放将不能正常工作，所以高频功放的输入激励信号电压必须为大信号，一般在0.5V以上（可达1~2V，甚至更大），这样使晶体管在截止和导通（线性放大）两种状态下工作，基极电流和集电极电流均为高频脉冲信号。</vt:lpstr>
      <vt:lpstr>PowerPoint 演示文稿</vt:lpstr>
      <vt:lpstr>        由图3-10可见，与低频功放不同，高频功放选用谐振回路作负载，完成阻抗匹配和滤波的作用。阻抗匹配是通过谐振回路阻抗的调节，使谐振回路呈现高频功放所要求的最佳负载阻抗值，从而使高频功放以高效率输出大功率。由于集电极电流是周期性的高频脉冲，其频率分量除了有用分量（基波分量）外，还有谐波分量和其他频率成分，用谐振回路选出有用分量，将其他分量滤除，这就是谐振回路的滤波功能。         要了解高频功放的原理，必须了解晶体管的电流、电压波形对应关系。由图3-10可知，基极回路电压ube：</vt:lpstr>
      <vt:lpstr>         在丙类工作时，UBB通常为负值（若考虑门限电压U’BB的影响，也可为零值或小的正值）。         如果高频功放的工作频率远低于晶体管的特征频率fT，则可以忽略晶体管的极间电容、引线电感等高频效应，近似认为晶体管在工作频率下只呈现非线性电阻特性。另外，考虑到高频功放的输入激励信号较大，晶体管将工作在导通与截止状态。晶体管在大信号工作时，其输出特性和转移特性曲线可以折线化近似。图3-11画出了折线化近似的输出特性和转移特性。 </vt:lpstr>
      <vt:lpstr>PowerPoint 演示文稿</vt:lpstr>
      <vt:lpstr>        由式(3-19)及晶体管的转移特性曲线，可以得到晶体管的输出电流ic，如图3-12所示。</vt:lpstr>
      <vt:lpstr>PowerPoint 演示文稿</vt:lpstr>
      <vt:lpstr>        由图3-12可见，高频功率放大器中集电极电流为脉冲电流，其最大值icmax与ube的最大值对应，其电流流通角为２θ，小于π，通常将θ 称为通角。将余弦脉冲放大，重新画图，如图3-13所示。</vt:lpstr>
      <vt:lpstr>PowerPoint 演示文稿</vt:lpstr>
      <vt:lpstr>         由图3-13可得               ic是ωt的周期性函数，可以将其展开成傅里叶级数形式，ic可以写成：    </vt:lpstr>
      <vt:lpstr>其中：各分量的振幅Ic0 、 Ic1 、… 、 Icn为     式中：α0 (θ) 、 α1 (θ) 、 αn (θ)分别为余弦脉冲的直流、基波、n次谐波的分解系数，其值分别为</vt:lpstr>
      <vt:lpstr>         在进行分析时，已知θ，可以通过查表得到α0 (θ) 、 α1 (θ) 、… 、 αn (θ) 。        由图3-10可以看出，放大器的负载为并联谐振回路，其谐振频率ω0等于激励信号频率ω 时，回路对ω 频率呈现一大的谐振阻抗RL，回路对远离ω 的直流和谐波分量2ω、3ω 等呈现很小的阻抗，因此式(3-21)中基波分量在回路上产生电压，直流和谐波分量输出很小，几乎为零，即无用的频率分量被滤出。这样回路输出的电压为</vt:lpstr>
      <vt:lpstr>          按图3-10规定的电压方向，集电极电压为          图3-14给出了ic、ic1、uc 和uce的波形图。由图可以看出，当集电极回路调谐时，icmax、ucemin是同一时刻出现的，这一点对理解晶体管如何转换能量是很重要的。         根据集电极电流流通角θ 的大小划分功放的工作类别：当θ =180°时，放大器工作于甲类；当90°＜θ ＜180°时为甲乙类；当θ =90°时为乙类；θ＜90°时则为丙类。θ越小，ic 越集中在ucemin最小值附近，集电极损耗越小，效率越高。因此高频功放，通常θ ＜90°。</vt:lpstr>
      <vt:lpstr>PowerPoint 演示文稿</vt:lpstr>
      <vt:lpstr>二、高频功放的能量关系        在集电极电路中，谐振回路得到的高频功率为           集电极电源供给的直流输入功率为          直流输入功率与集电极输出高频功率之差就是集电极损耗功率Pc，即</vt:lpstr>
      <vt:lpstr>         它变为耗散在晶体管集电结中的热能。表示能量转换的一个重要参数就是集电极效率η：           从上式可见，集电极效率决定于两个比值Ic1/ Ic0和Uc/ Ucc的乘积。前者称为波形系数：   后者称为集电极电压利用系数：</vt:lpstr>
      <vt:lpstr>         因此式(3-34)又可表示为           从式(3-37)可见，要想提高电压利用系数ξ就是要提高Uc，这通常靠提高回路谐振阻抗RL 来实现。         波形系数γ 与ic 的波形有关，即与θ 大小有关。图3-15为余弦脉冲分解系数及波形系数γ与θ 的关系曲线。由图可以看出，γ值在1~2之间，γ随θ 减小而增大的。但θ很小时γ变化不大。    </vt:lpstr>
      <vt:lpstr>PowerPoint 演示文稿</vt:lpstr>
      <vt:lpstr>        由于ξ ≤１，甲类放大器γ =1，则η ≤50％；乙类放大器有γ =1.57，η ≤78.5％；丙类放大器，γ ＞1.57，选择合适的θ，则η可以达到90％以上。当θ ＝0°时，γ =2，η 最 大为100％，但这种情况是不可取的，因为此时ic =0，没有功率输出。为了兼顾功率和效率，通常选θ 在65°~75左右。         在基极电路中，信号源供给的功率称为高频功放的激励功率。因为信号电压为正弦波，因此激励功率大小决定于基极电流中基波分量的大小。设其基波电流振幅为Ib1，且它与ub 同相，则激励功率为</vt:lpstr>
      <vt:lpstr>                此激励功率最后变为发射结和基区的热损耗。          高频功放的功率放大倍数为            用dB表示时：</vt:lpstr>
      <vt:lpstr>三、高频功放的工作状态         1)动特性曲线         高频功放中电流波形可以从晶体管的动特性上得到。所谓动特性就是指当加上激励信号及接上负载阻抗时，晶体管集电极电流ic与电极电压（ube或uce）的关系曲线，它在ic-uce或ic-ube坐标系统中是一条曲线。它的作法是在Ube=UBB+ub和uce=UCC-uc一定时，逐点（以wt为变量，如由0°至90°）由ube、uce从晶体管输出特性上找出的ic，并连成线。由不同的Ub、Uc 可以得到不同的动特性。</vt:lpstr>
      <vt:lpstr>这里要说明，由于高频功放采用谐振回路，有储能作用，因此ic瞬时值与回路两端电压uc之间没有简单的对应关系。不能像低频放大器或高频小信号放大器那样，由给定的RL值就可从外部得到ic-uce的确定关系（在低频放大器或高频小信号放大器中，有uce=UCC-icRL，称为负载线）。        在晶体管的特性用折线近似的条件下，图3-16为动特性曲线的示意图。具体的作法是：取ωt =0，则ube=UBB+Ub，uce=UCC-Uc，得到A点；取ωt＝π/2，ube=UBB，uce=UCC，得到Q点；取ωt=π，ic=0，uce=UCC+Uc，得到C点；连接A、Q两点，横轴上方用实线表示，横轴下方用虚线表示，交横轴于B点，则A、B、C三点连线即为动特性曲线。如果A点进入到饱和区时，饱和区中的线用临界饱和线代替。图3-16中A′ 到达饱和区，此时动态性曲线应为图中折线段A″ABC′ 所示。</vt:lpstr>
      <vt:lpstr>PowerPoint 演示文稿</vt:lpstr>
      <vt:lpstr>         2)工作状态          前面提到，要提高高频功放的功率、效率，除了工作于B类、C类状态外，还应该提高电压利用系数ξ ＝Uc/UCC，也就是加大Uc，这是靠增加RL实现的。现在讨论Uc由小到大变化时，动特性曲线的变化。由图3-16可以看出，在Uc不是很大时，晶体管只是在截止和放大区变化，集电极电流ic为余弦脉冲，而且在此区域内Uc增加时，集电极电流ic基本不变，即Ic0、Ic1基本不变，所以输出功率P1=UcIc1/2随Uc增加而增加，而P0=UCCIc0基本不变，故η 随Uc增加而增加，这表明此时集电极电压利用得不充分，这种工作状态称为欠压状态。</vt:lpstr>
      <vt:lpstr>        当Uc加大到接近UCC时，ucemin将小于ubemax，此瞬间不但发射结处于正向偏置，集电结也处于正向偏置，即工作到饱和状态，由于饱和区uce对ic的强烈反作用，电流ic 随uce的下降而迅速下降，动特性与饱和区的电流下降段重合，这就是为什么上述Ａ 点进入到饱和区时动特性曲线用临界饱和线代替的原因。过压状态时ic为顶部出现凹陷的余弦脉冲，如图3-17所示。通常将高频功放的这种状态称为过压状态，这是高频功放中所特有的一种状态和特有的电流波形。出现这种状态的原因是：振荡回路上的电压并不决定于ic的瞬时电流，使得在脉冲顶部期间，集电极电流迅速下降，只是采用电抗元件作负载时才有的情况。</vt:lpstr>
      <vt:lpstr>由于ic出现了凹陷，它相当于一个余弦脉冲减去两个小的余弦脉冲，因而可以预料，其基波分量Ic1和直流分量Ico都小于欠压状态的值，这意味着输出功率P1将下降，直流输入功率P0也将下降。</vt:lpstr>
      <vt:lpstr>PowerPoint 演示文稿</vt:lpstr>
      <vt:lpstr>        当Uc 介于欠压和过压状态之间的某一值时，动特性曲线的上端正好位于电流下降线上，此状态称为临界状态。临界状态的集电极电流仍为余弦脉冲。与欠压和过压状态比较，它既有较大的基波电流Ic1，也有较大的回路电压Uc，所以晶体管的输出功率P1最大，高频功放一般工作在此状态。保证这一状态所需的集电极负载电阻RL称为临界电阻或最佳负载电阻，一般用RLcr表示。         由上述分析可知，高频谐振功率放大器根据集电极电流是否进入饱和区可以分为欠压、临界和过压三种状态，即如果满足ucemin&gt;uces时，功放工作在欠压状态；如果 ucemin=uces ，功放工作在临界状态；如果ucemin&lt;uces ，功放工作在过压状态。临界状态下，晶体管的输出功率P1最大，功放一般工作在此状态。</vt:lpstr>
      <vt:lpstr>          例3-1　设计一高频功率放大器，要求输出功率30w。选用高频大功率管3DA77，已知此管的有关参数如下：UCC=24v，Sc=1.67S，集电极最大允许损耗PcM=50W，集电极最大允许电流IcM=5A。试计算集电极的电流、电压以及功率、效率和临界负载电阻。            解　为了能以高效率输出大功率，功放应设计在临界状态。临界状态下的动态特性曲线如图3-18所示。由图可知：</vt:lpstr>
      <vt:lpstr>PowerPoint 演示文稿</vt:lpstr>
      <vt:lpstr>            由此式可解得临界电压利用系数：             输出功率P1可以表示为   将式（3-42）代入，得</vt:lpstr>
      <vt:lpstr>解方程得           选择通角θ＝75°，由式（3-26）、式（3-27）或者查余弦分解表，可得分解系数为α0（θ）＝0.29，α1（θ）＝0.455，γ ＝1.69。将各参数代入式（3-43）有           其他电压、电流计算如下：</vt:lpstr>
      <vt:lpstr>             因icmax是瞬时电流，可以瞬时超过IcM。            临界状态的负载电阻：</vt:lpstr>
      <vt:lpstr>        可见，大功率功放临界负载电阻通常是很小的。         最后，高频功放还有一个极限参数应该考虑，即高频功放工作时的最大集电极电压不允许超过晶体管允许的集电极反向击穿电压。根据高频功放的原理，集电极最大电压为ucemax=UCC+Uc，近似为两倍电源电压，即ucemax≈2UCC，它应小于集电极允许反向击穿电压BVce0。实际上由于高频功放中存在着某些特殊现象，实际ucemax有时可能大于2UCC 。还有，晶体管中还可能出现二次击穿现象，因此，通常应选晶体管的反向击穿电压大于（3~4）UCC才比较安全。</vt:lpstr>
      <vt:lpstr>                         第四节　高频功放的外部特性 一、高频功放的负载特性         负载特性是指当偏置电压UBB、UCC和基极激励电压Ub不变的条件下，负载电阻RL变化时，高频功放电流Ic1、Ic0，电压Uc 以及集电极功率P1、P0、Pc以及效率η 变化的特性。          当谐振回路谐振阻抗RL从小到大增加时，集电极回路的输出电压Uc=RLIc1要随之变化。当RL较小时，Uc比较小，此时高频功放工作在欠压状态。动特性曲线如图3-19中折线段ABC所示。在欠压状态时，UBB、Ub固定，ubemax不变，则θ 、Icmax不变，Ic1、Ic0 不变，因此Uc随RL的增加而线性增加。</vt:lpstr>
      <vt:lpstr>        当RL增加到RL=RLcr时，使ucemax=UCC-Uc等于晶体管的饱和压降uces时，放大器工作在临界状态，此时的集电极电流ic仍为一完整的余弦脉冲，与欠压状态时的ic基本相同。动特性曲线如图中折线段A’BC’所示。         在临界状态下再增加RL，势必会使Uc进一步地增加，这样会使晶体管在导通期间进入到饱和区，从而使放大器工作在过压状态，此时图3-19所示的动特性曲线最高点A’’ 进入到饱和区，集电极电流ic出现凹顶。</vt:lpstr>
      <vt:lpstr>与欠压以及临界状态相比，θ、icmax不变，但出现了凹陷，从而分解出的Ic1、Ic0迅速减小，Ic1的迅速减小又会减缓Uc的增加，因此在过压状态下RL增加，Uc 基本不变（略微有些增加）。</vt:lpstr>
      <vt:lpstr>        综上所述，RL由小到大变化，在欠压状态，Ic1、Ic0基本不变，Uc随RL增加近似为线性增加；在过压状态时，由于ic产生凹顶现象，RL 增加，凹陷越深， Ic1、Ic0 减小，但由于Uc=Ic1RL，这结果使得RL增加，Uc缓慢增加（或基本不变）。 Ic1、Ic0 、Uc 随RL的变化曲线如图3-20（a）所示。根据功率与电流电压之间的关系，可以得到图3-20（b）所示的功率、效率随RL的变化曲线。需要指出的是，图3-20中曲线与上述讨论有区别，但变化趋势一致，这是因为上述讨论是在折线化近似三极管特性曲线后得到的。</vt:lpstr>
      <vt:lpstr>PowerPoint 演示文稿</vt:lpstr>
      <vt:lpstr>        由图3-20的负载特性可以看出高频功放各种状态的特点：临界状态输出功率最大，效率也较高，通常应选择在此状态工作，RLcr是一个重要参数；过压状态的特点是效率高、损耗小，并且输出电压受负载电阻RL的影响小；欠压状态由于效率低、集电极损耗大，一般不选择在此状态工作。在实际调整中，高频功放可能会经历上述各种状态，利用负载特性就可以正确判断各种状态，以便进行正确的调整。</vt:lpstr>
      <vt:lpstr>        例3-2　高频谐振功率放大器工作在临界状态，负载为并联谐振回路，谐振电阻为RLcr，若       （１）负载突然开路，功率放大器工作在什么状态？输出功率如何变化？功率放大器有无危险？       （２）负载电阻为RLcr减小为原来的1/2，功率放大器工作在什么状态？输出功率如何变化？功率放大器有无危险？       （３）回路失谐，功率放大器工作在什么状态，输出功率如何变化？功率放大器有无危险？</vt:lpstr>
      <vt:lpstr>        解　根据高频功放的负载特性可知：       （１）负载电阻增加，功放的工作状态由临界状态向过压状态变化，在此过程中输出功率将下降，集电极耗散功率也将下降，功率放大器不会损坏；       （２）负载电阻减小，功放的工作状态由临界状态向欠压状态变化，在此过程中输出功率将下降，集电极耗散功率将上升，功率放大器有可能损坏。       （３）并联谐振回路失谐，由并联谐振回路的幅频特性可知，负载阻抗值将减小，因此功率放大器的变化同（２）。</vt:lpstr>
      <vt:lpstr>二、高频功放的振幅特性        高频功放的振幅特性是指当UCC、UBB、RL保持不变，激励信号振幅Ub变化时，放大器电流Ic0、Ic1，电压Uc 以及功率、效率的变化特性。       在Ub较小时，功放工作在欠压状态。随着Ub的增加，icmax增加，θ 也略微增加，因此随Ub的增加，Uc也将增加；但Ub大到一定程度，功放将工作到临界状态；随Ub 的增加，ubemax增加，虽然icmax增加，但此时ic的波形将产生凹顶现象，从ic中分解出来的Ic0和Ic1随Ub的增加略有增加。也可以这样理解，在过压状态下，Ub增加，Uc应该增加，但由于饱和区较窄， Uc只能略有增加，而RL 不变，因此Ic1随Ub增加略有增加，Ic0也略有增加。</vt:lpstr>
      <vt:lpstr>        图3-21给出了Ic0、 Ic1随Ub 变化的特性曲线。对Uc 而言，由于RL不变，因此其变化规律与Ic1相同。根据功率、效率与电流、电压之间的关系，可以很容易地得出功率、效率随Ub变化的特性曲线，读者自行推导。</vt:lpstr>
      <vt:lpstr>        从图3-21可以看出，在欠压区，Ic0、Ic1、Uc随Ub 增加而增加，但并不一定是线性关系。而在放大振幅变化的高频信号时，应使输出的高频信号的振幅Uc与输入的高频激励信号的振幅Ub成线性关系。为达到此目的，就必须使Uc与Ub 特性曲线为线性关系，这只有在θ=90°的乙类状态下才能得到。在过压区，Uc基本不随Ub变化，可以认为是恒压区，放大振幅恒定的高频信号时，应选择在此状态工作。</vt:lpstr>
      <vt:lpstr>         例3-3 　（１）高频谐振功率放大器放大振幅调制信号时，应工作在什么状态，为什么？       （２）高频谐振功率放大器放大频率调制信号时，应工作在什么状态，为什么？          解　（１）高频谐振功率放大器放大振幅调制信号时，由于输入信号的幅度发生变化，输出的信号幅度也应该线性变化，这样才不会产生失真，故根据振幅特性可知，功率放大器应工作在欠压状态，在欠压状态时输出信号幅度与输入信号幅度成线性关系。</vt:lpstr>
      <vt:lpstr>     （２）高频谐振功率放大器放大频率调制信号时，此时输出信号的幅度不发生变化，为了最大限度地输出功率，此时功率放大器应工作在临界状态；或者为了高效、输出大功率，也可以工作在弱过压状态。上述情况下，输出电压幅度均不变。</vt:lpstr>
      <vt:lpstr>三、高频功放的调制特性         １．集电极调制特性          集电极调制特性是指UBB、RL、Ub不变，改变UCC时，放大器电流Ic0和Ic1，电压Uc以及功率、效率的变化特性。          图3-18示出的临界状态动特性中，如果将UCC减小，可以看到动特性曲线将左移，功放工作到过压状态，ic从一完整的余弦脉冲变化到凹顶脉冲，UCC越小，ic凹陷越深，因此Ic0和Ic1将越小；如果图3-18中UCC增大，动特性曲线将右移，ic脉冲不发生变化，Ic0、Ic1将不变。图3-22（a）示出了UCC从小到大的变化过程中，集电极电流ic从凹顶脉冲变成稳定的余弦脉冲；图3-22（b）给出UCC变化过程中Ic0、Ic1 、 UC的变化曲线。</vt:lpstr>
      <vt:lpstr>PowerPoint 演示文稿</vt:lpstr>
      <vt:lpstr>        ２．基极调制特性          基极调制特性是指UCC 、 RL 、 Ub不变，UBB变化时，放大器Ic0 、 Ic1 、Uc以及功率、效率的变化特性。由于基极回路的电压ube=UBB+Ubcoswt，UBB和Ub决定了放大器的ubemax ，因此，改变UBB的情况与改变Ub的情况类似，不同的是UBB可能为负。图3-23给出了高频功放的基极调制特性。</vt:lpstr>
      <vt:lpstr>PowerPoint 演示文稿</vt:lpstr>
      <vt:lpstr>         在高频功放中，要实现振幅调制，就必须使输出高频信号振幅Uc与直流电压成线性关系（或近似线性）。由前面的分析可见，在集电极调制特性中，应选择在过压状态工作；在基极调制特性中，则应选择在欠压状态工作。在直流电压UCC（或UBB）上叠加一个较小的信号（调制信号），并使放大器工作在选定的工作状态，这样在放大器的输出端，输出信号的振幅就会随调制信号的规律变化，从而完成了振幅调制，使功放和调制同时完成。</vt:lpstr>
      <vt:lpstr>四、高频功放的调谐特性          在上面讨论高频功放的各种特性时，都认为其负载回路处于谐振状态，因而呈现为一电阻RL，但回路在调谐过程中，负载是一阻抗ZL，改变回路元件（如回路电容C），功放的外部电流Ic0、Ic1和电压Uc等随电容犆的变化特性称为调谐特性。利用这种特性可以指示放大器是否调谐。          当回路失谐时，不论是容性失谐还是感性失谐，阻抗 ZL的幅值要减小，同时有一幅角φ。回路失谐时，由于uc不再与ic1同相，这意味着ucemin 与ubemax不在同一时刻出现。随着失谐程度的加剧，由于uce的影响，ic波形将由原来的凹顶（设谐振时为过压状态）逐渐演变为余弦脉冲。</vt:lpstr>
      <vt:lpstr>失谐后Ic0 和Ic1要增大。此时回路电压Uc=Ic1·|ZL|，由于·|ZL|的下降，也会有所减小。图3-24是高频功放的调谐特性。图上也表示发射极直流Ic1的变化。从图上可以看出，可以利用Ic0或Ic1 最小，或者利用Uc最大来指示放大器的调谐。          回路失谐时直流功率P0=Ic0UCC随Ic0增加而增加，而输出功率P1=UcIc1cosφ/2将主要因cosφ因子而下降，因此集电极功耗Pc 将迅速增加。这表明高频功放必须经常保持在谐振状态。调谐过程中失谐状态的时间要尽可能短，调谐动作要迅速，以防止晶体管因过热而损坏。调谐时可降低UCC或减小激励电压。</vt:lpstr>
      <vt:lpstr>PowerPoint 演示文稿</vt:lpstr>
      <vt:lpstr>        例3-4　功率放大器在负载谐振时工作在临界状态，负载为LC并联谐振回路，如果由某种原因使负载失谐，问高频功率放大器的工作状态如何改变？ 此时应用什么指示调谐？         解　LC并联谐振回路不论是容性失谐，还是感性失谐，阻抗均将减小，根据功率放大器的负载特性可知，功率放大器失谐后将工作在欠压状态，输出电压将显著减小，而电流变化不明显，因此进行调谐时用输出电压指示最好。输出电压值达到最大时，表明放大器谐振。</vt:lpstr>
      <vt:lpstr>         第五节　高频功率放大器实际线路  一、直流馈电线路         １．集电极馈电线路          图3-25是集电极的两种形式的馈电线路：并联馈电线路和串联馈电线路。在图3-25（a）中，从形式上看，晶体管、谐振回路和电源三者是串联连接的，这使直流电压和回路上的高频电压串联加到晶体管的集电极上。集电极电流中的直流电流从UCC出发经扼流圈LB和回路电感L流入集电极，然后经发射极回到电源负端。</vt:lpstr>
      <vt:lpstr>通常不希望高频电流流过电源，这是因为电源总有内阻，高频电流流过电源会无谓地损耗功率，而且当多级放大器共用电源时，会产生不希望的寄生反馈。为此要设置一些旁路电容和扼流圈。从发射极出来的高频电流经过旁路电容CB和谐振回路再回到集电极。CB 的值应使它的阻抗远小于回路的高频阻抗。</vt:lpstr>
      <vt:lpstr>PowerPoint 演示文稿</vt:lpstr>
      <vt:lpstr>         图3-25（b）是并馈线路。晶体管、电源、谐振回路三者是并联连接的，但同样可以完成馈电任务。一方面由于与回路串联的阻隔电容CB 是阻止直流电流通过的，它两端加有直流电压UCC；另一方面与电源UCC串联的扼流圈LB可以阻止高频电流流过电源UCC，它两端加有高频电压。因此无论从哪一个回路看，均有uce=UCC-uc。         串馈的优点是UCC、L、C处于高频电位，分布电容不易影响回路；并馈的优点是回路处于直流地电位，L、C元件可以接地，安装方便。</vt:lpstr>
      <vt:lpstr>        ２．基极馈电线路         与集电极馈电线路类似，基极馈电线路也有串馈和并馈两种，如图3-26所示。</vt:lpstr>
      <vt:lpstr>        与集电极馈电线路不同的是，基极的负偏压除了图3-26外加以外，也可以由基极直流电流或发射极直流电流流过电阻产生。前者称为固定偏压，后者称为自给偏压。图 3-27（a）是发射极自给偏压，CB 为旁路电容；图3-27（b）为基极组合偏压；图3-27（c）为零偏压。自给偏压的优点是它能随激励大小变化，使晶体管的各极电流受激励变化的影响减小。</vt:lpstr>
      <vt:lpstr>PowerPoint 演示文稿</vt:lpstr>
      <vt:lpstr>PowerPoint 演示文稿</vt:lpstr>
      <vt:lpstr>        解　这是一个两级功放，分析时需要一级一级的考虑，且要分别考虑输入回路和输出回路是否满足交流要有交流通路，直流要有直流通路，而且交流不能流过直流电源的原则。         第一级放大器的基极回路：输入的交流信号将流过直流电源，应加扼流圈和滤波电容；直流电源被输入互感耦合回路的电感短路，应加隔直电容。         第一级放大器的集电极回路：输出的交流将流过直流电源，应加扼流圈；加上扼流圈后，交流没有通路，故还应加一旁路电容。</vt:lpstr>
      <vt:lpstr> 第二级放大器的基极回路：没有直流通路，加一扼流圈。         第二级放大器的集电极回路：输出的交流将流过直流电源，应加扼流圈及滤波电容；直流电源将被输出回路的电感短路，加隔直电容。         正确线路如图3-28（b）所示。</vt:lpstr>
      <vt:lpstr>二、输出匹配网络         高频功放的级与级之间或放大器与负载之间需要用匹配网络连接，这个匹配网络一般由双端口网络来担当。如果这双端口网络是用来与下级放大器的输入端相连接，则叫做级间耦合网络；如果是将输出功率传输至负载，则叫做输出匹配网络。双端口网络的作用是：① 使负载阻抗与放大器所需的最佳阻抗相匹配，以保证放大器传输到负载的功率最大，即起到匹配网络的作用；② 抑制工作频率范围以外的不需要频率，即它应有良好的滤波作用；</vt:lpstr>
      <vt:lpstr>③ 大多数发射机都为波段工作，因此双端口网络要适应波段工作的要求，改变工作频率时调谐要方便，并能在波段内都保持较好的匹配和较高的效率等。常用的输出线路主要有两种类型：LC匹配网络和耦合回路。         图3-29是几种常用的犔犆匹配网络。它们是由两种不同性质的电抗元件构成的Ｌ、Ｔ、π型的双端口网络。由于LC元件消耗功率很小，可以高效地传输功率。同时，由于它们对频率的选择作用，决定了这种电路的窄带性质。作输出电路应用时，它能在指定的工作频率上将负载电阻RL 变换为输入端（即放大器）所要求的负载电阻。</vt:lpstr>
      <vt:lpstr>PowerPoint 演示文稿</vt:lpstr>
      <vt:lpstr>        下面以Ｌ 型网络为例说明阻抗变换的功能。Ｌ 型匹配网络按负载电阻与网络电抗的并联或串联关系，可以分为L-I型网络（负载电阻Rp 与Xp 并联）与L-II型网络（负载电阻Rs与Xs串联）两种，如图3-30所示。网络中Xs 和Xp分别表示串联支路和并联支路的电抗，由于需要完成选频的功能，故两者性质相异。</vt:lpstr>
      <vt:lpstr>PowerPoint 演示文稿</vt:lpstr>
      <vt:lpstr>        对于图3-30（a）所示的L-I型网络可以作图示的等效，由图可知：          由实部和虚部相等，可以得到：      </vt:lpstr>
      <vt:lpstr>         由此可见，在负载电阻Rp大于前级电路要求的最佳负载阻抗PLcr时，采用L-I型网络，通过调整Q值，可以将大的Rp变换为小的R’s以获得阻抗匹配（R’s ＝RLcr）。谐振时，应有Xs+X’s=0。         对于L-II型网络，同样分析可得</vt:lpstr>
      <vt:lpstr>         在负载电阻Rs 小于高频功放要求的最佳负载阻抗RLcr时，采用L-II型网络，可以将小的Rs变换为大的R’p以获得阻抗匹配（R’p＝RLcr）。谐振时，应有Xp+X’p=0。</vt:lpstr>
      <vt:lpstr> 三、高频功放的实际线路举例         采用不同的馈电电路和匹配网络，可以构成高频功放的各种实用电路。图3-31（a）是工作频率为50MHz的晶体管谐振功率放大电路，它向50Ω 外接负载提供25 Ｗ 功率，功率增益达7dB。这个放大电路基极采用零偏，集电极采用串馈，并由L2、L3、C3、C4 组成π型网络。</vt:lpstr>
      <vt:lpstr>         图3-31（b）是工作频率为175 MHz的VMOS场效应管谐振功放电路，可向50Ω 负载提供10Ｗ 功率，效率大于60％，栅极采用了C1、C2、C3、L1 组成的Ｔ 型网络，漏极采用L2、L3、C5、C7、C8组成的π型网络；栅极采用并馈，漏极采用串馈。</vt:lpstr>
      <vt:lpstr>PowerPoint 演示文稿</vt:lpstr>
      <vt:lpstr>       第六节　高频集成功率放大器简介        随着半导体技术的发展，出现了一些集成高频功率放大器件。这些功放器件体积小，可靠性高，外接元件少，输出功率一般在几瓦至十几瓦之间。如日本三菱公司的M57704系列、美国Motorola公司的MHW系列便是其中的代表产品。          表3-3列出了Motorola公司集成高频功率放大器MHW 系列部分型号的电特性参数。</vt:lpstr>
      <vt:lpstr>PowerPoint 演示文稿</vt:lpstr>
      <vt:lpstr>        三菱公司的M57704系列高频功放是一种厚膜混合集成电路，可用于频率调制移动通信系统。包括多个型号：M57704UL，工作频率为380~400 MHz；M57704L，工作频率为400~420MHz；M57704M，工作频率为430~450MHz；M57704H，工作频率为450~470MHz；M57704UH，工作频率为470~490MHz；M57704SH，工作频率为490~512MHz。电特性参数为：当UCC=12.5V，Pin＝0.2W，Zo=Zi=50Ω 时，输出功率Po=13W，效率为35%~40%。         图3-32是M57704系列功放的等效电路图。由图可见，它是由三级放大电路、匹配网络（微带线和LC元件）组成。</vt:lpstr>
      <vt:lpstr>PowerPoint 演示文稿</vt:lpstr>
      <vt:lpstr>                                 思考题与练习题       3-1　对高频小信号放大器的主要要求是什么？高频小信号放大器有哪些分类？         3-2 　造成高频小信号放大器工作不稳定的主要因素是什么？为使放大器稳定工作，可以采取哪些措施？         3-3 　集中选频放大器组成框图是什么？有何特点？         3-4 　高频功率放大器的功用是什么？应对它提出哪些主要要求？         3-5 　为什么高频功放一般在Ｃ 类状态工作？采用谐振回路作负载的目的是什么？</vt:lpstr>
      <vt:lpstr>        3-6 　高频功放的欠压、临界、过压状态是如何区分的？各有什么特点？当UCC、UBB、Ub 和RL 四个外界因素只变化其中的一个时，高频功放的工作状态如何变化？         3-7 　试用高频功率管3DA1设计一高频功率放大器。要求工作在临界状态，输出功率P1 =3W，θ=70°。已知此管的静特性参数为：Sc =0.33A/V，U’BB=0.65V，UCC=24V 。试计算集电极电路的电流、功率、效率以及临界阻抗。         3-8　设一理想化的晶体管静特性如图P3-1所示，已知UCC=24V ，Uc=21V，基极偏压为零偏，Ub=2.5V，试作出它的动特性曲线。此功放工作在什么状态？并计算此功放的θ、P1、P0、η 及负载阻抗的大小。</vt:lpstr>
      <vt:lpstr>PowerPoint 演示文稿</vt:lpstr>
      <vt:lpstr>         3-9　试回答下列问题：        （１）利用功放进行振幅调制时，当调制的音频信号加在基极或集电极时，应如何选择功放的工作状态？        （２）利用功放放大振幅调制信号时，应如何选择功放的工作状态？        （３）利用功放放大等幅度的信号时，应如何选择功放的工作状态？         3-10　已知高频功放工作在过压状态，现欲将它调整到临界状态，可以改变哪些外界因素来实现？变化方向如何？在此过程中集电极输出功率P1 如何变化？         3-11　某谐振功放的动特性曲线如图P3-2中折线ABC所示。画出ic和uce的波形，并确定电源电压、输出电压的振幅。</vt:lpstr>
      <vt:lpstr>PowerPoint 演示文稿</vt:lpstr>
      <vt:lpstr>        3-12　改正图P3-3线路中的错误，不得改变馈电形式，重新画出正确的线路。</vt:lpstr>
    </vt:vector>
  </TitlesOfParts>
  <Company>111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guj</dc:creator>
  <cp:lastModifiedBy>lenovo</cp:lastModifiedBy>
  <cp:revision>53</cp:revision>
  <dcterms:created xsi:type="dcterms:W3CDTF">2017-07-21T09:25:00Z</dcterms:created>
  <dcterms:modified xsi:type="dcterms:W3CDTF">2017-08-28T07:05:25Z</dcterms:modified>
</cp:coreProperties>
</file>