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2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4"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6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628650" y="998484"/>
            <a:ext cx="7886700" cy="5213131"/>
          </a:xfrm>
          <a:prstGeom prst="rect">
            <a:avLst/>
          </a:prstGeom>
        </p:spPr>
        <p:txBody>
          <a:bodyPr/>
          <a:lstStyle>
            <a:lvl1pPr algn="l" eaLnBrk="1">
              <a:lnSpc>
                <a:spcPct val="130000"/>
              </a:lnSpc>
              <a:defRPr sz="2400"/>
            </a:lvl1pPr>
          </a:lstStyle>
          <a:p>
            <a:r>
              <a:rPr lang="zh-CN" altLang="en-US" dirty="0" smtClean="0"/>
              <a:t>单击此处编辑母版标题样式</a:t>
            </a:r>
            <a:endParaRPr lang="zh-CN" altLang="en-US" dirty="0"/>
          </a:p>
        </p:txBody>
      </p:sp>
      <p:sp>
        <p:nvSpPr>
          <p:cNvPr id="4" name="文本框 3"/>
          <p:cNvSpPr txBox="1"/>
          <p:nvPr userDrawn="1"/>
        </p:nvSpPr>
        <p:spPr>
          <a:xfrm>
            <a:off x="4183118" y="136650"/>
            <a:ext cx="4803228" cy="461665"/>
          </a:xfrm>
          <a:prstGeom prst="rect">
            <a:avLst/>
          </a:prstGeom>
          <a:noFill/>
        </p:spPr>
        <p:txBody>
          <a:bodyPr wrap="square" rtlCol="0">
            <a:spAutoFit/>
          </a:bodyPr>
          <a:lstStyle/>
          <a:p>
            <a:pPr algn="ctr"/>
            <a:r>
              <a:rPr lang="zh-CN" altLang="en-US" sz="2400" b="0" dirty="0" smtClean="0"/>
              <a:t>第五章　频谱的线性搬移电路</a:t>
            </a:r>
            <a:endParaRPr lang="zh-CN" altLang="en-US" sz="2400" b="0" dirty="0"/>
          </a:p>
        </p:txBody>
      </p:sp>
    </p:spTree>
    <p:extLst>
      <p:ext uri="{BB962C8B-B14F-4D97-AF65-F5344CB8AC3E}">
        <p14:creationId xmlns:p14="http://schemas.microsoft.com/office/powerpoint/2010/main" val="14452233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文本占位符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78"/>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defTabSz="457200">
              <a:defRPr/>
            </a:pPr>
            <a:fld id="{2F56BA31-6D96-4059-8DE7-965E0FADA3BE}" type="datetimeFigureOut">
              <a:rPr lang="zh-CN" altLang="en-US" smtClean="0">
                <a:solidFill>
                  <a:prstClr val="black">
                    <a:tint val="75000"/>
                  </a:prstClr>
                </a:solidFill>
              </a:rPr>
              <a:pPr defTabSz="457200">
                <a:defRPr/>
              </a:pPr>
              <a:t>2017/8/28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78"/>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defRPr>
            </a:lvl1pPr>
          </a:lstStyle>
          <a:p>
            <a:pPr defTabSz="457200">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78"/>
            <a:ext cx="21336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ea typeface="+mn-ea"/>
              </a:defRPr>
            </a:lvl1pPr>
          </a:lstStyle>
          <a:p>
            <a:pPr defTabSz="457200">
              <a:defRPr/>
            </a:pPr>
            <a:fld id="{649B3CC3-191D-4215-802A-C13CCA308287}" type="slidenum">
              <a:rPr lang="zh-CN" altLang="en-US" smtClean="0">
                <a:solidFill>
                  <a:prstClr val="black">
                    <a:tint val="75000"/>
                  </a:prstClr>
                </a:solidFill>
              </a:rPr>
              <a:pPr defTabSz="457200">
                <a:defRPr/>
              </a:pPr>
              <a:t>‹#›</a:t>
            </a:fld>
            <a:endParaRPr lang="zh-CN" altLang="en-US">
              <a:solidFill>
                <a:prstClr val="black">
                  <a:tint val="75000"/>
                </a:prstClr>
              </a:solidFill>
            </a:endParaRPr>
          </a:p>
        </p:txBody>
      </p:sp>
      <p:pic>
        <p:nvPicPr>
          <p:cNvPr id="15367" name="Picture 2" descr="E:\PPT汇报\矢量文件\未命名 -12.jpg"/>
          <p:cNvPicPr>
            <a:picLocks noChangeAspect="1" noChangeArrowheads="1"/>
          </p:cNvPicPr>
          <p:nvPr userDrawn="1"/>
        </p:nvPicPr>
        <p:blipFill>
          <a:blip r:embed="rId3"/>
          <a:srcRect/>
          <a:stretch>
            <a:fillRect/>
          </a:stretch>
        </p:blipFill>
        <p:spPr bwMode="auto">
          <a:xfrm>
            <a:off x="0" y="12017"/>
            <a:ext cx="9144000" cy="6862763"/>
          </a:xfrm>
          <a:prstGeom prst="rect">
            <a:avLst/>
          </a:prstGeom>
          <a:noFill/>
          <a:ln w="9525">
            <a:noFill/>
            <a:miter lim="800000"/>
            <a:headEnd/>
            <a:tailEnd/>
          </a:ln>
        </p:spPr>
      </p:pic>
      <p:sp>
        <p:nvSpPr>
          <p:cNvPr id="13" name="TextBox 12"/>
          <p:cNvSpPr txBox="1"/>
          <p:nvPr userDrawn="1"/>
        </p:nvSpPr>
        <p:spPr>
          <a:xfrm>
            <a:off x="323530" y="8268"/>
            <a:ext cx="3744416" cy="7159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4" name="TextBox 13"/>
          <p:cNvSpPr txBox="1"/>
          <p:nvPr userDrawn="1"/>
        </p:nvSpPr>
        <p:spPr>
          <a:xfrm>
            <a:off x="1495648" y="44652"/>
            <a:ext cx="2233753" cy="507831"/>
          </a:xfrm>
          <a:prstGeom prst="rect">
            <a:avLst/>
          </a:prstGeom>
          <a:solidFill>
            <a:schemeClr val="bg1"/>
          </a:solidFill>
        </p:spPr>
        <p:txBody>
          <a:bodyPr wrap="non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rPr>
              <a:t>西安电子科技大学出版社</a:t>
            </a:r>
            <a:endParaRPr kumimoji="0" lang="en-US" altLang="zh-CN"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endParaRPr>
          </a:p>
          <a:p>
            <a:pPr marL="0" marR="0" lvl="0" indent="0" algn="ctr" defTabSz="685783" rtl="0" eaLnBrk="1"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prstClr val="black"/>
                </a:solidFill>
                <a:effectLst/>
                <a:uLnTx/>
                <a:uFillTx/>
                <a:latin typeface="Arial" charset="0"/>
                <a:ea typeface="宋体" charset="-122"/>
                <a:cs typeface="+mn-cs"/>
              </a:rPr>
              <a:t>XIDIAN UNIVERSITY PRESS</a:t>
            </a:r>
            <a:endParaRPr kumimoji="0" lang="zh-CN" altLang="zh-CN" sz="1200" b="1" i="0" u="none" strike="noStrike" kern="1200" cap="none" spc="0" normalizeH="0" baseline="0" noProof="0" dirty="0" smtClean="0">
              <a:ln>
                <a:noFill/>
              </a:ln>
              <a:solidFill>
                <a:prstClr val="black"/>
              </a:solidFill>
              <a:effectLst/>
              <a:uLnTx/>
              <a:uFillTx/>
              <a:latin typeface="Arial" charset="0"/>
              <a:ea typeface="宋体" charset="-122"/>
              <a:cs typeface="+mn-cs"/>
            </a:endParaRPr>
          </a:p>
        </p:txBody>
      </p:sp>
      <p:pic>
        <p:nvPicPr>
          <p:cNvPr id="15" name="图片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5259" y="57257"/>
            <a:ext cx="700359" cy="697260"/>
          </a:xfrm>
          <a:prstGeom prst="rect">
            <a:avLst/>
          </a:prstGeom>
        </p:spPr>
      </p:pic>
    </p:spTree>
    <p:extLst>
      <p:ext uri="{BB962C8B-B14F-4D97-AF65-F5344CB8AC3E}">
        <p14:creationId xmlns:p14="http://schemas.microsoft.com/office/powerpoint/2010/main" val="4821821"/>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891" algn="ctr" rtl="0" fontAlgn="base">
        <a:spcBef>
          <a:spcPct val="0"/>
        </a:spcBef>
        <a:spcAft>
          <a:spcPct val="0"/>
        </a:spcAft>
        <a:defRPr sz="3300">
          <a:solidFill>
            <a:schemeClr val="tx1"/>
          </a:solidFill>
          <a:latin typeface="Calibri" pitchFamily="34" charset="0"/>
          <a:ea typeface="宋体" pitchFamily="2" charset="-122"/>
        </a:defRPr>
      </a:lvl6pPr>
      <a:lvl7pPr marL="685783" algn="ctr" rtl="0" fontAlgn="base">
        <a:spcBef>
          <a:spcPct val="0"/>
        </a:spcBef>
        <a:spcAft>
          <a:spcPct val="0"/>
        </a:spcAft>
        <a:defRPr sz="3300">
          <a:solidFill>
            <a:schemeClr val="tx1"/>
          </a:solidFill>
          <a:latin typeface="Calibri" pitchFamily="34" charset="0"/>
          <a:ea typeface="宋体" pitchFamily="2" charset="-122"/>
        </a:defRPr>
      </a:lvl7pPr>
      <a:lvl8pPr marL="1028674" algn="ctr" rtl="0" fontAlgn="base">
        <a:spcBef>
          <a:spcPct val="0"/>
        </a:spcBef>
        <a:spcAft>
          <a:spcPct val="0"/>
        </a:spcAft>
        <a:defRPr sz="3300">
          <a:solidFill>
            <a:schemeClr val="tx1"/>
          </a:solidFill>
          <a:latin typeface="Calibri" pitchFamily="34" charset="0"/>
          <a:ea typeface="宋体" pitchFamily="2" charset="-122"/>
        </a:defRPr>
      </a:lvl8pPr>
      <a:lvl9pPr marL="1371566"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68" indent="-257168"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557199" indent="-214308"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2pPr>
      <a:lvl3pPr marL="857229" indent="-17144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200121"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543012"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1885904"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8"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slide" Target="slide24.xml"/><Relationship Id="rId7" Type="http://schemas.openxmlformats.org/officeDocument/2006/relationships/hyperlink" Target="&#30446;&#24405;.pptx" TargetMode="Externa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slide" Target="slide113.xml"/><Relationship Id="rId5" Type="http://schemas.openxmlformats.org/officeDocument/2006/relationships/slide" Target="slide98.xml"/><Relationship Id="rId4" Type="http://schemas.openxmlformats.org/officeDocument/2006/relationships/slide" Target="slide6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1.xml"/><Relationship Id="rId4" Type="http://schemas.openxmlformats.org/officeDocument/2006/relationships/image" Target="../media/image115.png"/></Relationships>
</file>

<file path=ppt/slides/_rels/slide10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117.tiff"/><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24.tif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tif"/><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4" Type="http://schemas.openxmlformats.org/officeDocument/2006/relationships/image" Target="../media/image127.png"/></Relationships>
</file>

<file path=ppt/slides/_rels/slide111.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1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31.png"/><Relationship Id="rId1" Type="http://schemas.openxmlformats.org/officeDocument/2006/relationships/slideLayout" Target="../slideLayouts/slideLayout1.xml"/><Relationship Id="rId4" Type="http://schemas.openxmlformats.org/officeDocument/2006/relationships/image" Target="../media/image24.GIF"/></Relationships>
</file>

<file path=ppt/slides/_rels/slide113.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1.xml"/><Relationship Id="rId4" Type="http://schemas.openxmlformats.org/officeDocument/2006/relationships/image" Target="../media/image134.png"/></Relationships>
</file>

<file path=ppt/slides/_rels/slide114.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30.png"/><Relationship Id="rId1" Type="http://schemas.openxmlformats.org/officeDocument/2006/relationships/slideLayout" Target="../slideLayouts/slideLayout1.xml"/><Relationship Id="rId4" Type="http://schemas.openxmlformats.org/officeDocument/2006/relationships/image" Target="../media/image136.png"/></Relationships>
</file>

<file path=ppt/slides/_rels/slide115.xml.rels><?xml version="1.0" encoding="UTF-8" standalone="yes"?>
<Relationships xmlns="http://schemas.openxmlformats.org/package/2006/relationships"><Relationship Id="rId2" Type="http://schemas.openxmlformats.org/officeDocument/2006/relationships/image" Target="../media/image137.tif"/><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138.tif"/><Relationship Id="rId2" Type="http://schemas.openxmlformats.org/officeDocument/2006/relationships/image" Target="../media/image137.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image" Target="../media/image141.tif"/><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143.tif"/><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44.tif"/><Relationship Id="rId1" Type="http://schemas.openxmlformats.org/officeDocument/2006/relationships/slideLayout" Target="../slideLayouts/slideLayout1.xml"/><Relationship Id="rId4" Type="http://schemas.openxmlformats.org/officeDocument/2006/relationships/image" Target="../media/image24.GIF"/></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t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t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tif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6.tif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3.tif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2.tif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3.tif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7.tif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64.tif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65.tif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69.ti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72.tiff"/><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4" Type="http://schemas.openxmlformats.org/officeDocument/2006/relationships/image" Target="../media/image77.png"/></Relationships>
</file>

<file path=ppt/slides/_rels/slide7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7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83.tiff"/><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88.tiff"/><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90.tiff"/><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4" Type="http://schemas.openxmlformats.org/officeDocument/2006/relationships/image" Target="../media/image98.png"/></Relationships>
</file>

<file path=ppt/slides/_rels/slide85.xml.rels><?xml version="1.0" encoding="UTF-8" standalone="yes"?>
<Relationships xmlns="http://schemas.openxmlformats.org/package/2006/relationships"><Relationship Id="rId2" Type="http://schemas.openxmlformats.org/officeDocument/2006/relationships/image" Target="../media/image99.tiff"/><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03.tif"/><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04.tiff"/><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09.tiff"/><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11.t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7711" y="1110428"/>
            <a:ext cx="6853158" cy="707886"/>
          </a:xfrm>
          <a:prstGeom prst="rect">
            <a:avLst/>
          </a:prstGeom>
        </p:spPr>
        <p:txBody>
          <a:bodyPr wrap="none">
            <a:spAutoFit/>
          </a:bodyPr>
          <a:lstStyle/>
          <a:p>
            <a:pPr algn="ctr"/>
            <a:r>
              <a:rPr lang="zh-CN" altLang="en-US" sz="4000" b="1" dirty="0"/>
              <a:t>第五章　频谱的线性搬移电路</a:t>
            </a:r>
          </a:p>
        </p:txBody>
      </p:sp>
      <p:sp>
        <p:nvSpPr>
          <p:cNvPr id="4" name="文本框 3"/>
          <p:cNvSpPr txBox="1"/>
          <p:nvPr/>
        </p:nvSpPr>
        <p:spPr>
          <a:xfrm>
            <a:off x="1734545" y="2034571"/>
            <a:ext cx="5976039" cy="3785652"/>
          </a:xfrm>
          <a:prstGeom prst="rect">
            <a:avLst/>
          </a:prstGeom>
          <a:noFill/>
        </p:spPr>
        <p:txBody>
          <a:bodyPr wrap="square" rtlCol="0">
            <a:spAutoFit/>
          </a:bodyPr>
          <a:lstStyle/>
          <a:p>
            <a:pPr>
              <a:lnSpc>
                <a:spcPct val="150000"/>
              </a:lnSpc>
            </a:pPr>
            <a:r>
              <a:rPr lang="zh-CN" altLang="en-US" sz="3200" b="1" u="sng" dirty="0" smtClean="0">
                <a:solidFill>
                  <a:srgbClr val="FF0000"/>
                </a:solidFill>
                <a:uFill>
                  <a:solidFill>
                    <a:srgbClr val="FF0000"/>
                  </a:solidFill>
                </a:uFill>
                <a:hlinkClick r:id="rId2" action="ppaction://hlinksldjump"/>
              </a:rPr>
              <a:t>第一节　非线性电路的分析方法</a:t>
            </a:r>
            <a:endParaRPr lang="zh-CN" altLang="en-US" sz="3200" b="1" u="sng" dirty="0" smtClean="0">
              <a:solidFill>
                <a:srgbClr val="FF0000"/>
              </a:solidFill>
              <a:uFill>
                <a:solidFill>
                  <a:srgbClr val="FF0000"/>
                </a:solidFill>
              </a:uFill>
            </a:endParaRPr>
          </a:p>
          <a:p>
            <a:pPr>
              <a:lnSpc>
                <a:spcPct val="150000"/>
              </a:lnSpc>
            </a:pPr>
            <a:r>
              <a:rPr lang="zh-CN" altLang="en-US" sz="3200" b="1" u="sng" dirty="0">
                <a:solidFill>
                  <a:srgbClr val="FF0000"/>
                </a:solidFill>
                <a:uFill>
                  <a:solidFill>
                    <a:srgbClr val="FF0000"/>
                  </a:solidFill>
                </a:uFill>
                <a:hlinkClick r:id="rId3" action="ppaction://hlinksldjump"/>
              </a:rPr>
              <a:t>第二节　二 极 管 电 路</a:t>
            </a:r>
            <a:endParaRPr lang="zh-CN" altLang="en-US" sz="3200" b="1" u="sng" dirty="0">
              <a:solidFill>
                <a:srgbClr val="FF0000"/>
              </a:solidFill>
              <a:uFill>
                <a:solidFill>
                  <a:srgbClr val="FF0000"/>
                </a:solidFill>
              </a:uFill>
            </a:endParaRPr>
          </a:p>
          <a:p>
            <a:pPr>
              <a:lnSpc>
                <a:spcPct val="150000"/>
              </a:lnSpc>
            </a:pPr>
            <a:r>
              <a:rPr lang="zh-CN" altLang="en-US" sz="3200" b="1" u="sng" dirty="0">
                <a:solidFill>
                  <a:srgbClr val="FF0000"/>
                </a:solidFill>
                <a:uFill>
                  <a:solidFill>
                    <a:srgbClr val="FF0000"/>
                  </a:solidFill>
                </a:uFill>
                <a:hlinkClick r:id="rId4" action="ppaction://hlinksldjump"/>
              </a:rPr>
              <a:t>第三节　差 分 对 电 路</a:t>
            </a:r>
            <a:endParaRPr lang="zh-CN" altLang="en-US" sz="3200" b="1" u="sng" dirty="0">
              <a:solidFill>
                <a:srgbClr val="FF0000"/>
              </a:solidFill>
              <a:uFill>
                <a:solidFill>
                  <a:srgbClr val="FF0000"/>
                </a:solidFill>
              </a:uFill>
            </a:endParaRPr>
          </a:p>
          <a:p>
            <a:pPr>
              <a:lnSpc>
                <a:spcPct val="150000"/>
              </a:lnSpc>
            </a:pPr>
            <a:r>
              <a:rPr lang="zh-CN" altLang="en-US" sz="3200" b="1" u="sng" dirty="0">
                <a:solidFill>
                  <a:srgbClr val="FF0000"/>
                </a:solidFill>
                <a:uFill>
                  <a:solidFill>
                    <a:srgbClr val="FF0000"/>
                  </a:solidFill>
                </a:uFill>
                <a:hlinkClick r:id="rId5" action="ppaction://hlinksldjump"/>
              </a:rPr>
              <a:t>第四节　其他频谱线性搬移电路</a:t>
            </a:r>
            <a:endParaRPr lang="zh-CN" altLang="en-US" sz="3200" b="1" u="sng" dirty="0">
              <a:solidFill>
                <a:srgbClr val="FF0000"/>
              </a:solidFill>
              <a:uFill>
                <a:solidFill>
                  <a:srgbClr val="FF0000"/>
                </a:solidFill>
              </a:uFill>
            </a:endParaRPr>
          </a:p>
          <a:p>
            <a:pPr>
              <a:lnSpc>
                <a:spcPct val="150000"/>
              </a:lnSpc>
            </a:pPr>
            <a:r>
              <a:rPr lang="zh-CN" altLang="en-US" sz="3200" b="1" u="sng" dirty="0">
                <a:solidFill>
                  <a:srgbClr val="FF0000"/>
                </a:solidFill>
                <a:uFill>
                  <a:solidFill>
                    <a:srgbClr val="FF0000"/>
                  </a:solidFill>
                </a:uFill>
                <a:hlinkClick r:id="rId6" action="ppaction://hlinksldjump"/>
              </a:rPr>
              <a:t>思考题与练习</a:t>
            </a:r>
            <a:r>
              <a:rPr lang="zh-CN" altLang="en-US" sz="3200" b="1" u="sng" dirty="0" smtClean="0">
                <a:solidFill>
                  <a:srgbClr val="FF0000"/>
                </a:solidFill>
                <a:uFill>
                  <a:solidFill>
                    <a:srgbClr val="FF0000"/>
                  </a:solidFill>
                </a:uFill>
                <a:hlinkClick r:id="rId6" action="ppaction://hlinksldjump"/>
              </a:rPr>
              <a:t>题</a:t>
            </a:r>
            <a:endParaRPr lang="zh-CN" altLang="en-US" sz="3200" b="1" u="sng" dirty="0">
              <a:solidFill>
                <a:srgbClr val="FF0000"/>
              </a:solidFill>
              <a:uFill>
                <a:solidFill>
                  <a:srgbClr val="FF0000"/>
                </a:solidFill>
              </a:uFill>
            </a:endParaRPr>
          </a:p>
        </p:txBody>
      </p:sp>
      <p:pic>
        <p:nvPicPr>
          <p:cNvPr id="7" name="Picture 8" descr="GIF014">
            <a:hlinkClick r:id="rId7" action="ppaction://hlinkpres?slideindex=1&amp;slidetitle="/>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8090388" y="6235212"/>
            <a:ext cx="10858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769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当两个信号</a:t>
                </a:r>
                <a:r>
                  <a:rPr lang="en-US" altLang="zh-CN" dirty="0" smtClean="0"/>
                  <a:t>u</a:t>
                </a:r>
                <a:r>
                  <a:rPr lang="en-US" altLang="zh-CN" baseline="-25000" dirty="0" smtClean="0"/>
                  <a:t>1</a:t>
                </a:r>
                <a:r>
                  <a:rPr lang="zh-CN" altLang="en-US" dirty="0" smtClean="0"/>
                  <a:t>和 </a:t>
                </a:r>
                <a:r>
                  <a:rPr lang="en-US" altLang="zh-CN" dirty="0" smtClean="0"/>
                  <a:t>u</a:t>
                </a:r>
                <a:r>
                  <a:rPr lang="en-US" altLang="zh-CN" baseline="-25000" dirty="0" smtClean="0"/>
                  <a:t>2</a:t>
                </a:r>
                <a:r>
                  <a:rPr lang="zh-CN" altLang="en-US" dirty="0" smtClean="0"/>
                  <a:t>作</a:t>
                </a:r>
                <a:r>
                  <a:rPr lang="zh-CN" altLang="en-US" dirty="0"/>
                  <a:t>用于非线性器件时，通过非线性器件的作用，从式（ </a:t>
                </a:r>
                <a:r>
                  <a:rPr lang="en-US" altLang="zh-CN" dirty="0" smtClean="0"/>
                  <a:t>5-5</a:t>
                </a:r>
                <a:r>
                  <a:rPr lang="zh-CN" altLang="en-US" dirty="0" smtClean="0"/>
                  <a:t>）</a:t>
                </a:r>
                <a:r>
                  <a:rPr lang="zh-CN" altLang="en-US" dirty="0"/>
                  <a:t>可以看 出，输出电流中不仅有两个输入电压的分量（ </a:t>
                </a:r>
                <a:r>
                  <a:rPr lang="en-US" altLang="zh-CN" dirty="0" smtClean="0"/>
                  <a:t>n=1</a:t>
                </a:r>
                <a:r>
                  <a:rPr lang="zh-CN" altLang="en-US" dirty="0" smtClean="0"/>
                  <a:t>时</a:t>
                </a:r>
                <a:r>
                  <a:rPr lang="zh-CN" altLang="en-US" dirty="0"/>
                  <a:t>），而且存在着大量的乘</a:t>
                </a:r>
                <a:r>
                  <a:rPr lang="zh-CN" altLang="en-US" dirty="0" smtClean="0"/>
                  <a:t>积</a:t>
                </a:r>
                <a14:m>
                  <m:oMath xmlns:m="http://schemas.openxmlformats.org/officeDocument/2006/math">
                    <m:sSubSup>
                      <m:sSubSupPr>
                        <m:ctrlPr>
                          <a:rPr lang="en-US" altLang="zh-CN" i="1" smtClean="0">
                            <a:latin typeface="Cambria Math"/>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p>
                    </m:sSubSup>
                    <m:sSubSup>
                      <m:sSubSupPr>
                        <m:ctrlPr>
                          <a:rPr lang="en-US" altLang="zh-CN" i="1" smtClean="0">
                            <a:latin typeface="Cambria Math"/>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𝑚</m:t>
                        </m:r>
                      </m:sup>
                    </m:sSubSup>
                  </m:oMath>
                </a14:m>
                <a:r>
                  <a:rPr lang="zh-CN" altLang="en-US" dirty="0" smtClean="0"/>
                  <a:t>。 </a:t>
                </a:r>
                <a:r>
                  <a:rPr lang="zh-CN" altLang="en-US" dirty="0"/>
                  <a:t>在第六章的振幅调制与解调、混频电路将指出要完成这些功能，关键在于这两个信号的乘 积项 （ </a:t>
                </a:r>
                <a:r>
                  <a:rPr lang="en-US" altLang="zh-CN" dirty="0" smtClean="0"/>
                  <a:t>2a</a:t>
                </a:r>
                <a:r>
                  <a:rPr lang="en-US" altLang="zh-CN" baseline="-25000" dirty="0" smtClean="0"/>
                  <a:t>1</a:t>
                </a:r>
                <a:r>
                  <a:rPr lang="en-US" altLang="zh-CN" dirty="0" smtClean="0"/>
                  <a:t>u</a:t>
                </a:r>
                <a:r>
                  <a:rPr lang="en-US" altLang="zh-CN" baseline="-25000" dirty="0" smtClean="0"/>
                  <a:t>1</a:t>
                </a:r>
                <a:r>
                  <a:rPr lang="en-US" altLang="zh-CN" dirty="0" smtClean="0"/>
                  <a:t>u</a:t>
                </a:r>
                <a:r>
                  <a:rPr lang="en-US" altLang="zh-CN" baseline="-25000" dirty="0" smtClean="0"/>
                  <a:t>2</a:t>
                </a:r>
                <a:r>
                  <a:rPr lang="zh-CN" altLang="en-US" dirty="0" smtClean="0"/>
                  <a:t>）</a:t>
                </a:r>
                <a:r>
                  <a:rPr lang="zh-CN" altLang="en-US" dirty="0"/>
                  <a:t>，它是由特性的二次方项产生的。除了完成这些功能所需的二次方项以外， 还有大量不需要的项，必须去掉，因此，频谱搬移电路必须具有频率选择功能。在实际</a:t>
                </a:r>
                <a:r>
                  <a:rPr lang="zh-CN" altLang="en-US" dirty="0" smtClean="0"/>
                  <a:t>的电</a:t>
                </a:r>
                <a:r>
                  <a:rPr lang="zh-CN" altLang="en-US" dirty="0"/>
                  <a:t>路中，这个选择功能是由滤波器来实现的，如</a:t>
                </a:r>
                <a:r>
                  <a:rPr lang="zh-CN" altLang="en-US" dirty="0" smtClean="0"/>
                  <a:t>图</a:t>
                </a:r>
                <a:r>
                  <a:rPr lang="en-US" altLang="zh-CN" dirty="0" smtClean="0"/>
                  <a:t>5-2</a:t>
                </a:r>
                <a:r>
                  <a:rPr lang="zh-CN" altLang="en-US" dirty="0" smtClean="0"/>
                  <a:t>示</a:t>
                </a:r>
                <a:r>
                  <a:rPr lang="zh-CN" altLang="en-US" dirty="0"/>
                  <a:t>。</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17165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822639"/>
            <a:ext cx="7886700" cy="5213131"/>
          </a:xfrm>
        </p:spPr>
        <p:txBody>
          <a:bodyPr/>
          <a:lstStyle/>
          <a:p>
            <a:r>
              <a:rPr lang="zh-CN" altLang="en-US" dirty="0" smtClean="0"/>
              <a:t>         当</a:t>
            </a:r>
            <a:r>
              <a:rPr lang="zh-CN" altLang="en-US" dirty="0"/>
              <a:t>频率不太高时，晶体管集电极电流 </a:t>
            </a:r>
            <a:r>
              <a:rPr lang="en-US" altLang="zh-CN" dirty="0" smtClean="0"/>
              <a:t>i</a:t>
            </a:r>
            <a:r>
              <a:rPr lang="en-US" altLang="zh-CN" baseline="-25000" dirty="0" smtClean="0"/>
              <a:t>c</a:t>
            </a:r>
            <a:r>
              <a:rPr lang="zh-CN" altLang="en-US" dirty="0" smtClean="0"/>
              <a:t>是 </a:t>
            </a:r>
            <a:r>
              <a:rPr lang="en-US" altLang="zh-CN" dirty="0" smtClean="0"/>
              <a:t>u</a:t>
            </a:r>
            <a:r>
              <a:rPr lang="en-US" altLang="zh-CN" baseline="-25000" dirty="0" smtClean="0"/>
              <a:t>be</a:t>
            </a:r>
            <a:r>
              <a:rPr lang="zh-CN" altLang="en-US" dirty="0" smtClean="0"/>
              <a:t>及 </a:t>
            </a:r>
            <a:r>
              <a:rPr lang="en-US" altLang="zh-CN" dirty="0" smtClean="0"/>
              <a:t>u</a:t>
            </a:r>
            <a:r>
              <a:rPr lang="en-US" altLang="zh-CN" baseline="-25000" dirty="0" smtClean="0"/>
              <a:t>ce</a:t>
            </a:r>
            <a:r>
              <a:rPr lang="zh-CN" altLang="en-US" dirty="0" smtClean="0"/>
              <a:t>的</a:t>
            </a:r>
            <a:r>
              <a:rPr lang="zh-CN" altLang="en-US" dirty="0"/>
              <a:t>函数。若忽略输出电压的反作用</a:t>
            </a:r>
            <a:r>
              <a:rPr lang="zh-CN" altLang="en-US" dirty="0" smtClean="0"/>
              <a:t>，则 </a:t>
            </a:r>
            <a:r>
              <a:rPr lang="en-US" altLang="zh-CN" dirty="0" smtClean="0"/>
              <a:t>i</a:t>
            </a:r>
            <a:r>
              <a:rPr lang="en-US" altLang="zh-CN" baseline="-25000" dirty="0" smtClean="0"/>
              <a:t>c</a:t>
            </a:r>
            <a:r>
              <a:rPr lang="zh-CN" altLang="en-US" dirty="0" smtClean="0"/>
              <a:t>可</a:t>
            </a:r>
            <a:r>
              <a:rPr lang="zh-CN" altLang="en-US" dirty="0"/>
              <a:t>以近似表示</a:t>
            </a:r>
            <a:r>
              <a:rPr lang="zh-CN" altLang="en-US" dirty="0" smtClean="0"/>
              <a:t>为</a:t>
            </a:r>
            <a:r>
              <a:rPr lang="en-US" altLang="zh-CN" dirty="0" smtClean="0"/>
              <a:t>u</a:t>
            </a:r>
            <a:r>
              <a:rPr lang="en-US" altLang="zh-CN" baseline="-25000" dirty="0" smtClean="0"/>
              <a:t>be</a:t>
            </a:r>
            <a:r>
              <a:rPr lang="zh-CN" altLang="en-US" dirty="0" smtClean="0"/>
              <a:t>的</a:t>
            </a:r>
            <a:r>
              <a:rPr lang="zh-CN" altLang="en-US" dirty="0"/>
              <a:t>函数，即 </a:t>
            </a:r>
            <a:r>
              <a:rPr lang="en-US" altLang="zh-CN" dirty="0" smtClean="0"/>
              <a:t>i</a:t>
            </a:r>
            <a:r>
              <a:rPr lang="en-US" altLang="zh-CN" baseline="-25000" dirty="0" smtClean="0"/>
              <a:t>c</a:t>
            </a:r>
            <a:r>
              <a:rPr lang="zh-CN" altLang="en-US" dirty="0" smtClean="0"/>
              <a:t>＝</a:t>
            </a:r>
            <a:r>
              <a:rPr lang="en-US" altLang="zh-CN" i="1" dirty="0" smtClean="0"/>
              <a:t>f</a:t>
            </a:r>
            <a:r>
              <a:rPr lang="zh-CN" altLang="en-US" i="1" dirty="0" smtClean="0"/>
              <a:t> </a:t>
            </a:r>
            <a:r>
              <a:rPr lang="en-US" altLang="zh-CN" dirty="0"/>
              <a:t>(</a:t>
            </a:r>
            <a:r>
              <a:rPr lang="en-US" altLang="zh-CN" dirty="0" smtClean="0"/>
              <a:t>u</a:t>
            </a:r>
            <a:r>
              <a:rPr lang="en-US" altLang="zh-CN" baseline="-25000" dirty="0" smtClean="0"/>
              <a:t>be </a:t>
            </a:r>
            <a:r>
              <a:rPr lang="zh-CN" altLang="en-US" dirty="0" smtClean="0"/>
              <a:t>， </a:t>
            </a:r>
            <a:r>
              <a:rPr lang="en-US" altLang="zh-CN" dirty="0"/>
              <a:t>u</a:t>
            </a:r>
            <a:r>
              <a:rPr lang="en-US" altLang="zh-CN" baseline="-25000" dirty="0"/>
              <a:t>ce</a:t>
            </a:r>
            <a:r>
              <a:rPr lang="en-US" altLang="zh-CN" dirty="0" smtClean="0"/>
              <a:t>)</a:t>
            </a:r>
            <a:r>
              <a:rPr lang="zh-CN" altLang="en-US" dirty="0" smtClean="0"/>
              <a:t>≈</a:t>
            </a:r>
            <a:r>
              <a:rPr lang="en-US" altLang="zh-CN" i="1" dirty="0"/>
              <a:t> f</a:t>
            </a:r>
            <a:r>
              <a:rPr lang="zh-CN" altLang="en-US" i="1" dirty="0"/>
              <a:t> </a:t>
            </a:r>
            <a:r>
              <a:rPr lang="en-US" altLang="zh-CN" dirty="0"/>
              <a:t>(u</a:t>
            </a:r>
            <a:r>
              <a:rPr lang="en-US" altLang="zh-CN" baseline="-25000" dirty="0"/>
              <a:t>be </a:t>
            </a:r>
            <a:r>
              <a:rPr lang="en-US" altLang="zh-CN" dirty="0" smtClean="0"/>
              <a:t>)</a:t>
            </a:r>
            <a:r>
              <a:rPr lang="zh-CN" altLang="en-US" dirty="0" smtClean="0"/>
              <a:t>。</a:t>
            </a:r>
            <a:r>
              <a:rPr lang="en-US" altLang="zh-CN" dirty="0" smtClean="0"/>
              <a:t/>
            </a:r>
            <a:br>
              <a:rPr lang="en-US" altLang="zh-CN" dirty="0" smtClean="0"/>
            </a:br>
            <a:r>
              <a:rPr lang="en-US" altLang="zh-CN" dirty="0"/>
              <a:t> </a:t>
            </a:r>
            <a:r>
              <a:rPr lang="en-US" altLang="zh-CN" dirty="0" smtClean="0"/>
              <a:t>       </a:t>
            </a:r>
            <a:r>
              <a:rPr lang="zh-CN" altLang="en-US" dirty="0" smtClean="0"/>
              <a:t>从图</a:t>
            </a:r>
            <a:r>
              <a:rPr lang="en-US" altLang="zh-CN" dirty="0" smtClean="0"/>
              <a:t>5-22</a:t>
            </a:r>
            <a:r>
              <a:rPr lang="zh-CN" altLang="en-US" dirty="0" smtClean="0"/>
              <a:t>可</a:t>
            </a:r>
            <a:r>
              <a:rPr lang="zh-CN" altLang="en-US" dirty="0"/>
              <a:t>以看出， </a:t>
            </a:r>
            <a:r>
              <a:rPr lang="en-US" altLang="zh-CN" dirty="0"/>
              <a:t>u</a:t>
            </a:r>
            <a:r>
              <a:rPr lang="en-US" altLang="zh-CN" baseline="-25000" dirty="0"/>
              <a:t>be </a:t>
            </a:r>
            <a:r>
              <a:rPr lang="zh-CN" altLang="en-US" dirty="0" smtClean="0"/>
              <a:t>＝</a:t>
            </a:r>
            <a:r>
              <a:rPr lang="en-US" altLang="zh-CN" dirty="0" smtClean="0"/>
              <a:t>u</a:t>
            </a:r>
            <a:r>
              <a:rPr lang="en-US" altLang="zh-CN" baseline="-25000" dirty="0" smtClean="0"/>
              <a:t>1</a:t>
            </a:r>
            <a:r>
              <a:rPr lang="zh-CN" altLang="en-US" dirty="0" smtClean="0"/>
              <a:t>＋ </a:t>
            </a:r>
            <a:r>
              <a:rPr lang="en-US" altLang="zh-CN" dirty="0" smtClean="0"/>
              <a:t>u</a:t>
            </a:r>
            <a:r>
              <a:rPr lang="en-US" altLang="zh-CN" baseline="-25000" dirty="0" smtClean="0"/>
              <a:t>2</a:t>
            </a:r>
            <a:r>
              <a:rPr lang="zh-CN" altLang="en-US" dirty="0" smtClean="0"/>
              <a:t>＋ </a:t>
            </a:r>
            <a:r>
              <a:rPr lang="en-US" altLang="zh-CN" dirty="0" smtClean="0"/>
              <a:t>U</a:t>
            </a:r>
            <a:r>
              <a:rPr lang="en-US" altLang="zh-CN" baseline="-25000" dirty="0" smtClean="0"/>
              <a:t>BB</a:t>
            </a:r>
            <a:r>
              <a:rPr lang="zh-CN" altLang="en-US" dirty="0" smtClean="0"/>
              <a:t>，</a:t>
            </a:r>
            <a:r>
              <a:rPr lang="zh-CN" altLang="en-US" dirty="0"/>
              <a:t>其中， </a:t>
            </a:r>
            <a:r>
              <a:rPr lang="en-US" altLang="zh-CN" dirty="0" smtClean="0"/>
              <a:t>U</a:t>
            </a:r>
            <a:r>
              <a:rPr lang="en-US" altLang="zh-CN" baseline="-25000" dirty="0" smtClean="0"/>
              <a:t>BB</a:t>
            </a:r>
            <a:r>
              <a:rPr lang="zh-CN" altLang="en-US" dirty="0" smtClean="0"/>
              <a:t>为</a:t>
            </a:r>
            <a:r>
              <a:rPr lang="zh-CN" altLang="en-US" dirty="0"/>
              <a:t>直流工作点电压。现</a:t>
            </a:r>
            <a:r>
              <a:rPr lang="zh-CN" altLang="en-US" dirty="0" smtClean="0"/>
              <a:t>将</a:t>
            </a:r>
            <a:r>
              <a:rPr lang="en-US" altLang="zh-CN" dirty="0" smtClean="0"/>
              <a:t>U</a:t>
            </a:r>
            <a:r>
              <a:rPr lang="en-US" altLang="zh-CN" baseline="-25000" dirty="0" smtClean="0"/>
              <a:t>BB</a:t>
            </a:r>
            <a:r>
              <a:rPr lang="zh-CN" altLang="en-US" dirty="0" smtClean="0"/>
              <a:t> ＋</a:t>
            </a:r>
            <a:r>
              <a:rPr lang="en-US" altLang="zh-CN" dirty="0"/>
              <a:t> </a:t>
            </a:r>
            <a:r>
              <a:rPr lang="en-US" altLang="zh-CN" dirty="0" smtClean="0"/>
              <a:t>u</a:t>
            </a:r>
            <a:r>
              <a:rPr lang="en-US" altLang="zh-CN" baseline="-25000" dirty="0" smtClean="0"/>
              <a:t>2</a:t>
            </a:r>
            <a:r>
              <a:rPr lang="zh-CN" altLang="en-US" dirty="0" smtClean="0"/>
              <a:t>＝ </a:t>
            </a:r>
            <a:r>
              <a:rPr lang="en-US" altLang="zh-CN" dirty="0" smtClean="0"/>
              <a:t>U</a:t>
            </a:r>
            <a:r>
              <a:rPr lang="en-US" altLang="zh-CN" baseline="-25000" dirty="0" smtClean="0"/>
              <a:t>BB</a:t>
            </a:r>
            <a:r>
              <a:rPr lang="en-US" altLang="zh-CN" dirty="0" smtClean="0"/>
              <a:t>(t)</a:t>
            </a:r>
            <a:r>
              <a:rPr lang="zh-CN" altLang="en-US" dirty="0" smtClean="0"/>
              <a:t>看</a:t>
            </a:r>
            <a:r>
              <a:rPr lang="zh-CN" altLang="en-US" dirty="0"/>
              <a:t>作三极管频谱线性搬移电路的静态工作点电压（即无信号时的偏压），由于</a:t>
            </a:r>
            <a:r>
              <a:rPr lang="zh-CN" altLang="en-US" dirty="0" smtClean="0"/>
              <a:t>工作</a:t>
            </a:r>
            <a:r>
              <a:rPr lang="zh-CN" altLang="en-US" dirty="0"/>
              <a:t>点随时间变化，所以叫做时变工作点，即 </a:t>
            </a:r>
            <a:r>
              <a:rPr lang="en-US" altLang="zh-CN" dirty="0"/>
              <a:t>U</a:t>
            </a:r>
            <a:r>
              <a:rPr lang="en-US" altLang="zh-CN" baseline="-25000" dirty="0"/>
              <a:t>BB</a:t>
            </a:r>
            <a:r>
              <a:rPr lang="en-US" altLang="zh-CN" dirty="0"/>
              <a:t>(t) </a:t>
            </a:r>
            <a:r>
              <a:rPr lang="zh-CN" altLang="en-US" dirty="0" smtClean="0"/>
              <a:t>（</a:t>
            </a:r>
            <a:r>
              <a:rPr lang="zh-CN" altLang="en-US" dirty="0"/>
              <a:t>实质上是 </a:t>
            </a:r>
            <a:r>
              <a:rPr lang="en-US" altLang="zh-CN" dirty="0" smtClean="0"/>
              <a:t>u</a:t>
            </a:r>
            <a:r>
              <a:rPr lang="en-US" altLang="zh-CN" baseline="-25000" dirty="0" smtClean="0"/>
              <a:t>2</a:t>
            </a:r>
            <a:r>
              <a:rPr lang="zh-CN" altLang="en-US" dirty="0" smtClean="0"/>
              <a:t>）</a:t>
            </a:r>
            <a:r>
              <a:rPr lang="zh-CN" altLang="en-US" dirty="0"/>
              <a:t>使三极管的工作点沿转</a:t>
            </a:r>
            <a:r>
              <a:rPr lang="zh-CN" altLang="en-US" dirty="0" smtClean="0"/>
              <a:t>移特</a:t>
            </a:r>
            <a:r>
              <a:rPr lang="zh-CN" altLang="en-US" dirty="0"/>
              <a:t>性来回移动。因此，可将 </a:t>
            </a:r>
            <a:r>
              <a:rPr lang="en-US" altLang="zh-CN" dirty="0" smtClean="0"/>
              <a:t>i</a:t>
            </a:r>
            <a:r>
              <a:rPr lang="en-US" altLang="zh-CN" baseline="-25000" dirty="0" smtClean="0"/>
              <a:t>c</a:t>
            </a:r>
            <a:r>
              <a:rPr lang="zh-CN" altLang="en-US" dirty="0" smtClean="0"/>
              <a:t>表</a:t>
            </a:r>
            <a:r>
              <a:rPr lang="zh-CN" altLang="en-US" dirty="0"/>
              <a:t>示为</a:t>
            </a:r>
          </a:p>
        </p:txBody>
      </p:sp>
      <p:pic>
        <p:nvPicPr>
          <p:cNvPr id="2" name="图片 1"/>
          <p:cNvPicPr>
            <a:picLocks noChangeAspect="1"/>
          </p:cNvPicPr>
          <p:nvPr/>
        </p:nvPicPr>
        <p:blipFill>
          <a:blip r:embed="rId2"/>
          <a:stretch>
            <a:fillRect/>
          </a:stretch>
        </p:blipFill>
        <p:spPr>
          <a:xfrm>
            <a:off x="2396760" y="5195001"/>
            <a:ext cx="4350479" cy="922829"/>
          </a:xfrm>
          <a:prstGeom prst="rect">
            <a:avLst/>
          </a:prstGeom>
        </p:spPr>
      </p:pic>
      <p:sp>
        <p:nvSpPr>
          <p:cNvPr id="4" name="矩形 3"/>
          <p:cNvSpPr/>
          <p:nvPr/>
        </p:nvSpPr>
        <p:spPr>
          <a:xfrm>
            <a:off x="7165462" y="5519367"/>
            <a:ext cx="931665" cy="461665"/>
          </a:xfrm>
          <a:prstGeom prst="rect">
            <a:avLst/>
          </a:prstGeom>
        </p:spPr>
        <p:txBody>
          <a:bodyPr wrap="none">
            <a:spAutoFit/>
          </a:bodyPr>
          <a:lstStyle/>
          <a:p>
            <a:r>
              <a:rPr lang="en-US" altLang="zh-CN" sz="2400" dirty="0" smtClean="0"/>
              <a:t>(5-66)</a:t>
            </a:r>
            <a:endParaRPr lang="zh-CN" altLang="en-US" sz="2400" dirty="0"/>
          </a:p>
        </p:txBody>
      </p:sp>
    </p:spTree>
    <p:extLst>
      <p:ext uri="{BB962C8B-B14F-4D97-AF65-F5344CB8AC3E}">
        <p14:creationId xmlns:p14="http://schemas.microsoft.com/office/powerpoint/2010/main" val="13623102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在</a:t>
                </a:r>
                <a:r>
                  <a:rPr lang="zh-CN" altLang="en-US" dirty="0"/>
                  <a:t>时变工作点处，将上式</a:t>
                </a:r>
                <a:r>
                  <a:rPr lang="zh-CN" altLang="en-US" dirty="0" smtClean="0"/>
                  <a:t>对</a:t>
                </a:r>
                <a:r>
                  <a:rPr lang="en-US" altLang="zh-CN" dirty="0" smtClean="0"/>
                  <a:t>u</a:t>
                </a:r>
                <a:r>
                  <a:rPr lang="zh-CN" altLang="en-US" dirty="0" smtClean="0"/>
                  <a:t> </a:t>
                </a:r>
                <a:r>
                  <a:rPr lang="en-US" altLang="zh-CN" baseline="-25000" dirty="0" smtClean="0"/>
                  <a:t>1</a:t>
                </a:r>
                <a:r>
                  <a:rPr lang="zh-CN" altLang="en-US" dirty="0" smtClean="0"/>
                  <a:t> </a:t>
                </a:r>
                <a:r>
                  <a:rPr lang="zh-CN" altLang="en-US" dirty="0"/>
                  <a:t>展开成泰勒级数，并考</a:t>
                </a:r>
                <a:r>
                  <a:rPr lang="zh-CN" altLang="en-US" dirty="0" smtClean="0"/>
                  <a:t>虑</a:t>
                </a:r>
                <a:r>
                  <a:rPr lang="en-US" altLang="zh-CN" dirty="0" smtClean="0"/>
                  <a:t>U</a:t>
                </a:r>
                <a:r>
                  <a:rPr lang="en-US" altLang="zh-CN" baseline="-25000" dirty="0" smtClean="0"/>
                  <a:t>2</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baseline="-25000" smtClean="0">
                        <a:latin typeface="Cambria Math" panose="02040503050406030204" pitchFamily="18" charset="0"/>
                        <a:ea typeface="Cambria Math" panose="02040503050406030204" pitchFamily="18" charset="0"/>
                      </a:rPr>
                      <m:t>1</m:t>
                    </m:r>
                  </m:oMath>
                </a14:m>
                <a:r>
                  <a:rPr lang="zh-CN" altLang="en-US" dirty="0" smtClean="0"/>
                  <a:t>，有</a:t>
                </a:r>
                <a:r>
                  <a:rPr lang="en-US" altLang="zh-CN" dirty="0" smtClean="0"/>
                  <a:t/>
                </a:r>
                <a:br>
                  <a:rPr lang="en-US" altLang="zh-CN" dirty="0" smtClean="0"/>
                </a:br>
                <a:r>
                  <a:rPr lang="en-US" altLang="zh-CN" dirty="0"/>
                  <a:t/>
                </a:r>
                <a:br>
                  <a:rPr lang="en-US" altLang="zh-CN" dirty="0"/>
                </a:br>
                <a:r>
                  <a:rPr lang="zh-CN" altLang="en-US" dirty="0"/>
                  <a:t>式中各项系数的意义说明如下：</a:t>
                </a:r>
                <a:br>
                  <a:rPr lang="zh-CN" altLang="en-US" dirty="0"/>
                </a:br>
                <a:r>
                  <a:rPr lang="zh-CN" altLang="en-US" dirty="0"/>
                  <a:t> </a:t>
                </a:r>
                <a:r>
                  <a:rPr lang="zh-CN" altLang="en-US" dirty="0" smtClean="0"/>
                  <a:t>                                                                           ，</a:t>
                </a:r>
                <a:r>
                  <a:rPr lang="zh-CN" altLang="en-US" dirty="0"/>
                  <a:t>表示时变工作点处的电流，或</a:t>
                </a:r>
                <a:r>
                  <a:rPr lang="zh-CN" altLang="en-US" dirty="0" smtClean="0"/>
                  <a:t>称为静</a:t>
                </a:r>
                <a:r>
                  <a:rPr lang="zh-CN" altLang="en-US" dirty="0"/>
                  <a:t>态工作点</a:t>
                </a:r>
                <a:r>
                  <a:rPr lang="zh-CN" altLang="en-US" dirty="0" smtClean="0"/>
                  <a:t>电流</a:t>
                </a:r>
                <a:r>
                  <a:rPr lang="zh-CN" altLang="en-US" dirty="0"/>
                  <a:t>，它随参考信号 </a:t>
                </a:r>
                <a:r>
                  <a:rPr lang="en-US" altLang="zh-CN" dirty="0" smtClean="0"/>
                  <a:t>u</a:t>
                </a:r>
                <a:r>
                  <a:rPr lang="en-US" altLang="zh-CN" baseline="-25000" dirty="0" smtClean="0"/>
                  <a:t>2</a:t>
                </a:r>
                <a:r>
                  <a:rPr lang="zh-CN" altLang="en-US" dirty="0" smtClean="0"/>
                  <a:t>周</a:t>
                </a:r>
                <a:r>
                  <a:rPr lang="zh-CN" altLang="en-US" dirty="0"/>
                  <a:t>期性地变化。当 </a:t>
                </a:r>
                <a:r>
                  <a:rPr lang="en-US" altLang="zh-CN" dirty="0" smtClean="0"/>
                  <a:t>u</a:t>
                </a:r>
                <a:r>
                  <a:rPr lang="en-US" altLang="zh-CN" baseline="-25000" dirty="0" smtClean="0"/>
                  <a:t>2</a:t>
                </a:r>
                <a:r>
                  <a:rPr lang="zh-CN" altLang="en-US" dirty="0" smtClean="0"/>
                  <a:t>瞬</a:t>
                </a:r>
                <a:r>
                  <a:rPr lang="zh-CN" altLang="en-US" dirty="0"/>
                  <a:t>时值最大时，三极管工作点</a:t>
                </a:r>
                <a:r>
                  <a:rPr lang="zh-CN" altLang="en-US" dirty="0" smtClean="0"/>
                  <a:t>为</a:t>
                </a:r>
                <a:r>
                  <a:rPr lang="en-US" altLang="zh-CN" dirty="0" smtClean="0"/>
                  <a:t>Q</a:t>
                </a:r>
                <a:r>
                  <a:rPr lang="zh-CN" altLang="en-US" dirty="0" smtClean="0"/>
                  <a:t> </a:t>
                </a:r>
                <a:r>
                  <a:rPr lang="en-US" altLang="zh-CN" baseline="-25000" dirty="0" smtClean="0"/>
                  <a:t>1</a:t>
                </a:r>
                <a:r>
                  <a:rPr lang="zh-CN" altLang="en-US" dirty="0" smtClean="0"/>
                  <a:t>，</a:t>
                </a:r>
                <a:r>
                  <a:rPr lang="en-US" altLang="zh-CN" dirty="0" smtClean="0"/>
                  <a:t>I</a:t>
                </a:r>
                <a:r>
                  <a:rPr lang="en-US" altLang="zh-CN" baseline="-25000" dirty="0" smtClean="0"/>
                  <a:t>c0</a:t>
                </a:r>
                <a:r>
                  <a:rPr lang="en-US" altLang="zh-CN" dirty="0" smtClean="0"/>
                  <a:t>(t)</a:t>
                </a:r>
                <a:r>
                  <a:rPr lang="zh-CN" altLang="en-US" dirty="0" smtClean="0"/>
                  <a:t>为最大</a:t>
                </a:r>
                <a:r>
                  <a:rPr lang="zh-CN" altLang="en-US" dirty="0"/>
                  <a:t>值，</a:t>
                </a:r>
                <a:r>
                  <a:rPr lang="zh-CN" altLang="en-US" dirty="0" smtClean="0"/>
                  <a:t>当</a:t>
                </a:r>
                <a:r>
                  <a:rPr lang="en-US" altLang="zh-CN" dirty="0" smtClean="0"/>
                  <a:t>u</a:t>
                </a:r>
                <a:r>
                  <a:rPr lang="en-US" altLang="zh-CN" baseline="-25000" dirty="0" smtClean="0"/>
                  <a:t>2</a:t>
                </a:r>
                <a:r>
                  <a:rPr lang="zh-CN" altLang="en-US" dirty="0" smtClean="0"/>
                  <a:t>瞬</a:t>
                </a:r>
                <a:r>
                  <a:rPr lang="zh-CN" altLang="en-US" dirty="0"/>
                  <a:t>时值最小时，三极管工作点</a:t>
                </a:r>
                <a:r>
                  <a:rPr lang="zh-CN" altLang="en-US" dirty="0" smtClean="0"/>
                  <a:t>为</a:t>
                </a:r>
                <a:r>
                  <a:rPr lang="en-US" altLang="zh-CN" dirty="0" smtClean="0"/>
                  <a:t>Q</a:t>
                </a:r>
                <a:r>
                  <a:rPr lang="zh-CN" altLang="en-US" dirty="0" smtClean="0"/>
                  <a:t> </a:t>
                </a:r>
                <a:r>
                  <a:rPr lang="en-US" altLang="zh-CN" baseline="-25000" dirty="0" smtClean="0"/>
                  <a:t>2</a:t>
                </a:r>
                <a:r>
                  <a:rPr lang="zh-CN" altLang="en-US" dirty="0" smtClean="0"/>
                  <a:t>， </a:t>
                </a:r>
                <a:r>
                  <a:rPr lang="en-US" altLang="zh-CN" dirty="0"/>
                  <a:t>I</a:t>
                </a:r>
                <a:r>
                  <a:rPr lang="en-US" altLang="zh-CN" baseline="-25000" dirty="0"/>
                  <a:t>c0</a:t>
                </a:r>
                <a:r>
                  <a:rPr lang="en-US" altLang="zh-CN" dirty="0"/>
                  <a:t>(t)</a:t>
                </a:r>
                <a:r>
                  <a:rPr lang="zh-CN" altLang="en-US" dirty="0" smtClean="0"/>
                  <a:t>为</a:t>
                </a:r>
                <a:r>
                  <a:rPr lang="zh-CN" altLang="en-US" dirty="0"/>
                  <a:t>最小值。</a:t>
                </a:r>
                <a:r>
                  <a:rPr lang="zh-CN" altLang="en-US" dirty="0" smtClean="0"/>
                  <a:t>图</a:t>
                </a:r>
                <a:r>
                  <a:rPr lang="en-US" altLang="zh-CN" dirty="0" smtClean="0"/>
                  <a:t>5-23</a:t>
                </a:r>
                <a:r>
                  <a:rPr lang="zh-CN" altLang="en-US" dirty="0" smtClean="0"/>
                  <a:t>（ </a:t>
                </a:r>
                <a:r>
                  <a:rPr lang="en-US" altLang="zh-CN" dirty="0" smtClean="0"/>
                  <a:t>a</a:t>
                </a:r>
                <a:r>
                  <a:rPr lang="zh-CN" altLang="en-US" dirty="0" smtClean="0"/>
                  <a:t>）</a:t>
                </a:r>
                <a:r>
                  <a:rPr lang="zh-CN" altLang="en-US" dirty="0"/>
                  <a:t>给出</a:t>
                </a:r>
                <a:r>
                  <a:rPr lang="zh-CN" altLang="en-US" dirty="0" smtClean="0"/>
                  <a:t>了</a:t>
                </a:r>
                <a:r>
                  <a:rPr lang="en-US" altLang="zh-CN" dirty="0" smtClean="0"/>
                  <a:t>i</a:t>
                </a:r>
                <a:r>
                  <a:rPr lang="en-US" altLang="zh-CN" baseline="-25000" dirty="0" smtClean="0"/>
                  <a:t>c</a:t>
                </a:r>
                <a:r>
                  <a:rPr lang="en-US" altLang="zh-CN" dirty="0" smtClean="0"/>
                  <a:t>-u</a:t>
                </a:r>
                <a:r>
                  <a:rPr lang="en-US" altLang="zh-CN" baseline="-25000" dirty="0" smtClean="0"/>
                  <a:t>be</a:t>
                </a:r>
                <a:r>
                  <a:rPr lang="zh-CN" altLang="en-US" dirty="0" smtClean="0"/>
                  <a:t>曲</a:t>
                </a:r>
                <a:r>
                  <a:rPr lang="zh-CN" altLang="en-US" dirty="0"/>
                  <a:t>线，同时画</a:t>
                </a:r>
                <a:r>
                  <a:rPr lang="zh-CN" altLang="en-US" dirty="0" smtClean="0"/>
                  <a:t>出</a:t>
                </a:r>
                <a:r>
                  <a:rPr lang="en-US" altLang="zh-CN" dirty="0"/>
                  <a:t>I</a:t>
                </a:r>
                <a:r>
                  <a:rPr lang="en-US" altLang="zh-CN" baseline="-25000" dirty="0"/>
                  <a:t>c0</a:t>
                </a:r>
                <a:r>
                  <a:rPr lang="en-US" altLang="zh-CN" dirty="0"/>
                  <a:t>(t)</a:t>
                </a:r>
                <a:r>
                  <a:rPr lang="zh-CN" altLang="en-US" dirty="0" smtClean="0"/>
                  <a:t>波</a:t>
                </a:r>
                <a:r>
                  <a:rPr lang="zh-CN" altLang="en-US" dirty="0"/>
                  <a:t>形，其表示式为</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696"/>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179052" y="2036509"/>
            <a:ext cx="4785895" cy="543851"/>
          </a:xfrm>
          <a:prstGeom prst="rect">
            <a:avLst/>
          </a:prstGeom>
        </p:spPr>
      </p:pic>
      <p:pic>
        <p:nvPicPr>
          <p:cNvPr id="4" name="图片 3"/>
          <p:cNvPicPr>
            <a:picLocks noChangeAspect="1"/>
          </p:cNvPicPr>
          <p:nvPr/>
        </p:nvPicPr>
        <p:blipFill>
          <a:blip r:embed="rId4"/>
          <a:stretch>
            <a:fillRect/>
          </a:stretch>
        </p:blipFill>
        <p:spPr>
          <a:xfrm>
            <a:off x="1175488" y="2958530"/>
            <a:ext cx="4662551" cy="448549"/>
          </a:xfrm>
          <a:prstGeom prst="rect">
            <a:avLst/>
          </a:prstGeom>
        </p:spPr>
      </p:pic>
    </p:spTree>
    <p:extLst>
      <p:ext uri="{BB962C8B-B14F-4D97-AF65-F5344CB8AC3E}">
        <p14:creationId xmlns:p14="http://schemas.microsoft.com/office/powerpoint/2010/main" val="6009958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28650" y="1229315"/>
            <a:ext cx="7006273" cy="1220693"/>
          </a:xfrm>
          <a:prstGeom prst="rect">
            <a:avLst/>
          </a:prstGeom>
        </p:spPr>
      </p:pic>
      <p:sp>
        <p:nvSpPr>
          <p:cNvPr id="4" name="矩形 3"/>
          <p:cNvSpPr/>
          <p:nvPr/>
        </p:nvSpPr>
        <p:spPr>
          <a:xfrm>
            <a:off x="7545257" y="1229314"/>
            <a:ext cx="931665" cy="461665"/>
          </a:xfrm>
          <a:prstGeom prst="rect">
            <a:avLst/>
          </a:prstGeom>
        </p:spPr>
        <p:txBody>
          <a:bodyPr wrap="none">
            <a:spAutoFit/>
          </a:bodyPr>
          <a:lstStyle/>
          <a:p>
            <a:r>
              <a:rPr lang="en-US" altLang="zh-CN" sz="2400" dirty="0" smtClean="0"/>
              <a:t>(5-68)</a:t>
            </a:r>
            <a:endParaRPr lang="zh-CN" altLang="en-US" sz="2400" dirty="0"/>
          </a:p>
        </p:txBody>
      </p:sp>
      <p:sp>
        <p:nvSpPr>
          <p:cNvPr id="5" name="矩形 4"/>
          <p:cNvSpPr/>
          <p:nvPr/>
        </p:nvSpPr>
        <p:spPr>
          <a:xfrm>
            <a:off x="7558066" y="1839661"/>
            <a:ext cx="931665" cy="461665"/>
          </a:xfrm>
          <a:prstGeom prst="rect">
            <a:avLst/>
          </a:prstGeom>
        </p:spPr>
        <p:txBody>
          <a:bodyPr wrap="none">
            <a:spAutoFit/>
          </a:bodyPr>
          <a:lstStyle/>
          <a:p>
            <a:r>
              <a:rPr lang="en-US" altLang="zh-CN" sz="2400" dirty="0" smtClean="0"/>
              <a:t>(5-69)</a:t>
            </a:r>
            <a:endParaRPr lang="zh-CN" altLang="en-US" sz="2400" dirty="0"/>
          </a:p>
        </p:txBody>
      </p:sp>
    </p:spTree>
    <p:extLst>
      <p:ext uri="{BB962C8B-B14F-4D97-AF65-F5344CB8AC3E}">
        <p14:creationId xmlns:p14="http://schemas.microsoft.com/office/powerpoint/2010/main" val="13671280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4132" y="998484"/>
            <a:ext cx="3595735" cy="4392169"/>
          </a:xfrm>
          <a:prstGeom prst="rect">
            <a:avLst/>
          </a:prstGeom>
        </p:spPr>
      </p:pic>
      <p:sp>
        <p:nvSpPr>
          <p:cNvPr id="4" name="矩形 3"/>
          <p:cNvSpPr/>
          <p:nvPr/>
        </p:nvSpPr>
        <p:spPr>
          <a:xfrm>
            <a:off x="1121079" y="5570301"/>
            <a:ext cx="6901840" cy="461665"/>
          </a:xfrm>
          <a:prstGeom prst="rect">
            <a:avLst/>
          </a:prstGeom>
        </p:spPr>
        <p:txBody>
          <a:bodyPr wrap="square">
            <a:spAutoFit/>
          </a:bodyPr>
          <a:lstStyle/>
          <a:p>
            <a:pPr algn="ctr"/>
            <a:r>
              <a:rPr lang="zh-CN" altLang="en-US" sz="2400" dirty="0" smtClean="0"/>
              <a:t>图</a:t>
            </a:r>
            <a:r>
              <a:rPr lang="en-US" altLang="zh-CN" sz="2400" dirty="0" smtClean="0"/>
              <a:t>5-23</a:t>
            </a:r>
            <a:r>
              <a:rPr lang="zh-CN" altLang="en-US" sz="2400" dirty="0"/>
              <a:t>　三极管电路中的时变电流和时变跨导</a:t>
            </a:r>
          </a:p>
        </p:txBody>
      </p:sp>
    </p:spTree>
    <p:extLst>
      <p:ext uri="{BB962C8B-B14F-4D97-AF65-F5344CB8AC3E}">
        <p14:creationId xmlns:p14="http://schemas.microsoft.com/office/powerpoint/2010/main" val="22366969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这里</a:t>
            </a:r>
            <a:r>
              <a:rPr lang="en-US" altLang="zh-CN" dirty="0" smtClean="0"/>
              <a:t>di</a:t>
            </a:r>
            <a:r>
              <a:rPr lang="en-US" altLang="zh-CN" baseline="-25000" dirty="0" smtClean="0"/>
              <a:t>c</a:t>
            </a:r>
            <a:r>
              <a:rPr lang="en-US" altLang="zh-CN" dirty="0" smtClean="0"/>
              <a:t>/du</a:t>
            </a:r>
            <a:r>
              <a:rPr lang="en-US" altLang="zh-CN" baseline="-25000" dirty="0" smtClean="0"/>
              <a:t>be</a:t>
            </a:r>
            <a:r>
              <a:rPr lang="zh-CN" altLang="en-US" dirty="0" smtClean="0"/>
              <a:t> </a:t>
            </a:r>
            <a:r>
              <a:rPr lang="zh-CN" altLang="en-US" dirty="0"/>
              <a:t>是晶体管的跨导，</a:t>
            </a:r>
            <a:r>
              <a:rPr lang="zh-CN" altLang="en-US" dirty="0" smtClean="0"/>
              <a:t>而</a:t>
            </a:r>
            <a:r>
              <a:rPr lang="en-US" altLang="zh-CN" i="1" dirty="0" smtClean="0"/>
              <a:t>f</a:t>
            </a:r>
            <a:r>
              <a:rPr lang="zh-CN" altLang="en-US" i="1" dirty="0" smtClean="0"/>
              <a:t> </a:t>
            </a:r>
            <a:r>
              <a:rPr lang="en-US" altLang="zh-CN" dirty="0"/>
              <a:t>′ </a:t>
            </a:r>
            <a:r>
              <a:rPr lang="zh-CN" altLang="en-US" dirty="0"/>
              <a:t>［ </a:t>
            </a:r>
            <a:r>
              <a:rPr lang="en-US" altLang="zh-CN" dirty="0" smtClean="0"/>
              <a:t>U</a:t>
            </a:r>
            <a:r>
              <a:rPr lang="en-US" altLang="zh-CN" baseline="-25000" dirty="0" smtClean="0"/>
              <a:t>BB</a:t>
            </a:r>
            <a:r>
              <a:rPr lang="en-US" altLang="zh-CN" dirty="0" smtClean="0"/>
              <a:t>(t)</a:t>
            </a:r>
            <a:r>
              <a:rPr lang="zh-CN" altLang="en-US" dirty="0" smtClean="0"/>
              <a:t>］</a:t>
            </a:r>
            <a:r>
              <a:rPr lang="zh-CN" altLang="en-US" dirty="0"/>
              <a:t>就是在 </a:t>
            </a:r>
            <a:r>
              <a:rPr lang="en-US" altLang="zh-CN" dirty="0"/>
              <a:t>U</a:t>
            </a:r>
            <a:r>
              <a:rPr lang="en-US" altLang="zh-CN" baseline="-25000" dirty="0"/>
              <a:t>BB</a:t>
            </a:r>
            <a:r>
              <a:rPr lang="en-US" altLang="zh-CN" dirty="0"/>
              <a:t>(t)</a:t>
            </a:r>
            <a:r>
              <a:rPr lang="zh-CN" altLang="en-US" dirty="0" smtClean="0"/>
              <a:t>作</a:t>
            </a:r>
            <a:r>
              <a:rPr lang="zh-CN" altLang="en-US" dirty="0"/>
              <a:t>用下晶体管的正向传</a:t>
            </a:r>
            <a:r>
              <a:rPr lang="zh-CN" altLang="en-US" dirty="0" smtClean="0"/>
              <a:t>输电导</a:t>
            </a:r>
            <a:r>
              <a:rPr lang="en-US" altLang="zh-CN" dirty="0" smtClean="0"/>
              <a:t>g</a:t>
            </a:r>
            <a:r>
              <a:rPr lang="zh-CN" altLang="en-US" dirty="0" smtClean="0"/>
              <a:t> </a:t>
            </a:r>
            <a:r>
              <a:rPr lang="en-US" altLang="zh-CN" baseline="-25000" dirty="0" smtClean="0"/>
              <a:t>m</a:t>
            </a:r>
            <a:r>
              <a:rPr lang="en-US" altLang="zh-CN" dirty="0" smtClean="0"/>
              <a:t>(t)</a:t>
            </a:r>
            <a:r>
              <a:rPr lang="zh-CN" altLang="en-US" dirty="0" smtClean="0"/>
              <a:t>也</a:t>
            </a:r>
            <a:r>
              <a:rPr lang="zh-CN" altLang="en-US" dirty="0"/>
              <a:t>随 </a:t>
            </a:r>
            <a:r>
              <a:rPr lang="en-US" altLang="zh-CN" dirty="0" smtClean="0"/>
              <a:t>u</a:t>
            </a:r>
            <a:r>
              <a:rPr lang="en-US" altLang="zh-CN" baseline="-25000" dirty="0" smtClean="0"/>
              <a:t>2</a:t>
            </a:r>
            <a:r>
              <a:rPr lang="zh-CN" altLang="en-US" dirty="0" smtClean="0"/>
              <a:t>周</a:t>
            </a:r>
            <a:r>
              <a:rPr lang="zh-CN" altLang="en-US" dirty="0"/>
              <a:t>期性变化，称之为时变跨导。</a:t>
            </a:r>
            <a:r>
              <a:rPr lang="zh-CN" altLang="en-US" dirty="0" smtClean="0"/>
              <a:t>图</a:t>
            </a:r>
            <a:r>
              <a:rPr lang="en-US" altLang="zh-CN" dirty="0" smtClean="0"/>
              <a:t>5-23</a:t>
            </a:r>
            <a:r>
              <a:rPr lang="zh-CN" altLang="en-US" dirty="0" smtClean="0"/>
              <a:t>（ </a:t>
            </a:r>
            <a:r>
              <a:rPr lang="en-US" altLang="zh-CN" dirty="0" smtClean="0"/>
              <a:t>b</a:t>
            </a:r>
            <a:r>
              <a:rPr lang="zh-CN" altLang="en-US" dirty="0" smtClean="0"/>
              <a:t>）</a:t>
            </a:r>
            <a:r>
              <a:rPr lang="zh-CN" altLang="en-US" dirty="0"/>
              <a:t>给出</a:t>
            </a:r>
            <a:r>
              <a:rPr lang="zh-CN" altLang="en-US" dirty="0" smtClean="0"/>
              <a:t>了</a:t>
            </a:r>
            <a:r>
              <a:rPr lang="en-US" altLang="zh-CN" dirty="0"/>
              <a:t>g</a:t>
            </a:r>
            <a:r>
              <a:rPr lang="zh-CN" altLang="en-US" dirty="0"/>
              <a:t> </a:t>
            </a:r>
            <a:r>
              <a:rPr lang="en-US" altLang="zh-CN" baseline="-25000" dirty="0"/>
              <a:t>m</a:t>
            </a:r>
            <a:r>
              <a:rPr lang="en-US" altLang="zh-CN" dirty="0"/>
              <a:t>(t</a:t>
            </a:r>
            <a:r>
              <a:rPr lang="en-US" altLang="zh-CN" dirty="0" smtClean="0"/>
              <a:t>)-u</a:t>
            </a:r>
            <a:r>
              <a:rPr lang="en-US" altLang="zh-CN" baseline="-25000" dirty="0" smtClean="0"/>
              <a:t>be</a:t>
            </a:r>
            <a:r>
              <a:rPr lang="zh-CN" altLang="en-US" dirty="0" smtClean="0"/>
              <a:t>曲</a:t>
            </a:r>
            <a:r>
              <a:rPr lang="zh-CN" altLang="en-US" dirty="0"/>
              <a:t>线。</a:t>
            </a:r>
            <a:r>
              <a:rPr lang="zh-CN" altLang="en-US" dirty="0" smtClean="0"/>
              <a:t>由于</a:t>
            </a:r>
            <a:r>
              <a:rPr lang="en-US" altLang="zh-CN" dirty="0"/>
              <a:t>g</a:t>
            </a:r>
            <a:r>
              <a:rPr lang="zh-CN" altLang="en-US" dirty="0"/>
              <a:t> </a:t>
            </a:r>
            <a:r>
              <a:rPr lang="en-US" altLang="zh-CN" baseline="-25000" dirty="0"/>
              <a:t>m</a:t>
            </a:r>
            <a:r>
              <a:rPr lang="en-US" altLang="zh-CN" dirty="0"/>
              <a:t>(t</a:t>
            </a:r>
            <a:r>
              <a:rPr lang="en-US" altLang="zh-CN" dirty="0" smtClean="0"/>
              <a:t>)</a:t>
            </a:r>
            <a:r>
              <a:rPr lang="zh-CN" altLang="en-US" dirty="0" smtClean="0"/>
              <a:t>是 </a:t>
            </a:r>
            <a:r>
              <a:rPr lang="en-US" altLang="zh-CN" dirty="0"/>
              <a:t>u</a:t>
            </a:r>
            <a:r>
              <a:rPr lang="en-US" altLang="zh-CN" baseline="-25000" dirty="0"/>
              <a:t>2</a:t>
            </a:r>
            <a:r>
              <a:rPr lang="zh-CN" altLang="en-US" dirty="0" smtClean="0"/>
              <a:t>的</a:t>
            </a:r>
            <a:r>
              <a:rPr lang="zh-CN" altLang="en-US" dirty="0"/>
              <a:t>函数，而 </a:t>
            </a:r>
            <a:r>
              <a:rPr lang="en-US" altLang="zh-CN" dirty="0"/>
              <a:t>u</a:t>
            </a:r>
            <a:r>
              <a:rPr lang="en-US" altLang="zh-CN" baseline="-25000" dirty="0"/>
              <a:t>2</a:t>
            </a:r>
            <a:r>
              <a:rPr lang="zh-CN" altLang="en-US" dirty="0" smtClean="0"/>
              <a:t>是</a:t>
            </a:r>
            <a:r>
              <a:rPr lang="zh-CN" altLang="en-US" dirty="0"/>
              <a:t>周期性变化的，其角频率为 </a:t>
            </a:r>
            <a:r>
              <a:rPr lang="el-GR" altLang="zh-CN" dirty="0"/>
              <a:t>ω </a:t>
            </a:r>
            <a:r>
              <a:rPr lang="en-US" altLang="zh-CN" baseline="-25000" dirty="0" smtClean="0"/>
              <a:t>2</a:t>
            </a:r>
            <a:r>
              <a:rPr lang="zh-CN" altLang="el-GR" dirty="0" smtClean="0"/>
              <a:t>，</a:t>
            </a:r>
            <a:r>
              <a:rPr lang="zh-CN" altLang="en-US" dirty="0"/>
              <a:t>因此 </a:t>
            </a:r>
            <a:r>
              <a:rPr lang="en-US" altLang="zh-CN" dirty="0"/>
              <a:t>g</a:t>
            </a:r>
            <a:r>
              <a:rPr lang="zh-CN" altLang="en-US" dirty="0"/>
              <a:t> </a:t>
            </a:r>
            <a:r>
              <a:rPr lang="en-US" altLang="zh-CN" baseline="-25000" dirty="0"/>
              <a:t>m</a:t>
            </a:r>
            <a:r>
              <a:rPr lang="en-US" altLang="zh-CN" dirty="0"/>
              <a:t>(t</a:t>
            </a:r>
            <a:r>
              <a:rPr lang="en-US" altLang="zh-CN" dirty="0" smtClean="0"/>
              <a:t>)</a:t>
            </a:r>
            <a:r>
              <a:rPr lang="zh-CN" altLang="en-US" dirty="0" smtClean="0"/>
              <a:t>也</a:t>
            </a:r>
            <a:r>
              <a:rPr lang="zh-CN" altLang="en-US" dirty="0"/>
              <a:t>是以角频率 </a:t>
            </a:r>
            <a:r>
              <a:rPr lang="el-GR" altLang="zh-CN" dirty="0" smtClean="0"/>
              <a:t>ω</a:t>
            </a:r>
            <a:r>
              <a:rPr lang="en-US" altLang="zh-CN" baseline="-25000" dirty="0" smtClean="0"/>
              <a:t>2</a:t>
            </a:r>
            <a:r>
              <a:rPr lang="zh-CN" altLang="en-US" dirty="0" smtClean="0"/>
              <a:t>周</a:t>
            </a:r>
            <a:r>
              <a:rPr lang="zh-CN" altLang="en-US" dirty="0"/>
              <a:t>期性变化的函数，用傅立叶级数展开，可</a:t>
            </a:r>
            <a:r>
              <a:rPr lang="zh-CN" altLang="en-US" dirty="0" smtClean="0"/>
              <a:t>得</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 </a:t>
            </a:r>
            <a:r>
              <a:rPr lang="en-US" altLang="zh-CN" dirty="0" smtClean="0"/>
              <a:t>g</a:t>
            </a:r>
            <a:r>
              <a:rPr lang="en-US" altLang="zh-CN" baseline="-25000" dirty="0" smtClean="0"/>
              <a:t>m0</a:t>
            </a:r>
            <a:r>
              <a:rPr lang="zh-CN" altLang="en-US" baseline="-25000" dirty="0" smtClean="0"/>
              <a:t> </a:t>
            </a:r>
            <a:r>
              <a:rPr lang="zh-CN" altLang="en-US" dirty="0" smtClean="0"/>
              <a:t>是</a:t>
            </a:r>
            <a:r>
              <a:rPr lang="en-US" altLang="zh-CN" dirty="0" smtClean="0"/>
              <a:t>g</a:t>
            </a:r>
            <a:r>
              <a:rPr lang="zh-CN" altLang="en-US" dirty="0" smtClean="0"/>
              <a:t> </a:t>
            </a:r>
            <a:r>
              <a:rPr lang="en-US" altLang="zh-CN" baseline="-25000" dirty="0"/>
              <a:t>m</a:t>
            </a:r>
            <a:r>
              <a:rPr lang="en-US" altLang="zh-CN" dirty="0"/>
              <a:t>(t)</a:t>
            </a:r>
            <a:r>
              <a:rPr lang="zh-CN" altLang="en-US" dirty="0" smtClean="0"/>
              <a:t>的</a:t>
            </a:r>
            <a:r>
              <a:rPr lang="zh-CN" altLang="en-US" dirty="0"/>
              <a:t>平均分量（直流分量），它不一定是直流工作</a:t>
            </a:r>
            <a:r>
              <a:rPr lang="zh-CN" altLang="en-US" dirty="0" smtClean="0"/>
              <a:t>点</a:t>
            </a:r>
            <a:r>
              <a:rPr lang="en-US" altLang="zh-CN" dirty="0" smtClean="0"/>
              <a:t>U</a:t>
            </a:r>
            <a:r>
              <a:rPr lang="en-US" altLang="zh-CN" baseline="-25000" dirty="0" smtClean="0"/>
              <a:t>BB</a:t>
            </a:r>
            <a:r>
              <a:rPr lang="zh-CN" altLang="en-US" dirty="0" smtClean="0"/>
              <a:t>处</a:t>
            </a:r>
            <a:r>
              <a:rPr lang="zh-CN" altLang="en-US" dirty="0"/>
              <a:t>的跨导。 </a:t>
            </a:r>
            <a:r>
              <a:rPr lang="en-US" altLang="zh-CN" dirty="0" smtClean="0"/>
              <a:t>g</a:t>
            </a:r>
            <a:r>
              <a:rPr lang="en-US" altLang="zh-CN" baseline="-25000" dirty="0" smtClean="0"/>
              <a:t>m1</a:t>
            </a:r>
            <a:r>
              <a:rPr lang="zh-CN" altLang="en-US" dirty="0" smtClean="0"/>
              <a:t> 是</a:t>
            </a:r>
            <a:r>
              <a:rPr lang="en-US" altLang="zh-CN" dirty="0" smtClean="0"/>
              <a:t>g</a:t>
            </a:r>
            <a:r>
              <a:rPr lang="zh-CN" altLang="en-US" dirty="0" smtClean="0"/>
              <a:t> </a:t>
            </a:r>
            <a:r>
              <a:rPr lang="en-US" altLang="zh-CN" baseline="-25000" dirty="0"/>
              <a:t>m</a:t>
            </a:r>
            <a:r>
              <a:rPr lang="en-US" altLang="zh-CN" dirty="0"/>
              <a:t>(t)</a:t>
            </a:r>
            <a:r>
              <a:rPr lang="zh-CN" altLang="en-US" dirty="0" smtClean="0"/>
              <a:t>中</a:t>
            </a:r>
            <a:r>
              <a:rPr lang="zh-CN" altLang="en-US" dirty="0"/>
              <a:t>角频率</a:t>
            </a:r>
            <a:r>
              <a:rPr lang="zh-CN" altLang="en-US" dirty="0" smtClean="0"/>
              <a:t>为</a:t>
            </a:r>
            <a:r>
              <a:rPr lang="el-GR" altLang="zh-CN" dirty="0" smtClean="0"/>
              <a:t>ω</a:t>
            </a:r>
            <a:r>
              <a:rPr lang="en-US" altLang="zh-CN" baseline="-25000" dirty="0" smtClean="0"/>
              <a:t>2</a:t>
            </a:r>
            <a:r>
              <a:rPr lang="zh-CN" altLang="en-US" dirty="0" smtClean="0"/>
              <a:t>分</a:t>
            </a:r>
            <a:r>
              <a:rPr lang="zh-CN" altLang="en-US" dirty="0"/>
              <a:t>量的振幅</a:t>
            </a:r>
            <a:r>
              <a:rPr lang="en-US" altLang="zh-CN" dirty="0" smtClean="0"/>
              <a:t>——</a:t>
            </a:r>
            <a:r>
              <a:rPr lang="zh-CN" altLang="en-US" dirty="0" smtClean="0"/>
              <a:t>时</a:t>
            </a:r>
            <a:r>
              <a:rPr lang="zh-CN" altLang="en-US" dirty="0"/>
              <a:t>变跨导的基波分量振幅。</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1306984" y="3848974"/>
            <a:ext cx="6530031" cy="556614"/>
          </a:xfrm>
          <a:prstGeom prst="rect">
            <a:avLst/>
          </a:prstGeom>
        </p:spPr>
      </p:pic>
      <p:sp>
        <p:nvSpPr>
          <p:cNvPr id="4" name="矩形 3"/>
          <p:cNvSpPr/>
          <p:nvPr/>
        </p:nvSpPr>
        <p:spPr>
          <a:xfrm>
            <a:off x="7244517" y="4405588"/>
            <a:ext cx="931665" cy="461665"/>
          </a:xfrm>
          <a:prstGeom prst="rect">
            <a:avLst/>
          </a:prstGeom>
        </p:spPr>
        <p:txBody>
          <a:bodyPr wrap="none">
            <a:spAutoFit/>
          </a:bodyPr>
          <a:lstStyle/>
          <a:p>
            <a:r>
              <a:rPr lang="en-US" altLang="zh-CN" sz="2400" dirty="0" smtClean="0"/>
              <a:t>(5-70)</a:t>
            </a:r>
            <a:endParaRPr lang="zh-CN" altLang="en-US" sz="2400" dirty="0"/>
          </a:p>
        </p:txBody>
      </p:sp>
    </p:spTree>
    <p:extLst>
      <p:ext uri="{BB962C8B-B14F-4D97-AF65-F5344CB8AC3E}">
        <p14:creationId xmlns:p14="http://schemas.microsoft.com/office/powerpoint/2010/main" val="30951560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将</a:t>
            </a:r>
            <a:r>
              <a:rPr lang="zh-CN" altLang="en-US" dirty="0"/>
              <a:t>式（ </a:t>
            </a:r>
            <a:r>
              <a:rPr lang="en-US" altLang="zh-CN" dirty="0" smtClean="0"/>
              <a:t>5-68</a:t>
            </a:r>
            <a:r>
              <a:rPr lang="zh-CN" altLang="en-US" dirty="0" smtClean="0"/>
              <a:t>）</a:t>
            </a:r>
            <a:r>
              <a:rPr lang="zh-CN" altLang="en-US" dirty="0"/>
              <a:t>、式（ </a:t>
            </a:r>
            <a:r>
              <a:rPr lang="en-US" altLang="zh-CN" dirty="0" smtClean="0"/>
              <a:t>5-70</a:t>
            </a:r>
            <a:r>
              <a:rPr lang="zh-CN" altLang="en-US" dirty="0" smtClean="0"/>
              <a:t>）</a:t>
            </a:r>
            <a:r>
              <a:rPr lang="zh-CN" altLang="en-US" dirty="0"/>
              <a:t>代入式（ </a:t>
            </a:r>
            <a:r>
              <a:rPr lang="en-US" altLang="zh-CN" dirty="0" smtClean="0"/>
              <a:t>5-67</a:t>
            </a:r>
            <a:r>
              <a:rPr lang="zh-CN" altLang="en-US" dirty="0" smtClean="0"/>
              <a:t>）</a:t>
            </a:r>
            <a:r>
              <a:rPr lang="zh-CN" altLang="en-US" dirty="0"/>
              <a:t>，可</a:t>
            </a:r>
            <a:r>
              <a:rPr lang="zh-CN" altLang="en-US" dirty="0" smtClean="0"/>
              <a:t>得</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可</a:t>
            </a:r>
            <a:r>
              <a:rPr lang="zh-CN" altLang="en-US" dirty="0"/>
              <a:t>以看出</a:t>
            </a:r>
            <a:r>
              <a:rPr lang="zh-CN" altLang="en-US" dirty="0" smtClean="0"/>
              <a:t>，</a:t>
            </a:r>
            <a:r>
              <a:rPr lang="en-US" altLang="zh-CN" dirty="0" smtClean="0"/>
              <a:t>i</a:t>
            </a:r>
            <a:r>
              <a:rPr lang="en-US" altLang="zh-CN" baseline="-25000" dirty="0" smtClean="0"/>
              <a:t>c</a:t>
            </a:r>
            <a:r>
              <a:rPr lang="zh-CN" altLang="en-US" dirty="0" smtClean="0"/>
              <a:t>中</a:t>
            </a:r>
            <a:r>
              <a:rPr lang="zh-CN" altLang="en-US" dirty="0"/>
              <a:t>的频率分量包含了 </a:t>
            </a:r>
            <a:r>
              <a:rPr lang="el-GR" altLang="zh-CN" dirty="0" smtClean="0"/>
              <a:t>ω</a:t>
            </a:r>
            <a:r>
              <a:rPr lang="en-US" altLang="zh-CN" baseline="-25000" dirty="0" smtClean="0"/>
              <a:t>1</a:t>
            </a:r>
            <a:r>
              <a:rPr lang="zh-CN" altLang="en-US" dirty="0" smtClean="0"/>
              <a:t>和 </a:t>
            </a:r>
            <a:r>
              <a:rPr lang="el-GR" altLang="zh-CN" dirty="0" smtClean="0"/>
              <a:t>ω</a:t>
            </a:r>
            <a:r>
              <a:rPr lang="en-US" altLang="zh-CN" baseline="-25000" dirty="0" smtClean="0"/>
              <a:t>2</a:t>
            </a:r>
            <a:r>
              <a:rPr lang="zh-CN" altLang="en-US" dirty="0" smtClean="0"/>
              <a:t>的</a:t>
            </a:r>
            <a:r>
              <a:rPr lang="zh-CN" altLang="en-US" dirty="0"/>
              <a:t>各次谐波分量以及 </a:t>
            </a:r>
            <a:r>
              <a:rPr lang="el-GR" altLang="zh-CN" dirty="0" smtClean="0"/>
              <a:t>ω</a:t>
            </a:r>
            <a:r>
              <a:rPr lang="en-US" altLang="zh-CN" baseline="-25000" dirty="0" smtClean="0"/>
              <a:t>1</a:t>
            </a:r>
            <a:r>
              <a:rPr lang="zh-CN" altLang="en-US" dirty="0" smtClean="0"/>
              <a:t>和 </a:t>
            </a:r>
            <a:r>
              <a:rPr lang="el-GR" altLang="zh-CN" dirty="0" smtClean="0"/>
              <a:t>ω</a:t>
            </a:r>
            <a:r>
              <a:rPr lang="en-US" altLang="zh-CN" baseline="-25000" dirty="0" smtClean="0"/>
              <a:t>2</a:t>
            </a:r>
            <a:r>
              <a:rPr lang="zh-CN" altLang="en-US" dirty="0" smtClean="0"/>
              <a:t>的</a:t>
            </a:r>
            <a:r>
              <a:rPr lang="zh-CN" altLang="en-US" dirty="0"/>
              <a:t>各次组合频 率分量：</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1347400" y="1617329"/>
            <a:ext cx="7315584" cy="1601861"/>
          </a:xfrm>
          <a:prstGeom prst="rect">
            <a:avLst/>
          </a:prstGeom>
        </p:spPr>
      </p:pic>
      <p:pic>
        <p:nvPicPr>
          <p:cNvPr id="4" name="图片 3"/>
          <p:cNvPicPr>
            <a:picLocks noChangeAspect="1"/>
          </p:cNvPicPr>
          <p:nvPr/>
        </p:nvPicPr>
        <p:blipFill>
          <a:blip r:embed="rId3"/>
          <a:stretch>
            <a:fillRect/>
          </a:stretch>
        </p:blipFill>
        <p:spPr>
          <a:xfrm>
            <a:off x="1600121" y="4875539"/>
            <a:ext cx="5943758" cy="381708"/>
          </a:xfrm>
          <a:prstGeom prst="rect">
            <a:avLst/>
          </a:prstGeom>
        </p:spPr>
      </p:pic>
      <p:sp>
        <p:nvSpPr>
          <p:cNvPr id="5" name="矩形 4"/>
          <p:cNvSpPr/>
          <p:nvPr/>
        </p:nvSpPr>
        <p:spPr>
          <a:xfrm>
            <a:off x="7543879" y="3354867"/>
            <a:ext cx="931665" cy="461665"/>
          </a:xfrm>
          <a:prstGeom prst="rect">
            <a:avLst/>
          </a:prstGeom>
        </p:spPr>
        <p:txBody>
          <a:bodyPr wrap="none">
            <a:spAutoFit/>
          </a:bodyPr>
          <a:lstStyle/>
          <a:p>
            <a:r>
              <a:rPr lang="en-US" altLang="zh-CN" sz="2400" dirty="0" smtClean="0"/>
              <a:t>(5-71)</a:t>
            </a:r>
            <a:endParaRPr lang="zh-CN" altLang="en-US" sz="2400" dirty="0"/>
          </a:p>
        </p:txBody>
      </p:sp>
      <p:sp>
        <p:nvSpPr>
          <p:cNvPr id="6" name="矩形 5"/>
          <p:cNvSpPr/>
          <p:nvPr/>
        </p:nvSpPr>
        <p:spPr>
          <a:xfrm>
            <a:off x="7543878" y="5272765"/>
            <a:ext cx="931665" cy="461665"/>
          </a:xfrm>
          <a:prstGeom prst="rect">
            <a:avLst/>
          </a:prstGeom>
        </p:spPr>
        <p:txBody>
          <a:bodyPr wrap="none">
            <a:spAutoFit/>
          </a:bodyPr>
          <a:lstStyle/>
          <a:p>
            <a:r>
              <a:rPr lang="en-US" altLang="zh-CN" sz="2400" dirty="0" smtClean="0"/>
              <a:t>(5-72)</a:t>
            </a:r>
            <a:endParaRPr lang="zh-CN" altLang="en-US" sz="2400" dirty="0"/>
          </a:p>
        </p:txBody>
      </p:sp>
    </p:spTree>
    <p:extLst>
      <p:ext uri="{BB962C8B-B14F-4D97-AF65-F5344CB8AC3E}">
        <p14:creationId xmlns:p14="http://schemas.microsoft.com/office/powerpoint/2010/main" val="1316788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用</a:t>
                </a:r>
                <a:r>
                  <a:rPr lang="zh-CN" altLang="en-US" dirty="0"/>
                  <a:t>晶体管组成的频谱线性搬移电路，其集电极电流中包含了各种频率成分，用滤波器 选出所需频率分量，就可完成所要求的频谱线性搬移功能。 </a:t>
                </a:r>
                <a:r>
                  <a:rPr lang="en-US" altLang="zh-CN" dirty="0" smtClean="0"/>
                  <a:t/>
                </a:r>
                <a:br>
                  <a:rPr lang="en-US" altLang="zh-CN" dirty="0" smtClean="0"/>
                </a:br>
                <a:r>
                  <a:rPr lang="en-US" altLang="zh-CN" dirty="0"/>
                  <a:t> </a:t>
                </a:r>
                <a:r>
                  <a:rPr lang="en-US" altLang="zh-CN" dirty="0" smtClean="0"/>
                  <a:t>       </a:t>
                </a:r>
                <a:r>
                  <a:rPr lang="zh-CN" altLang="en-US" dirty="0" smtClean="0"/>
                  <a:t>若 </a:t>
                </a:r>
                <a:r>
                  <a:rPr lang="en-US" altLang="zh-CN" dirty="0" smtClean="0"/>
                  <a:t>U</a:t>
                </a:r>
                <a:r>
                  <a:rPr lang="en-US" altLang="zh-CN" baseline="-25000" dirty="0" smtClean="0"/>
                  <a:t>2</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baseline="-25000" smtClean="0">
                        <a:latin typeface="Cambria Math" panose="02040503050406030204" pitchFamily="18" charset="0"/>
                        <a:ea typeface="Cambria Math" panose="02040503050406030204" pitchFamily="18" charset="0"/>
                      </a:rPr>
                      <m:t>1</m:t>
                    </m:r>
                  </m:oMath>
                </a14:m>
                <a:r>
                  <a:rPr lang="zh-CN" altLang="en-US" dirty="0" smtClean="0"/>
                  <a:t>的</a:t>
                </a:r>
                <a:r>
                  <a:rPr lang="zh-CN" altLang="en-US" dirty="0"/>
                  <a:t>条件不满足，其分析结果与本章第一节非线性分析方法的结果相同，组 合频率分量如式（ </a:t>
                </a:r>
                <a:r>
                  <a:rPr lang="en-US" altLang="zh-CN" dirty="0" smtClean="0"/>
                  <a:t>5-10</a:t>
                </a:r>
                <a:r>
                  <a:rPr lang="zh-CN" altLang="en-US" dirty="0" smtClean="0"/>
                  <a:t>）</a:t>
                </a:r>
                <a:r>
                  <a:rPr lang="zh-CN" altLang="en-US" dirty="0"/>
                  <a:t>。</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10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84961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二、场效应管频谱线性搬移电路</a:t>
            </a:r>
            <a:r>
              <a:rPr lang="zh-CN" altLang="en-US" dirty="0"/>
              <a:t/>
            </a:r>
            <a:br>
              <a:rPr lang="zh-CN" altLang="en-US" dirty="0"/>
            </a:br>
            <a:r>
              <a:rPr lang="zh-CN" altLang="en-US" dirty="0" smtClean="0"/>
              <a:t>        晶</a:t>
            </a:r>
            <a:r>
              <a:rPr lang="zh-CN" altLang="en-US" dirty="0"/>
              <a:t>体三极管频谱线性搬移电路具有高增益、低噪声等特点，但它的动态范围小，非线性失真大。在高频工作时，场效应管（ </a:t>
            </a:r>
            <a:r>
              <a:rPr lang="en-US" altLang="zh-CN" dirty="0" smtClean="0"/>
              <a:t>FET</a:t>
            </a:r>
            <a:r>
              <a:rPr lang="zh-CN" altLang="en-US" dirty="0" smtClean="0"/>
              <a:t>）</a:t>
            </a:r>
            <a:r>
              <a:rPr lang="zh-CN" altLang="en-US" dirty="0"/>
              <a:t>比双极晶体管（ </a:t>
            </a:r>
            <a:r>
              <a:rPr lang="en-US" altLang="zh-CN" dirty="0" smtClean="0"/>
              <a:t>BJT</a:t>
            </a:r>
            <a:r>
              <a:rPr lang="zh-CN" altLang="en-US" dirty="0" smtClean="0"/>
              <a:t>）</a:t>
            </a:r>
            <a:r>
              <a:rPr lang="zh-CN" altLang="en-US" dirty="0"/>
              <a:t>的性能好，因为其特性近似于平 方律，动态范围大，非线性失真小。下面讨论结型场效应管（ </a:t>
            </a:r>
            <a:r>
              <a:rPr lang="en-US" altLang="zh-CN" dirty="0" smtClean="0"/>
              <a:t>JFET</a:t>
            </a:r>
            <a:r>
              <a:rPr lang="zh-CN" altLang="en-US" dirty="0" smtClean="0"/>
              <a:t>）</a:t>
            </a:r>
            <a:r>
              <a:rPr lang="zh-CN" altLang="en-US" dirty="0"/>
              <a:t>频谱线性搬移电路。 </a:t>
            </a:r>
            <a:r>
              <a:rPr lang="en-US" altLang="zh-CN" dirty="0" smtClean="0"/>
              <a:t/>
            </a:r>
            <a:br>
              <a:rPr lang="en-US" altLang="zh-CN" dirty="0" smtClean="0"/>
            </a:br>
            <a:r>
              <a:rPr lang="en-US" altLang="zh-CN" dirty="0" smtClean="0"/>
              <a:t>        </a:t>
            </a:r>
            <a:r>
              <a:rPr lang="zh-CN" altLang="en-US" dirty="0" smtClean="0"/>
              <a:t>结</a:t>
            </a:r>
            <a:r>
              <a:rPr lang="zh-CN" altLang="en-US" dirty="0"/>
              <a:t>型场效应管是利用栅漏极间的非线性转移特性实现频谱线性搬移功能的。场效应管 转移特性 </a:t>
            </a:r>
            <a:r>
              <a:rPr lang="en-US" altLang="zh-CN" dirty="0" smtClean="0"/>
              <a:t>i</a:t>
            </a:r>
            <a:r>
              <a:rPr lang="en-US" altLang="zh-CN" baseline="-25000" dirty="0" smtClean="0"/>
              <a:t>D</a:t>
            </a:r>
            <a:r>
              <a:rPr lang="en-US" altLang="zh-CN" dirty="0" smtClean="0"/>
              <a:t>-u</a:t>
            </a:r>
            <a:r>
              <a:rPr lang="en-US" altLang="zh-CN" baseline="-25000" dirty="0" smtClean="0"/>
              <a:t>GS</a:t>
            </a:r>
            <a:r>
              <a:rPr lang="zh-CN" altLang="en-US" dirty="0" smtClean="0"/>
              <a:t>近</a:t>
            </a:r>
            <a:r>
              <a:rPr lang="zh-CN" altLang="en-US" dirty="0"/>
              <a:t>似为平方律关系，其表示式为</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910968" y="5274269"/>
            <a:ext cx="3322064" cy="937346"/>
          </a:xfrm>
          <a:prstGeom prst="rect">
            <a:avLst/>
          </a:prstGeom>
        </p:spPr>
      </p:pic>
      <p:sp>
        <p:nvSpPr>
          <p:cNvPr id="4" name="矩形 3"/>
          <p:cNvSpPr/>
          <p:nvPr/>
        </p:nvSpPr>
        <p:spPr>
          <a:xfrm>
            <a:off x="6946298" y="5558276"/>
            <a:ext cx="931665" cy="461665"/>
          </a:xfrm>
          <a:prstGeom prst="rect">
            <a:avLst/>
          </a:prstGeom>
        </p:spPr>
        <p:txBody>
          <a:bodyPr wrap="none">
            <a:spAutoFit/>
          </a:bodyPr>
          <a:lstStyle/>
          <a:p>
            <a:r>
              <a:rPr lang="en-US" altLang="zh-CN" sz="2400" dirty="0" smtClean="0"/>
              <a:t>(5-73)</a:t>
            </a:r>
            <a:endParaRPr lang="zh-CN" altLang="en-US" sz="2400" dirty="0"/>
          </a:p>
        </p:txBody>
      </p:sp>
    </p:spTree>
    <p:extLst>
      <p:ext uri="{BB962C8B-B14F-4D97-AF65-F5344CB8AC3E}">
        <p14:creationId xmlns:p14="http://schemas.microsoft.com/office/powerpoint/2010/main" val="31401303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它</a:t>
            </a:r>
            <a:r>
              <a:rPr lang="zh-CN" altLang="en-US" dirty="0"/>
              <a:t>的正向传输跨</a:t>
            </a:r>
            <a:r>
              <a:rPr lang="zh-CN" altLang="en-US" dirty="0" smtClean="0"/>
              <a:t>导</a:t>
            </a:r>
            <a:r>
              <a:rPr lang="en-US" altLang="zh-CN" dirty="0" smtClean="0"/>
              <a:t>g</a:t>
            </a:r>
            <a:r>
              <a:rPr lang="en-US" altLang="zh-CN" baseline="-25000" dirty="0" smtClean="0"/>
              <a:t>m</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 </a:t>
            </a:r>
            <a:r>
              <a:rPr lang="en-US" altLang="zh-CN" dirty="0" smtClean="0"/>
              <a:t>g</a:t>
            </a:r>
            <a:r>
              <a:rPr lang="zh-CN" altLang="en-US" dirty="0" smtClean="0"/>
              <a:t> </a:t>
            </a:r>
            <a:r>
              <a:rPr lang="en-US" altLang="zh-CN" baseline="-25000" dirty="0" smtClean="0"/>
              <a:t>m0</a:t>
            </a:r>
            <a:r>
              <a:rPr lang="zh-CN" altLang="en-US" dirty="0" smtClean="0"/>
              <a:t> ＝</a:t>
            </a:r>
            <a:r>
              <a:rPr lang="en-US" altLang="zh-CN" dirty="0" smtClean="0"/>
              <a:t>2I</a:t>
            </a:r>
            <a:r>
              <a:rPr lang="en-US" altLang="zh-CN" baseline="-25000" dirty="0" smtClean="0"/>
              <a:t>DSS</a:t>
            </a:r>
            <a:r>
              <a:rPr lang="en-US" altLang="zh-CN" dirty="0" smtClean="0"/>
              <a:t>/|U</a:t>
            </a:r>
            <a:r>
              <a:rPr lang="en-US" altLang="zh-CN" baseline="-25000" dirty="0" smtClean="0"/>
              <a:t>P</a:t>
            </a:r>
            <a:r>
              <a:rPr lang="en-US" altLang="zh-CN" dirty="0" smtClean="0"/>
              <a:t>|</a:t>
            </a:r>
            <a:r>
              <a:rPr lang="zh-CN" altLang="en-US" dirty="0" smtClean="0"/>
              <a:t>为</a:t>
            </a:r>
            <a:r>
              <a:rPr lang="en-US" altLang="zh-CN" dirty="0"/>
              <a:t>u</a:t>
            </a:r>
            <a:r>
              <a:rPr lang="en-US" altLang="zh-CN" baseline="-25000" dirty="0"/>
              <a:t>GS</a:t>
            </a:r>
            <a:r>
              <a:rPr lang="zh-CN" altLang="en-US" dirty="0"/>
              <a:t>＝</a:t>
            </a:r>
            <a:r>
              <a:rPr lang="en-US" altLang="zh-CN" dirty="0"/>
              <a:t>0</a:t>
            </a:r>
            <a:r>
              <a:rPr lang="zh-CN" altLang="en-US" dirty="0"/>
              <a:t>时的跨导</a:t>
            </a:r>
            <a:r>
              <a:rPr lang="zh-CN" altLang="en-US" dirty="0" smtClean="0"/>
              <a:t>。</a:t>
            </a:r>
            <a:r>
              <a:rPr lang="en-US" altLang="zh-CN" dirty="0" smtClean="0"/>
              <a:t>i</a:t>
            </a:r>
            <a:r>
              <a:rPr lang="en-US" altLang="zh-CN" baseline="-25000" dirty="0" smtClean="0"/>
              <a:t>D</a:t>
            </a:r>
            <a:r>
              <a:rPr lang="en-US" altLang="zh-CN" dirty="0" smtClean="0"/>
              <a:t>-u</a:t>
            </a:r>
            <a:r>
              <a:rPr lang="en-US" altLang="zh-CN" baseline="-25000" dirty="0" smtClean="0"/>
              <a:t>GS</a:t>
            </a:r>
            <a:r>
              <a:rPr lang="zh-CN" altLang="en-US" dirty="0" smtClean="0"/>
              <a:t>及</a:t>
            </a:r>
            <a:r>
              <a:rPr lang="en-US" altLang="zh-CN" dirty="0" smtClean="0"/>
              <a:t>g</a:t>
            </a:r>
            <a:r>
              <a:rPr lang="en-US" altLang="zh-CN" baseline="-25000" dirty="0" smtClean="0"/>
              <a:t>m</a:t>
            </a:r>
            <a:r>
              <a:rPr lang="en-US" altLang="zh-CN" dirty="0" smtClean="0"/>
              <a:t>-u</a:t>
            </a:r>
            <a:r>
              <a:rPr lang="en-US" altLang="zh-CN" baseline="-25000" dirty="0" smtClean="0"/>
              <a:t>GS</a:t>
            </a:r>
            <a:r>
              <a:rPr lang="zh-CN" altLang="en-US" dirty="0" smtClean="0"/>
              <a:t>曲</a:t>
            </a:r>
            <a:r>
              <a:rPr lang="zh-CN" altLang="en-US" dirty="0"/>
              <a:t>线如图</a:t>
            </a:r>
            <a:r>
              <a:rPr lang="en-US" altLang="zh-CN" dirty="0"/>
              <a:t>5-24</a:t>
            </a:r>
            <a:r>
              <a:rPr lang="zh-CN" altLang="en-US" dirty="0"/>
              <a:t>所示</a:t>
            </a:r>
            <a:r>
              <a:rPr lang="zh-CN" altLang="en-US" dirty="0" smtClean="0"/>
              <a:t>。</a:t>
            </a:r>
            <a:r>
              <a:rPr lang="zh-CN" altLang="en-US" dirty="0"/>
              <a:t>图</a:t>
            </a:r>
            <a:r>
              <a:rPr lang="zh-CN" altLang="en-US" dirty="0" smtClean="0"/>
              <a:t>中</a:t>
            </a:r>
            <a:r>
              <a:rPr lang="en-US" altLang="zh-CN" dirty="0" smtClean="0"/>
              <a:t>U</a:t>
            </a:r>
            <a:r>
              <a:rPr lang="en-US" altLang="zh-CN" baseline="-25000" dirty="0" smtClean="0"/>
              <a:t>P</a:t>
            </a:r>
            <a:r>
              <a:rPr lang="zh-CN" altLang="en-US" dirty="0"/>
              <a:t>＝</a:t>
            </a:r>
            <a:r>
              <a:rPr lang="en-US" altLang="zh-CN" dirty="0"/>
              <a:t>-2V</a:t>
            </a:r>
            <a:r>
              <a:rPr lang="zh-CN" altLang="en-US" dirty="0"/>
              <a:t>；工作</a:t>
            </a:r>
            <a:r>
              <a:rPr lang="zh-CN" altLang="en-US" dirty="0" smtClean="0"/>
              <a:t>点</a:t>
            </a:r>
            <a:r>
              <a:rPr lang="en-US" altLang="zh-CN" dirty="0" smtClean="0"/>
              <a:t>Q</a:t>
            </a:r>
            <a:r>
              <a:rPr lang="zh-CN" altLang="en-US" dirty="0"/>
              <a:t>的电</a:t>
            </a:r>
            <a:r>
              <a:rPr lang="zh-CN" altLang="en-US" dirty="0" smtClean="0"/>
              <a:t>压</a:t>
            </a:r>
            <a:r>
              <a:rPr lang="en-US" altLang="zh-CN" dirty="0" smtClean="0"/>
              <a:t>U</a:t>
            </a:r>
            <a:r>
              <a:rPr lang="en-US" altLang="zh-CN" baseline="-25000" dirty="0" smtClean="0"/>
              <a:t>GS</a:t>
            </a:r>
            <a:r>
              <a:rPr lang="zh-CN" altLang="en-US" dirty="0"/>
              <a:t> </a:t>
            </a:r>
            <a:r>
              <a:rPr lang="zh-CN" altLang="en-US" dirty="0" smtClean="0"/>
              <a:t>＝</a:t>
            </a:r>
            <a:r>
              <a:rPr lang="en-US" altLang="zh-CN" dirty="0" smtClean="0"/>
              <a:t>-1V</a:t>
            </a:r>
            <a:r>
              <a:rPr lang="zh-CN" altLang="en-US" dirty="0" smtClean="0"/>
              <a:t>。</a:t>
            </a: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686808" y="1588333"/>
            <a:ext cx="3770384" cy="741509"/>
          </a:xfrm>
          <a:prstGeom prst="rect">
            <a:avLst/>
          </a:prstGeom>
        </p:spPr>
      </p:pic>
      <p:sp>
        <p:nvSpPr>
          <p:cNvPr id="4" name="矩形 3"/>
          <p:cNvSpPr/>
          <p:nvPr/>
        </p:nvSpPr>
        <p:spPr>
          <a:xfrm>
            <a:off x="7382026" y="1728254"/>
            <a:ext cx="931665" cy="461665"/>
          </a:xfrm>
          <a:prstGeom prst="rect">
            <a:avLst/>
          </a:prstGeom>
        </p:spPr>
        <p:txBody>
          <a:bodyPr wrap="none">
            <a:spAutoFit/>
          </a:bodyPr>
          <a:lstStyle/>
          <a:p>
            <a:r>
              <a:rPr lang="en-US" altLang="zh-CN" sz="2400" dirty="0" smtClean="0"/>
              <a:t>(5-74)</a:t>
            </a:r>
            <a:endParaRPr lang="zh-CN" altLang="en-US" sz="2400" dirty="0"/>
          </a:p>
        </p:txBody>
      </p:sp>
    </p:spTree>
    <p:extLst>
      <p:ext uri="{BB962C8B-B14F-4D97-AF65-F5344CB8AC3E}">
        <p14:creationId xmlns:p14="http://schemas.microsoft.com/office/powerpoint/2010/main" val="10892541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6632" y="998484"/>
            <a:ext cx="7162815" cy="4425286"/>
          </a:xfrm>
          <a:prstGeom prst="rect">
            <a:avLst/>
          </a:prstGeom>
        </p:spPr>
      </p:pic>
      <p:sp>
        <p:nvSpPr>
          <p:cNvPr id="5" name="矩形 4"/>
          <p:cNvSpPr/>
          <p:nvPr/>
        </p:nvSpPr>
        <p:spPr>
          <a:xfrm>
            <a:off x="1867891" y="5749950"/>
            <a:ext cx="5700296" cy="461665"/>
          </a:xfrm>
          <a:prstGeom prst="rect">
            <a:avLst/>
          </a:prstGeom>
        </p:spPr>
        <p:txBody>
          <a:bodyPr wrap="square">
            <a:spAutoFit/>
          </a:bodyPr>
          <a:lstStyle/>
          <a:p>
            <a:pPr algn="ctr"/>
            <a:r>
              <a:rPr lang="zh-CN" altLang="en-US" sz="2400" dirty="0" smtClean="0"/>
              <a:t>图</a:t>
            </a:r>
            <a:r>
              <a:rPr lang="en-US" altLang="zh-CN" sz="2400" dirty="0" smtClean="0"/>
              <a:t>5-24</a:t>
            </a:r>
            <a:r>
              <a:rPr lang="zh-CN" altLang="en-US" sz="2400" dirty="0"/>
              <a:t>　结型场效应管的电流与跨导特性</a:t>
            </a:r>
          </a:p>
        </p:txBody>
      </p:sp>
    </p:spTree>
    <p:extLst>
      <p:ext uri="{BB962C8B-B14F-4D97-AF65-F5344CB8AC3E}">
        <p14:creationId xmlns:p14="http://schemas.microsoft.com/office/powerpoint/2010/main" val="374659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59" y="2286622"/>
            <a:ext cx="6866881" cy="2257669"/>
          </a:xfrm>
          <a:prstGeom prst="rect">
            <a:avLst/>
          </a:prstGeom>
        </p:spPr>
      </p:pic>
      <p:sp>
        <p:nvSpPr>
          <p:cNvPr id="4" name="矩形 3"/>
          <p:cNvSpPr/>
          <p:nvPr/>
        </p:nvSpPr>
        <p:spPr>
          <a:xfrm>
            <a:off x="2087985" y="5147120"/>
            <a:ext cx="4968027" cy="461665"/>
          </a:xfrm>
          <a:prstGeom prst="rect">
            <a:avLst/>
          </a:prstGeom>
        </p:spPr>
        <p:txBody>
          <a:bodyPr wrap="none">
            <a:spAutoFit/>
          </a:bodyPr>
          <a:lstStyle/>
          <a:p>
            <a:pPr algn="ctr"/>
            <a:r>
              <a:rPr lang="zh-CN" altLang="en-US" sz="2400" dirty="0" smtClean="0"/>
              <a:t>图</a:t>
            </a:r>
            <a:r>
              <a:rPr lang="en-US" altLang="zh-CN" sz="2400" dirty="0" smtClean="0"/>
              <a:t>5-2</a:t>
            </a:r>
            <a:r>
              <a:rPr lang="zh-CN" altLang="en-US" sz="2400" dirty="0" smtClean="0"/>
              <a:t>　非线性电路完成频谱的搬移 </a:t>
            </a:r>
            <a:endParaRPr lang="zh-CN" altLang="en-US" sz="2400" dirty="0"/>
          </a:p>
        </p:txBody>
      </p:sp>
    </p:spTree>
    <p:extLst>
      <p:ext uri="{BB962C8B-B14F-4D97-AF65-F5344CB8AC3E}">
        <p14:creationId xmlns:p14="http://schemas.microsoft.com/office/powerpoint/2010/main" val="2884516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令                                                      ，则对应</a:t>
            </a:r>
            <a:r>
              <a:rPr lang="en-US" altLang="zh-CN" dirty="0" smtClean="0"/>
              <a:t>U</a:t>
            </a:r>
            <a:r>
              <a:rPr lang="en-US" altLang="zh-CN" baseline="-25000" dirty="0" smtClean="0"/>
              <a:t>GS</a:t>
            </a:r>
            <a:r>
              <a:rPr lang="zh-CN" altLang="en-US" dirty="0" smtClean="0"/>
              <a:t>点的静态跨导为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对</a:t>
            </a:r>
            <a:r>
              <a:rPr lang="zh-CN" altLang="en-US" dirty="0"/>
              <a:t>应</a:t>
            </a:r>
            <a:r>
              <a:rPr lang="zh-CN" altLang="en-US" dirty="0" smtClean="0"/>
              <a:t>于</a:t>
            </a:r>
            <a:r>
              <a:rPr lang="en-US" altLang="zh-CN" dirty="0" smtClean="0"/>
              <a:t>u</a:t>
            </a:r>
            <a:r>
              <a:rPr lang="en-US" altLang="zh-CN" baseline="-25000" dirty="0" smtClean="0"/>
              <a:t>GS</a:t>
            </a:r>
            <a:r>
              <a:rPr lang="zh-CN" altLang="en-US" dirty="0"/>
              <a:t>的时变跨导</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zh-CN" altLang="en-US" dirty="0"/>
              <a:t>其曲线如</a:t>
            </a:r>
            <a:r>
              <a:rPr lang="zh-CN" altLang="en-US" dirty="0" smtClean="0"/>
              <a:t>图</a:t>
            </a:r>
            <a:r>
              <a:rPr lang="en-US" altLang="zh-CN" dirty="0" smtClean="0"/>
              <a:t>5-24</a:t>
            </a:r>
            <a:r>
              <a:rPr lang="zh-CN" altLang="en-US" dirty="0" smtClean="0"/>
              <a:t>（ </a:t>
            </a:r>
            <a:r>
              <a:rPr lang="en-US" altLang="zh-CN" dirty="0" smtClean="0"/>
              <a:t>b</a:t>
            </a:r>
            <a:r>
              <a:rPr lang="zh-CN" altLang="en-US" dirty="0" smtClean="0"/>
              <a:t>）</a:t>
            </a:r>
            <a:r>
              <a:rPr lang="zh-CN" altLang="en-US" dirty="0"/>
              <a:t>所示。上式只适用</a:t>
            </a:r>
            <a:r>
              <a:rPr lang="zh-CN" altLang="en-US" dirty="0" smtClean="0"/>
              <a:t>于</a:t>
            </a:r>
            <a:r>
              <a:rPr lang="en-US" altLang="zh-CN" dirty="0" smtClean="0"/>
              <a:t>g</a:t>
            </a:r>
            <a:r>
              <a:rPr lang="en-US" altLang="zh-CN" baseline="-25000" dirty="0" smtClean="0"/>
              <a:t>m</a:t>
            </a:r>
            <a:r>
              <a:rPr lang="zh-CN" altLang="en-US" dirty="0"/>
              <a:t>的线性区。由</a:t>
            </a:r>
            <a:r>
              <a:rPr lang="zh-CN" altLang="en-US" dirty="0" smtClean="0"/>
              <a:t>于</a:t>
            </a:r>
            <a:r>
              <a:rPr lang="en-US" altLang="zh-CN" dirty="0" smtClean="0"/>
              <a:t>U</a:t>
            </a:r>
            <a:r>
              <a:rPr lang="en-US" altLang="zh-CN" baseline="-25000" dirty="0" smtClean="0"/>
              <a:t>P</a:t>
            </a:r>
            <a:r>
              <a:rPr lang="zh-CN" altLang="en-US" dirty="0"/>
              <a:t>为负值，故式（ </a:t>
            </a:r>
            <a:r>
              <a:rPr lang="en-US" altLang="zh-CN" dirty="0" smtClean="0"/>
              <a:t>5-76</a:t>
            </a:r>
            <a:r>
              <a:rPr lang="zh-CN" altLang="en-US" dirty="0" smtClean="0"/>
              <a:t>）可</a:t>
            </a:r>
            <a:r>
              <a:rPr lang="zh-CN" altLang="en-US" dirty="0"/>
              <a:t>改写为</a:t>
            </a:r>
            <a:br>
              <a:rPr lang="zh-CN" altLang="en-US" dirty="0"/>
            </a:br>
            <a:r>
              <a:rPr lang="zh-CN" altLang="en-US" dirty="0"/>
              <a:t/>
            </a:r>
            <a:br>
              <a:rPr lang="zh-CN" altLang="en-US" dirty="0"/>
            </a:br>
            <a:r>
              <a:rPr lang="zh-CN" altLang="en-US" dirty="0" smtClean="0"/>
              <a:t/>
            </a:r>
            <a:br>
              <a:rPr lang="zh-CN" altLang="en-US" dirty="0" smtClean="0"/>
            </a:br>
            <a:r>
              <a:rPr lang="zh-CN" altLang="en-US" dirty="0"/>
              <a:t/>
            </a:r>
            <a:br>
              <a:rPr lang="zh-CN" altLang="en-US" dirty="0"/>
            </a:br>
            <a:r>
              <a:rPr lang="zh-CN" altLang="en-US" dirty="0" smtClean="0"/>
              <a:t/>
            </a:r>
            <a:br>
              <a:rPr lang="zh-CN" altLang="en-US" dirty="0" smtClean="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1753564" y="998484"/>
            <a:ext cx="3568433" cy="475791"/>
          </a:xfrm>
          <a:prstGeom prst="rect">
            <a:avLst/>
          </a:prstGeom>
        </p:spPr>
      </p:pic>
      <p:pic>
        <p:nvPicPr>
          <p:cNvPr id="4" name="图片 3"/>
          <p:cNvPicPr>
            <a:picLocks noChangeAspect="1"/>
          </p:cNvPicPr>
          <p:nvPr/>
        </p:nvPicPr>
        <p:blipFill>
          <a:blip r:embed="rId3"/>
          <a:stretch>
            <a:fillRect/>
          </a:stretch>
        </p:blipFill>
        <p:spPr>
          <a:xfrm>
            <a:off x="2311096" y="2055607"/>
            <a:ext cx="4521807" cy="837906"/>
          </a:xfrm>
          <a:prstGeom prst="rect">
            <a:avLst/>
          </a:prstGeom>
        </p:spPr>
      </p:pic>
      <p:pic>
        <p:nvPicPr>
          <p:cNvPr id="5" name="图片 4"/>
          <p:cNvPicPr>
            <a:picLocks noChangeAspect="1"/>
          </p:cNvPicPr>
          <p:nvPr/>
        </p:nvPicPr>
        <p:blipFill>
          <a:blip r:embed="rId4"/>
          <a:stretch>
            <a:fillRect/>
          </a:stretch>
        </p:blipFill>
        <p:spPr>
          <a:xfrm>
            <a:off x="2022138" y="3474845"/>
            <a:ext cx="5099721" cy="1486411"/>
          </a:xfrm>
          <a:prstGeom prst="rect">
            <a:avLst/>
          </a:prstGeom>
        </p:spPr>
      </p:pic>
      <p:sp>
        <p:nvSpPr>
          <p:cNvPr id="6" name="矩形 5"/>
          <p:cNvSpPr/>
          <p:nvPr/>
        </p:nvSpPr>
        <p:spPr>
          <a:xfrm>
            <a:off x="7322276" y="2243727"/>
            <a:ext cx="931665" cy="461665"/>
          </a:xfrm>
          <a:prstGeom prst="rect">
            <a:avLst/>
          </a:prstGeom>
        </p:spPr>
        <p:txBody>
          <a:bodyPr wrap="none">
            <a:spAutoFit/>
          </a:bodyPr>
          <a:lstStyle/>
          <a:p>
            <a:r>
              <a:rPr lang="en-US" altLang="zh-CN" sz="2400" dirty="0" smtClean="0"/>
              <a:t>(5-75)</a:t>
            </a:r>
            <a:endParaRPr lang="zh-CN" altLang="en-US" sz="2400" dirty="0"/>
          </a:p>
        </p:txBody>
      </p:sp>
      <p:sp>
        <p:nvSpPr>
          <p:cNvPr id="9" name="矩形 8"/>
          <p:cNvSpPr/>
          <p:nvPr/>
        </p:nvSpPr>
        <p:spPr>
          <a:xfrm>
            <a:off x="7352772" y="3996838"/>
            <a:ext cx="931665" cy="461665"/>
          </a:xfrm>
          <a:prstGeom prst="rect">
            <a:avLst/>
          </a:prstGeom>
        </p:spPr>
        <p:txBody>
          <a:bodyPr wrap="none">
            <a:spAutoFit/>
          </a:bodyPr>
          <a:lstStyle/>
          <a:p>
            <a:r>
              <a:rPr lang="en-US" altLang="zh-CN" sz="2400" dirty="0" smtClean="0"/>
              <a:t>(5-76)</a:t>
            </a:r>
            <a:endParaRPr lang="zh-CN" altLang="en-US" sz="2400" dirty="0"/>
          </a:p>
        </p:txBody>
      </p:sp>
    </p:spTree>
    <p:extLst>
      <p:ext uri="{BB962C8B-B14F-4D97-AF65-F5344CB8AC3E}">
        <p14:creationId xmlns:p14="http://schemas.microsoft.com/office/powerpoint/2010/main" val="28853543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当</a:t>
                </a:r>
                <a:r>
                  <a:rPr lang="zh-CN" altLang="en-US" dirty="0"/>
                  <a:t>输入信号</a:t>
                </a:r>
                <a:r>
                  <a:rPr lang="zh-CN" altLang="en-US" dirty="0" smtClean="0"/>
                  <a:t>为</a:t>
                </a:r>
                <a:r>
                  <a:rPr lang="en-US" altLang="zh-CN" dirty="0" smtClean="0"/>
                  <a:t>u</a:t>
                </a:r>
                <a:r>
                  <a:rPr lang="en-US" altLang="zh-CN" baseline="-25000" dirty="0" smtClean="0"/>
                  <a:t>1</a:t>
                </a:r>
                <a:r>
                  <a:rPr lang="zh-CN" altLang="en-US" dirty="0" smtClean="0"/>
                  <a:t> ＝</a:t>
                </a:r>
                <a:r>
                  <a:rPr lang="en-US" altLang="zh-CN" dirty="0"/>
                  <a:t>U</a:t>
                </a:r>
                <a:r>
                  <a:rPr lang="en-US" altLang="zh-CN" baseline="-25000" dirty="0"/>
                  <a:t>1</a:t>
                </a:r>
                <a:r>
                  <a:rPr lang="en-US" altLang="zh-CN" dirty="0"/>
                  <a:t>cos</a:t>
                </a:r>
                <a:r>
                  <a:rPr lang="zh-CN" altLang="en-US" dirty="0"/>
                  <a:t> </a:t>
                </a:r>
                <a:r>
                  <a:rPr lang="el-GR" altLang="zh-CN" dirty="0"/>
                  <a:t>ω</a:t>
                </a:r>
                <a:r>
                  <a:rPr lang="en-US" altLang="zh-CN" baseline="-25000" dirty="0"/>
                  <a:t>1</a:t>
                </a:r>
                <a:r>
                  <a:rPr lang="en-US" altLang="zh-CN" dirty="0"/>
                  <a:t>t</a:t>
                </a:r>
                <a:r>
                  <a:rPr lang="zh-CN" altLang="en-US" dirty="0"/>
                  <a:t> ，</a:t>
                </a:r>
                <a:r>
                  <a:rPr lang="zh-CN" altLang="en-US" dirty="0" smtClean="0"/>
                  <a:t>且</a:t>
                </a:r>
                <a:r>
                  <a:rPr lang="en-US" altLang="zh-CN" dirty="0" smtClean="0"/>
                  <a:t>U</a:t>
                </a:r>
                <a:r>
                  <a:rPr lang="en-US" altLang="zh-CN" baseline="-25000" dirty="0" smtClean="0"/>
                  <a:t>1</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baseline="-25000" smtClean="0">
                        <a:latin typeface="Cambria Math" panose="02040503050406030204" pitchFamily="18" charset="0"/>
                        <a:ea typeface="Cambria Math" panose="02040503050406030204" pitchFamily="18" charset="0"/>
                      </a:rPr>
                      <m:t>2</m:t>
                    </m:r>
                  </m:oMath>
                </a14:m>
                <a:r>
                  <a:rPr lang="zh-CN" altLang="en-US" dirty="0"/>
                  <a:t>时，漏极电流中的时变分量就等</a:t>
                </a:r>
                <a:r>
                  <a:rPr lang="zh-CN" altLang="en-US" dirty="0" smtClean="0"/>
                  <a:t>于</a:t>
                </a:r>
                <a:r>
                  <a:rPr lang="en-US" altLang="zh-CN" dirty="0" smtClean="0"/>
                  <a:t>u</a:t>
                </a:r>
                <a:r>
                  <a:rPr lang="en-US" altLang="zh-CN" baseline="-25000" dirty="0" smtClean="0"/>
                  <a:t>1</a:t>
                </a:r>
                <a:r>
                  <a:rPr lang="zh-CN" altLang="en-US" dirty="0" smtClean="0"/>
                  <a:t>与</a:t>
                </a:r>
                <a:r>
                  <a:rPr lang="en-US" altLang="zh-CN" dirty="0" smtClean="0"/>
                  <a:t>g</a:t>
                </a:r>
                <a:r>
                  <a:rPr lang="en-US" altLang="zh-CN" baseline="-25000" dirty="0" smtClean="0"/>
                  <a:t>m</a:t>
                </a:r>
                <a:r>
                  <a:rPr lang="en-US" altLang="zh-CN" dirty="0" smtClean="0"/>
                  <a:t>(t)</a:t>
                </a:r>
                <a:r>
                  <a:rPr lang="zh-CN" altLang="en-US" dirty="0"/>
                  <a:t>的乘积，</a:t>
                </a:r>
                <a:r>
                  <a:rPr lang="zh-CN" altLang="en-US" dirty="0" smtClean="0"/>
                  <a:t>即</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a:t>
                </a:r>
                <a:r>
                  <a:rPr lang="zh-CN" altLang="en-US" dirty="0"/>
                  <a:t>上式可以看出，由于结型场效应管转移特性近似为平方律，其组合分量相对于晶体 三极管电路的组合分量要少得多，在 </a:t>
                </a:r>
                <a:r>
                  <a:rPr lang="en-US" altLang="zh-CN" dirty="0"/>
                  <a:t>U</a:t>
                </a:r>
                <a:r>
                  <a:rPr lang="en-US" altLang="zh-CN" baseline="-25000" dirty="0"/>
                  <a:t>1</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𝑈</m:t>
                    </m:r>
                    <m:r>
                      <a:rPr lang="en-US" altLang="zh-CN" i="1" baseline="-25000">
                        <a:latin typeface="Cambria Math" panose="02040503050406030204" pitchFamily="18" charset="0"/>
                        <a:ea typeface="Cambria Math" panose="02040503050406030204" pitchFamily="18" charset="0"/>
                      </a:rPr>
                      <m:t>2</m:t>
                    </m:r>
                  </m:oMath>
                </a14:m>
                <a:r>
                  <a:rPr lang="zh-CN" altLang="en-US" dirty="0"/>
                  <a:t>的情况下，只有 </a:t>
                </a:r>
                <a:r>
                  <a:rPr lang="el-GR" altLang="zh-CN" dirty="0" smtClean="0"/>
                  <a:t>ω</a:t>
                </a:r>
                <a:r>
                  <a:rPr lang="en-US" altLang="zh-CN" baseline="-25000" dirty="0" smtClean="0"/>
                  <a:t>1</a:t>
                </a:r>
                <a:r>
                  <a:rPr lang="zh-CN" altLang="el-GR" dirty="0" smtClean="0"/>
                  <a:t>、 </a:t>
                </a:r>
                <a:r>
                  <a:rPr lang="el-GR" altLang="zh-CN" dirty="0" smtClean="0"/>
                  <a:t>ω</a:t>
                </a:r>
                <a:r>
                  <a:rPr lang="en-US" altLang="zh-CN" baseline="-25000" dirty="0" smtClean="0"/>
                  <a:t>2</a:t>
                </a:r>
                <a:r>
                  <a:rPr lang="el-GR" altLang="zh-CN" dirty="0" smtClean="0"/>
                  <a:t>± ω</a:t>
                </a:r>
                <a:r>
                  <a:rPr lang="en-US" altLang="zh-CN" baseline="-25000" dirty="0" smtClean="0"/>
                  <a:t>1</a:t>
                </a:r>
                <a:r>
                  <a:rPr lang="zh-CN" altLang="en-US" dirty="0" smtClean="0"/>
                  <a:t>三</a:t>
                </a:r>
                <a:r>
                  <a:rPr lang="zh-CN" altLang="en-US" dirty="0"/>
                  <a:t>个频率</a:t>
                </a:r>
                <a:r>
                  <a:rPr lang="zh-CN" altLang="en-US" dirty="0" smtClean="0"/>
                  <a:t>分量。</a:t>
                </a:r>
                <a:r>
                  <a:rPr lang="zh-CN" altLang="en-US" dirty="0"/>
                  <a:t/>
                </a:r>
                <a:br>
                  <a:rPr lang="zh-CN" altLang="en-US" dirty="0"/>
                </a:br>
                <a:endParaRPr lang="zh-CN" altLang="en-US" dirty="0"/>
              </a:p>
            </p:txBody>
          </p:sp>
        </mc:Choice>
        <mc:Fallback>
          <p:sp>
            <p:nvSpPr>
              <p:cNvPr id="3" name="标题 2"/>
              <p:cNvSpPr>
                <a:spLocks noGrp="1" noRot="1" noChangeAspect="1" noMove="1" noResize="1" noEditPoints="1" noAdjustHandles="1" noChangeArrowheads="1" noChangeShapeType="1" noTextEdit="1"/>
              </p:cNvSpPr>
              <p:nvPr>
                <p:ph type="title"/>
              </p:nvPr>
            </p:nvSpPr>
            <p:spPr>
              <a:blipFill rotWithShape="1">
                <a:blip r:embed="rId2"/>
                <a:stretch>
                  <a:fillRect l="-1159" r="-1005" b="-3509"/>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399921" y="1136270"/>
            <a:ext cx="4344158" cy="780972"/>
          </a:xfrm>
          <a:prstGeom prst="rect">
            <a:avLst/>
          </a:prstGeom>
        </p:spPr>
      </p:pic>
      <p:pic>
        <p:nvPicPr>
          <p:cNvPr id="4" name="图片 3"/>
          <p:cNvPicPr>
            <a:picLocks noChangeAspect="1"/>
          </p:cNvPicPr>
          <p:nvPr/>
        </p:nvPicPr>
        <p:blipFill>
          <a:blip r:embed="rId4"/>
          <a:stretch>
            <a:fillRect/>
          </a:stretch>
        </p:blipFill>
        <p:spPr>
          <a:xfrm>
            <a:off x="1775778" y="3047922"/>
            <a:ext cx="5599981" cy="935355"/>
          </a:xfrm>
          <a:prstGeom prst="rect">
            <a:avLst/>
          </a:prstGeom>
        </p:spPr>
      </p:pic>
      <p:sp>
        <p:nvSpPr>
          <p:cNvPr id="5" name="矩形 4"/>
          <p:cNvSpPr/>
          <p:nvPr/>
        </p:nvSpPr>
        <p:spPr>
          <a:xfrm>
            <a:off x="7375759" y="1295923"/>
            <a:ext cx="931665" cy="461665"/>
          </a:xfrm>
          <a:prstGeom prst="rect">
            <a:avLst/>
          </a:prstGeom>
        </p:spPr>
        <p:txBody>
          <a:bodyPr wrap="none">
            <a:spAutoFit/>
          </a:bodyPr>
          <a:lstStyle/>
          <a:p>
            <a:r>
              <a:rPr lang="en-US" altLang="zh-CN" sz="2400" dirty="0" smtClean="0"/>
              <a:t>(5-77)</a:t>
            </a:r>
            <a:endParaRPr lang="zh-CN" altLang="en-US" sz="2400" dirty="0"/>
          </a:p>
        </p:txBody>
      </p:sp>
      <p:sp>
        <p:nvSpPr>
          <p:cNvPr id="6" name="矩形 5"/>
          <p:cNvSpPr/>
          <p:nvPr/>
        </p:nvSpPr>
        <p:spPr>
          <a:xfrm>
            <a:off x="7375758" y="3531691"/>
            <a:ext cx="931665" cy="461665"/>
          </a:xfrm>
          <a:prstGeom prst="rect">
            <a:avLst/>
          </a:prstGeom>
        </p:spPr>
        <p:txBody>
          <a:bodyPr wrap="none">
            <a:spAutoFit/>
          </a:bodyPr>
          <a:lstStyle/>
          <a:p>
            <a:r>
              <a:rPr lang="en-US" altLang="zh-CN" sz="2400" dirty="0" smtClean="0"/>
              <a:t>(5-78)</a:t>
            </a:r>
            <a:endParaRPr lang="zh-CN" altLang="en-US" sz="2400" dirty="0"/>
          </a:p>
        </p:txBody>
      </p:sp>
    </p:spTree>
    <p:extLst>
      <p:ext uri="{BB962C8B-B14F-4D97-AF65-F5344CB8AC3E}">
        <p14:creationId xmlns:p14="http://schemas.microsoft.com/office/powerpoint/2010/main" val="14053929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p:cNvSpPr>
                <a:spLocks noGrp="1"/>
              </p:cNvSpPr>
              <p:nvPr>
                <p:ph type="title"/>
              </p:nvPr>
            </p:nvSpPr>
            <p:spPr/>
            <p:txBody>
              <a:bodyPr/>
              <a:lstStyle/>
              <a:p>
                <a:r>
                  <a:rPr lang="zh-CN" altLang="en-US" dirty="0"/>
                  <a:t>即使 </a:t>
                </a:r>
                <a:r>
                  <a:rPr lang="en-US" altLang="zh-CN" dirty="0"/>
                  <a:t>U</a:t>
                </a:r>
                <a:r>
                  <a:rPr lang="en-US" altLang="zh-CN" baseline="-25000" dirty="0"/>
                  <a:t>1</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𝑈</m:t>
                    </m:r>
                    <m:r>
                      <a:rPr lang="en-US" altLang="zh-CN" i="1" baseline="-25000">
                        <a:latin typeface="Cambria Math" panose="02040503050406030204" pitchFamily="18" charset="0"/>
                        <a:ea typeface="Cambria Math" panose="02040503050406030204" pitchFamily="18" charset="0"/>
                      </a:rPr>
                      <m:t>2</m:t>
                    </m:r>
                  </m:oMath>
                </a14:m>
                <a:r>
                  <a:rPr lang="zh-CN" altLang="en-US" dirty="0"/>
                  <a:t>条件不成立，其频率分量也只有 </a:t>
                </a:r>
                <a:r>
                  <a:rPr lang="el-GR" altLang="zh-CN" dirty="0"/>
                  <a:t>ω</a:t>
                </a:r>
                <a:r>
                  <a:rPr lang="en-US" altLang="zh-CN" baseline="-25000" dirty="0"/>
                  <a:t>1</a:t>
                </a:r>
                <a:r>
                  <a:rPr lang="zh-CN" altLang="el-GR" dirty="0" smtClean="0"/>
                  <a:t>、</a:t>
                </a:r>
                <a:r>
                  <a:rPr lang="el-GR" altLang="zh-CN" dirty="0" smtClean="0"/>
                  <a:t>ω</a:t>
                </a:r>
                <a:r>
                  <a:rPr lang="en-US" altLang="zh-CN" baseline="-25000" dirty="0"/>
                  <a:t>2</a:t>
                </a:r>
                <a:r>
                  <a:rPr lang="zh-CN" altLang="el-GR" dirty="0"/>
                  <a:t>、</a:t>
                </a:r>
                <a:r>
                  <a:rPr lang="en-US" altLang="zh-CN" dirty="0"/>
                  <a:t>2</a:t>
                </a:r>
                <a:r>
                  <a:rPr lang="zh-CN" altLang="el-GR" dirty="0"/>
                  <a:t> </a:t>
                </a:r>
                <a:r>
                  <a:rPr lang="el-GR" altLang="zh-CN" dirty="0"/>
                  <a:t>ω</a:t>
                </a:r>
                <a:r>
                  <a:rPr lang="en-US" altLang="zh-CN" baseline="-25000" dirty="0"/>
                  <a:t>1</a:t>
                </a:r>
                <a:r>
                  <a:rPr lang="zh-CN" altLang="el-GR" dirty="0"/>
                  <a:t>、</a:t>
                </a:r>
                <a:r>
                  <a:rPr lang="en-US" altLang="zh-CN" dirty="0"/>
                  <a:t>2</a:t>
                </a:r>
                <a:r>
                  <a:rPr lang="el-GR" altLang="zh-CN" dirty="0"/>
                  <a:t>ω</a:t>
                </a:r>
                <a:r>
                  <a:rPr lang="en-US" altLang="zh-CN" baseline="-25000" dirty="0"/>
                  <a:t>2</a:t>
                </a:r>
                <a:r>
                  <a:rPr lang="zh-CN" altLang="en-US" dirty="0"/>
                  <a:t>及 </a:t>
                </a:r>
                <a:r>
                  <a:rPr lang="el-GR" altLang="zh-CN" dirty="0"/>
                  <a:t>ω</a:t>
                </a:r>
                <a:r>
                  <a:rPr lang="en-US" altLang="zh-CN" baseline="-25000" dirty="0"/>
                  <a:t>2</a:t>
                </a:r>
                <a:r>
                  <a:rPr lang="el-GR" altLang="zh-CN" dirty="0"/>
                  <a:t>± ω</a:t>
                </a:r>
                <a:r>
                  <a:rPr lang="en-US" altLang="zh-CN" baseline="-25000" dirty="0"/>
                  <a:t>1</a:t>
                </a:r>
                <a:r>
                  <a:rPr lang="zh-CN" altLang="en-US" dirty="0"/>
                  <a:t>等六个频率分量。 </a:t>
                </a:r>
                <a:r>
                  <a:rPr lang="en-US" altLang="zh-CN" dirty="0" smtClean="0"/>
                  <a:t/>
                </a:r>
                <a:br>
                  <a:rPr lang="en-US" altLang="zh-CN" dirty="0" smtClean="0"/>
                </a:br>
                <a:r>
                  <a:rPr lang="en-US" altLang="zh-CN" dirty="0"/>
                  <a:t> </a:t>
                </a:r>
                <a:r>
                  <a:rPr lang="en-US" altLang="zh-CN" dirty="0" smtClean="0"/>
                  <a:t>       </a:t>
                </a:r>
                <a:r>
                  <a:rPr lang="zh-CN" altLang="en-US" dirty="0" smtClean="0"/>
                  <a:t>由</a:t>
                </a:r>
                <a:r>
                  <a:rPr lang="zh-CN" altLang="en-US" dirty="0"/>
                  <a:t>式（ </a:t>
                </a:r>
                <a:r>
                  <a:rPr lang="en-US" altLang="zh-CN" dirty="0"/>
                  <a:t>5-78</a:t>
                </a:r>
                <a:r>
                  <a:rPr lang="zh-CN" altLang="en-US" dirty="0"/>
                  <a:t>）可以看出，要完成频谱的线性搬移功能，必须用第二项才能完成，则其搬 移效率或灵敏度与第二项的系数（式（ </a:t>
                </a:r>
                <a:r>
                  <a:rPr lang="en-US" altLang="zh-CN" dirty="0" smtClean="0"/>
                  <a:t>5-77</a:t>
                </a:r>
                <a:r>
                  <a:rPr lang="zh-CN" altLang="en-US" dirty="0" smtClean="0"/>
                  <a:t>）</a:t>
                </a:r>
                <a:r>
                  <a:rPr lang="zh-CN" altLang="en-US" dirty="0"/>
                  <a:t>中的基波分量振幅 </a:t>
                </a:r>
                <a:r>
                  <a:rPr lang="en-US" altLang="zh-CN" dirty="0" smtClean="0"/>
                  <a:t>g</a:t>
                </a:r>
                <a:r>
                  <a:rPr lang="en-US" altLang="zh-CN" baseline="-25000" dirty="0" smtClean="0"/>
                  <a:t>m0</a:t>
                </a:r>
                <a:r>
                  <a:rPr lang="en-US" altLang="zh-CN" dirty="0" smtClean="0"/>
                  <a:t>U</a:t>
                </a:r>
                <a:r>
                  <a:rPr lang="en-US" altLang="zh-CN" baseline="-25000" dirty="0" smtClean="0"/>
                  <a:t>2</a:t>
                </a:r>
                <a:r>
                  <a:rPr lang="en-US" altLang="zh-CN" dirty="0" smtClean="0"/>
                  <a:t>/|U</a:t>
                </a:r>
                <a:r>
                  <a:rPr lang="en-US" altLang="zh-CN" baseline="-25000" dirty="0" smtClean="0"/>
                  <a:t>P</a:t>
                </a:r>
                <a:r>
                  <a:rPr lang="en-US" altLang="zh-CN" dirty="0" smtClean="0"/>
                  <a:t>|</a:t>
                </a:r>
                <a:r>
                  <a:rPr lang="zh-CN" altLang="en-US" dirty="0" smtClean="0"/>
                  <a:t>）</a:t>
                </a:r>
                <a:r>
                  <a:rPr lang="zh-CN" altLang="en-US" dirty="0"/>
                  <a:t>有关。如</a:t>
                </a:r>
                <a:r>
                  <a:rPr lang="zh-CN" altLang="en-US" dirty="0" smtClean="0"/>
                  <a:t>果</a:t>
                </a:r>
                <a:r>
                  <a:rPr lang="en-US" altLang="zh-CN" dirty="0" smtClean="0"/>
                  <a:t>q</a:t>
                </a:r>
                <a:r>
                  <a:rPr lang="zh-CN" altLang="en-US" dirty="0" smtClean="0"/>
                  <a:t>点</a:t>
                </a:r>
                <a:r>
                  <a:rPr lang="zh-CN" altLang="en-US" dirty="0"/>
                  <a:t>选在 </a:t>
                </a:r>
                <a:r>
                  <a:rPr lang="en-US" altLang="zh-CN" dirty="0" smtClean="0"/>
                  <a:t>g</a:t>
                </a:r>
                <a:r>
                  <a:rPr lang="en-US" altLang="zh-CN" baseline="-25000" dirty="0" smtClean="0"/>
                  <a:t>m</a:t>
                </a:r>
                <a:r>
                  <a:rPr lang="zh-CN" altLang="en-US" dirty="0" smtClean="0"/>
                  <a:t>曲</a:t>
                </a:r>
                <a:r>
                  <a:rPr lang="zh-CN" altLang="en-US" dirty="0"/>
                  <a:t>线的中点，则 </a:t>
                </a:r>
                <a:r>
                  <a:rPr lang="en-US" altLang="zh-CN" dirty="0" smtClean="0"/>
                  <a:t>g</a:t>
                </a:r>
                <a:r>
                  <a:rPr lang="en-US" altLang="zh-CN" baseline="-25000" dirty="0" smtClean="0"/>
                  <a:t>Q</a:t>
                </a:r>
                <a:r>
                  <a:rPr lang="zh-CN" altLang="en-US" dirty="0" smtClean="0"/>
                  <a:t>＝ </a:t>
                </a:r>
                <a:r>
                  <a:rPr lang="en-US" altLang="zh-CN" dirty="0" smtClean="0"/>
                  <a:t>g</a:t>
                </a:r>
                <a:r>
                  <a:rPr lang="en-US" altLang="zh-CN" baseline="-25000" dirty="0" smtClean="0"/>
                  <a:t>m0</a:t>
                </a:r>
                <a:r>
                  <a:rPr lang="en-US" altLang="zh-CN" dirty="0" smtClean="0"/>
                  <a:t>/2</a:t>
                </a:r>
                <a:r>
                  <a:rPr lang="zh-CN" altLang="en-US" dirty="0" smtClean="0"/>
                  <a:t>。 </a:t>
                </a:r>
                <a:r>
                  <a:rPr lang="en-US" altLang="zh-CN" dirty="0" smtClean="0"/>
                  <a:t>U</a:t>
                </a:r>
                <a:r>
                  <a:rPr lang="en-US" altLang="zh-CN" baseline="-25000" dirty="0" smtClean="0"/>
                  <a:t>2</a:t>
                </a:r>
                <a:r>
                  <a:rPr lang="zh-CN" altLang="en-US" dirty="0" smtClean="0"/>
                  <a:t>应</a:t>
                </a:r>
                <a:r>
                  <a:rPr lang="zh-CN" altLang="en-US" dirty="0"/>
                  <a:t>在 </a:t>
                </a:r>
                <a:r>
                  <a:rPr lang="en-US" altLang="zh-CN" dirty="0" smtClean="0"/>
                  <a:t>g</a:t>
                </a:r>
                <a:r>
                  <a:rPr lang="en-US" altLang="zh-CN" baseline="-25000" dirty="0" smtClean="0"/>
                  <a:t>m</a:t>
                </a:r>
                <a:r>
                  <a:rPr lang="zh-CN" altLang="en-US" dirty="0" smtClean="0"/>
                  <a:t>的</a:t>
                </a:r>
                <a:r>
                  <a:rPr lang="zh-CN" altLang="en-US" dirty="0"/>
                  <a:t>线性区工作，这时场效管频谱搬移 电路的效率较高，失真小。</a:t>
                </a:r>
              </a:p>
            </p:txBody>
          </p:sp>
        </mc:Choice>
        <mc:Fallback>
          <p:sp>
            <p:nvSpPr>
              <p:cNvPr id="3" name="标题 2"/>
              <p:cNvSpPr>
                <a:spLocks noGrp="1" noRot="1" noChangeAspect="1" noMove="1" noResize="1" noEditPoints="1" noAdjustHandles="1" noChangeArrowheads="1" noChangeShapeType="1" noTextEdit="1"/>
              </p:cNvSpPr>
              <p:nvPr>
                <p:ph type="title"/>
              </p:nvPr>
            </p:nvSpPr>
            <p:spPr>
              <a:blipFill rotWithShape="1">
                <a:blip r:embed="rId2"/>
                <a:stretch>
                  <a:fillRect l="-1159" t="-117" r="-1005"/>
                </a:stretch>
              </a:blipFill>
            </p:spPr>
            <p:txBody>
              <a:bodyPr/>
              <a:lstStyle/>
              <a:p>
                <a:r>
                  <a:rPr lang="zh-CN" altLang="en-US">
                    <a:noFill/>
                  </a:rPr>
                  <a:t> </a:t>
                </a:r>
              </a:p>
            </p:txBody>
          </p:sp>
        </mc:Fallback>
      </mc:AlternateContent>
      <p:pic>
        <p:nvPicPr>
          <p:cNvPr id="4" name="图片 3">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15430438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sz="3200" b="1" dirty="0" smtClean="0"/>
              <a:t>思</a:t>
            </a:r>
            <a:r>
              <a:rPr lang="zh-CN" altLang="en-US" sz="3200" b="1" dirty="0"/>
              <a:t>考题与练习</a:t>
            </a:r>
            <a:r>
              <a:rPr lang="zh-CN" altLang="en-US" sz="3200" b="1" dirty="0" smtClean="0"/>
              <a:t>题</a:t>
            </a:r>
            <a:r>
              <a:rPr lang="en-US" altLang="zh-CN" sz="3200" b="1" dirty="0" smtClean="0"/>
              <a:t/>
            </a:r>
            <a:br>
              <a:rPr lang="en-US" altLang="zh-CN" sz="3200" b="1" dirty="0" smtClean="0"/>
            </a:br>
            <a:r>
              <a:rPr lang="en-US" altLang="zh-CN" dirty="0" smtClean="0"/>
              <a:t>        5-1</a:t>
            </a:r>
            <a:r>
              <a:rPr lang="zh-CN" altLang="en-US" dirty="0"/>
              <a:t>　一非线性器件的伏安特性为 </a:t>
            </a:r>
            <a:r>
              <a:rPr lang="en-US" altLang="zh-CN" dirty="0" smtClean="0"/>
              <a:t/>
            </a:r>
            <a:br>
              <a:rPr lang="en-US" altLang="zh-CN" dirty="0" smtClean="0"/>
            </a:br>
            <a:r>
              <a:rPr lang="en-US" altLang="zh-CN" dirty="0"/>
              <a:t/>
            </a:r>
            <a:br>
              <a:rPr lang="en-US" altLang="zh-CN" dirty="0"/>
            </a:br>
            <a:r>
              <a:rPr lang="zh-CN" altLang="en-US" dirty="0"/>
              <a:t>式中</a:t>
            </a:r>
            <a:r>
              <a:rPr lang="zh-CN" altLang="en-US" dirty="0" smtClean="0"/>
              <a:t>，</a:t>
            </a:r>
            <a:r>
              <a:rPr lang="en-US" altLang="zh-CN" dirty="0" smtClean="0"/>
              <a:t/>
            </a:r>
            <a:br>
              <a:rPr lang="en-US" altLang="zh-CN" dirty="0" smtClean="0"/>
            </a:br>
            <a:r>
              <a:rPr lang="zh-CN" altLang="en-US" dirty="0" smtClean="0"/>
              <a:t>试</a:t>
            </a:r>
            <a:r>
              <a:rPr lang="zh-CN" altLang="en-US" dirty="0"/>
              <a:t>写出电流 犻 中组合频率分量的频率通式，说明它们是由 </a:t>
            </a:r>
            <a:r>
              <a:rPr lang="en-US" altLang="zh-CN" dirty="0" smtClean="0"/>
              <a:t>i</a:t>
            </a:r>
            <a:r>
              <a:rPr lang="zh-CN" altLang="en-US" dirty="0" smtClean="0"/>
              <a:t>的</a:t>
            </a:r>
            <a:r>
              <a:rPr lang="zh-CN" altLang="en-US" dirty="0"/>
              <a:t>哪些乘积项产生的，并求出其中</a:t>
            </a:r>
            <a:r>
              <a:rPr lang="zh-CN" altLang="en-US" dirty="0" smtClean="0"/>
              <a:t>的</a:t>
            </a:r>
            <a:r>
              <a:rPr lang="el-GR" altLang="zh-CN" dirty="0"/>
              <a:t>ω</a:t>
            </a:r>
            <a:r>
              <a:rPr lang="en-US" altLang="zh-CN" baseline="-25000" dirty="0"/>
              <a:t>1</a:t>
            </a:r>
            <a:r>
              <a:rPr lang="zh-CN" altLang="el-GR" dirty="0"/>
              <a:t>、</a:t>
            </a:r>
            <a:r>
              <a:rPr lang="en-US" altLang="zh-CN" dirty="0"/>
              <a:t>2</a:t>
            </a:r>
            <a:r>
              <a:rPr lang="zh-CN" altLang="el-GR" dirty="0"/>
              <a:t> </a:t>
            </a:r>
            <a:r>
              <a:rPr lang="el-GR" altLang="zh-CN" dirty="0"/>
              <a:t>ω</a:t>
            </a:r>
            <a:r>
              <a:rPr lang="en-US" altLang="zh-CN" baseline="-25000" dirty="0"/>
              <a:t>1</a:t>
            </a:r>
            <a:r>
              <a:rPr lang="zh-CN" altLang="el-GR" dirty="0"/>
              <a:t>＋ </a:t>
            </a:r>
            <a:r>
              <a:rPr lang="el-GR" altLang="zh-CN" dirty="0"/>
              <a:t>ω</a:t>
            </a:r>
            <a:r>
              <a:rPr lang="en-US" altLang="zh-CN" baseline="-25000" dirty="0"/>
              <a:t>2</a:t>
            </a:r>
            <a:r>
              <a:rPr lang="zh-CN" altLang="el-GR" dirty="0"/>
              <a:t>、 </a:t>
            </a:r>
            <a:r>
              <a:rPr lang="el-GR" altLang="zh-CN" dirty="0"/>
              <a:t>ω </a:t>
            </a:r>
            <a:r>
              <a:rPr lang="en-US" altLang="zh-CN" baseline="-25000" dirty="0"/>
              <a:t>1</a:t>
            </a:r>
            <a:r>
              <a:rPr lang="zh-CN" altLang="el-GR" dirty="0"/>
              <a:t> ＋ </a:t>
            </a:r>
            <a:r>
              <a:rPr lang="el-GR" altLang="zh-CN" dirty="0"/>
              <a:t>ω </a:t>
            </a:r>
            <a:r>
              <a:rPr lang="en-US" altLang="zh-CN" baseline="-25000" dirty="0"/>
              <a:t>2</a:t>
            </a:r>
            <a:r>
              <a:rPr lang="zh-CN" altLang="el-GR" dirty="0"/>
              <a:t> －</a:t>
            </a:r>
            <a:r>
              <a:rPr lang="el-GR" altLang="zh-CN" dirty="0"/>
              <a:t>ω</a:t>
            </a:r>
            <a:r>
              <a:rPr lang="en-US" altLang="zh-CN" baseline="-25000" dirty="0" smtClean="0"/>
              <a:t>3</a:t>
            </a:r>
            <a:r>
              <a:rPr lang="zh-CN" altLang="en-US" dirty="0"/>
              <a:t>频率分量的振幅。 </a:t>
            </a:r>
            <a:r>
              <a:rPr lang="en-US" altLang="zh-CN" dirty="0" smtClean="0"/>
              <a:t/>
            </a:r>
            <a:br>
              <a:rPr lang="en-US" altLang="zh-CN" dirty="0" smtClean="0"/>
            </a:br>
            <a:r>
              <a:rPr lang="en-US" altLang="zh-CN" dirty="0" smtClean="0"/>
              <a:t>         5-2</a:t>
            </a:r>
            <a:r>
              <a:rPr lang="zh-CN" altLang="en-US" dirty="0"/>
              <a:t>　若非线性器件的伏安特性幂级数表示</a:t>
            </a:r>
            <a:r>
              <a:rPr lang="zh-CN" altLang="en-US" dirty="0" smtClean="0"/>
              <a:t>为</a:t>
            </a:r>
            <a:r>
              <a:rPr lang="en-US" altLang="zh-CN" dirty="0" smtClean="0"/>
              <a:t/>
            </a:r>
            <a:br>
              <a:rPr lang="en-US" altLang="zh-CN" dirty="0" smtClean="0"/>
            </a:br>
            <a:r>
              <a:rPr lang="en-US" altLang="zh-CN" dirty="0"/>
              <a:t/>
            </a:r>
            <a:br>
              <a:rPr lang="en-US" altLang="zh-CN" dirty="0"/>
            </a:br>
            <a:r>
              <a:rPr lang="zh-CN" altLang="en-US" dirty="0"/>
              <a:t>式中， </a:t>
            </a:r>
            <a:r>
              <a:rPr lang="en-US" altLang="zh-CN" dirty="0" smtClean="0"/>
              <a:t>a</a:t>
            </a:r>
            <a:r>
              <a:rPr lang="en-US" altLang="zh-CN" baseline="-25000" dirty="0" smtClean="0"/>
              <a:t>0</a:t>
            </a:r>
            <a:r>
              <a:rPr lang="zh-CN" altLang="en-US" dirty="0" smtClean="0"/>
              <a:t>、 </a:t>
            </a:r>
            <a:r>
              <a:rPr lang="en-US" altLang="zh-CN" dirty="0" smtClean="0"/>
              <a:t>a</a:t>
            </a:r>
            <a:r>
              <a:rPr lang="en-US" altLang="zh-CN" baseline="-25000" dirty="0" smtClean="0"/>
              <a:t>1</a:t>
            </a:r>
            <a:r>
              <a:rPr lang="zh-CN" altLang="en-US" dirty="0" smtClean="0"/>
              <a:t>、 </a:t>
            </a:r>
            <a:r>
              <a:rPr lang="en-US" altLang="zh-CN" dirty="0" smtClean="0"/>
              <a:t>a</a:t>
            </a:r>
            <a:r>
              <a:rPr lang="en-US" altLang="zh-CN" baseline="-25000" dirty="0" smtClean="0"/>
              <a:t>3</a:t>
            </a:r>
            <a:r>
              <a:rPr lang="zh-CN" altLang="en-US" dirty="0" smtClean="0"/>
              <a:t>是</a:t>
            </a:r>
            <a:r>
              <a:rPr lang="zh-CN" altLang="en-US" dirty="0"/>
              <a:t>不为零的常数，信</a:t>
            </a:r>
            <a:r>
              <a:rPr lang="zh-CN" altLang="en-US" dirty="0" smtClean="0"/>
              <a:t>号</a:t>
            </a:r>
            <a:r>
              <a:rPr lang="en-US" altLang="zh-CN" dirty="0" smtClean="0"/>
              <a:t>u</a:t>
            </a:r>
            <a:r>
              <a:rPr lang="zh-CN" altLang="en-US" dirty="0"/>
              <a:t>是频率</a:t>
            </a:r>
            <a:r>
              <a:rPr lang="zh-CN" altLang="en-US" dirty="0" smtClean="0"/>
              <a:t>为</a:t>
            </a:r>
            <a:br>
              <a:rPr lang="zh-CN" altLang="en-US" dirty="0" smtClean="0"/>
            </a:br>
            <a:r>
              <a:rPr lang="zh-CN" altLang="en-US" dirty="0" smtClean="0"/>
              <a:t/>
            </a:r>
            <a:br>
              <a:rPr lang="zh-CN" altLang="en-US" dirty="0" smtClean="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250158" y="2246167"/>
            <a:ext cx="4643683" cy="471980"/>
          </a:xfrm>
          <a:prstGeom prst="rect">
            <a:avLst/>
          </a:prstGeom>
        </p:spPr>
      </p:pic>
      <p:pic>
        <p:nvPicPr>
          <p:cNvPr id="4" name="图片 3"/>
          <p:cNvPicPr>
            <a:picLocks noChangeAspect="1"/>
          </p:cNvPicPr>
          <p:nvPr/>
        </p:nvPicPr>
        <p:blipFill>
          <a:blip r:embed="rId3"/>
          <a:stretch>
            <a:fillRect/>
          </a:stretch>
        </p:blipFill>
        <p:spPr>
          <a:xfrm>
            <a:off x="1512896" y="2606706"/>
            <a:ext cx="6993368" cy="412067"/>
          </a:xfrm>
          <a:prstGeom prst="rect">
            <a:avLst/>
          </a:prstGeom>
        </p:spPr>
      </p:pic>
      <p:pic>
        <p:nvPicPr>
          <p:cNvPr id="5" name="图片 4"/>
          <p:cNvPicPr>
            <a:picLocks noChangeAspect="1"/>
          </p:cNvPicPr>
          <p:nvPr/>
        </p:nvPicPr>
        <p:blipFill>
          <a:blip r:embed="rId4"/>
          <a:stretch>
            <a:fillRect/>
          </a:stretch>
        </p:blipFill>
        <p:spPr>
          <a:xfrm>
            <a:off x="3110133" y="4980127"/>
            <a:ext cx="2923731" cy="506273"/>
          </a:xfrm>
          <a:prstGeom prst="rect">
            <a:avLst/>
          </a:prstGeom>
        </p:spPr>
      </p:pic>
    </p:spTree>
    <p:extLst>
      <p:ext uri="{BB962C8B-B14F-4D97-AF65-F5344CB8AC3E}">
        <p14:creationId xmlns:p14="http://schemas.microsoft.com/office/powerpoint/2010/main" val="212574800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a:t>150KHz</a:t>
                </a:r>
                <a:r>
                  <a:rPr lang="zh-CN" altLang="en-US" dirty="0"/>
                  <a:t>和</a:t>
                </a:r>
                <a:r>
                  <a:rPr lang="en-US" altLang="zh-CN" dirty="0"/>
                  <a:t>200KHz</a:t>
                </a:r>
                <a:r>
                  <a:rPr lang="zh-CN" altLang="en-US" dirty="0"/>
                  <a:t>的两个正弦波，问电流中能否出现</a:t>
                </a:r>
                <a:r>
                  <a:rPr lang="en-US" altLang="zh-CN" dirty="0"/>
                  <a:t>50KHZ</a:t>
                </a:r>
                <a:r>
                  <a:rPr lang="zh-CN" altLang="en-US" dirty="0"/>
                  <a:t>和</a:t>
                </a:r>
                <a:r>
                  <a:rPr lang="en-US" altLang="zh-CN" dirty="0"/>
                  <a:t>300KHz</a:t>
                </a:r>
                <a:r>
                  <a:rPr lang="zh-CN" altLang="en-US" dirty="0"/>
                  <a:t>的频率成分？为什么</a:t>
                </a:r>
                <a:r>
                  <a:rPr lang="zh-CN" altLang="en-US" dirty="0" smtClean="0"/>
                  <a:t>？</a:t>
                </a:r>
                <a:r>
                  <a:rPr lang="en-US" altLang="zh-CN" dirty="0" smtClean="0"/>
                  <a:t/>
                </a:r>
                <a:br>
                  <a:rPr lang="en-US" altLang="zh-CN" dirty="0" smtClean="0"/>
                </a:br>
                <a:r>
                  <a:rPr lang="en-US" altLang="zh-CN" dirty="0" smtClean="0"/>
                  <a:t>       5-3</a:t>
                </a:r>
                <a:r>
                  <a:rPr lang="zh-CN" altLang="en-US" dirty="0"/>
                  <a:t>　一非线性器件的伏安特性</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a:t>
                </a:r>
                <a:r>
                  <a:rPr lang="zh-CN" altLang="en-US" dirty="0" smtClean="0"/>
                  <a:t>，</a:t>
                </a:r>
                <a:r>
                  <a:rPr lang="en-US" altLang="zh-CN" dirty="0" smtClean="0"/>
                  <a:t/>
                </a:r>
                <a:br>
                  <a:rPr lang="en-US" altLang="zh-CN" dirty="0" smtClean="0"/>
                </a:br>
                <a:r>
                  <a:rPr lang="zh-CN" altLang="en-US" dirty="0" smtClean="0"/>
                  <a:t>若</a:t>
                </a:r>
                <a:r>
                  <a:rPr lang="en-US" altLang="zh-CN" dirty="0" smtClean="0"/>
                  <a:t>U</a:t>
                </a:r>
                <a:r>
                  <a:rPr lang="en-US" altLang="zh-CN" baseline="-25000" dirty="0" smtClean="0"/>
                  <a:t>1</a:t>
                </a:r>
                <a:r>
                  <a:rPr lang="zh-CN" altLang="en-US" baseline="-25000" dirty="0" smtClean="0"/>
                  <a:t> </a:t>
                </a:r>
                <a:r>
                  <a:rPr lang="zh-CN" altLang="en-US" dirty="0"/>
                  <a:t>很小，满足线性时变条件，</a:t>
                </a:r>
                <a:r>
                  <a:rPr lang="zh-CN" altLang="en-US" dirty="0" smtClean="0"/>
                  <a:t>则在</a:t>
                </a:r>
                <a:r>
                  <a:rPr lang="en-US" altLang="zh-CN" dirty="0"/>
                  <a:t>U</a:t>
                </a:r>
                <a:r>
                  <a:rPr lang="en-US" altLang="zh-CN" baseline="-25000" dirty="0"/>
                  <a:t>Q</a:t>
                </a:r>
                <a:r>
                  <a:rPr lang="zh-CN" altLang="en-US" dirty="0"/>
                  <a:t> ＝－ </a:t>
                </a:r>
                <a:r>
                  <a:rPr lang="en-US" altLang="zh-CN" dirty="0"/>
                  <a:t>U</a:t>
                </a:r>
                <a:r>
                  <a:rPr lang="en-US" altLang="zh-CN" baseline="-25000" dirty="0"/>
                  <a:t>2</a:t>
                </a:r>
                <a:r>
                  <a:rPr lang="en-US" altLang="zh-CN" dirty="0"/>
                  <a:t>/2</a:t>
                </a:r>
                <a:r>
                  <a:rPr lang="zh-CN" altLang="en-US" dirty="0"/>
                  <a:t>时求出时变电</a:t>
                </a:r>
                <a:r>
                  <a:rPr lang="zh-CN" altLang="en-US" dirty="0" smtClean="0"/>
                  <a:t>导</a:t>
                </a:r>
                <a:r>
                  <a:rPr lang="en-US" altLang="zh-CN" dirty="0" smtClean="0"/>
                  <a:t>g</a:t>
                </a:r>
                <a:r>
                  <a:rPr lang="en-US" altLang="zh-CN" baseline="-25000" dirty="0" smtClean="0"/>
                  <a:t>m</a:t>
                </a:r>
                <a:r>
                  <a:rPr lang="en-US" altLang="zh-CN" dirty="0" smtClean="0"/>
                  <a:t>(t)</a:t>
                </a:r>
                <a:r>
                  <a:rPr lang="zh-CN" altLang="en-US" dirty="0"/>
                  <a:t>的表示式</a:t>
                </a:r>
                <a:r>
                  <a:rPr lang="zh-CN" altLang="en-US" dirty="0" smtClean="0"/>
                  <a:t>。</a:t>
                </a:r>
                <a:r>
                  <a:rPr lang="en-US" altLang="zh-CN" dirty="0" smtClean="0"/>
                  <a:t/>
                </a:r>
                <a:br>
                  <a:rPr lang="en-US" altLang="zh-CN" dirty="0" smtClean="0"/>
                </a:br>
                <a:r>
                  <a:rPr lang="en-US" altLang="zh-CN" dirty="0" smtClean="0"/>
                  <a:t>        5-4</a:t>
                </a:r>
                <a:r>
                  <a:rPr lang="zh-CN" altLang="en-US" dirty="0"/>
                  <a:t>　二极管平衡电路如</a:t>
                </a:r>
                <a:r>
                  <a:rPr lang="zh-CN" altLang="en-US" dirty="0" smtClean="0"/>
                  <a:t>图</a:t>
                </a:r>
                <a:r>
                  <a:rPr lang="en-US" altLang="zh-CN" dirty="0" smtClean="0"/>
                  <a:t>P5-1</a:t>
                </a:r>
                <a:r>
                  <a:rPr lang="zh-CN" altLang="en-US" dirty="0" smtClean="0"/>
                  <a:t>， </a:t>
                </a:r>
                <a:r>
                  <a:rPr lang="en-US" altLang="zh-CN" dirty="0" smtClean="0"/>
                  <a:t>u</a:t>
                </a:r>
                <a:r>
                  <a:rPr lang="en-US" altLang="zh-CN" baseline="-25000" dirty="0" smtClean="0"/>
                  <a:t>1</a:t>
                </a:r>
                <a:r>
                  <a:rPr lang="zh-CN" altLang="en-US" dirty="0" smtClean="0"/>
                  <a:t> </a:t>
                </a:r>
                <a:r>
                  <a:rPr lang="zh-CN" altLang="en-US" dirty="0"/>
                  <a:t>及 </a:t>
                </a:r>
                <a:r>
                  <a:rPr lang="en-US" altLang="zh-CN" dirty="0" smtClean="0"/>
                  <a:t>u</a:t>
                </a:r>
                <a:r>
                  <a:rPr lang="en-US" altLang="zh-CN" baseline="-25000" dirty="0" smtClean="0"/>
                  <a:t>2</a:t>
                </a:r>
                <a:r>
                  <a:rPr lang="zh-CN" altLang="en-US" dirty="0" smtClean="0"/>
                  <a:t> </a:t>
                </a:r>
                <a:r>
                  <a:rPr lang="zh-CN" altLang="en-US" dirty="0"/>
                  <a:t>的注入位置如图所示，图中， </a:t>
                </a:r>
                <a:r>
                  <a:rPr lang="en-US" altLang="zh-CN" dirty="0"/>
                  <a:t>u</a:t>
                </a:r>
                <a:r>
                  <a:rPr lang="en-US" altLang="zh-CN" baseline="-25000" dirty="0"/>
                  <a:t>1</a:t>
                </a:r>
                <a:r>
                  <a:rPr lang="zh-CN" altLang="en-US" dirty="0" smtClean="0"/>
                  <a:t> ＝</a:t>
                </a:r>
                <a:r>
                  <a:rPr lang="en-US" altLang="zh-CN" dirty="0"/>
                  <a:t> U</a:t>
                </a:r>
                <a:r>
                  <a:rPr lang="en-US" altLang="zh-CN" baseline="-25000" dirty="0"/>
                  <a:t>1</a:t>
                </a:r>
                <a:r>
                  <a:rPr lang="en-US" altLang="zh-CN" dirty="0"/>
                  <a:t>cos</a:t>
                </a:r>
                <a:r>
                  <a:rPr lang="zh-CN" altLang="en-US" dirty="0"/>
                  <a:t> </a:t>
                </a:r>
                <a:r>
                  <a:rPr lang="el-GR" altLang="zh-CN" dirty="0"/>
                  <a:t>ω</a:t>
                </a:r>
                <a:r>
                  <a:rPr lang="en-US" altLang="zh-CN" baseline="-25000" dirty="0" smtClean="0"/>
                  <a:t>1</a:t>
                </a:r>
                <a:r>
                  <a:rPr lang="en-US" altLang="zh-CN" dirty="0" smtClean="0"/>
                  <a:t>t</a:t>
                </a:r>
                <a:r>
                  <a:rPr lang="zh-CN" altLang="en-US" dirty="0"/>
                  <a:t> </a:t>
                </a:r>
                <a:r>
                  <a:rPr lang="zh-CN" altLang="en-US" dirty="0" smtClean="0"/>
                  <a:t>，</a:t>
                </a:r>
                <a:r>
                  <a:rPr lang="en-US" altLang="zh-CN" dirty="0"/>
                  <a:t> </a:t>
                </a:r>
                <a:r>
                  <a:rPr lang="en-US" altLang="zh-CN" dirty="0" smtClean="0"/>
                  <a:t>u</a:t>
                </a:r>
                <a:r>
                  <a:rPr lang="en-US" altLang="zh-CN" baseline="-25000" dirty="0" smtClean="0"/>
                  <a:t>2</a:t>
                </a:r>
                <a:r>
                  <a:rPr lang="zh-CN" altLang="en-US" dirty="0" smtClean="0"/>
                  <a:t> </a:t>
                </a:r>
                <a:r>
                  <a:rPr lang="zh-CN" altLang="en-US" dirty="0"/>
                  <a:t>＝</a:t>
                </a:r>
                <a:r>
                  <a:rPr lang="en-US" altLang="zh-CN" dirty="0"/>
                  <a:t> </a:t>
                </a:r>
                <a:r>
                  <a:rPr lang="en-US" altLang="zh-CN" dirty="0" smtClean="0"/>
                  <a:t>U</a:t>
                </a:r>
                <a:r>
                  <a:rPr lang="en-US" altLang="zh-CN" baseline="-25000" dirty="0" smtClean="0"/>
                  <a:t>2</a:t>
                </a:r>
                <a:r>
                  <a:rPr lang="en-US" altLang="zh-CN" dirty="0" smtClean="0"/>
                  <a:t>cos</a:t>
                </a:r>
                <a:r>
                  <a:rPr lang="zh-CN" altLang="en-US" dirty="0" smtClean="0"/>
                  <a:t> </a:t>
                </a:r>
                <a:r>
                  <a:rPr lang="el-GR" altLang="zh-CN" dirty="0" smtClean="0"/>
                  <a:t>ω</a:t>
                </a:r>
                <a:r>
                  <a:rPr lang="en-US" altLang="zh-CN" baseline="-25000" dirty="0" smtClean="0"/>
                  <a:t>2</a:t>
                </a:r>
                <a:r>
                  <a:rPr lang="en-US" altLang="zh-CN" dirty="0" smtClean="0"/>
                  <a:t>t</a:t>
                </a:r>
                <a:r>
                  <a:rPr lang="zh-CN" altLang="en-US" dirty="0" smtClean="0"/>
                  <a:t> </a:t>
                </a:r>
                <a:r>
                  <a:rPr lang="zh-CN" altLang="en-US" dirty="0"/>
                  <a:t>，且</a:t>
                </a:r>
                <a:br>
                  <a:rPr lang="zh-CN" altLang="en-US" dirty="0"/>
                </a:br>
                <a:r>
                  <a:rPr lang="en-US" altLang="zh-CN" dirty="0" smtClean="0"/>
                  <a:t>U</a:t>
                </a:r>
                <a:r>
                  <a:rPr lang="en-US" altLang="zh-CN" baseline="-25000" dirty="0" smtClean="0"/>
                  <a:t>2</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t>U</a:t>
                </a:r>
                <a:r>
                  <a:rPr lang="en-US" altLang="zh-CN" baseline="-25000" dirty="0" smtClean="0"/>
                  <a:t>1</a:t>
                </a:r>
                <a:r>
                  <a:rPr lang="zh-CN" altLang="en-US" dirty="0"/>
                  <a:t>。求 </a:t>
                </a:r>
                <a:r>
                  <a:rPr lang="en-US" altLang="zh-CN" dirty="0"/>
                  <a:t>u</a:t>
                </a:r>
                <a:r>
                  <a:rPr lang="en-US" altLang="zh-CN" baseline="-25000" dirty="0"/>
                  <a:t>o</a:t>
                </a:r>
                <a:r>
                  <a:rPr lang="en-US" altLang="zh-CN" dirty="0"/>
                  <a:t>(t)</a:t>
                </a:r>
                <a:r>
                  <a:rPr lang="zh-CN" altLang="en-US" dirty="0"/>
                  <a:t>的表示式，并与图</a:t>
                </a:r>
                <a:r>
                  <a:rPr lang="en-US" altLang="zh-CN" dirty="0"/>
                  <a:t>5-7</a:t>
                </a:r>
                <a:r>
                  <a:rPr lang="zh-CN" altLang="en-US" dirty="0"/>
                  <a:t>所示电路的输出相比较。</a:t>
                </a:r>
                <a:br>
                  <a:rPr lang="zh-CN" altLang="en-US" dirty="0"/>
                </a:br>
                <a:r>
                  <a:rPr lang="zh-CN" altLang="en-US" dirty="0"/>
                  <a:t/>
                </a:r>
                <a:br>
                  <a:rPr lang="zh-CN" altLang="en-US" dirty="0"/>
                </a:br>
                <a:r>
                  <a:rPr lang="zh-CN" altLang="en-US" dirty="0"/>
                  <a:t/>
                </a:r>
                <a:br>
                  <a:rPr lang="zh-CN" altLang="en-US" dirty="0"/>
                </a:br>
                <a:r>
                  <a:rPr lang="zh-CN" altLang="en-US" dirty="0" smtClean="0"/>
                  <a:t/>
                </a:r>
                <a:br>
                  <a:rPr lang="zh-CN" altLang="en-US" dirty="0" smtClean="0"/>
                </a:br>
                <a:r>
                  <a:rPr lang="zh-CN" altLang="en-US" dirty="0" smtClean="0"/>
                  <a:t>  </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850" b="-12632"/>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088740" y="2408011"/>
            <a:ext cx="2966519" cy="1034199"/>
          </a:xfrm>
          <a:prstGeom prst="rect">
            <a:avLst/>
          </a:prstGeom>
        </p:spPr>
      </p:pic>
      <p:pic>
        <p:nvPicPr>
          <p:cNvPr id="4" name="图片 3"/>
          <p:cNvPicPr>
            <a:picLocks noChangeAspect="1"/>
          </p:cNvPicPr>
          <p:nvPr/>
        </p:nvPicPr>
        <p:blipFill>
          <a:blip r:embed="rId4"/>
          <a:stretch>
            <a:fillRect/>
          </a:stretch>
        </p:blipFill>
        <p:spPr>
          <a:xfrm>
            <a:off x="1522799" y="3442210"/>
            <a:ext cx="6681661" cy="409350"/>
          </a:xfrm>
          <a:prstGeom prst="rect">
            <a:avLst/>
          </a:prstGeom>
        </p:spPr>
      </p:pic>
    </p:spTree>
    <p:extLst>
      <p:ext uri="{BB962C8B-B14F-4D97-AF65-F5344CB8AC3E}">
        <p14:creationId xmlns:p14="http://schemas.microsoft.com/office/powerpoint/2010/main" val="353929366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0877" y="2133359"/>
            <a:ext cx="5982246" cy="2200647"/>
          </a:xfrm>
          <a:prstGeom prst="rect">
            <a:avLst/>
          </a:prstGeom>
        </p:spPr>
      </p:pic>
      <p:sp>
        <p:nvSpPr>
          <p:cNvPr id="5" name="矩形 4"/>
          <p:cNvSpPr/>
          <p:nvPr/>
        </p:nvSpPr>
        <p:spPr>
          <a:xfrm>
            <a:off x="3790375" y="5007216"/>
            <a:ext cx="1563249" cy="461665"/>
          </a:xfrm>
          <a:prstGeom prst="rect">
            <a:avLst/>
          </a:prstGeom>
        </p:spPr>
        <p:txBody>
          <a:bodyPr wrap="none">
            <a:spAutoFit/>
          </a:bodyPr>
          <a:lstStyle/>
          <a:p>
            <a:pPr algn="ctr"/>
            <a:r>
              <a:rPr lang="zh-CN" altLang="en-US" sz="2400" dirty="0" smtClean="0"/>
              <a:t>    图</a:t>
            </a:r>
            <a:r>
              <a:rPr lang="en-US" altLang="zh-CN" sz="2400" dirty="0" smtClean="0"/>
              <a:t>P5-1</a:t>
            </a:r>
            <a:r>
              <a:rPr lang="zh-CN" altLang="en-US" dirty="0"/>
              <a:t>　</a:t>
            </a:r>
          </a:p>
        </p:txBody>
      </p:sp>
    </p:spTree>
    <p:extLst>
      <p:ext uri="{BB962C8B-B14F-4D97-AF65-F5344CB8AC3E}">
        <p14:creationId xmlns:p14="http://schemas.microsoft.com/office/powerpoint/2010/main" val="283006359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5-5</a:t>
                </a:r>
                <a:r>
                  <a:rPr lang="zh-CN" altLang="en-US" dirty="0"/>
                  <a:t>　</a:t>
                </a:r>
                <a:r>
                  <a:rPr lang="zh-CN" altLang="en-US" dirty="0" smtClean="0"/>
                  <a:t>图</a:t>
                </a:r>
                <a:r>
                  <a:rPr lang="en-US" altLang="zh-CN" dirty="0" smtClean="0"/>
                  <a:t>P5-2</a:t>
                </a:r>
                <a:r>
                  <a:rPr lang="zh-CN" altLang="en-US" dirty="0" smtClean="0"/>
                  <a:t>为</a:t>
                </a:r>
                <a:r>
                  <a:rPr lang="zh-CN" altLang="en-US" dirty="0"/>
                  <a:t>二极管平衡电路， </a:t>
                </a:r>
                <a:r>
                  <a:rPr lang="en-US" altLang="zh-CN" dirty="0" smtClean="0"/>
                  <a:t>u</a:t>
                </a:r>
                <a:r>
                  <a:rPr lang="en-US" altLang="zh-CN" baseline="-25000" dirty="0" smtClean="0"/>
                  <a:t>1</a:t>
                </a:r>
                <a:r>
                  <a:rPr lang="zh-CN" altLang="en-US" dirty="0" smtClean="0"/>
                  <a:t> </a:t>
                </a:r>
                <a:r>
                  <a:rPr lang="zh-CN" altLang="en-US" dirty="0"/>
                  <a:t>＝ </a:t>
                </a:r>
                <a:r>
                  <a:rPr lang="en-US" altLang="zh-CN" dirty="0" smtClean="0"/>
                  <a:t>U</a:t>
                </a:r>
                <a:r>
                  <a:rPr lang="en-US" altLang="zh-CN" baseline="-25000" dirty="0" smtClean="0"/>
                  <a:t>1</a:t>
                </a:r>
                <a:r>
                  <a:rPr lang="en-US" altLang="zh-CN" dirty="0" smtClean="0"/>
                  <a:t>cos</a:t>
                </a:r>
                <a:r>
                  <a:rPr lang="el-GR" altLang="zh-CN" dirty="0" smtClean="0"/>
                  <a:t>ω</a:t>
                </a:r>
                <a:r>
                  <a:rPr lang="en-US" altLang="zh-CN" baseline="-25000" dirty="0" smtClean="0"/>
                  <a:t>1</a:t>
                </a:r>
                <a:r>
                  <a:rPr lang="en-US" altLang="zh-CN" dirty="0" smtClean="0"/>
                  <a:t>t</a:t>
                </a:r>
                <a:r>
                  <a:rPr lang="zh-CN" altLang="en-US" dirty="0" smtClean="0"/>
                  <a:t>，</a:t>
                </a:r>
                <a:r>
                  <a:rPr lang="en-US" altLang="zh-CN" dirty="0"/>
                  <a:t> </a:t>
                </a:r>
                <a:r>
                  <a:rPr lang="en-US" altLang="zh-CN" dirty="0" smtClean="0"/>
                  <a:t>u</a:t>
                </a:r>
                <a:r>
                  <a:rPr lang="en-US" altLang="zh-CN" baseline="-25000" dirty="0" smtClean="0"/>
                  <a:t>2</a:t>
                </a:r>
                <a:r>
                  <a:rPr lang="zh-CN" altLang="en-US" dirty="0" smtClean="0"/>
                  <a:t> </a:t>
                </a:r>
                <a:r>
                  <a:rPr lang="zh-CN" altLang="en-US" dirty="0"/>
                  <a:t>＝ </a:t>
                </a:r>
                <a:r>
                  <a:rPr lang="en-US" altLang="zh-CN" dirty="0" smtClean="0"/>
                  <a:t>U</a:t>
                </a:r>
                <a:r>
                  <a:rPr lang="en-US" altLang="zh-CN" baseline="-25000" dirty="0" smtClean="0"/>
                  <a:t>2</a:t>
                </a:r>
                <a:r>
                  <a:rPr lang="en-US" altLang="zh-CN" dirty="0" smtClean="0"/>
                  <a:t>cos</a:t>
                </a:r>
                <a:r>
                  <a:rPr lang="el-GR" altLang="zh-CN" dirty="0" smtClean="0"/>
                  <a:t>ω</a:t>
                </a:r>
                <a:r>
                  <a:rPr lang="en-US" altLang="zh-CN" baseline="-25000" dirty="0" smtClean="0"/>
                  <a:t>2</a:t>
                </a:r>
                <a:r>
                  <a:rPr lang="en-US" altLang="zh-CN" dirty="0" smtClean="0"/>
                  <a:t>t</a:t>
                </a:r>
                <a:r>
                  <a:rPr lang="zh-CN" altLang="en-US" dirty="0" smtClean="0"/>
                  <a:t>，</a:t>
                </a:r>
                <a:r>
                  <a:rPr lang="zh-CN" altLang="en-US" dirty="0"/>
                  <a:t>且 </a:t>
                </a:r>
                <a:r>
                  <a:rPr lang="en-US" altLang="zh-CN" dirty="0"/>
                  <a:t>U</a:t>
                </a:r>
                <a:r>
                  <a:rPr lang="en-US" altLang="zh-CN" baseline="-25000" dirty="0"/>
                  <a:t>2</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U</a:t>
                </a:r>
                <a:r>
                  <a:rPr lang="en-US" altLang="zh-CN" baseline="-25000" dirty="0"/>
                  <a:t>1 </a:t>
                </a:r>
                <a:r>
                  <a:rPr lang="zh-CN" altLang="en-US" dirty="0" smtClean="0"/>
                  <a:t>。</a:t>
                </a:r>
                <a:r>
                  <a:rPr lang="zh-CN" altLang="en-US" dirty="0"/>
                  <a:t>试</a:t>
                </a:r>
                <a:r>
                  <a:rPr lang="zh-CN" altLang="en-US" dirty="0" smtClean="0"/>
                  <a:t>分析</a:t>
                </a:r>
                <a:r>
                  <a:rPr lang="en-US" altLang="zh-CN" dirty="0" smtClean="0"/>
                  <a:t>R</a:t>
                </a:r>
                <a:r>
                  <a:rPr lang="en-US" altLang="zh-CN" baseline="-25000" dirty="0" smtClean="0"/>
                  <a:t>L</a:t>
                </a:r>
                <a:r>
                  <a:rPr lang="zh-CN" altLang="en-US" dirty="0" smtClean="0"/>
                  <a:t>上</a:t>
                </a:r>
                <a:r>
                  <a:rPr lang="zh-CN" altLang="en-US" dirty="0"/>
                  <a:t>的电压或流</a:t>
                </a:r>
                <a:r>
                  <a:rPr lang="zh-CN" altLang="en-US" dirty="0" smtClean="0"/>
                  <a:t>过</a:t>
                </a:r>
                <a:r>
                  <a:rPr lang="en-US" altLang="zh-CN" dirty="0" smtClean="0"/>
                  <a:t>R</a:t>
                </a:r>
                <a:r>
                  <a:rPr lang="en-US" altLang="zh-CN" baseline="-25000" dirty="0" smtClean="0"/>
                  <a:t>L</a:t>
                </a:r>
                <a:r>
                  <a:rPr lang="zh-CN" altLang="en-US" dirty="0" smtClean="0"/>
                  <a:t>的</a:t>
                </a:r>
                <a:r>
                  <a:rPr lang="zh-CN" altLang="en-US" dirty="0"/>
                  <a:t>电流频谱分量，并与</a:t>
                </a:r>
                <a:r>
                  <a:rPr lang="zh-CN" altLang="en-US" dirty="0" smtClean="0"/>
                  <a:t>图</a:t>
                </a:r>
                <a:r>
                  <a:rPr lang="en-US" altLang="zh-CN" dirty="0" smtClean="0"/>
                  <a:t>5-7</a:t>
                </a:r>
                <a:r>
                  <a:rPr lang="zh-CN" altLang="en-US" dirty="0" smtClean="0"/>
                  <a:t>所</a:t>
                </a:r>
                <a:r>
                  <a:rPr lang="zh-CN" altLang="en-US" dirty="0"/>
                  <a:t>示电路的输出相比较。</a:t>
                </a:r>
                <a:br>
                  <a:rPr lang="zh-CN" altLang="en-US"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2243" y="2646928"/>
            <a:ext cx="4519514" cy="2563900"/>
          </a:xfrm>
          <a:prstGeom prst="rect">
            <a:avLst/>
          </a:prstGeom>
        </p:spPr>
      </p:pic>
      <p:sp>
        <p:nvSpPr>
          <p:cNvPr id="4" name="矩形 3"/>
          <p:cNvSpPr/>
          <p:nvPr/>
        </p:nvSpPr>
        <p:spPr>
          <a:xfrm>
            <a:off x="4043650" y="5749950"/>
            <a:ext cx="1056700" cy="461665"/>
          </a:xfrm>
          <a:prstGeom prst="rect">
            <a:avLst/>
          </a:prstGeom>
        </p:spPr>
        <p:txBody>
          <a:bodyPr wrap="none">
            <a:spAutoFit/>
          </a:bodyPr>
          <a:lstStyle/>
          <a:p>
            <a:pPr algn="ctr"/>
            <a:r>
              <a:rPr lang="zh-CN" altLang="en-US" sz="2400" dirty="0" smtClean="0"/>
              <a:t>图</a:t>
            </a:r>
            <a:r>
              <a:rPr lang="en-US" altLang="zh-CN" sz="2400" dirty="0" smtClean="0"/>
              <a:t>P5-2</a:t>
            </a:r>
            <a:endParaRPr lang="zh-CN" altLang="en-US" sz="2400" dirty="0"/>
          </a:p>
        </p:txBody>
      </p:sp>
    </p:spTree>
    <p:extLst>
      <p:ext uri="{BB962C8B-B14F-4D97-AF65-F5344CB8AC3E}">
        <p14:creationId xmlns:p14="http://schemas.microsoft.com/office/powerpoint/2010/main" val="40557522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5-6</a:t>
                </a:r>
                <a:r>
                  <a:rPr lang="zh-CN" altLang="en-US" dirty="0"/>
                  <a:t>　试推导出图</a:t>
                </a:r>
                <a:r>
                  <a:rPr lang="en-US" altLang="zh-CN" dirty="0"/>
                  <a:t>5-14</a:t>
                </a:r>
                <a:r>
                  <a:rPr lang="zh-CN" altLang="en-US" dirty="0"/>
                  <a:t>所示单差分对电路单端输出时的输出电压表示式（从 </a:t>
                </a:r>
                <a:r>
                  <a:rPr lang="en-US" altLang="zh-CN" dirty="0"/>
                  <a:t>V</a:t>
                </a:r>
                <a:r>
                  <a:rPr lang="en-US" altLang="zh-CN" baseline="-25000" dirty="0"/>
                  <a:t>2</a:t>
                </a:r>
                <a:r>
                  <a:rPr lang="zh-CN" altLang="en-US" dirty="0"/>
                  <a:t> 集电 极输出）</a:t>
                </a:r>
                <a:r>
                  <a:rPr lang="zh-CN" altLang="en-US" dirty="0" smtClean="0"/>
                  <a:t>。</a:t>
                </a:r>
                <a:r>
                  <a:rPr lang="en-US" altLang="zh-CN" dirty="0" smtClean="0"/>
                  <a:t/>
                </a:r>
                <a:br>
                  <a:rPr lang="en-US" altLang="zh-CN" dirty="0" smtClean="0"/>
                </a:br>
                <a:r>
                  <a:rPr lang="en-US" altLang="zh-CN" dirty="0" smtClean="0"/>
                  <a:t>         5-7</a:t>
                </a:r>
                <a:r>
                  <a:rPr lang="zh-CN" altLang="en-US" dirty="0"/>
                  <a:t>　在</a:t>
                </a:r>
                <a:r>
                  <a:rPr lang="zh-CN" altLang="en-US" dirty="0" smtClean="0"/>
                  <a:t>图</a:t>
                </a:r>
                <a:r>
                  <a:rPr lang="en-US" altLang="zh-CN" dirty="0" smtClean="0"/>
                  <a:t>P5-3</a:t>
                </a:r>
                <a:r>
                  <a:rPr lang="zh-CN" altLang="en-US" dirty="0" smtClean="0"/>
                  <a:t>电</a:t>
                </a:r>
                <a:r>
                  <a:rPr lang="zh-CN" altLang="en-US" dirty="0"/>
                  <a:t>路中，晶体三极管的转移特性为 </a:t>
                </a:r>
                <a:r>
                  <a:rPr lang="en-US" altLang="zh-CN" dirty="0" smtClean="0"/>
                  <a:t/>
                </a:r>
                <a:br>
                  <a:rPr lang="en-US" altLang="zh-CN" dirty="0" smtClean="0"/>
                </a:br>
                <a:r>
                  <a:rPr lang="en-US" altLang="zh-CN" dirty="0" smtClean="0"/>
                  <a:t>                          </a:t>
                </a:r>
                <a:r>
                  <a:rPr lang="zh-CN" altLang="en-US" dirty="0" smtClean="0"/>
                  <a:t>。</a:t>
                </a:r>
                <a:r>
                  <a:rPr lang="zh-CN" altLang="en-US" dirty="0"/>
                  <a:t>若回路的谐振阻</a:t>
                </a:r>
                <a:r>
                  <a:rPr lang="zh-CN" altLang="en-US" dirty="0" smtClean="0"/>
                  <a:t>抗为</a:t>
                </a:r>
                <a:r>
                  <a:rPr lang="en-US" altLang="zh-CN" dirty="0" smtClean="0"/>
                  <a:t>R</a:t>
                </a:r>
                <a:r>
                  <a:rPr lang="en-US" altLang="zh-CN" baseline="-25000" dirty="0" smtClean="0"/>
                  <a:t>0</a:t>
                </a:r>
                <a:r>
                  <a:rPr lang="zh-CN" altLang="en-US" dirty="0" smtClean="0"/>
                  <a:t>，</a:t>
                </a:r>
                <a:r>
                  <a:rPr lang="zh-CN" altLang="en-US" dirty="0"/>
                  <a:t>试写出下列三种情况下的输出电</a:t>
                </a:r>
                <a:r>
                  <a:rPr lang="zh-CN" altLang="en-US" dirty="0" smtClean="0"/>
                  <a:t>压</a:t>
                </a:r>
                <a:r>
                  <a:rPr lang="en-US" altLang="zh-CN" dirty="0" smtClean="0"/>
                  <a:t>u</a:t>
                </a:r>
                <a:r>
                  <a:rPr lang="en-US" altLang="zh-CN" baseline="-25000" dirty="0" smtClean="0"/>
                  <a:t>o</a:t>
                </a:r>
                <a:r>
                  <a:rPr lang="zh-CN" altLang="en-US" dirty="0" smtClean="0"/>
                  <a:t>的</a:t>
                </a:r>
                <a:r>
                  <a:rPr lang="zh-CN" altLang="en-US" dirty="0"/>
                  <a:t>表示式。</a:t>
                </a:r>
                <a:br>
                  <a:rPr lang="zh-CN" altLang="en-US" dirty="0"/>
                </a:br>
                <a:r>
                  <a:rPr lang="zh-CN" altLang="en-US" dirty="0" smtClean="0"/>
                  <a:t>       （ </a:t>
                </a:r>
                <a:r>
                  <a:rPr lang="zh-CN" altLang="en-US" dirty="0"/>
                  <a:t>１） </a:t>
                </a:r>
                <a:r>
                  <a:rPr lang="en-US" altLang="zh-CN" dirty="0" smtClean="0"/>
                  <a:t>u</a:t>
                </a:r>
                <a:r>
                  <a:rPr lang="zh-CN" altLang="en-US" dirty="0" smtClean="0"/>
                  <a:t>＝</a:t>
                </a:r>
                <a:r>
                  <a:rPr lang="en-US" altLang="zh-CN" dirty="0"/>
                  <a:t>U</a:t>
                </a:r>
                <a:r>
                  <a:rPr lang="en-US" altLang="zh-CN" baseline="-25000" dirty="0"/>
                  <a:t>1</a:t>
                </a:r>
                <a:r>
                  <a:rPr lang="en-US" altLang="zh-CN" dirty="0"/>
                  <a:t>cos</a:t>
                </a:r>
                <a:r>
                  <a:rPr lang="zh-CN" altLang="en-US" dirty="0"/>
                  <a:t> </a:t>
                </a:r>
                <a:r>
                  <a:rPr lang="el-GR" altLang="zh-CN" dirty="0"/>
                  <a:t>ω</a:t>
                </a:r>
                <a:r>
                  <a:rPr lang="en-US" altLang="zh-CN" baseline="-25000" dirty="0"/>
                  <a:t>1</a:t>
                </a:r>
                <a:r>
                  <a:rPr lang="en-US" altLang="zh-CN" dirty="0"/>
                  <a:t>t</a:t>
                </a:r>
                <a:r>
                  <a:rPr lang="zh-CN" altLang="en-US" dirty="0"/>
                  <a:t>，输出回路谐振在</a:t>
                </a:r>
                <a:r>
                  <a:rPr lang="en-US" altLang="zh-CN" dirty="0"/>
                  <a:t>2</a:t>
                </a:r>
                <a:r>
                  <a:rPr lang="el-GR" altLang="zh-CN" dirty="0"/>
                  <a:t>ω</a:t>
                </a:r>
                <a:r>
                  <a:rPr lang="en-US" altLang="zh-CN" baseline="-25000" dirty="0"/>
                  <a:t>1</a:t>
                </a:r>
                <a:r>
                  <a:rPr lang="zh-CN" altLang="en-US" dirty="0"/>
                  <a:t>上；</a:t>
                </a:r>
                <a:br>
                  <a:rPr lang="zh-CN" altLang="en-US" dirty="0"/>
                </a:br>
                <a:r>
                  <a:rPr lang="zh-CN" altLang="en-US" dirty="0" smtClean="0"/>
                  <a:t>       （ </a:t>
                </a:r>
                <a:r>
                  <a:rPr lang="zh-CN" altLang="en-US" dirty="0"/>
                  <a:t>２） </a:t>
                </a:r>
                <a:r>
                  <a:rPr lang="en-US" altLang="zh-CN" dirty="0"/>
                  <a:t>u</a:t>
                </a:r>
                <a:r>
                  <a:rPr lang="zh-CN" altLang="en-US" dirty="0"/>
                  <a:t>＝</a:t>
                </a:r>
                <a:r>
                  <a:rPr lang="en-US" altLang="zh-CN" dirty="0" smtClean="0"/>
                  <a:t>U</a:t>
                </a:r>
                <a:r>
                  <a:rPr lang="en-US" altLang="zh-CN" baseline="-25000" dirty="0" smtClean="0"/>
                  <a:t>c</a:t>
                </a:r>
                <a:r>
                  <a:rPr lang="en-US" altLang="zh-CN" dirty="0" smtClean="0"/>
                  <a:t>cos</a:t>
                </a:r>
                <a:r>
                  <a:rPr lang="zh-CN" altLang="en-US" dirty="0" smtClean="0"/>
                  <a:t> </a:t>
                </a:r>
                <a:r>
                  <a:rPr lang="el-GR" altLang="zh-CN" dirty="0" smtClean="0"/>
                  <a:t>ω</a:t>
                </a:r>
                <a:r>
                  <a:rPr lang="en-US" altLang="zh-CN" baseline="-25000" dirty="0" smtClean="0"/>
                  <a:t>c</a:t>
                </a:r>
                <a:r>
                  <a:rPr lang="en-US" altLang="zh-CN" dirty="0" smtClean="0"/>
                  <a:t>t</a:t>
                </a:r>
                <a:r>
                  <a:rPr lang="zh-CN" altLang="en-US" dirty="0" smtClean="0"/>
                  <a:t>＋</a:t>
                </a:r>
                <a:r>
                  <a:rPr lang="en-US" altLang="zh-CN" dirty="0"/>
                  <a:t>U</a:t>
                </a:r>
                <a:r>
                  <a:rPr lang="el-GR" altLang="zh-CN" baseline="-25000" dirty="0"/>
                  <a:t>Ω</a:t>
                </a:r>
                <a:r>
                  <a:rPr lang="en-US" altLang="zh-CN" dirty="0"/>
                  <a:t>cos</a:t>
                </a:r>
                <a:r>
                  <a:rPr lang="el-GR" altLang="zh-CN" dirty="0"/>
                  <a:t>Ω</a:t>
                </a:r>
                <a:r>
                  <a:rPr lang="en-US" altLang="zh-CN" dirty="0"/>
                  <a:t>t</a:t>
                </a:r>
                <a:r>
                  <a:rPr lang="zh-CN" altLang="en-US" dirty="0"/>
                  <a:t> ，</a:t>
                </a:r>
                <a:r>
                  <a:rPr lang="zh-CN" altLang="en-US" dirty="0" smtClean="0"/>
                  <a:t>且</a:t>
                </a:r>
                <a:r>
                  <a:rPr lang="el-GR" altLang="zh-CN" dirty="0"/>
                  <a:t>ω</a:t>
                </a:r>
                <a:r>
                  <a:rPr lang="en-US" altLang="zh-CN" baseline="-25000" dirty="0" smtClean="0"/>
                  <a:t>c</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l-GR" altLang="zh-CN" dirty="0"/>
                  <a:t> </a:t>
                </a:r>
                <a:r>
                  <a:rPr lang="el-GR" altLang="zh-CN" dirty="0" smtClean="0"/>
                  <a:t>Ω</a:t>
                </a:r>
                <a:r>
                  <a:rPr lang="zh-CN" altLang="el-GR" dirty="0" smtClean="0"/>
                  <a:t>，</a:t>
                </a:r>
                <a:r>
                  <a:rPr lang="en-US" altLang="zh-CN" dirty="0" smtClean="0"/>
                  <a:t>U</a:t>
                </a:r>
                <a:r>
                  <a:rPr lang="el-GR" altLang="zh-CN" baseline="-25000" dirty="0"/>
                  <a:t>Ω</a:t>
                </a:r>
                <a:r>
                  <a:rPr lang="zh-CN" altLang="en-US" dirty="0" smtClean="0"/>
                  <a:t>很</a:t>
                </a:r>
                <a:r>
                  <a:rPr lang="zh-CN" altLang="en-US" dirty="0"/>
                  <a:t>小，满足线性时变条件，输出回路</a:t>
                </a:r>
                <a:r>
                  <a:rPr lang="zh-CN" altLang="en-US" dirty="0" smtClean="0"/>
                  <a:t>谐振在</a:t>
                </a:r>
                <a:r>
                  <a:rPr lang="el-GR" altLang="zh-CN" dirty="0"/>
                  <a:t>ω</a:t>
                </a:r>
                <a:r>
                  <a:rPr lang="el-GR" altLang="zh-CN" baseline="-25000" dirty="0"/>
                  <a:t> </a:t>
                </a:r>
                <a:r>
                  <a:rPr lang="en-US" altLang="zh-CN" baseline="-25000" dirty="0"/>
                  <a:t>c</a:t>
                </a:r>
                <a:r>
                  <a:rPr lang="zh-CN" altLang="en-US" baseline="-25000" dirty="0"/>
                  <a:t> </a:t>
                </a:r>
                <a:r>
                  <a:rPr lang="zh-CN" altLang="en-US" dirty="0"/>
                  <a:t>上； </a:t>
                </a:r>
                <a:r>
                  <a:rPr lang="zh-CN" altLang="en-US" dirty="0" smtClean="0"/>
                  <a:t/>
                </a:r>
                <a:br>
                  <a:rPr lang="zh-CN" altLang="en-US" dirty="0" smtClean="0"/>
                </a:br>
                <a:r>
                  <a:rPr lang="zh-CN" altLang="en-US" dirty="0" smtClean="0"/>
                  <a:t>       （ </a:t>
                </a:r>
                <a:r>
                  <a:rPr lang="zh-CN" altLang="en-US" dirty="0"/>
                  <a:t>３） </a:t>
                </a:r>
                <a:r>
                  <a:rPr lang="en-US" altLang="zh-CN" dirty="0"/>
                  <a:t>u</a:t>
                </a:r>
                <a:r>
                  <a:rPr lang="zh-CN" altLang="en-US" dirty="0"/>
                  <a:t>＝</a:t>
                </a:r>
                <a:r>
                  <a:rPr lang="en-US" altLang="zh-CN" dirty="0" smtClean="0"/>
                  <a:t>U</a:t>
                </a:r>
                <a:r>
                  <a:rPr lang="en-US" altLang="zh-CN" baseline="-25000" dirty="0" smtClean="0"/>
                  <a:t>1</a:t>
                </a:r>
                <a:r>
                  <a:rPr lang="en-US" altLang="zh-CN" dirty="0" smtClean="0"/>
                  <a:t>cos</a:t>
                </a:r>
                <a:r>
                  <a:rPr lang="zh-CN" altLang="en-US" dirty="0" smtClean="0"/>
                  <a:t> </a:t>
                </a:r>
                <a:r>
                  <a:rPr lang="el-GR" altLang="zh-CN" dirty="0" smtClean="0"/>
                  <a:t>ω</a:t>
                </a:r>
                <a:r>
                  <a:rPr lang="en-US" altLang="zh-CN" baseline="-25000" dirty="0" smtClean="0"/>
                  <a:t>1</a:t>
                </a:r>
                <a:r>
                  <a:rPr lang="en-US" altLang="zh-CN" dirty="0" smtClean="0"/>
                  <a:t>t</a:t>
                </a:r>
                <a:r>
                  <a:rPr lang="zh-CN" altLang="en-US" dirty="0"/>
                  <a:t>＋</a:t>
                </a:r>
                <a:r>
                  <a:rPr lang="en-US" altLang="zh-CN" dirty="0" smtClean="0"/>
                  <a:t>U</a:t>
                </a:r>
                <a:r>
                  <a:rPr lang="en-US" altLang="zh-CN" baseline="-25000" dirty="0" smtClean="0"/>
                  <a:t>2</a:t>
                </a:r>
                <a:r>
                  <a:rPr lang="en-US" altLang="zh-CN" dirty="0" smtClean="0"/>
                  <a:t>cos</a:t>
                </a:r>
                <a:r>
                  <a:rPr lang="el-GR" altLang="zh-CN" dirty="0" smtClean="0"/>
                  <a:t>ω</a:t>
                </a:r>
                <a:r>
                  <a:rPr lang="en-US" altLang="zh-CN" baseline="-25000" dirty="0" smtClean="0"/>
                  <a:t>2</a:t>
                </a:r>
                <a:r>
                  <a:rPr lang="en-US" altLang="zh-CN" dirty="0" smtClean="0"/>
                  <a:t>t</a:t>
                </a:r>
                <a:r>
                  <a:rPr lang="zh-CN" altLang="en-US" dirty="0" smtClean="0"/>
                  <a:t> ，</a:t>
                </a:r>
                <a:r>
                  <a:rPr lang="zh-CN" altLang="en-US" dirty="0"/>
                  <a:t>且 </a:t>
                </a:r>
                <a:r>
                  <a:rPr lang="el-GR" altLang="zh-CN" dirty="0" smtClean="0"/>
                  <a:t>ω</a:t>
                </a:r>
                <a:r>
                  <a:rPr lang="en-US" altLang="zh-CN" baseline="-25000" dirty="0" smtClean="0"/>
                  <a:t>2</a:t>
                </a:r>
                <a:r>
                  <a:rPr lang="zh-CN" altLang="el-GR" dirty="0" smtClean="0"/>
                  <a:t>＞ </a:t>
                </a:r>
                <a:r>
                  <a:rPr lang="el-GR" altLang="zh-CN" dirty="0" smtClean="0"/>
                  <a:t>ω</a:t>
                </a:r>
                <a:r>
                  <a:rPr lang="en-US" altLang="zh-CN" baseline="-25000" dirty="0" smtClean="0"/>
                  <a:t>1</a:t>
                </a:r>
                <a:r>
                  <a:rPr lang="zh-CN" altLang="el-GR" dirty="0" smtClean="0"/>
                  <a:t>，</a:t>
                </a:r>
                <a:r>
                  <a:rPr lang="en-US" altLang="zh-CN" dirty="0" smtClean="0"/>
                  <a:t>U</a:t>
                </a:r>
                <a:r>
                  <a:rPr lang="en-US" altLang="zh-CN" baseline="-25000" dirty="0" smtClean="0"/>
                  <a:t>1</a:t>
                </a:r>
                <a:r>
                  <a:rPr lang="zh-CN" altLang="en-US" dirty="0" smtClean="0"/>
                  <a:t>很</a:t>
                </a:r>
                <a:r>
                  <a:rPr lang="zh-CN" altLang="en-US" dirty="0"/>
                  <a:t>小，满足线性时变条件，输出回路谐</a:t>
                </a:r>
                <a:r>
                  <a:rPr lang="zh-CN" altLang="en-US" dirty="0" smtClean="0"/>
                  <a:t>振在</a:t>
                </a:r>
                <a:r>
                  <a:rPr lang="zh-CN" altLang="en-US" dirty="0"/>
                  <a:t>（ </a:t>
                </a:r>
                <a:r>
                  <a:rPr lang="el-GR" altLang="zh-CN" dirty="0" smtClean="0"/>
                  <a:t>ω</a:t>
                </a:r>
                <a:r>
                  <a:rPr lang="en-US" altLang="zh-CN" baseline="-25000" dirty="0" smtClean="0"/>
                  <a:t>2</a:t>
                </a:r>
                <a:r>
                  <a:rPr lang="zh-CN" altLang="el-GR" dirty="0" smtClean="0"/>
                  <a:t>－ </a:t>
                </a:r>
                <a:r>
                  <a:rPr lang="el-GR" altLang="zh-CN" dirty="0" smtClean="0"/>
                  <a:t>ω</a:t>
                </a:r>
                <a:r>
                  <a:rPr lang="en-US" altLang="zh-CN" baseline="-25000" dirty="0" smtClean="0"/>
                  <a:t>1</a:t>
                </a:r>
                <a:r>
                  <a:rPr lang="zh-CN" altLang="el-GR" dirty="0" smtClean="0"/>
                  <a:t>）</a:t>
                </a:r>
                <a:r>
                  <a:rPr lang="zh-CN" altLang="en-US" dirty="0"/>
                  <a:t>上。</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696"/>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862898" y="2386714"/>
            <a:ext cx="1603352" cy="657111"/>
          </a:xfrm>
          <a:prstGeom prst="rect">
            <a:avLst/>
          </a:prstGeom>
        </p:spPr>
      </p:pic>
    </p:spTree>
    <p:extLst>
      <p:ext uri="{BB962C8B-B14F-4D97-AF65-F5344CB8AC3E}">
        <p14:creationId xmlns:p14="http://schemas.microsoft.com/office/powerpoint/2010/main" val="312865099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9264" y="1450680"/>
            <a:ext cx="5365472" cy="3822777"/>
          </a:xfrm>
          <a:prstGeom prst="rect">
            <a:avLst/>
          </a:prstGeom>
        </p:spPr>
      </p:pic>
      <p:sp>
        <p:nvSpPr>
          <p:cNvPr id="4" name="矩形 3"/>
          <p:cNvSpPr/>
          <p:nvPr/>
        </p:nvSpPr>
        <p:spPr>
          <a:xfrm>
            <a:off x="4043650" y="5511703"/>
            <a:ext cx="1056700" cy="461665"/>
          </a:xfrm>
          <a:prstGeom prst="rect">
            <a:avLst/>
          </a:prstGeom>
        </p:spPr>
        <p:txBody>
          <a:bodyPr wrap="none">
            <a:spAutoFit/>
          </a:bodyPr>
          <a:lstStyle/>
          <a:p>
            <a:pPr algn="ctr"/>
            <a:r>
              <a:rPr lang="zh-CN" altLang="en-US" sz="2400" dirty="0" smtClean="0"/>
              <a:t>图</a:t>
            </a:r>
            <a:r>
              <a:rPr lang="en-US" altLang="zh-CN" sz="2400" dirty="0" smtClean="0"/>
              <a:t>P5-3</a:t>
            </a:r>
            <a:endParaRPr lang="zh-CN" altLang="en-US" sz="2400" dirty="0"/>
          </a:p>
        </p:txBody>
      </p:sp>
    </p:spTree>
    <p:extLst>
      <p:ext uri="{BB962C8B-B14F-4D97-AF65-F5344CB8AC3E}">
        <p14:creationId xmlns:p14="http://schemas.microsoft.com/office/powerpoint/2010/main" val="165447918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5-8</a:t>
            </a:r>
            <a:r>
              <a:rPr lang="zh-CN" altLang="en-US" dirty="0"/>
              <a:t>　场效应管的静态转移特性</a:t>
            </a:r>
            <a:r>
              <a:rPr lang="zh-CN" altLang="en-US" dirty="0" smtClean="0"/>
              <a:t>为                                   </a:t>
            </a:r>
            <a:r>
              <a:rPr lang="zh-CN" altLang="en-US" dirty="0"/>
              <a:t>，如</a:t>
            </a:r>
            <a:r>
              <a:rPr lang="zh-CN" altLang="en-US" dirty="0" smtClean="0"/>
              <a:t>图</a:t>
            </a:r>
            <a:r>
              <a:rPr lang="en-US" altLang="zh-CN" dirty="0" smtClean="0"/>
              <a:t>P5-4</a:t>
            </a:r>
            <a:r>
              <a:rPr lang="zh-CN" altLang="en-US" dirty="0" smtClean="0"/>
              <a:t>所</a:t>
            </a:r>
            <a:r>
              <a:rPr lang="zh-CN" altLang="en-US" dirty="0"/>
              <a:t>示。图中</a:t>
            </a:r>
            <a:r>
              <a:rPr lang="zh-CN" altLang="en-US" dirty="0" smtClean="0"/>
              <a:t>，</a:t>
            </a:r>
            <a:r>
              <a:rPr lang="en-US" altLang="zh-CN" dirty="0" smtClean="0"/>
              <a:t>u</a:t>
            </a:r>
            <a:r>
              <a:rPr lang="en-US" altLang="zh-CN" baseline="-25000" dirty="0" smtClean="0"/>
              <a:t>GS</a:t>
            </a:r>
            <a:r>
              <a:rPr lang="en-US" altLang="zh-CN" dirty="0" smtClean="0"/>
              <a:t>=U</a:t>
            </a:r>
            <a:r>
              <a:rPr lang="en-US" altLang="zh-CN" baseline="-25000" dirty="0" smtClean="0"/>
              <a:t>GS</a:t>
            </a:r>
            <a:r>
              <a:rPr lang="en-US" altLang="zh-CN" dirty="0" smtClean="0"/>
              <a:t>+U</a:t>
            </a:r>
            <a:r>
              <a:rPr lang="en-US" altLang="zh-CN" baseline="-25000" dirty="0" smtClean="0"/>
              <a:t>1</a:t>
            </a:r>
            <a:r>
              <a:rPr lang="en-US" altLang="zh-CN" dirty="0" smtClean="0"/>
              <a:t>cos</a:t>
            </a:r>
            <a:r>
              <a:rPr lang="el-GR" altLang="zh-CN" dirty="0" smtClean="0"/>
              <a:t>ω</a:t>
            </a:r>
            <a:r>
              <a:rPr lang="en-US" altLang="zh-CN" baseline="-25000" dirty="0" smtClean="0"/>
              <a:t>1</a:t>
            </a:r>
            <a:r>
              <a:rPr lang="en-US" altLang="zh-CN" dirty="0" smtClean="0"/>
              <a:t>t+U</a:t>
            </a:r>
            <a:r>
              <a:rPr lang="en-US" altLang="zh-CN" baseline="-25000" dirty="0" smtClean="0"/>
              <a:t>2</a:t>
            </a:r>
            <a:r>
              <a:rPr lang="en-US" altLang="zh-CN" dirty="0" smtClean="0"/>
              <a:t>cos</a:t>
            </a:r>
            <a:r>
              <a:rPr lang="el-GR" altLang="zh-CN" dirty="0" smtClean="0"/>
              <a:t>ω</a:t>
            </a:r>
            <a:r>
              <a:rPr lang="en-US" altLang="zh-CN" baseline="-25000" dirty="0" smtClean="0"/>
              <a:t>2</a:t>
            </a:r>
            <a:r>
              <a:rPr lang="en-US" altLang="zh-CN" dirty="0" smtClean="0"/>
              <a:t>t</a:t>
            </a:r>
            <a:r>
              <a:rPr lang="zh-CN" altLang="en-US" dirty="0" smtClean="0"/>
              <a:t>；若</a:t>
            </a:r>
            <a:r>
              <a:rPr lang="en-US" altLang="zh-CN" dirty="0" smtClean="0"/>
              <a:t>U</a:t>
            </a:r>
            <a:r>
              <a:rPr lang="en-US" altLang="zh-CN" baseline="-25000" dirty="0" smtClean="0"/>
              <a:t>1</a:t>
            </a:r>
            <a:r>
              <a:rPr lang="zh-CN" altLang="en-US" dirty="0" smtClean="0"/>
              <a:t>很小</a:t>
            </a:r>
            <a:r>
              <a:rPr lang="zh-CN" altLang="en-US" dirty="0"/>
              <a:t>，满足线性时变条件</a:t>
            </a:r>
            <a:r>
              <a:rPr lang="zh-CN" altLang="en-US" dirty="0" smtClean="0"/>
              <a:t>。</a:t>
            </a:r>
            <a:r>
              <a:rPr lang="en-US" altLang="zh-CN" dirty="0" smtClean="0"/>
              <a:t/>
            </a:r>
            <a:br>
              <a:rPr lang="en-US" altLang="zh-CN" dirty="0" smtClean="0"/>
            </a:br>
            <a:r>
              <a:rPr lang="en-US" altLang="zh-CN" dirty="0" smtClean="0"/>
              <a:t>      </a:t>
            </a:r>
            <a:r>
              <a:rPr lang="zh-CN" altLang="en-US" dirty="0" smtClean="0"/>
              <a:t>（ </a:t>
            </a:r>
            <a:r>
              <a:rPr lang="zh-CN" altLang="en-US" dirty="0"/>
              <a:t>１）</a:t>
            </a:r>
            <a:r>
              <a:rPr lang="zh-CN" altLang="en-US" dirty="0" smtClean="0"/>
              <a:t>当</a:t>
            </a:r>
            <a:r>
              <a:rPr lang="en-US" altLang="zh-CN" dirty="0"/>
              <a:t>U</a:t>
            </a:r>
            <a:r>
              <a:rPr lang="en-US" altLang="zh-CN" baseline="-25000" dirty="0"/>
              <a:t>2</a:t>
            </a:r>
            <a:r>
              <a:rPr lang="zh-CN" altLang="en-US" dirty="0"/>
              <a:t> ≤</a:t>
            </a:r>
            <a:r>
              <a:rPr lang="en-US" altLang="zh-CN" dirty="0"/>
              <a:t>|U</a:t>
            </a:r>
            <a:r>
              <a:rPr lang="en-US" altLang="zh-CN" baseline="-25000" dirty="0"/>
              <a:t>P</a:t>
            </a:r>
            <a:r>
              <a:rPr lang="en-US" altLang="zh-CN" dirty="0"/>
              <a:t>-U</a:t>
            </a:r>
            <a:r>
              <a:rPr lang="en-US" altLang="zh-CN" baseline="-25000" dirty="0"/>
              <a:t>GS</a:t>
            </a:r>
            <a:r>
              <a:rPr lang="en-US" altLang="zh-CN" dirty="0"/>
              <a:t>|</a:t>
            </a:r>
            <a:r>
              <a:rPr lang="zh-CN" altLang="en-US" dirty="0"/>
              <a:t>，</a:t>
            </a:r>
            <a:r>
              <a:rPr lang="en-US" altLang="zh-CN" dirty="0"/>
              <a:t>U</a:t>
            </a:r>
            <a:r>
              <a:rPr lang="en-US" altLang="zh-CN" baseline="-25000" dirty="0"/>
              <a:t>GS</a:t>
            </a:r>
            <a:r>
              <a:rPr lang="zh-CN" altLang="en-US" dirty="0" smtClean="0"/>
              <a:t>＝</a:t>
            </a:r>
            <a:r>
              <a:rPr lang="en-US" altLang="zh-CN" dirty="0"/>
              <a:t> U</a:t>
            </a:r>
            <a:r>
              <a:rPr lang="en-US" altLang="zh-CN" baseline="-25000" dirty="0"/>
              <a:t>P</a:t>
            </a:r>
            <a:r>
              <a:rPr lang="en-US" altLang="zh-CN" dirty="0"/>
              <a:t>/2</a:t>
            </a:r>
            <a:r>
              <a:rPr lang="zh-CN" altLang="en-US" dirty="0"/>
              <a:t>时，求时变跨</a:t>
            </a:r>
            <a:r>
              <a:rPr lang="zh-CN" altLang="en-US" dirty="0" smtClean="0"/>
              <a:t>导</a:t>
            </a:r>
            <a:r>
              <a:rPr lang="en-US" altLang="zh-CN" dirty="0" smtClean="0"/>
              <a:t>g</a:t>
            </a:r>
            <a:r>
              <a:rPr lang="en-US" altLang="zh-CN" baseline="-25000" dirty="0" smtClean="0"/>
              <a:t>m</a:t>
            </a:r>
            <a:r>
              <a:rPr lang="en-US" altLang="zh-CN" dirty="0" smtClean="0"/>
              <a:t>(t)</a:t>
            </a:r>
            <a:r>
              <a:rPr lang="zh-CN" altLang="en-US" dirty="0"/>
              <a:t>以</a:t>
            </a:r>
            <a:r>
              <a:rPr lang="zh-CN" altLang="en-US" dirty="0" smtClean="0"/>
              <a:t>及</a:t>
            </a:r>
            <a:r>
              <a:rPr lang="en-US" altLang="zh-CN" dirty="0" smtClean="0"/>
              <a:t>g</a:t>
            </a:r>
            <a:r>
              <a:rPr lang="en-US" altLang="zh-CN" baseline="-25000" dirty="0" smtClean="0"/>
              <a:t>m1</a:t>
            </a:r>
            <a:r>
              <a:rPr lang="zh-CN" altLang="en-US" dirty="0" smtClean="0"/>
              <a:t>；</a:t>
            </a:r>
            <a:r>
              <a:rPr lang="zh-CN" altLang="en-US" dirty="0"/>
              <a:t/>
            </a:r>
            <a:br>
              <a:rPr lang="zh-CN" altLang="en-US" dirty="0"/>
            </a:br>
            <a:r>
              <a:rPr lang="zh-CN" altLang="en-US" dirty="0" smtClean="0"/>
              <a:t>      （ </a:t>
            </a:r>
            <a:r>
              <a:rPr lang="zh-CN" altLang="en-US" dirty="0"/>
              <a:t>２）</a:t>
            </a:r>
            <a:r>
              <a:rPr lang="zh-CN" altLang="en-US" dirty="0" smtClean="0"/>
              <a:t>当</a:t>
            </a:r>
            <a:r>
              <a:rPr lang="en-US" altLang="zh-CN" dirty="0"/>
              <a:t>U</a:t>
            </a:r>
            <a:r>
              <a:rPr lang="en-US" altLang="zh-CN" baseline="-25000" dirty="0"/>
              <a:t>2</a:t>
            </a:r>
            <a:r>
              <a:rPr lang="zh-CN" altLang="en-US" dirty="0"/>
              <a:t> </a:t>
            </a:r>
            <a:r>
              <a:rPr lang="en-US" altLang="zh-CN" dirty="0" smtClean="0"/>
              <a:t>=|</a:t>
            </a:r>
            <a:r>
              <a:rPr lang="en-US" altLang="zh-CN" dirty="0"/>
              <a:t>U</a:t>
            </a:r>
            <a:r>
              <a:rPr lang="en-US" altLang="zh-CN" baseline="-25000" dirty="0"/>
              <a:t>P</a:t>
            </a:r>
            <a:r>
              <a:rPr lang="en-US" altLang="zh-CN" dirty="0"/>
              <a:t>-U</a:t>
            </a:r>
            <a:r>
              <a:rPr lang="en-US" altLang="zh-CN" baseline="-25000" dirty="0"/>
              <a:t>GS</a:t>
            </a:r>
            <a:r>
              <a:rPr lang="en-US" altLang="zh-CN" dirty="0" smtClean="0"/>
              <a:t>|</a:t>
            </a:r>
            <a:r>
              <a:rPr lang="zh-CN" altLang="en-US" dirty="0"/>
              <a:t> </a:t>
            </a:r>
            <a:r>
              <a:rPr lang="zh-CN" altLang="en-US" dirty="0" smtClean="0"/>
              <a:t>，</a:t>
            </a:r>
            <a:r>
              <a:rPr lang="en-US" altLang="zh-CN" dirty="0"/>
              <a:t> U</a:t>
            </a:r>
            <a:r>
              <a:rPr lang="en-US" altLang="zh-CN" baseline="-25000" dirty="0"/>
              <a:t>GS</a:t>
            </a:r>
            <a:r>
              <a:rPr lang="zh-CN" altLang="en-US" dirty="0"/>
              <a:t>＝</a:t>
            </a:r>
            <a:r>
              <a:rPr lang="en-US" altLang="zh-CN" dirty="0"/>
              <a:t> </a:t>
            </a:r>
            <a:r>
              <a:rPr lang="en-US" altLang="zh-CN" dirty="0" smtClean="0"/>
              <a:t>U</a:t>
            </a:r>
            <a:r>
              <a:rPr lang="en-US" altLang="zh-CN" baseline="-25000" dirty="0" smtClean="0"/>
              <a:t>P</a:t>
            </a:r>
            <a:r>
              <a:rPr lang="en-US" altLang="zh-CN" dirty="0" smtClean="0"/>
              <a:t>/2</a:t>
            </a:r>
            <a:r>
              <a:rPr lang="zh-CN" altLang="en-US" dirty="0"/>
              <a:t>时，证</a:t>
            </a:r>
            <a:r>
              <a:rPr lang="zh-CN" altLang="en-US" dirty="0" smtClean="0"/>
              <a:t>明</a:t>
            </a:r>
            <a:r>
              <a:rPr lang="en-US" altLang="zh-CN" dirty="0" smtClean="0"/>
              <a:t>g</a:t>
            </a:r>
            <a:r>
              <a:rPr lang="en-US" altLang="zh-CN" baseline="-25000" dirty="0" smtClean="0"/>
              <a:t>m1</a:t>
            </a:r>
            <a:r>
              <a:rPr lang="zh-CN" altLang="en-US" dirty="0"/>
              <a:t>为静态工作点跨导。</a:t>
            </a:r>
            <a:r>
              <a:rPr lang="zh-CN" altLang="en-US" dirty="0" smtClean="0"/>
              <a:t/>
            </a:r>
            <a:br>
              <a:rPr lang="zh-CN" altLang="en-US" dirty="0" smtClean="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t>
            </a:r>
          </a:p>
        </p:txBody>
      </p:sp>
      <p:pic>
        <p:nvPicPr>
          <p:cNvPr id="2" name="图片 1"/>
          <p:cNvPicPr>
            <a:picLocks noChangeAspect="1"/>
          </p:cNvPicPr>
          <p:nvPr/>
        </p:nvPicPr>
        <p:blipFill>
          <a:blip r:embed="rId2"/>
          <a:stretch>
            <a:fillRect/>
          </a:stretch>
        </p:blipFill>
        <p:spPr>
          <a:xfrm>
            <a:off x="5699219" y="910802"/>
            <a:ext cx="2338465" cy="528040"/>
          </a:xfrm>
          <a:prstGeom prst="rect">
            <a:avLst/>
          </a:prstGeom>
        </p:spPr>
      </p:pic>
    </p:spTree>
    <p:extLst>
      <p:ext uri="{BB962C8B-B14F-4D97-AF65-F5344CB8AC3E}">
        <p14:creationId xmlns:p14="http://schemas.microsoft.com/office/powerpoint/2010/main" val="394827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若</a:t>
            </a:r>
            <a:r>
              <a:rPr lang="zh-CN" altLang="en-US" dirty="0"/>
              <a:t>作用在非线性器件上的两个电压均为余弦信号，即</a:t>
            </a:r>
            <a:br>
              <a:rPr lang="zh-CN" altLang="en-US" dirty="0"/>
            </a:br>
            <a:r>
              <a:rPr lang="en-US" altLang="zh-CN" dirty="0" smtClean="0"/>
              <a:t>u</a:t>
            </a:r>
            <a:r>
              <a:rPr lang="en-US" altLang="zh-CN" baseline="-25000" dirty="0" smtClean="0"/>
              <a:t>1</a:t>
            </a:r>
            <a:r>
              <a:rPr lang="en-US" altLang="zh-CN" dirty="0" smtClean="0"/>
              <a:t>=U</a:t>
            </a:r>
            <a:r>
              <a:rPr lang="en-US" altLang="zh-CN" baseline="-25000" dirty="0" smtClean="0"/>
              <a:t>1</a:t>
            </a:r>
            <a:r>
              <a:rPr lang="en-US" altLang="zh-CN" dirty="0" smtClean="0"/>
              <a:t>cosw</a:t>
            </a:r>
            <a:r>
              <a:rPr lang="en-US" altLang="zh-CN" baseline="-25000" dirty="0" smtClean="0"/>
              <a:t>1</a:t>
            </a:r>
            <a:r>
              <a:rPr lang="en-US" altLang="zh-CN" dirty="0" smtClean="0"/>
              <a:t>t</a:t>
            </a:r>
            <a:r>
              <a:rPr lang="zh-CN" altLang="en-US" dirty="0" smtClean="0"/>
              <a:t>，</a:t>
            </a:r>
            <a:r>
              <a:rPr lang="en-US" altLang="zh-CN" dirty="0"/>
              <a:t> </a:t>
            </a:r>
            <a:r>
              <a:rPr lang="en-US" altLang="zh-CN" dirty="0" smtClean="0"/>
              <a:t>u</a:t>
            </a:r>
            <a:r>
              <a:rPr lang="en-US" altLang="zh-CN" baseline="-25000" dirty="0" smtClean="0"/>
              <a:t>2</a:t>
            </a:r>
            <a:r>
              <a:rPr lang="en-US" altLang="zh-CN" dirty="0" smtClean="0"/>
              <a:t>=U</a:t>
            </a:r>
            <a:r>
              <a:rPr lang="en-US" altLang="zh-CN" baseline="-25000" dirty="0" smtClean="0"/>
              <a:t>2</a:t>
            </a:r>
            <a:r>
              <a:rPr lang="en-US" altLang="zh-CN" dirty="0" smtClean="0"/>
              <a:t>cosw</a:t>
            </a:r>
            <a:r>
              <a:rPr lang="en-US" altLang="zh-CN" baseline="-25000" dirty="0" smtClean="0"/>
              <a:t>2</a:t>
            </a:r>
            <a:r>
              <a:rPr lang="en-US" altLang="zh-CN" dirty="0" smtClean="0"/>
              <a:t>t </a:t>
            </a:r>
            <a:r>
              <a:rPr lang="zh-CN" altLang="en-US" dirty="0" smtClean="0"/>
              <a:t>，利</a:t>
            </a:r>
            <a:r>
              <a:rPr lang="zh-CN" altLang="en-US" dirty="0"/>
              <a:t>用式（ </a:t>
            </a:r>
            <a:r>
              <a:rPr lang="en-US" altLang="zh-CN" dirty="0" smtClean="0"/>
              <a:t>5-7</a:t>
            </a:r>
            <a:r>
              <a:rPr lang="zh-CN" altLang="en-US" dirty="0" smtClean="0"/>
              <a:t>）</a:t>
            </a:r>
            <a:r>
              <a:rPr lang="zh-CN" altLang="en-US" dirty="0"/>
              <a:t>和三角函数的积化和差公式</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可</a:t>
            </a:r>
            <a:r>
              <a:rPr lang="zh-CN" altLang="en-US" dirty="0" smtClean="0"/>
              <a:t>得</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zh-CN" altLang="en-US" dirty="0"/>
              <a:t>其中， </a:t>
            </a:r>
            <a:r>
              <a:rPr lang="en-US" altLang="zh-CN" dirty="0" smtClean="0"/>
              <a:t>I</a:t>
            </a:r>
            <a:r>
              <a:rPr lang="zh-CN" altLang="en-US" dirty="0" smtClean="0"/>
              <a:t>为</a:t>
            </a:r>
            <a:r>
              <a:rPr lang="zh-CN" altLang="en-US" dirty="0"/>
              <a:t>振幅。由式（ </a:t>
            </a:r>
            <a:r>
              <a:rPr lang="en-US" altLang="zh-CN" dirty="0" smtClean="0"/>
              <a:t>5-9</a:t>
            </a:r>
            <a:r>
              <a:rPr lang="zh-CN" altLang="en-US" dirty="0" smtClean="0"/>
              <a:t>）</a:t>
            </a:r>
            <a:r>
              <a:rPr lang="zh-CN" altLang="en-US" dirty="0"/>
              <a:t>不难看出， </a:t>
            </a:r>
            <a:r>
              <a:rPr lang="en-US" altLang="zh-CN" dirty="0" smtClean="0"/>
              <a:t>i</a:t>
            </a:r>
            <a:r>
              <a:rPr lang="zh-CN" altLang="en-US" dirty="0" smtClean="0"/>
              <a:t> </a:t>
            </a:r>
            <a:r>
              <a:rPr lang="zh-CN" altLang="en-US" dirty="0"/>
              <a:t>中将包含由下列通式表示的无限多个频率组</a:t>
            </a:r>
            <a:r>
              <a:rPr lang="zh-CN" altLang="en-US" dirty="0" smtClean="0"/>
              <a:t>合分</a:t>
            </a:r>
            <a:r>
              <a:rPr lang="zh-CN" altLang="en-US" dirty="0"/>
              <a:t>量：</a:t>
            </a:r>
            <a:br>
              <a:rPr lang="zh-CN" altLang="en-US" dirty="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756659" y="2565495"/>
            <a:ext cx="6771701" cy="898142"/>
          </a:xfrm>
          <a:prstGeom prst="rect">
            <a:avLst/>
          </a:prstGeom>
        </p:spPr>
      </p:pic>
      <p:pic>
        <p:nvPicPr>
          <p:cNvPr id="4" name="图片 3"/>
          <p:cNvPicPr>
            <a:picLocks noChangeAspect="1"/>
          </p:cNvPicPr>
          <p:nvPr/>
        </p:nvPicPr>
        <p:blipFill>
          <a:blip r:embed="rId3"/>
          <a:stretch>
            <a:fillRect/>
          </a:stretch>
        </p:blipFill>
        <p:spPr>
          <a:xfrm>
            <a:off x="1382189" y="3987377"/>
            <a:ext cx="5520639" cy="1043271"/>
          </a:xfrm>
          <a:prstGeom prst="rect">
            <a:avLst/>
          </a:prstGeom>
        </p:spPr>
      </p:pic>
      <p:sp>
        <p:nvSpPr>
          <p:cNvPr id="5" name="矩形 4"/>
          <p:cNvSpPr/>
          <p:nvPr/>
        </p:nvSpPr>
        <p:spPr>
          <a:xfrm>
            <a:off x="7656369" y="2783733"/>
            <a:ext cx="776175" cy="461665"/>
          </a:xfrm>
          <a:prstGeom prst="rect">
            <a:avLst/>
          </a:prstGeom>
        </p:spPr>
        <p:txBody>
          <a:bodyPr wrap="none">
            <a:spAutoFit/>
          </a:bodyPr>
          <a:lstStyle/>
          <a:p>
            <a:r>
              <a:rPr lang="en-US" altLang="zh-CN" sz="2400" dirty="0" smtClean="0"/>
              <a:t>(5-8)</a:t>
            </a:r>
            <a:endParaRPr lang="zh-CN" altLang="en-US" sz="2400" dirty="0"/>
          </a:p>
        </p:txBody>
      </p:sp>
      <p:sp>
        <p:nvSpPr>
          <p:cNvPr id="6" name="矩形 5"/>
          <p:cNvSpPr/>
          <p:nvPr/>
        </p:nvSpPr>
        <p:spPr>
          <a:xfrm>
            <a:off x="7528360" y="4278179"/>
            <a:ext cx="776175" cy="461665"/>
          </a:xfrm>
          <a:prstGeom prst="rect">
            <a:avLst/>
          </a:prstGeom>
        </p:spPr>
        <p:txBody>
          <a:bodyPr wrap="none">
            <a:spAutoFit/>
          </a:bodyPr>
          <a:lstStyle/>
          <a:p>
            <a:r>
              <a:rPr lang="en-US" altLang="zh-CN" sz="2400" dirty="0" smtClean="0"/>
              <a:t>(5-9)</a:t>
            </a:r>
            <a:endParaRPr lang="zh-CN" altLang="en-US" sz="2400" dirty="0"/>
          </a:p>
        </p:txBody>
      </p:sp>
    </p:spTree>
    <p:extLst>
      <p:ext uri="{BB962C8B-B14F-4D97-AF65-F5344CB8AC3E}">
        <p14:creationId xmlns:p14="http://schemas.microsoft.com/office/powerpoint/2010/main" val="272568973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6285" y="1421441"/>
            <a:ext cx="3711430" cy="3764333"/>
          </a:xfrm>
          <a:prstGeom prst="rect">
            <a:avLst/>
          </a:prstGeom>
        </p:spPr>
      </p:pic>
      <p:sp>
        <p:nvSpPr>
          <p:cNvPr id="4" name="矩形 3"/>
          <p:cNvSpPr/>
          <p:nvPr/>
        </p:nvSpPr>
        <p:spPr>
          <a:xfrm>
            <a:off x="4043650" y="5467862"/>
            <a:ext cx="1056700" cy="461665"/>
          </a:xfrm>
          <a:prstGeom prst="rect">
            <a:avLst/>
          </a:prstGeom>
        </p:spPr>
        <p:txBody>
          <a:bodyPr wrap="none">
            <a:spAutoFit/>
          </a:bodyPr>
          <a:lstStyle/>
          <a:p>
            <a:pPr algn="ctr"/>
            <a:r>
              <a:rPr lang="zh-CN" altLang="en-US" sz="2400" dirty="0" smtClean="0"/>
              <a:t>图</a:t>
            </a:r>
            <a:r>
              <a:rPr lang="en-US" altLang="zh-CN" sz="2400" dirty="0" smtClean="0"/>
              <a:t>P5-4</a:t>
            </a:r>
            <a:endParaRPr lang="zh-CN" altLang="en-US" sz="2400" dirty="0"/>
          </a:p>
        </p:txBody>
      </p:sp>
    </p:spTree>
    <p:extLst>
      <p:ext uri="{BB962C8B-B14F-4D97-AF65-F5344CB8AC3E}">
        <p14:creationId xmlns:p14="http://schemas.microsoft.com/office/powerpoint/2010/main" val="35914283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5-9</a:t>
                </a:r>
                <a:r>
                  <a:rPr lang="zh-CN" altLang="en-US" dirty="0"/>
                  <a:t>　图 </a:t>
                </a:r>
                <a:r>
                  <a:rPr lang="en-US" altLang="zh-CN" dirty="0" smtClean="0"/>
                  <a:t>P5-5</a:t>
                </a:r>
                <a:r>
                  <a:rPr lang="zh-CN" altLang="en-US" dirty="0" smtClean="0"/>
                  <a:t>所</a:t>
                </a:r>
                <a:r>
                  <a:rPr lang="zh-CN" altLang="en-US" dirty="0"/>
                  <a:t>示二极管平衡电路，输入信</a:t>
                </a:r>
                <a:r>
                  <a:rPr lang="zh-CN" altLang="en-US" dirty="0" smtClean="0"/>
                  <a:t>号</a:t>
                </a:r>
                <a:r>
                  <a:rPr lang="en-US" altLang="zh-CN" dirty="0" smtClean="0"/>
                  <a:t>u</a:t>
                </a:r>
                <a:r>
                  <a:rPr lang="en-US" altLang="zh-CN" baseline="-25000" dirty="0" smtClean="0"/>
                  <a:t>1</a:t>
                </a:r>
                <a:r>
                  <a:rPr lang="zh-CN" altLang="en-US" dirty="0" smtClean="0"/>
                  <a:t> </a:t>
                </a:r>
                <a:r>
                  <a:rPr lang="zh-CN" altLang="en-US" dirty="0"/>
                  <a:t>＝</a:t>
                </a:r>
                <a:r>
                  <a:rPr lang="en-US" altLang="zh-CN" dirty="0"/>
                  <a:t> </a:t>
                </a:r>
                <a:r>
                  <a:rPr lang="en-US" altLang="zh-CN" dirty="0" smtClean="0"/>
                  <a:t>U</a:t>
                </a:r>
                <a:r>
                  <a:rPr lang="en-US" altLang="zh-CN" baseline="-25000" dirty="0" smtClean="0"/>
                  <a:t>1 </a:t>
                </a:r>
                <a:r>
                  <a:rPr lang="en-US" altLang="zh-CN" dirty="0" smtClean="0"/>
                  <a:t>cos</a:t>
                </a:r>
                <a:r>
                  <a:rPr lang="zh-CN" altLang="en-US" dirty="0" smtClean="0"/>
                  <a:t> </a:t>
                </a:r>
                <a:r>
                  <a:rPr lang="el-GR" altLang="zh-CN" dirty="0"/>
                  <a:t>ω</a:t>
                </a:r>
                <a:r>
                  <a:rPr lang="en-US" altLang="zh-CN" baseline="-25000" dirty="0"/>
                  <a:t>1</a:t>
                </a:r>
                <a:r>
                  <a:rPr lang="en-US" altLang="zh-CN" dirty="0"/>
                  <a:t>t</a:t>
                </a:r>
                <a:r>
                  <a:rPr lang="zh-CN" altLang="en-US" dirty="0"/>
                  <a:t> </a:t>
                </a:r>
                <a:r>
                  <a:rPr lang="zh-CN" altLang="en-US" dirty="0" smtClean="0"/>
                  <a:t>，</a:t>
                </a:r>
                <a:r>
                  <a:rPr lang="en-US" altLang="zh-CN" dirty="0" smtClean="0"/>
                  <a:t>u</a:t>
                </a:r>
                <a:r>
                  <a:rPr lang="en-US" altLang="zh-CN" baseline="-25000" dirty="0" smtClean="0"/>
                  <a:t>2</a:t>
                </a:r>
                <a:r>
                  <a:rPr lang="zh-CN" altLang="en-US" dirty="0" smtClean="0"/>
                  <a:t> </a:t>
                </a:r>
                <a:r>
                  <a:rPr lang="zh-CN" altLang="en-US" dirty="0"/>
                  <a:t>＝</a:t>
                </a:r>
                <a:r>
                  <a:rPr lang="en-US" altLang="zh-CN" dirty="0"/>
                  <a:t> </a:t>
                </a:r>
                <a:r>
                  <a:rPr lang="en-US" altLang="zh-CN" dirty="0" smtClean="0"/>
                  <a:t>U</a:t>
                </a:r>
                <a:r>
                  <a:rPr lang="en-US" altLang="zh-CN" baseline="-25000" dirty="0" smtClean="0"/>
                  <a:t>2</a:t>
                </a:r>
                <a:r>
                  <a:rPr lang="en-US" altLang="zh-CN" dirty="0" smtClean="0"/>
                  <a:t>cos</a:t>
                </a:r>
                <a:r>
                  <a:rPr lang="zh-CN" altLang="en-US" dirty="0" smtClean="0"/>
                  <a:t> </a:t>
                </a:r>
                <a:r>
                  <a:rPr lang="el-GR" altLang="zh-CN" dirty="0" smtClean="0"/>
                  <a:t>ω</a:t>
                </a:r>
                <a:r>
                  <a:rPr lang="en-US" altLang="zh-CN" baseline="-25000" dirty="0" smtClean="0"/>
                  <a:t>2</a:t>
                </a:r>
                <a:r>
                  <a:rPr lang="en-US" altLang="zh-CN" dirty="0" smtClean="0"/>
                  <a:t>t</a:t>
                </a:r>
                <a:r>
                  <a:rPr lang="zh-CN" altLang="en-US" dirty="0" smtClean="0"/>
                  <a:t> ，</a:t>
                </a:r>
                <a:r>
                  <a:rPr lang="zh-CN" altLang="en-US" dirty="0"/>
                  <a:t>且</a:t>
                </a:r>
                <a:r>
                  <a:rPr lang="el-GR" altLang="zh-CN" dirty="0"/>
                  <a:t>ω</a:t>
                </a:r>
                <a:r>
                  <a:rPr lang="en-US" altLang="zh-CN" baseline="-25000" dirty="0"/>
                  <a:t>2</a:t>
                </a:r>
                <a:r>
                  <a:rPr lang="zh-CN" altLang="el-GR" dirty="0"/>
                  <a:t> </a:t>
                </a:r>
                <a14:m>
                  <m:oMath xmlns:m="http://schemas.openxmlformats.org/officeDocument/2006/math">
                    <m:r>
                      <a:rPr lang="zh-CN" altLang="en-US" i="1">
                        <a:latin typeface="Cambria Math" panose="02040503050406030204" pitchFamily="18" charset="0"/>
                      </a:rPr>
                      <m:t>≫</m:t>
                    </m:r>
                  </m:oMath>
                </a14:m>
                <a:r>
                  <a:rPr lang="el-GR" altLang="zh-CN" dirty="0"/>
                  <a:t> ω</a:t>
                </a:r>
                <a:r>
                  <a:rPr lang="en-US" altLang="zh-CN" baseline="-25000" dirty="0"/>
                  <a:t>1</a:t>
                </a:r>
                <a:r>
                  <a:rPr lang="zh-CN" altLang="el-GR" dirty="0" smtClean="0"/>
                  <a:t>，</a:t>
                </a:r>
                <a:r>
                  <a:rPr lang="en-US" altLang="zh-CN" dirty="0" smtClean="0"/>
                  <a:t>U</a:t>
                </a:r>
                <a:r>
                  <a:rPr lang="en-US" altLang="zh-CN" baseline="-25000" dirty="0" smtClean="0"/>
                  <a:t>2</a:t>
                </a:r>
                <a:r>
                  <a:rPr lang="zh-CN" altLang="en-US" dirty="0"/>
                  <a:t> </a:t>
                </a:r>
                <a14:m>
                  <m:oMath xmlns:m="http://schemas.openxmlformats.org/officeDocument/2006/math">
                    <m:r>
                      <a:rPr lang="zh-CN" altLang="en-US" i="1">
                        <a:latin typeface="Cambria Math" panose="02040503050406030204" pitchFamily="18" charset="0"/>
                      </a:rPr>
                      <m:t>≫</m:t>
                    </m:r>
                  </m:oMath>
                </a14:m>
                <a:r>
                  <a:rPr lang="en-US" altLang="zh-CN" dirty="0" smtClean="0"/>
                  <a:t>U</a:t>
                </a:r>
                <a:r>
                  <a:rPr lang="en-US" altLang="zh-CN" baseline="-25000" dirty="0" smtClean="0"/>
                  <a:t>1</a:t>
                </a:r>
                <a:r>
                  <a:rPr lang="zh-CN" altLang="en-US" dirty="0" smtClean="0"/>
                  <a:t>。</a:t>
                </a:r>
                <a:r>
                  <a:rPr lang="zh-CN" altLang="en-US" dirty="0"/>
                  <a:t>输出回路</a:t>
                </a:r>
                <a:r>
                  <a:rPr lang="zh-CN" altLang="en-US" dirty="0" smtClean="0"/>
                  <a:t>对</a:t>
                </a:r>
                <a:r>
                  <a:rPr lang="el-GR" altLang="zh-CN" dirty="0" smtClean="0"/>
                  <a:t>ω</a:t>
                </a:r>
                <a:r>
                  <a:rPr lang="en-US" altLang="zh-CN" baseline="-25000" dirty="0" smtClean="0"/>
                  <a:t>2</a:t>
                </a:r>
                <a:r>
                  <a:rPr lang="zh-CN" altLang="en-US" dirty="0" smtClean="0"/>
                  <a:t>谐</a:t>
                </a:r>
                <a:r>
                  <a:rPr lang="zh-CN" altLang="en-US" dirty="0"/>
                  <a:t>振，谐振阻抗</a:t>
                </a:r>
                <a:r>
                  <a:rPr lang="zh-CN" altLang="en-US" dirty="0" smtClean="0"/>
                  <a:t>为</a:t>
                </a:r>
                <a:r>
                  <a:rPr lang="en-US" altLang="zh-CN" dirty="0" smtClean="0"/>
                  <a:t>R</a:t>
                </a:r>
                <a:r>
                  <a:rPr lang="en-US" altLang="zh-CN" baseline="-25000" dirty="0" smtClean="0"/>
                  <a:t>0</a:t>
                </a:r>
                <a:r>
                  <a:rPr lang="zh-CN" altLang="en-US" dirty="0" smtClean="0"/>
                  <a:t>，</a:t>
                </a:r>
                <a:r>
                  <a:rPr lang="zh-CN" altLang="en-US" dirty="0"/>
                  <a:t>带</a:t>
                </a:r>
                <a:r>
                  <a:rPr lang="zh-CN" altLang="en-US" dirty="0" smtClean="0"/>
                  <a:t>宽</a:t>
                </a:r>
                <a:r>
                  <a:rPr lang="en-US" altLang="zh-CN" dirty="0" smtClean="0"/>
                  <a:t>B</a:t>
                </a:r>
                <a:r>
                  <a:rPr lang="zh-CN" altLang="en-US" dirty="0" smtClean="0"/>
                  <a:t>＝</a:t>
                </a:r>
                <a:r>
                  <a:rPr lang="en-US" altLang="zh-CN" dirty="0" smtClean="0"/>
                  <a:t>2F</a:t>
                </a:r>
                <a:r>
                  <a:rPr lang="en-US" altLang="zh-CN" baseline="-25000" dirty="0" smtClean="0"/>
                  <a:t>1</a:t>
                </a:r>
                <a:r>
                  <a:rPr lang="zh-CN" altLang="en-US" dirty="0" smtClean="0"/>
                  <a:t>（ </a:t>
                </a:r>
                <a:r>
                  <a:rPr lang="en-US" altLang="zh-CN" dirty="0"/>
                  <a:t>F</a:t>
                </a:r>
                <a:r>
                  <a:rPr lang="en-US" altLang="zh-CN" baseline="-25000" dirty="0"/>
                  <a:t>1</a:t>
                </a:r>
                <a:r>
                  <a:rPr lang="zh-CN" altLang="en-US" dirty="0" smtClean="0"/>
                  <a:t>＝</a:t>
                </a:r>
                <a:r>
                  <a:rPr lang="el-GR" altLang="zh-CN" dirty="0" smtClean="0"/>
                  <a:t>ω</a:t>
                </a:r>
                <a:r>
                  <a:rPr lang="en-US" altLang="zh-CN" baseline="-25000" dirty="0" smtClean="0"/>
                  <a:t>1</a:t>
                </a:r>
                <a:r>
                  <a:rPr lang="en-US" altLang="zh-CN" dirty="0" smtClean="0"/>
                  <a:t>/2</a:t>
                </a:r>
                <a:r>
                  <a:rPr lang="el-GR" altLang="zh-CN" dirty="0" smtClean="0"/>
                  <a:t>π</a:t>
                </a:r>
                <a:r>
                  <a:rPr lang="zh-CN" altLang="el-GR" dirty="0"/>
                  <a:t>）。</a:t>
                </a:r>
                <a:br>
                  <a:rPr lang="zh-CN" altLang="el-GR" dirty="0"/>
                </a:br>
                <a:r>
                  <a:rPr lang="en-US" altLang="zh-CN" dirty="0" smtClean="0"/>
                  <a:t>      </a:t>
                </a:r>
                <a:r>
                  <a:rPr lang="zh-CN" altLang="el-GR" dirty="0" smtClean="0"/>
                  <a:t>（ </a:t>
                </a:r>
                <a:r>
                  <a:rPr lang="zh-CN" altLang="el-GR" dirty="0"/>
                  <a:t>１）</a:t>
                </a:r>
                <a:r>
                  <a:rPr lang="zh-CN" altLang="en-US" dirty="0"/>
                  <a:t>不考虑输出电压的反作用，求输出电</a:t>
                </a:r>
                <a:r>
                  <a:rPr lang="zh-CN" altLang="en-US" dirty="0" smtClean="0"/>
                  <a:t>压</a:t>
                </a:r>
                <a:r>
                  <a:rPr lang="en-US" altLang="zh-CN" dirty="0" smtClean="0"/>
                  <a:t>u</a:t>
                </a:r>
                <a:r>
                  <a:rPr lang="en-US" altLang="zh-CN" baseline="-25000" dirty="0" smtClean="0"/>
                  <a:t>o</a:t>
                </a:r>
                <a:r>
                  <a:rPr lang="zh-CN" altLang="en-US" dirty="0" smtClean="0"/>
                  <a:t>的</a:t>
                </a:r>
                <a:r>
                  <a:rPr lang="zh-CN" altLang="en-US" dirty="0"/>
                  <a:t>表示式；</a:t>
                </a:r>
                <a:br>
                  <a:rPr lang="zh-CN" altLang="en-US" dirty="0"/>
                </a:br>
                <a:r>
                  <a:rPr lang="zh-CN" altLang="en-US" dirty="0" smtClean="0"/>
                  <a:t>     （ </a:t>
                </a:r>
                <a:r>
                  <a:rPr lang="zh-CN" altLang="en-US" dirty="0"/>
                  <a:t>２）考虑输出电压的反作用，求输出电压的表示式，并与（ １）的结果相比较。</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28587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110" y="998484"/>
            <a:ext cx="7285779" cy="4365969"/>
          </a:xfrm>
          <a:prstGeom prst="rect">
            <a:avLst/>
          </a:prstGeom>
        </p:spPr>
      </p:pic>
      <p:sp>
        <p:nvSpPr>
          <p:cNvPr id="4" name="矩形 3"/>
          <p:cNvSpPr/>
          <p:nvPr/>
        </p:nvSpPr>
        <p:spPr>
          <a:xfrm>
            <a:off x="4043649" y="5557201"/>
            <a:ext cx="1056700" cy="461665"/>
          </a:xfrm>
          <a:prstGeom prst="rect">
            <a:avLst/>
          </a:prstGeom>
        </p:spPr>
        <p:txBody>
          <a:bodyPr wrap="none">
            <a:spAutoFit/>
          </a:bodyPr>
          <a:lstStyle/>
          <a:p>
            <a:pPr algn="ctr"/>
            <a:r>
              <a:rPr lang="zh-CN" altLang="en-US" sz="2400" dirty="0" smtClean="0"/>
              <a:t>图</a:t>
            </a:r>
            <a:r>
              <a:rPr lang="en-US" altLang="zh-CN" sz="2400" dirty="0" smtClean="0"/>
              <a:t>P5-5</a:t>
            </a:r>
            <a:endParaRPr lang="zh-CN" altLang="en-US" sz="2400" dirty="0"/>
          </a:p>
        </p:txBody>
      </p:sp>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412356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zh-CN" altLang="en-US" dirty="0"/>
              <a:t>式中， </a:t>
            </a:r>
            <a:r>
              <a:rPr lang="en-US" altLang="zh-CN" dirty="0" smtClean="0"/>
              <a:t>p</a:t>
            </a:r>
            <a:r>
              <a:rPr lang="zh-CN" altLang="en-US" dirty="0" smtClean="0"/>
              <a:t> </a:t>
            </a:r>
            <a:r>
              <a:rPr lang="zh-CN" altLang="en-US" dirty="0"/>
              <a:t>和 </a:t>
            </a:r>
            <a:r>
              <a:rPr lang="en-US" altLang="zh-CN" dirty="0" smtClean="0"/>
              <a:t>q</a:t>
            </a:r>
            <a:r>
              <a:rPr lang="zh-CN" altLang="en-US" dirty="0" smtClean="0"/>
              <a:t>是</a:t>
            </a:r>
            <a:r>
              <a:rPr lang="zh-CN" altLang="en-US" dirty="0"/>
              <a:t>包括零在内的正整数，即 </a:t>
            </a:r>
            <a:r>
              <a:rPr lang="en-US" altLang="zh-CN" dirty="0" smtClean="0"/>
              <a:t>p</a:t>
            </a:r>
            <a:r>
              <a:rPr lang="zh-CN" altLang="en-US" dirty="0" smtClean="0"/>
              <a:t> 、</a:t>
            </a:r>
            <a:r>
              <a:rPr lang="en-US" altLang="zh-CN" dirty="0" smtClean="0"/>
              <a:t>q</a:t>
            </a:r>
            <a:r>
              <a:rPr lang="zh-CN" altLang="en-US" dirty="0" smtClean="0"/>
              <a:t>＝</a:t>
            </a:r>
            <a:r>
              <a:rPr lang="zh-CN" altLang="en-US" dirty="0"/>
              <a:t>０，１，２，</a:t>
            </a:r>
            <a:r>
              <a:rPr lang="en-US" altLang="zh-CN" dirty="0"/>
              <a:t>…</a:t>
            </a:r>
            <a:r>
              <a:rPr lang="zh-CN" altLang="en-US" dirty="0"/>
              <a:t>，把 </a:t>
            </a:r>
            <a:r>
              <a:rPr lang="en-US" altLang="zh-CN" dirty="0" smtClean="0"/>
              <a:t>p+q</a:t>
            </a:r>
            <a:r>
              <a:rPr lang="zh-CN" altLang="en-US" dirty="0" smtClean="0"/>
              <a:t>称</a:t>
            </a:r>
            <a:r>
              <a:rPr lang="zh-CN" altLang="en-US" dirty="0"/>
              <a:t>为组合分量的阶数</a:t>
            </a:r>
            <a:r>
              <a:rPr lang="zh-CN" altLang="en-US" dirty="0" smtClean="0"/>
              <a:t>。其中</a:t>
            </a:r>
            <a:r>
              <a:rPr lang="en-US" altLang="zh-CN" dirty="0" smtClean="0"/>
              <a:t>p</a:t>
            </a:r>
            <a:r>
              <a:rPr lang="zh-CN" altLang="en-US" dirty="0" smtClean="0"/>
              <a:t>＝</a:t>
            </a:r>
            <a:r>
              <a:rPr lang="zh-CN" altLang="en-US" dirty="0"/>
              <a:t>１</a:t>
            </a:r>
            <a:r>
              <a:rPr lang="zh-CN" altLang="en-US" dirty="0" smtClean="0"/>
              <a:t>，</a:t>
            </a:r>
            <a:r>
              <a:rPr lang="en-US" altLang="zh-CN" dirty="0" smtClean="0"/>
              <a:t>q</a:t>
            </a:r>
            <a:r>
              <a:rPr lang="zh-CN" altLang="en-US" dirty="0" smtClean="0"/>
              <a:t>＝</a:t>
            </a:r>
            <a:r>
              <a:rPr lang="zh-CN" altLang="en-US" dirty="0"/>
              <a:t>１的频率分量（ </a:t>
            </a:r>
            <a:r>
              <a:rPr lang="el-GR" altLang="zh-CN" dirty="0" smtClean="0"/>
              <a:t>ω</a:t>
            </a:r>
            <a:r>
              <a:rPr lang="en-US" altLang="zh-CN" baseline="-25000" dirty="0" smtClean="0"/>
              <a:t>1</a:t>
            </a:r>
            <a:r>
              <a:rPr lang="zh-CN" altLang="el-GR" baseline="-25000" dirty="0" smtClean="0"/>
              <a:t>，</a:t>
            </a:r>
            <a:r>
              <a:rPr lang="en-US" altLang="zh-CN" baseline="-25000" dirty="0" smtClean="0"/>
              <a:t>1</a:t>
            </a:r>
            <a:r>
              <a:rPr lang="zh-CN" altLang="el-GR" dirty="0" smtClean="0"/>
              <a:t>＝</a:t>
            </a:r>
            <a:r>
              <a:rPr lang="en-US" altLang="zh-CN" dirty="0" smtClean="0"/>
              <a:t>|± </a:t>
            </a:r>
            <a:r>
              <a:rPr lang="el-GR" altLang="zh-CN" dirty="0" smtClean="0"/>
              <a:t>ω</a:t>
            </a:r>
            <a:r>
              <a:rPr lang="en-US" altLang="zh-CN" baseline="-25000" dirty="0" smtClean="0"/>
              <a:t>1</a:t>
            </a:r>
            <a:r>
              <a:rPr lang="el-GR" altLang="zh-CN" dirty="0" smtClean="0"/>
              <a:t>± ω</a:t>
            </a:r>
            <a:r>
              <a:rPr lang="en-US" altLang="zh-CN" baseline="-25000" dirty="0" smtClean="0"/>
              <a:t>2</a:t>
            </a:r>
            <a:r>
              <a:rPr lang="en-US" altLang="zh-CN" dirty="0" smtClean="0"/>
              <a:t>|</a:t>
            </a:r>
            <a:r>
              <a:rPr lang="zh-CN" altLang="en-US" dirty="0" smtClean="0"/>
              <a:t>）</a:t>
            </a:r>
            <a:r>
              <a:rPr lang="zh-CN" altLang="en-US" dirty="0"/>
              <a:t>是由二次项产生的。在大多数情况下， 其他分量是不需要的。这些频率分量产生的规律是：凡是 </a:t>
            </a:r>
            <a:r>
              <a:rPr lang="en-US" altLang="zh-CN" dirty="0"/>
              <a:t>p+q</a:t>
            </a:r>
            <a:r>
              <a:rPr lang="zh-CN" altLang="en-US" dirty="0" smtClean="0"/>
              <a:t>为</a:t>
            </a:r>
            <a:r>
              <a:rPr lang="zh-CN" altLang="en-US" dirty="0"/>
              <a:t>偶数的组合分量，均由</a:t>
            </a:r>
            <a:r>
              <a:rPr lang="zh-CN" altLang="en-US" dirty="0" smtClean="0"/>
              <a:t>幂级</a:t>
            </a:r>
            <a:r>
              <a:rPr lang="zh-CN" altLang="en-US" dirty="0"/>
              <a:t>数中 </a:t>
            </a:r>
            <a:r>
              <a:rPr lang="en-US" altLang="zh-CN" dirty="0" smtClean="0"/>
              <a:t>n</a:t>
            </a:r>
            <a:r>
              <a:rPr lang="zh-CN" altLang="en-US" dirty="0" smtClean="0"/>
              <a:t>为</a:t>
            </a:r>
            <a:r>
              <a:rPr lang="zh-CN" altLang="en-US" dirty="0"/>
              <a:t>偶数且大于等</a:t>
            </a:r>
            <a:r>
              <a:rPr lang="zh-CN" altLang="en-US" dirty="0" smtClean="0"/>
              <a:t>于</a:t>
            </a:r>
            <a:r>
              <a:rPr lang="en-US" altLang="zh-CN" dirty="0"/>
              <a:t>p+q</a:t>
            </a:r>
            <a:r>
              <a:rPr lang="zh-CN" altLang="en-US" dirty="0" smtClean="0"/>
              <a:t>的</a:t>
            </a:r>
            <a:r>
              <a:rPr lang="zh-CN" altLang="en-US" dirty="0"/>
              <a:t>各次方项产生的；凡</a:t>
            </a:r>
            <a:r>
              <a:rPr lang="zh-CN" altLang="en-US" dirty="0" smtClean="0"/>
              <a:t>是</a:t>
            </a:r>
            <a:r>
              <a:rPr lang="en-US" altLang="zh-CN" dirty="0"/>
              <a:t>p+q</a:t>
            </a:r>
            <a:r>
              <a:rPr lang="zh-CN" altLang="en-US" dirty="0" smtClean="0"/>
              <a:t>为</a:t>
            </a:r>
            <a:r>
              <a:rPr lang="zh-CN" altLang="en-US" dirty="0"/>
              <a:t>奇效的组合分量均由幂 级数</a:t>
            </a:r>
            <a:r>
              <a:rPr lang="zh-CN" altLang="en-US" dirty="0" smtClean="0"/>
              <a:t>中</a:t>
            </a:r>
            <a:r>
              <a:rPr lang="en-US" altLang="zh-CN" dirty="0" smtClean="0"/>
              <a:t>n</a:t>
            </a:r>
            <a:r>
              <a:rPr lang="zh-CN" altLang="en-US" dirty="0" smtClean="0"/>
              <a:t>为</a:t>
            </a:r>
            <a:r>
              <a:rPr lang="zh-CN" altLang="en-US" dirty="0"/>
              <a:t>奇数且大于等</a:t>
            </a:r>
            <a:r>
              <a:rPr lang="zh-CN" altLang="en-US" dirty="0" smtClean="0"/>
              <a:t>于</a:t>
            </a:r>
            <a:r>
              <a:rPr lang="en-US" altLang="zh-CN" dirty="0"/>
              <a:t>p+q</a:t>
            </a:r>
            <a:r>
              <a:rPr lang="zh-CN" altLang="en-US" dirty="0" smtClean="0"/>
              <a:t>的</a:t>
            </a:r>
            <a:r>
              <a:rPr lang="zh-CN" altLang="en-US" dirty="0"/>
              <a:t>各次方项产生的。当 </a:t>
            </a:r>
            <a:r>
              <a:rPr lang="en-US" altLang="zh-CN" dirty="0" smtClean="0"/>
              <a:t>U</a:t>
            </a:r>
            <a:r>
              <a:rPr lang="en-US" altLang="zh-CN" baseline="-25000" dirty="0" smtClean="0"/>
              <a:t>1</a:t>
            </a:r>
            <a:r>
              <a:rPr lang="zh-CN" altLang="en-US" dirty="0" smtClean="0"/>
              <a:t>和 </a:t>
            </a:r>
            <a:r>
              <a:rPr lang="en-US" altLang="zh-CN" dirty="0" smtClean="0"/>
              <a:t>U</a:t>
            </a:r>
            <a:r>
              <a:rPr lang="en-US" altLang="zh-CN" baseline="-25000" dirty="0" smtClean="0"/>
              <a:t>2</a:t>
            </a:r>
            <a:r>
              <a:rPr lang="zh-CN" altLang="en-US" dirty="0" smtClean="0"/>
              <a:t>幅</a:t>
            </a:r>
            <a:r>
              <a:rPr lang="zh-CN" altLang="en-US" dirty="0"/>
              <a:t>度较小时，它们的强度都将随</a:t>
            </a:r>
            <a:r>
              <a:rPr lang="zh-CN" altLang="en-US" dirty="0" smtClean="0"/>
              <a:t>着</a:t>
            </a:r>
            <a:r>
              <a:rPr lang="en-US" altLang="zh-CN" dirty="0"/>
              <a:t>p+q</a:t>
            </a:r>
            <a:r>
              <a:rPr lang="zh-CN" altLang="en-US" dirty="0" smtClean="0"/>
              <a:t>的</a:t>
            </a:r>
            <a:r>
              <a:rPr lang="zh-CN" altLang="en-US" dirty="0"/>
              <a:t>增大减小</a:t>
            </a:r>
            <a:r>
              <a:rPr lang="zh-CN" altLang="en-US" dirty="0" smtClean="0"/>
              <a:t>。</a:t>
            </a: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354258" y="1164739"/>
            <a:ext cx="4435484" cy="747744"/>
          </a:xfrm>
          <a:prstGeom prst="rect">
            <a:avLst/>
          </a:prstGeom>
        </p:spPr>
      </p:pic>
      <p:sp>
        <p:nvSpPr>
          <p:cNvPr id="4" name="矩形 3"/>
          <p:cNvSpPr/>
          <p:nvPr/>
        </p:nvSpPr>
        <p:spPr>
          <a:xfrm>
            <a:off x="7054667" y="1307778"/>
            <a:ext cx="931665" cy="461665"/>
          </a:xfrm>
          <a:prstGeom prst="rect">
            <a:avLst/>
          </a:prstGeom>
        </p:spPr>
        <p:txBody>
          <a:bodyPr wrap="none">
            <a:spAutoFit/>
          </a:bodyPr>
          <a:lstStyle/>
          <a:p>
            <a:r>
              <a:rPr lang="en-US" altLang="zh-CN" sz="2400" dirty="0" smtClean="0"/>
              <a:t>(5-10)</a:t>
            </a:r>
            <a:endParaRPr lang="zh-CN" altLang="en-US" sz="2400" dirty="0"/>
          </a:p>
        </p:txBody>
      </p:sp>
    </p:spTree>
    <p:extLst>
      <p:ext uri="{BB962C8B-B14F-4D97-AF65-F5344CB8AC3E}">
        <p14:creationId xmlns:p14="http://schemas.microsoft.com/office/powerpoint/2010/main" val="371700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49" y="963315"/>
            <a:ext cx="8175381" cy="5213131"/>
          </a:xfrm>
        </p:spPr>
        <p:txBody>
          <a:bodyPr/>
          <a:lstStyle/>
          <a:p>
            <a:r>
              <a:rPr lang="zh-CN" altLang="en-US" dirty="0" smtClean="0"/>
              <a:t>         综</a:t>
            </a:r>
            <a:r>
              <a:rPr lang="zh-CN" altLang="en-US" dirty="0"/>
              <a:t>上所述，当多个信号作用于非线性器件时，由于器件的非线性特性，其输出端不仅 包含了输入信号的频率分量，还有输入信号频率的各次谐波分量（ </a:t>
            </a:r>
            <a:r>
              <a:rPr lang="en-US" altLang="zh-CN" dirty="0" smtClean="0"/>
              <a:t>p</a:t>
            </a:r>
            <a:r>
              <a:rPr lang="el-GR" altLang="zh-CN" dirty="0" smtClean="0"/>
              <a:t>ω</a:t>
            </a:r>
            <a:r>
              <a:rPr lang="en-US" altLang="zh-CN" baseline="-25000" dirty="0" smtClean="0"/>
              <a:t>1</a:t>
            </a:r>
            <a:r>
              <a:rPr lang="zh-CN" altLang="el-GR" dirty="0" smtClean="0"/>
              <a:t>、 </a:t>
            </a:r>
            <a:r>
              <a:rPr lang="en-US" altLang="zh-CN" dirty="0" smtClean="0"/>
              <a:t>q</a:t>
            </a:r>
            <a:r>
              <a:rPr lang="el-GR" altLang="zh-CN" dirty="0" smtClean="0"/>
              <a:t>ω</a:t>
            </a:r>
            <a:r>
              <a:rPr lang="en-US" altLang="zh-CN" baseline="-25000" dirty="0" smtClean="0"/>
              <a:t>2</a:t>
            </a:r>
            <a:r>
              <a:rPr lang="zh-CN" altLang="el-GR" dirty="0" smtClean="0"/>
              <a:t>、 </a:t>
            </a:r>
            <a:r>
              <a:rPr lang="en-US" altLang="zh-CN" dirty="0" smtClean="0"/>
              <a:t>r</a:t>
            </a:r>
            <a:r>
              <a:rPr lang="el-GR" altLang="zh-CN" dirty="0" smtClean="0"/>
              <a:t>ω</a:t>
            </a:r>
            <a:r>
              <a:rPr lang="en-US" altLang="zh-CN" baseline="-25000" dirty="0" smtClean="0"/>
              <a:t>3</a:t>
            </a:r>
            <a:r>
              <a:rPr lang="zh-CN" altLang="el-GR" dirty="0" smtClean="0"/>
              <a:t>、</a:t>
            </a:r>
            <a:r>
              <a:rPr lang="el-GR" altLang="zh-CN" dirty="0"/>
              <a:t>… </a:t>
            </a:r>
            <a:r>
              <a:rPr lang="zh-CN" altLang="el-GR" dirty="0"/>
              <a:t>）</a:t>
            </a:r>
            <a:r>
              <a:rPr lang="zh-CN" altLang="en-US" dirty="0"/>
              <a:t>以及 输入信号频率的组合分量（</a:t>
            </a:r>
            <a:r>
              <a:rPr lang="en-US" altLang="zh-CN" dirty="0"/>
              <a:t>± p</a:t>
            </a:r>
            <a:r>
              <a:rPr lang="el-GR" altLang="zh-CN" dirty="0"/>
              <a:t>ω</a:t>
            </a:r>
            <a:r>
              <a:rPr lang="en-US" altLang="zh-CN" baseline="-25000" dirty="0"/>
              <a:t>1 </a:t>
            </a:r>
            <a:r>
              <a:rPr lang="el-GR" altLang="zh-CN" dirty="0" smtClean="0"/>
              <a:t>± </a:t>
            </a:r>
            <a:r>
              <a:rPr lang="en-US" altLang="zh-CN" dirty="0"/>
              <a:t>q</a:t>
            </a:r>
            <a:r>
              <a:rPr lang="el-GR" altLang="zh-CN" dirty="0"/>
              <a:t>ω</a:t>
            </a:r>
            <a:r>
              <a:rPr lang="en-US" altLang="zh-CN" baseline="-25000" dirty="0"/>
              <a:t>2 </a:t>
            </a:r>
            <a:r>
              <a:rPr lang="el-GR" altLang="zh-CN" dirty="0" smtClean="0"/>
              <a:t>± </a:t>
            </a:r>
            <a:r>
              <a:rPr lang="en-US" altLang="zh-CN" dirty="0"/>
              <a:t>r</a:t>
            </a:r>
            <a:r>
              <a:rPr lang="el-GR" altLang="zh-CN" dirty="0"/>
              <a:t>ω</a:t>
            </a:r>
            <a:r>
              <a:rPr lang="en-US" altLang="zh-CN" baseline="-25000" dirty="0"/>
              <a:t>3 </a:t>
            </a:r>
            <a:r>
              <a:rPr lang="zh-CN" altLang="el-GR" dirty="0" smtClean="0"/>
              <a:t>、</a:t>
            </a:r>
            <a:r>
              <a:rPr lang="el-GR" altLang="zh-CN" dirty="0"/>
              <a:t>±…</a:t>
            </a:r>
            <a:r>
              <a:rPr lang="zh-CN" altLang="el-GR" dirty="0"/>
              <a:t>）。</a:t>
            </a:r>
            <a:r>
              <a:rPr lang="zh-CN" altLang="en-US" dirty="0"/>
              <a:t>在这些频率分量中，只有很少的项</a:t>
            </a:r>
            <a:r>
              <a:rPr lang="zh-CN" altLang="en-US" dirty="0" smtClean="0"/>
              <a:t>是完</a:t>
            </a:r>
            <a:r>
              <a:rPr lang="zh-CN" altLang="en-US" dirty="0"/>
              <a:t>成某一频谱搬移功能所需要的，其他绝大多数分量是不需要的。因此，频谱搬移电路必 须具有选频功能，以滤除不必要的频率分量，减少输出信号的失真。大多数频谱搬移电路 所需的是非线性函数展开式中的平方项，或者说，是两个输入信号的乘积项。因此，在实 际中实现接近理想的乘法运算，减少无用的组合频率分量的数目和强度，就成为</a:t>
            </a:r>
            <a:r>
              <a:rPr lang="zh-CN" altLang="en-US" dirty="0" smtClean="0"/>
              <a:t>人</a:t>
            </a:r>
            <a:endParaRPr lang="zh-CN" altLang="en-US" dirty="0"/>
          </a:p>
        </p:txBody>
      </p:sp>
    </p:spTree>
    <p:extLst>
      <p:ext uri="{BB962C8B-B14F-4D97-AF65-F5344CB8AC3E}">
        <p14:creationId xmlns:p14="http://schemas.microsoft.com/office/powerpoint/2010/main" val="1091326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们追</a:t>
            </a:r>
            <a:r>
              <a:rPr lang="zh-CN" altLang="en-US" dirty="0" smtClean="0"/>
              <a:t>求的</a:t>
            </a:r>
            <a:r>
              <a:rPr lang="zh-CN" altLang="en-US" dirty="0"/>
              <a:t>目标。对此一般可从以下三个方面考虑：① 从非线性器件的特性考虑。例如，选用具有 平方律特性的场效应管作为非线性器件；选择合适的静态工作点电压 </a:t>
            </a:r>
            <a:r>
              <a:rPr lang="en-US" altLang="zh-CN" dirty="0" smtClean="0"/>
              <a:t>U</a:t>
            </a:r>
            <a:r>
              <a:rPr lang="en-US" altLang="zh-CN" baseline="-25000" dirty="0" smtClean="0"/>
              <a:t>Q</a:t>
            </a:r>
            <a:r>
              <a:rPr lang="zh-CN" altLang="en-US" dirty="0" smtClean="0"/>
              <a:t>，</a:t>
            </a:r>
            <a:r>
              <a:rPr lang="zh-CN" altLang="en-US" dirty="0"/>
              <a:t>使非线性器件工 作在特性接近平方律的区域。② 从电路考虑。例如，采用多个非线性器件组成平衡电路， 抵消一部分无用组合频率分量。③ 从输入信号的大小考虑。例如减小 </a:t>
            </a:r>
            <a:r>
              <a:rPr lang="en-US" altLang="zh-CN" dirty="0" smtClean="0"/>
              <a:t>u</a:t>
            </a:r>
            <a:r>
              <a:rPr lang="en-US" altLang="zh-CN" baseline="-25000" dirty="0" smtClean="0"/>
              <a:t>1</a:t>
            </a:r>
            <a:r>
              <a:rPr lang="zh-CN" altLang="en-US" baseline="-25000" dirty="0" smtClean="0"/>
              <a:t> </a:t>
            </a:r>
            <a:r>
              <a:rPr lang="zh-CN" altLang="en-US" dirty="0"/>
              <a:t>和（或</a:t>
            </a:r>
            <a:r>
              <a:rPr lang="zh-CN" altLang="en-US" dirty="0" smtClean="0"/>
              <a:t>）</a:t>
            </a:r>
            <a:r>
              <a:rPr lang="en-US" altLang="zh-CN" dirty="0" smtClean="0"/>
              <a:t>u</a:t>
            </a:r>
            <a:r>
              <a:rPr lang="en-US" altLang="zh-CN" baseline="-25000" dirty="0" smtClean="0"/>
              <a:t>2</a:t>
            </a:r>
            <a:r>
              <a:rPr lang="zh-CN" altLang="en-US" dirty="0" smtClean="0"/>
              <a:t>的</a:t>
            </a:r>
            <a:r>
              <a:rPr lang="zh-CN" altLang="en-US" dirty="0"/>
              <a:t>振 幅，以便有效地减小高阶相乘项及其产生的组合频率分量的强度。下面介绍的差分对电路 采用这种措施后，就可等效为一模拟乘法器</a:t>
            </a:r>
            <a:r>
              <a:rPr lang="zh-CN" altLang="en-US" dirty="0" smtClean="0"/>
              <a:t>。</a:t>
            </a:r>
            <a:r>
              <a:rPr lang="en-US" altLang="zh-CN" dirty="0" smtClean="0"/>
              <a:t/>
            </a:r>
            <a:br>
              <a:rPr lang="en-US" altLang="zh-CN" dirty="0" smtClean="0"/>
            </a:br>
            <a:r>
              <a:rPr lang="en-US" altLang="zh-CN" dirty="0" smtClean="0"/>
              <a:t>        </a:t>
            </a:r>
            <a:r>
              <a:rPr lang="zh-CN" altLang="en-US" dirty="0" smtClean="0"/>
              <a:t>上</a:t>
            </a:r>
            <a:r>
              <a:rPr lang="zh-CN" altLang="en-US" dirty="0"/>
              <a:t>面的分析是对非线性函数用泰勒级数展开后完成的，用其他函数展开，也可以得到 上述类似的结果。</a:t>
            </a:r>
            <a:br>
              <a:rPr lang="zh-CN" altLang="en-US" dirty="0"/>
            </a:br>
            <a:endParaRPr lang="zh-CN" altLang="en-US" dirty="0"/>
          </a:p>
        </p:txBody>
      </p:sp>
    </p:spTree>
    <p:extLst>
      <p:ext uri="{BB962C8B-B14F-4D97-AF65-F5344CB8AC3E}">
        <p14:creationId xmlns:p14="http://schemas.microsoft.com/office/powerpoint/2010/main" val="1079332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二、线性时变电路分析法</a:t>
            </a:r>
            <a:r>
              <a:rPr lang="zh-CN" altLang="en-US" dirty="0"/>
              <a:t/>
            </a:r>
            <a:br>
              <a:rPr lang="zh-CN" altLang="en-US" dirty="0"/>
            </a:br>
            <a:r>
              <a:rPr lang="zh-CN" altLang="en-US" dirty="0" smtClean="0"/>
              <a:t>         对</a:t>
            </a:r>
            <a:r>
              <a:rPr lang="zh-CN" altLang="en-US" dirty="0"/>
              <a:t>式（ </a:t>
            </a:r>
            <a:r>
              <a:rPr lang="en-US" altLang="zh-CN" dirty="0" smtClean="0"/>
              <a:t>5-1</a:t>
            </a:r>
            <a:r>
              <a:rPr lang="zh-CN" altLang="en-US" dirty="0" smtClean="0"/>
              <a:t>）在</a:t>
            </a:r>
            <a:r>
              <a:rPr lang="en-US" altLang="zh-CN" dirty="0" smtClean="0"/>
              <a:t>U</a:t>
            </a:r>
            <a:r>
              <a:rPr lang="en-US" altLang="zh-CN" baseline="-25000" dirty="0" smtClean="0"/>
              <a:t>Q</a:t>
            </a:r>
            <a:r>
              <a:rPr lang="en-US" altLang="zh-CN" dirty="0" smtClean="0"/>
              <a:t>+u</a:t>
            </a:r>
            <a:r>
              <a:rPr lang="en-US" altLang="zh-CN" baseline="-25000" dirty="0" smtClean="0"/>
              <a:t>2</a:t>
            </a:r>
            <a:r>
              <a:rPr lang="zh-CN" altLang="en-US" dirty="0" smtClean="0"/>
              <a:t>上对</a:t>
            </a:r>
            <a:r>
              <a:rPr lang="en-US" altLang="zh-CN" dirty="0" smtClean="0"/>
              <a:t>u</a:t>
            </a:r>
            <a:r>
              <a:rPr lang="en-US" altLang="zh-CN" baseline="-25000" dirty="0" smtClean="0"/>
              <a:t>1</a:t>
            </a:r>
            <a:r>
              <a:rPr lang="zh-CN" altLang="en-US" dirty="0" smtClean="0"/>
              <a:t>用</a:t>
            </a:r>
            <a:r>
              <a:rPr lang="zh-CN" altLang="en-US" dirty="0"/>
              <a:t>泰勒级数展开，</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zh-CN" altLang="en-US" dirty="0"/>
              <a:t>式中， </a:t>
            </a:r>
            <a:r>
              <a:rPr lang="en-US" altLang="zh-CN" i="1" dirty="0" smtClean="0"/>
              <a:t>f</a:t>
            </a:r>
            <a:r>
              <a:rPr lang="en-US" altLang="zh-CN" baseline="30000" dirty="0" smtClean="0"/>
              <a:t>(n)</a:t>
            </a:r>
            <a:r>
              <a:rPr lang="zh-CN" altLang="en-US" dirty="0" smtClean="0"/>
              <a:t>（ </a:t>
            </a:r>
            <a:r>
              <a:rPr lang="en-US" altLang="zh-CN" dirty="0" smtClean="0"/>
              <a:t>U</a:t>
            </a:r>
            <a:r>
              <a:rPr lang="en-US" altLang="zh-CN" baseline="-25000" dirty="0" smtClean="0"/>
              <a:t>Q</a:t>
            </a:r>
            <a:r>
              <a:rPr lang="en-US" altLang="zh-CN" dirty="0" smtClean="0"/>
              <a:t>+u</a:t>
            </a:r>
            <a:r>
              <a:rPr lang="en-US" altLang="zh-CN" baseline="-25000" dirty="0" smtClean="0"/>
              <a:t>2</a:t>
            </a:r>
            <a:r>
              <a:rPr lang="zh-CN" altLang="en-US" dirty="0" smtClean="0"/>
              <a:t>）</a:t>
            </a:r>
            <a:r>
              <a:rPr lang="zh-CN" altLang="en-US" dirty="0"/>
              <a:t>为泰勒级数系数。</a:t>
            </a:r>
            <a:r>
              <a:rPr lang="zh-CN" altLang="en-US" dirty="0" smtClean="0"/>
              <a:t>若</a:t>
            </a:r>
            <a:r>
              <a:rPr lang="en-US" altLang="zh-CN" dirty="0" smtClean="0"/>
              <a:t>u</a:t>
            </a:r>
            <a:r>
              <a:rPr lang="en-US" altLang="zh-CN" baseline="-25000" dirty="0" smtClean="0"/>
              <a:t>1</a:t>
            </a:r>
            <a:r>
              <a:rPr lang="zh-CN" altLang="en-US" dirty="0" smtClean="0"/>
              <a:t>足</a:t>
            </a:r>
            <a:r>
              <a:rPr lang="zh-CN" altLang="en-US" dirty="0"/>
              <a:t>够小，可以忽略式（ </a:t>
            </a:r>
            <a:r>
              <a:rPr lang="en-US" altLang="zh-CN" dirty="0" smtClean="0"/>
              <a:t>5-11</a:t>
            </a:r>
            <a:r>
              <a:rPr lang="zh-CN" altLang="en-US" dirty="0" smtClean="0"/>
              <a:t>）中</a:t>
            </a:r>
            <a:r>
              <a:rPr lang="en-US" altLang="zh-CN" dirty="0" smtClean="0"/>
              <a:t>u</a:t>
            </a:r>
            <a:r>
              <a:rPr lang="en-US" altLang="zh-CN" baseline="-25000" dirty="0" smtClean="0"/>
              <a:t>1</a:t>
            </a:r>
            <a:r>
              <a:rPr lang="zh-CN" altLang="en-US" dirty="0" smtClean="0"/>
              <a:t>的</a:t>
            </a:r>
            <a:r>
              <a:rPr lang="zh-CN" altLang="en-US" dirty="0"/>
              <a:t>二次方</a:t>
            </a:r>
            <a:r>
              <a:rPr lang="zh-CN" altLang="en-US" dirty="0" smtClean="0"/>
              <a:t>及</a:t>
            </a:r>
            <a:r>
              <a:rPr lang="zh-CN" altLang="en-US" dirty="0"/>
              <a:t>其以上各次方项，则该式化简为</a:t>
            </a:r>
            <a:r>
              <a:rPr lang="zh-CN" altLang="en-US" dirty="0" smtClean="0"/>
              <a:t/>
            </a:r>
            <a:br>
              <a:rPr lang="zh-CN" altLang="en-US" dirty="0" smtClean="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965745" y="2090629"/>
            <a:ext cx="7212509" cy="874243"/>
          </a:xfrm>
          <a:prstGeom prst="rect">
            <a:avLst/>
          </a:prstGeom>
        </p:spPr>
      </p:pic>
      <p:pic>
        <p:nvPicPr>
          <p:cNvPr id="4" name="图片 3"/>
          <p:cNvPicPr>
            <a:picLocks noChangeAspect="1"/>
          </p:cNvPicPr>
          <p:nvPr/>
        </p:nvPicPr>
        <p:blipFill>
          <a:blip r:embed="rId3"/>
          <a:stretch>
            <a:fillRect/>
          </a:stretch>
        </p:blipFill>
        <p:spPr>
          <a:xfrm>
            <a:off x="1631999" y="4911421"/>
            <a:ext cx="6184800" cy="644249"/>
          </a:xfrm>
          <a:prstGeom prst="rect">
            <a:avLst/>
          </a:prstGeom>
        </p:spPr>
      </p:pic>
      <p:sp>
        <p:nvSpPr>
          <p:cNvPr id="5" name="矩形 4"/>
          <p:cNvSpPr/>
          <p:nvPr/>
        </p:nvSpPr>
        <p:spPr>
          <a:xfrm>
            <a:off x="6516959" y="2886505"/>
            <a:ext cx="931665" cy="461665"/>
          </a:xfrm>
          <a:prstGeom prst="rect">
            <a:avLst/>
          </a:prstGeom>
        </p:spPr>
        <p:txBody>
          <a:bodyPr wrap="none">
            <a:spAutoFit/>
          </a:bodyPr>
          <a:lstStyle/>
          <a:p>
            <a:r>
              <a:rPr lang="en-US" altLang="zh-CN" sz="2400" dirty="0" smtClean="0"/>
              <a:t>(5-11)</a:t>
            </a:r>
            <a:endParaRPr lang="zh-CN" altLang="en-US" sz="2400" dirty="0"/>
          </a:p>
        </p:txBody>
      </p:sp>
      <p:sp>
        <p:nvSpPr>
          <p:cNvPr id="6" name="矩形 5"/>
          <p:cNvSpPr/>
          <p:nvPr/>
        </p:nvSpPr>
        <p:spPr>
          <a:xfrm>
            <a:off x="6516958" y="5555670"/>
            <a:ext cx="931665" cy="461665"/>
          </a:xfrm>
          <a:prstGeom prst="rect">
            <a:avLst/>
          </a:prstGeom>
        </p:spPr>
        <p:txBody>
          <a:bodyPr wrap="none">
            <a:spAutoFit/>
          </a:bodyPr>
          <a:lstStyle/>
          <a:p>
            <a:r>
              <a:rPr lang="en-US" altLang="zh-CN" sz="2400" dirty="0" smtClean="0"/>
              <a:t>(5-12)</a:t>
            </a:r>
            <a:endParaRPr lang="zh-CN" altLang="en-US" sz="2400" dirty="0"/>
          </a:p>
        </p:txBody>
      </p:sp>
    </p:spTree>
    <p:extLst>
      <p:ext uri="{BB962C8B-B14F-4D97-AF65-F5344CB8AC3E}">
        <p14:creationId xmlns:p14="http://schemas.microsoft.com/office/powerpoint/2010/main" val="2798694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式中， </a:t>
            </a:r>
            <a:r>
              <a:rPr lang="en-US" altLang="zh-CN" i="1" dirty="0" smtClean="0"/>
              <a:t>f</a:t>
            </a:r>
            <a:r>
              <a:rPr lang="zh-CN" altLang="en-US" dirty="0" smtClean="0"/>
              <a:t>（ </a:t>
            </a:r>
            <a:r>
              <a:rPr lang="en-US" altLang="zh-CN" dirty="0" smtClean="0"/>
              <a:t>U</a:t>
            </a:r>
            <a:r>
              <a:rPr lang="en-US" altLang="zh-CN" baseline="-25000" dirty="0" smtClean="0"/>
              <a:t>Q</a:t>
            </a:r>
            <a:r>
              <a:rPr lang="en-US" altLang="zh-CN" dirty="0" smtClean="0"/>
              <a:t>+u</a:t>
            </a:r>
            <a:r>
              <a:rPr lang="en-US" altLang="zh-CN" baseline="-25000" dirty="0" smtClean="0"/>
              <a:t>2</a:t>
            </a:r>
            <a:r>
              <a:rPr lang="zh-CN" altLang="en-US" dirty="0" smtClean="0"/>
              <a:t>）和</a:t>
            </a:r>
            <a:r>
              <a:rPr lang="en-US" altLang="zh-CN" i="1" dirty="0" smtClean="0"/>
              <a:t>f</a:t>
            </a:r>
            <a:r>
              <a:rPr lang="zh-CN" altLang="en-US" dirty="0" smtClean="0"/>
              <a:t> </a:t>
            </a:r>
            <a:r>
              <a:rPr lang="en-US" altLang="zh-CN" dirty="0"/>
              <a:t>′ </a:t>
            </a:r>
            <a:r>
              <a:rPr lang="zh-CN" altLang="en-US" dirty="0"/>
              <a:t>（ </a:t>
            </a:r>
            <a:r>
              <a:rPr lang="en-US" altLang="zh-CN" dirty="0"/>
              <a:t>U</a:t>
            </a:r>
            <a:r>
              <a:rPr lang="en-US" altLang="zh-CN" baseline="-25000" dirty="0"/>
              <a:t>Q</a:t>
            </a:r>
            <a:r>
              <a:rPr lang="en-US" altLang="zh-CN" dirty="0"/>
              <a:t>+u</a:t>
            </a:r>
            <a:r>
              <a:rPr lang="en-US" altLang="zh-CN" baseline="-25000" dirty="0"/>
              <a:t>2 </a:t>
            </a:r>
            <a:r>
              <a:rPr lang="zh-CN" altLang="en-US" dirty="0" smtClean="0"/>
              <a:t>）</a:t>
            </a:r>
            <a:r>
              <a:rPr lang="zh-CN" altLang="en-US" dirty="0"/>
              <a:t>是与 </a:t>
            </a:r>
            <a:r>
              <a:rPr lang="en-US" altLang="zh-CN" dirty="0" smtClean="0"/>
              <a:t>u</a:t>
            </a:r>
            <a:r>
              <a:rPr lang="en-US" altLang="zh-CN" baseline="-25000" dirty="0" smtClean="0"/>
              <a:t>1</a:t>
            </a:r>
            <a:r>
              <a:rPr lang="zh-CN" altLang="en-US" dirty="0" smtClean="0"/>
              <a:t> </a:t>
            </a:r>
            <a:r>
              <a:rPr lang="zh-CN" altLang="en-US" dirty="0"/>
              <a:t>无关的系数，但是它们都随 </a:t>
            </a:r>
            <a:r>
              <a:rPr lang="en-US" altLang="zh-CN" dirty="0" smtClean="0"/>
              <a:t>u</a:t>
            </a:r>
            <a:r>
              <a:rPr lang="en-US" altLang="zh-CN" baseline="-25000" dirty="0" smtClean="0"/>
              <a:t>2</a:t>
            </a:r>
            <a:r>
              <a:rPr lang="zh-CN" altLang="en-US" dirty="0" smtClean="0"/>
              <a:t>变</a:t>
            </a:r>
            <a:r>
              <a:rPr lang="zh-CN" altLang="en-US" dirty="0"/>
              <a:t>化，即随时间变 化，因此，称为时变系数，或称为时变参量。其中， </a:t>
            </a:r>
            <a:r>
              <a:rPr lang="en-US" altLang="zh-CN" i="1" dirty="0"/>
              <a:t>f</a:t>
            </a:r>
            <a:r>
              <a:rPr lang="zh-CN" altLang="en-US" dirty="0"/>
              <a:t>（ </a:t>
            </a:r>
            <a:r>
              <a:rPr lang="en-US" altLang="zh-CN" dirty="0"/>
              <a:t>U</a:t>
            </a:r>
            <a:r>
              <a:rPr lang="en-US" altLang="zh-CN" baseline="-25000" dirty="0"/>
              <a:t>Q</a:t>
            </a:r>
            <a:r>
              <a:rPr lang="en-US" altLang="zh-CN" dirty="0"/>
              <a:t>+u</a:t>
            </a:r>
            <a:r>
              <a:rPr lang="en-US" altLang="zh-CN" baseline="-25000" dirty="0"/>
              <a:t>2</a:t>
            </a:r>
            <a:r>
              <a:rPr lang="zh-CN" altLang="en-US" dirty="0"/>
              <a:t>）</a:t>
            </a:r>
            <a:r>
              <a:rPr lang="zh-CN" altLang="en-US" dirty="0" smtClean="0"/>
              <a:t>是</a:t>
            </a:r>
            <a:r>
              <a:rPr lang="zh-CN" altLang="en-US" dirty="0"/>
              <a:t>当输入信号 </a:t>
            </a:r>
            <a:r>
              <a:rPr lang="en-US" altLang="zh-CN" dirty="0" smtClean="0"/>
              <a:t>u</a:t>
            </a:r>
            <a:r>
              <a:rPr lang="en-US" altLang="zh-CN" baseline="-25000" dirty="0" smtClean="0"/>
              <a:t>1</a:t>
            </a:r>
            <a:r>
              <a:rPr lang="en-US" altLang="zh-CN" dirty="0" smtClean="0"/>
              <a:t>=0</a:t>
            </a:r>
            <a:r>
              <a:rPr lang="zh-CN" altLang="en-US" dirty="0" smtClean="0"/>
              <a:t>时</a:t>
            </a:r>
            <a:r>
              <a:rPr lang="zh-CN" altLang="en-US" dirty="0"/>
              <a:t>的电 流，称为时变静态电流或称为时变工作点电流（与静态工作点电流相对应）</a:t>
            </a:r>
            <a:r>
              <a:rPr lang="zh-CN" altLang="en-US" dirty="0" smtClean="0"/>
              <a:t>，用 </a:t>
            </a:r>
            <a:r>
              <a:rPr lang="en-US" altLang="zh-CN" dirty="0" smtClean="0"/>
              <a:t>I</a:t>
            </a:r>
            <a:r>
              <a:rPr lang="en-US" altLang="zh-CN" baseline="-25000" dirty="0" smtClean="0"/>
              <a:t>0</a:t>
            </a:r>
            <a:r>
              <a:rPr lang="en-US" altLang="zh-CN" dirty="0" smtClean="0"/>
              <a:t>(t)</a:t>
            </a:r>
            <a:r>
              <a:rPr lang="zh-CN" altLang="en-US" dirty="0" smtClean="0"/>
              <a:t>表</a:t>
            </a:r>
            <a:r>
              <a:rPr lang="zh-CN" altLang="en-US" dirty="0"/>
              <a:t>示</a:t>
            </a:r>
            <a:r>
              <a:rPr lang="zh-CN" altLang="en-US" dirty="0" smtClean="0"/>
              <a:t>；</a:t>
            </a:r>
            <a:r>
              <a:rPr lang="en-US" altLang="zh-CN" i="1" dirty="0" smtClean="0"/>
              <a:t>f</a:t>
            </a:r>
            <a:r>
              <a:rPr lang="zh-CN" altLang="en-US" dirty="0" smtClean="0"/>
              <a:t> </a:t>
            </a:r>
            <a:r>
              <a:rPr lang="en-US" altLang="zh-CN" dirty="0"/>
              <a:t>′ </a:t>
            </a:r>
            <a:r>
              <a:rPr lang="zh-CN" altLang="en-US" dirty="0"/>
              <a:t>（ </a:t>
            </a:r>
            <a:r>
              <a:rPr lang="en-US" altLang="zh-CN" dirty="0"/>
              <a:t>U</a:t>
            </a:r>
            <a:r>
              <a:rPr lang="en-US" altLang="zh-CN" baseline="-25000" dirty="0"/>
              <a:t>Q</a:t>
            </a:r>
            <a:r>
              <a:rPr lang="en-US" altLang="zh-CN" dirty="0"/>
              <a:t>+u</a:t>
            </a:r>
            <a:r>
              <a:rPr lang="en-US" altLang="zh-CN" baseline="-25000" dirty="0"/>
              <a:t>2 </a:t>
            </a:r>
            <a:r>
              <a:rPr lang="zh-CN" altLang="en-US" dirty="0"/>
              <a:t>）</a:t>
            </a:r>
            <a:r>
              <a:rPr lang="zh-CN" altLang="en-US" dirty="0" smtClean="0"/>
              <a:t>称</a:t>
            </a:r>
            <a:r>
              <a:rPr lang="zh-CN" altLang="en-US" dirty="0"/>
              <a:t>为时变增益</a:t>
            </a:r>
            <a:r>
              <a:rPr lang="zh-CN" altLang="en-US" dirty="0" smtClean="0"/>
              <a:t>或时</a:t>
            </a:r>
            <a:r>
              <a:rPr lang="zh-CN" altLang="en-US" dirty="0"/>
              <a:t>变电导、时变跨导，用 </a:t>
            </a:r>
            <a:r>
              <a:rPr lang="en-US" altLang="zh-CN" dirty="0" smtClean="0"/>
              <a:t>g(t)</a:t>
            </a:r>
            <a:r>
              <a:rPr lang="zh-CN" altLang="en-US" dirty="0" smtClean="0"/>
              <a:t>表</a:t>
            </a:r>
            <a:r>
              <a:rPr lang="zh-CN" altLang="en-US" dirty="0"/>
              <a:t>示。与上相对应，可得时变偏 置电压 </a:t>
            </a:r>
            <a:r>
              <a:rPr lang="en-US" altLang="zh-CN" dirty="0" smtClean="0"/>
              <a:t>U</a:t>
            </a:r>
            <a:r>
              <a:rPr lang="en-US" altLang="zh-CN" baseline="-25000" dirty="0" smtClean="0"/>
              <a:t>Q</a:t>
            </a:r>
            <a:r>
              <a:rPr lang="en-US" altLang="zh-CN" dirty="0" smtClean="0"/>
              <a:t>(t)</a:t>
            </a:r>
            <a:r>
              <a:rPr lang="zh-CN" altLang="en-US" dirty="0" smtClean="0"/>
              <a:t>＝ </a:t>
            </a:r>
            <a:r>
              <a:rPr lang="en-US" altLang="zh-CN" dirty="0" smtClean="0"/>
              <a:t>U</a:t>
            </a:r>
            <a:r>
              <a:rPr lang="en-US" altLang="zh-CN" baseline="-25000" dirty="0" smtClean="0"/>
              <a:t>Q</a:t>
            </a:r>
            <a:r>
              <a:rPr lang="zh-CN" altLang="en-US" dirty="0" smtClean="0"/>
              <a:t> </a:t>
            </a:r>
            <a:r>
              <a:rPr lang="zh-CN" altLang="en-US" dirty="0"/>
              <a:t>＋ </a:t>
            </a:r>
            <a:r>
              <a:rPr lang="en-US" altLang="zh-CN" dirty="0" smtClean="0"/>
              <a:t>u</a:t>
            </a:r>
            <a:r>
              <a:rPr lang="en-US" altLang="zh-CN" baseline="-25000" dirty="0" smtClean="0"/>
              <a:t>2</a:t>
            </a:r>
            <a:r>
              <a:rPr lang="zh-CN" altLang="en-US" dirty="0" smtClean="0"/>
              <a:t>。</a:t>
            </a:r>
            <a:r>
              <a:rPr lang="zh-CN" altLang="en-US" dirty="0"/>
              <a:t>式（ </a:t>
            </a:r>
            <a:r>
              <a:rPr lang="en-US" altLang="zh-CN" dirty="0" smtClean="0"/>
              <a:t>5-12</a:t>
            </a:r>
            <a:r>
              <a:rPr lang="zh-CN" altLang="en-US" dirty="0" smtClean="0"/>
              <a:t>）</a:t>
            </a:r>
            <a:r>
              <a:rPr lang="zh-CN" altLang="en-US" dirty="0"/>
              <a:t>可表示为</a:t>
            </a:r>
          </a:p>
        </p:txBody>
      </p:sp>
      <p:pic>
        <p:nvPicPr>
          <p:cNvPr id="2" name="图片 1"/>
          <p:cNvPicPr>
            <a:picLocks noChangeAspect="1"/>
          </p:cNvPicPr>
          <p:nvPr/>
        </p:nvPicPr>
        <p:blipFill>
          <a:blip r:embed="rId2"/>
          <a:stretch>
            <a:fillRect/>
          </a:stretch>
        </p:blipFill>
        <p:spPr>
          <a:xfrm>
            <a:off x="2793813" y="4940358"/>
            <a:ext cx="3556374" cy="622775"/>
          </a:xfrm>
          <a:prstGeom prst="rect">
            <a:avLst/>
          </a:prstGeom>
        </p:spPr>
      </p:pic>
      <p:sp>
        <p:nvSpPr>
          <p:cNvPr id="4" name="矩形 3"/>
          <p:cNvSpPr/>
          <p:nvPr/>
        </p:nvSpPr>
        <p:spPr>
          <a:xfrm>
            <a:off x="7150388" y="5020912"/>
            <a:ext cx="931665" cy="461665"/>
          </a:xfrm>
          <a:prstGeom prst="rect">
            <a:avLst/>
          </a:prstGeom>
        </p:spPr>
        <p:txBody>
          <a:bodyPr wrap="none">
            <a:spAutoFit/>
          </a:bodyPr>
          <a:lstStyle/>
          <a:p>
            <a:r>
              <a:rPr lang="en-US" altLang="zh-CN" sz="2400" dirty="0" smtClean="0"/>
              <a:t>(5-13)</a:t>
            </a:r>
            <a:endParaRPr lang="zh-CN" altLang="en-US" sz="2400" dirty="0"/>
          </a:p>
        </p:txBody>
      </p:sp>
    </p:spTree>
    <p:extLst>
      <p:ext uri="{BB962C8B-B14F-4D97-AF65-F5344CB8AC3E}">
        <p14:creationId xmlns:p14="http://schemas.microsoft.com/office/powerpoint/2010/main" val="73837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a:t>
            </a:r>
            <a:r>
              <a:rPr lang="zh-CN" altLang="en-US" dirty="0"/>
              <a:t>上式可见，就非线性器件的输出电</a:t>
            </a:r>
            <a:r>
              <a:rPr lang="zh-CN" altLang="en-US" dirty="0" smtClean="0"/>
              <a:t>流</a:t>
            </a:r>
            <a:r>
              <a:rPr lang="en-US" altLang="zh-CN" dirty="0" smtClean="0"/>
              <a:t>i</a:t>
            </a:r>
            <a:r>
              <a:rPr lang="zh-CN" altLang="en-US" dirty="0" smtClean="0"/>
              <a:t>与</a:t>
            </a:r>
            <a:r>
              <a:rPr lang="zh-CN" altLang="en-US" dirty="0"/>
              <a:t>输入电压 </a:t>
            </a:r>
            <a:r>
              <a:rPr lang="en-US" altLang="zh-CN" dirty="0" smtClean="0"/>
              <a:t>u</a:t>
            </a:r>
            <a:r>
              <a:rPr lang="en-US" altLang="zh-CN" baseline="-25000" dirty="0" smtClean="0"/>
              <a:t>1</a:t>
            </a:r>
            <a:r>
              <a:rPr lang="zh-CN" altLang="en-US" dirty="0" smtClean="0"/>
              <a:t>的</a:t>
            </a:r>
            <a:r>
              <a:rPr lang="zh-CN" altLang="en-US" dirty="0"/>
              <a:t>关系而言，是线性的，类似于 线性器件，但是它们的系数却是随时间变的。因此，将具有式（ </a:t>
            </a:r>
            <a:r>
              <a:rPr lang="en-US" altLang="zh-CN" dirty="0" smtClean="0"/>
              <a:t>5-13</a:t>
            </a:r>
            <a:r>
              <a:rPr lang="zh-CN" altLang="en-US" dirty="0" smtClean="0"/>
              <a:t>）</a:t>
            </a:r>
            <a:r>
              <a:rPr lang="zh-CN" altLang="en-US" dirty="0"/>
              <a:t>描述的工作状态称为 线性时变工作状态，具有这种关系的电路称为线性时变电路</a:t>
            </a:r>
            <a:r>
              <a:rPr lang="zh-CN" altLang="en-US" dirty="0" smtClean="0"/>
              <a:t>。</a:t>
            </a:r>
            <a:r>
              <a:rPr lang="en-US" altLang="zh-CN" dirty="0" smtClean="0"/>
              <a:t/>
            </a:r>
            <a:br>
              <a:rPr lang="en-US" altLang="zh-CN" dirty="0" smtClean="0"/>
            </a:br>
            <a:r>
              <a:rPr lang="en-US" altLang="zh-CN" dirty="0" smtClean="0"/>
              <a:t>        </a:t>
            </a:r>
            <a:r>
              <a:rPr lang="zh-CN" altLang="en-US" dirty="0" smtClean="0"/>
              <a:t>考</a:t>
            </a:r>
            <a:r>
              <a:rPr lang="zh-CN" altLang="en-US" dirty="0"/>
              <a:t>虑 </a:t>
            </a:r>
            <a:r>
              <a:rPr lang="en-US" altLang="zh-CN" dirty="0" smtClean="0"/>
              <a:t>u</a:t>
            </a:r>
            <a:r>
              <a:rPr lang="en-US" altLang="zh-CN" baseline="-25000" dirty="0" smtClean="0"/>
              <a:t>1</a:t>
            </a:r>
            <a:r>
              <a:rPr lang="zh-CN" altLang="en-US" dirty="0" smtClean="0"/>
              <a:t> </a:t>
            </a:r>
            <a:r>
              <a:rPr lang="zh-CN" altLang="en-US" dirty="0"/>
              <a:t>和 </a:t>
            </a:r>
            <a:r>
              <a:rPr lang="en-US" altLang="zh-CN" dirty="0" smtClean="0"/>
              <a:t>u</a:t>
            </a:r>
            <a:r>
              <a:rPr lang="en-US" altLang="zh-CN" baseline="-25000" dirty="0" smtClean="0"/>
              <a:t>2</a:t>
            </a:r>
            <a:r>
              <a:rPr lang="zh-CN" altLang="en-US" dirty="0" smtClean="0"/>
              <a:t> </a:t>
            </a:r>
            <a:r>
              <a:rPr lang="zh-CN" altLang="en-US" dirty="0"/>
              <a:t>都是余弦信号， </a:t>
            </a:r>
            <a:r>
              <a:rPr lang="en-US" altLang="zh-CN" dirty="0" smtClean="0"/>
              <a:t>u</a:t>
            </a:r>
            <a:r>
              <a:rPr lang="en-US" altLang="zh-CN" baseline="-25000" dirty="0" smtClean="0"/>
              <a:t>1</a:t>
            </a:r>
            <a:r>
              <a:rPr lang="zh-CN" altLang="en-US" dirty="0" smtClean="0"/>
              <a:t>＝ </a:t>
            </a:r>
            <a:r>
              <a:rPr lang="en-US" altLang="zh-CN" dirty="0" smtClean="0"/>
              <a:t>U</a:t>
            </a:r>
            <a:r>
              <a:rPr lang="en-US" altLang="zh-CN" baseline="-25000" dirty="0" smtClean="0"/>
              <a:t>1</a:t>
            </a:r>
            <a:r>
              <a:rPr lang="en-US" altLang="zh-CN" dirty="0" smtClean="0"/>
              <a:t>cosw</a:t>
            </a:r>
            <a:r>
              <a:rPr lang="en-US" altLang="zh-CN" baseline="-25000" dirty="0" smtClean="0"/>
              <a:t>1</a:t>
            </a:r>
            <a:r>
              <a:rPr lang="en-US" altLang="zh-CN" dirty="0" smtClean="0"/>
              <a:t>t</a:t>
            </a:r>
            <a:r>
              <a:rPr lang="zh-CN" altLang="en-US" dirty="0" smtClean="0"/>
              <a:t>，</a:t>
            </a:r>
            <a:r>
              <a:rPr lang="zh-CN" altLang="en-US" dirty="0"/>
              <a:t/>
            </a:r>
            <a:br>
              <a:rPr lang="zh-CN" altLang="en-US" dirty="0"/>
            </a:br>
            <a:r>
              <a:rPr lang="en-US" altLang="zh-CN" dirty="0" smtClean="0"/>
              <a:t>u</a:t>
            </a:r>
            <a:r>
              <a:rPr lang="en-US" altLang="zh-CN" baseline="-25000" dirty="0" smtClean="0"/>
              <a:t>2</a:t>
            </a:r>
            <a:r>
              <a:rPr lang="zh-CN" altLang="en-US" dirty="0" smtClean="0"/>
              <a:t>＝</a:t>
            </a:r>
            <a:r>
              <a:rPr lang="en-US" altLang="zh-CN" dirty="0" smtClean="0"/>
              <a:t>U</a:t>
            </a:r>
            <a:r>
              <a:rPr lang="en-US" altLang="zh-CN" baseline="-25000" dirty="0" smtClean="0"/>
              <a:t>2</a:t>
            </a:r>
            <a:r>
              <a:rPr lang="en-US" altLang="zh-CN" dirty="0" smtClean="0"/>
              <a:t>cosw</a:t>
            </a:r>
            <a:r>
              <a:rPr lang="en-US" altLang="zh-CN" baseline="-25000" dirty="0" smtClean="0"/>
              <a:t>2</a:t>
            </a:r>
            <a:r>
              <a:rPr lang="en-US" altLang="zh-CN" dirty="0" smtClean="0"/>
              <a:t>t </a:t>
            </a:r>
            <a:r>
              <a:rPr lang="zh-CN" altLang="en-US" dirty="0" smtClean="0"/>
              <a:t>，</a:t>
            </a:r>
            <a:r>
              <a:rPr lang="zh-CN" altLang="en-US" dirty="0"/>
              <a:t>时变偏置电压 </a:t>
            </a:r>
            <a:r>
              <a:rPr lang="en-US" altLang="zh-CN" dirty="0" smtClean="0"/>
              <a:t>U</a:t>
            </a:r>
            <a:r>
              <a:rPr lang="en-US" altLang="zh-CN" baseline="-25000" dirty="0" smtClean="0"/>
              <a:t>Q</a:t>
            </a:r>
            <a:r>
              <a:rPr lang="en-US" altLang="zh-CN" dirty="0" smtClean="0"/>
              <a:t>(t)</a:t>
            </a:r>
            <a:r>
              <a:rPr lang="zh-CN" altLang="en-US" dirty="0" smtClean="0"/>
              <a:t>＝ </a:t>
            </a:r>
            <a:r>
              <a:rPr lang="en-US" altLang="zh-CN" dirty="0" smtClean="0"/>
              <a:t>U</a:t>
            </a:r>
            <a:r>
              <a:rPr lang="en-US" altLang="zh-CN" baseline="-25000" dirty="0" smtClean="0"/>
              <a:t>Q</a:t>
            </a:r>
            <a:r>
              <a:rPr lang="zh-CN" altLang="en-US" dirty="0" smtClean="0"/>
              <a:t>＋</a:t>
            </a:r>
            <a:r>
              <a:rPr lang="en-US" altLang="zh-CN" dirty="0" smtClean="0"/>
              <a:t>U</a:t>
            </a:r>
            <a:r>
              <a:rPr lang="en-US" altLang="zh-CN" baseline="-25000" dirty="0" smtClean="0"/>
              <a:t>2</a:t>
            </a:r>
            <a:r>
              <a:rPr lang="en-US" altLang="zh-CN" dirty="0" smtClean="0"/>
              <a:t>cosw</a:t>
            </a:r>
            <a:r>
              <a:rPr lang="en-US" altLang="zh-CN" baseline="-25000" dirty="0" smtClean="0"/>
              <a:t>2</a:t>
            </a:r>
            <a:r>
              <a:rPr lang="en-US" altLang="zh-CN" dirty="0" smtClean="0"/>
              <a:t>t</a:t>
            </a:r>
            <a:r>
              <a:rPr lang="zh-CN" altLang="en-US" dirty="0" smtClean="0"/>
              <a:t>为</a:t>
            </a:r>
            <a:r>
              <a:rPr lang="zh-CN" altLang="en-US" dirty="0"/>
              <a:t>一周期性函数，故 </a:t>
            </a:r>
            <a:r>
              <a:rPr lang="en-US" altLang="zh-CN" dirty="0" smtClean="0"/>
              <a:t>I</a:t>
            </a:r>
            <a:r>
              <a:rPr lang="en-US" altLang="zh-CN" baseline="-25000" dirty="0" smtClean="0"/>
              <a:t>0</a:t>
            </a:r>
            <a:r>
              <a:rPr lang="en-US" altLang="zh-CN" dirty="0" smtClean="0"/>
              <a:t>(t)</a:t>
            </a:r>
            <a:r>
              <a:rPr lang="zh-CN" altLang="en-US" dirty="0" smtClean="0"/>
              <a:t>、 </a:t>
            </a:r>
            <a:r>
              <a:rPr lang="en-US" altLang="zh-CN" dirty="0" smtClean="0"/>
              <a:t>g(t)</a:t>
            </a:r>
            <a:r>
              <a:rPr lang="zh-CN" altLang="en-US" dirty="0" smtClean="0"/>
              <a:t>也</a:t>
            </a:r>
            <a:r>
              <a:rPr lang="zh-CN" altLang="en-US" dirty="0"/>
              <a:t>必为周期性函数，可用傅里叶级数展开，得</a:t>
            </a:r>
          </a:p>
        </p:txBody>
      </p:sp>
      <p:pic>
        <p:nvPicPr>
          <p:cNvPr id="2" name="图片 1"/>
          <p:cNvPicPr>
            <a:picLocks noChangeAspect="1"/>
          </p:cNvPicPr>
          <p:nvPr/>
        </p:nvPicPr>
        <p:blipFill>
          <a:blip r:embed="rId2"/>
          <a:stretch>
            <a:fillRect/>
          </a:stretch>
        </p:blipFill>
        <p:spPr>
          <a:xfrm>
            <a:off x="628650" y="5289306"/>
            <a:ext cx="7990769" cy="446476"/>
          </a:xfrm>
          <a:prstGeom prst="rect">
            <a:avLst/>
          </a:prstGeom>
        </p:spPr>
      </p:pic>
      <p:sp>
        <p:nvSpPr>
          <p:cNvPr id="4" name="矩形 3"/>
          <p:cNvSpPr/>
          <p:nvPr/>
        </p:nvSpPr>
        <p:spPr>
          <a:xfrm>
            <a:off x="7465723" y="5735782"/>
            <a:ext cx="931665" cy="461665"/>
          </a:xfrm>
          <a:prstGeom prst="rect">
            <a:avLst/>
          </a:prstGeom>
        </p:spPr>
        <p:txBody>
          <a:bodyPr wrap="none">
            <a:spAutoFit/>
          </a:bodyPr>
          <a:lstStyle/>
          <a:p>
            <a:r>
              <a:rPr lang="en-US" altLang="zh-CN" sz="2400" dirty="0" smtClean="0"/>
              <a:t>(5-14)</a:t>
            </a:r>
            <a:endParaRPr lang="zh-CN" altLang="en-US" sz="2400" dirty="0"/>
          </a:p>
        </p:txBody>
      </p:sp>
    </p:spTree>
    <p:extLst>
      <p:ext uri="{BB962C8B-B14F-4D97-AF65-F5344CB8AC3E}">
        <p14:creationId xmlns:p14="http://schemas.microsoft.com/office/powerpoint/2010/main" val="311911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a:t>
            </a:r>
            <a:r>
              <a:rPr lang="zh-CN" altLang="en-US" dirty="0"/>
              <a:t>此可以看出，时变工作点电流 </a:t>
            </a:r>
            <a:r>
              <a:rPr lang="en-US" altLang="zh-CN" dirty="0" smtClean="0"/>
              <a:t>I</a:t>
            </a:r>
            <a:r>
              <a:rPr lang="en-US" altLang="zh-CN" baseline="-25000" dirty="0" smtClean="0"/>
              <a:t>0</a:t>
            </a:r>
            <a:r>
              <a:rPr lang="en-US" altLang="zh-CN" dirty="0" smtClean="0"/>
              <a:t>(t)</a:t>
            </a:r>
            <a:r>
              <a:rPr lang="zh-CN" altLang="en-US" dirty="0" smtClean="0"/>
              <a:t>和</a:t>
            </a:r>
            <a:r>
              <a:rPr lang="zh-CN" altLang="en-US" dirty="0"/>
              <a:t>时变电</a:t>
            </a:r>
            <a:r>
              <a:rPr lang="zh-CN" altLang="en-US" dirty="0" smtClean="0"/>
              <a:t>导</a:t>
            </a:r>
            <a:r>
              <a:rPr lang="en-US" altLang="zh-CN" dirty="0" smtClean="0"/>
              <a:t>g(t)</a:t>
            </a:r>
            <a:r>
              <a:rPr lang="zh-CN" altLang="en-US" dirty="0" smtClean="0"/>
              <a:t>中</a:t>
            </a:r>
            <a:r>
              <a:rPr lang="zh-CN" altLang="en-US" dirty="0"/>
              <a:t>包含了控制信号 </a:t>
            </a:r>
            <a:r>
              <a:rPr lang="en-US" altLang="zh-CN" dirty="0" smtClean="0"/>
              <a:t>u</a:t>
            </a:r>
            <a:r>
              <a:rPr lang="en-US" altLang="zh-CN" baseline="-25000" dirty="0" smtClean="0"/>
              <a:t>2</a:t>
            </a:r>
            <a:r>
              <a:rPr lang="zh-CN" altLang="en-US" dirty="0" smtClean="0"/>
              <a:t>的</a:t>
            </a:r>
            <a:r>
              <a:rPr lang="zh-CN" altLang="en-US" dirty="0"/>
              <a:t>基波</a:t>
            </a:r>
            <a:r>
              <a:rPr lang="zh-CN" altLang="en-US" dirty="0" smtClean="0"/>
              <a:t>分量</a:t>
            </a:r>
            <a:r>
              <a:rPr lang="el-GR" altLang="zh-CN" dirty="0" smtClean="0"/>
              <a:t>ω</a:t>
            </a:r>
            <a:r>
              <a:rPr lang="en-US" altLang="zh-CN" baseline="-25000" dirty="0" smtClean="0"/>
              <a:t>2</a:t>
            </a:r>
            <a:r>
              <a:rPr lang="zh-CN" altLang="el-GR" dirty="0" smtClean="0"/>
              <a:t> </a:t>
            </a:r>
            <a:r>
              <a:rPr lang="zh-CN" altLang="en-US" dirty="0"/>
              <a:t>和谐波分量 </a:t>
            </a:r>
            <a:r>
              <a:rPr lang="en-US" altLang="zh-CN" dirty="0" smtClean="0"/>
              <a:t>n</a:t>
            </a:r>
            <a:r>
              <a:rPr lang="el-GR" altLang="zh-CN" dirty="0" smtClean="0"/>
              <a:t>ω</a:t>
            </a:r>
            <a:r>
              <a:rPr lang="en-US" altLang="zh-CN" baseline="-25000" dirty="0" smtClean="0"/>
              <a:t>2</a:t>
            </a:r>
            <a:r>
              <a:rPr lang="zh-CN" altLang="el-GR" dirty="0" smtClean="0"/>
              <a:t>。</a:t>
            </a:r>
            <a:r>
              <a:rPr lang="zh-CN" altLang="en-US" dirty="0"/>
              <a:t>因此，线性时变电路的输出信号的频率分量仅有非线性器件产生的 频率分量。式（ </a:t>
            </a:r>
            <a:r>
              <a:rPr lang="en-US" altLang="zh-CN" dirty="0" smtClean="0"/>
              <a:t>5-10</a:t>
            </a:r>
            <a:r>
              <a:rPr lang="zh-CN" altLang="en-US" dirty="0" smtClean="0"/>
              <a:t>）</a:t>
            </a:r>
            <a:r>
              <a:rPr lang="zh-CN" altLang="en-US" dirty="0"/>
              <a:t>中 </a:t>
            </a:r>
            <a:r>
              <a:rPr lang="en-US" altLang="zh-CN" dirty="0" smtClean="0"/>
              <a:t>p</a:t>
            </a:r>
            <a:r>
              <a:rPr lang="zh-CN" altLang="en-US" dirty="0" smtClean="0"/>
              <a:t>为</a:t>
            </a:r>
            <a:r>
              <a:rPr lang="zh-CN" altLang="en-US" dirty="0"/>
              <a:t>０和１</a:t>
            </a:r>
            <a:r>
              <a:rPr lang="zh-CN" altLang="en-US" dirty="0" smtClean="0"/>
              <a:t>，</a:t>
            </a:r>
            <a:r>
              <a:rPr lang="en-US" altLang="zh-CN" dirty="0" smtClean="0"/>
              <a:t>q</a:t>
            </a:r>
            <a:r>
              <a:rPr lang="zh-CN" altLang="en-US" dirty="0" smtClean="0"/>
              <a:t>为</a:t>
            </a:r>
            <a:r>
              <a:rPr lang="zh-CN" altLang="en-US" dirty="0"/>
              <a:t>任意数的组合分量，去除了 </a:t>
            </a:r>
            <a:r>
              <a:rPr lang="en-US" altLang="zh-CN" dirty="0" smtClean="0"/>
              <a:t>q</a:t>
            </a:r>
            <a:r>
              <a:rPr lang="zh-CN" altLang="en-US" dirty="0" smtClean="0"/>
              <a:t>为</a:t>
            </a:r>
            <a:r>
              <a:rPr lang="zh-CN" altLang="en-US" dirty="0"/>
              <a:t>任意和 </a:t>
            </a:r>
            <a:r>
              <a:rPr lang="en-US" altLang="zh-CN" dirty="0" smtClean="0"/>
              <a:t>p</a:t>
            </a:r>
            <a:r>
              <a:rPr lang="zh-CN" altLang="en-US" dirty="0" smtClean="0"/>
              <a:t> </a:t>
            </a:r>
            <a:r>
              <a:rPr lang="zh-CN" altLang="en-US" dirty="0"/>
              <a:t>大于１的 众多组合频率分量。其频率分量为</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386148" y="1105327"/>
            <a:ext cx="8371703" cy="571074"/>
          </a:xfrm>
          <a:prstGeom prst="rect">
            <a:avLst/>
          </a:prstGeom>
        </p:spPr>
      </p:pic>
      <p:sp>
        <p:nvSpPr>
          <p:cNvPr id="5" name="矩形 4"/>
          <p:cNvSpPr/>
          <p:nvPr/>
        </p:nvSpPr>
        <p:spPr>
          <a:xfrm>
            <a:off x="7481603" y="1676401"/>
            <a:ext cx="931665" cy="461665"/>
          </a:xfrm>
          <a:prstGeom prst="rect">
            <a:avLst/>
          </a:prstGeom>
        </p:spPr>
        <p:txBody>
          <a:bodyPr wrap="none">
            <a:spAutoFit/>
          </a:bodyPr>
          <a:lstStyle/>
          <a:p>
            <a:r>
              <a:rPr lang="en-US" altLang="zh-CN" sz="2400" dirty="0" smtClean="0"/>
              <a:t>(5-15)</a:t>
            </a:r>
            <a:endParaRPr lang="zh-CN" altLang="en-US" sz="2400" dirty="0"/>
          </a:p>
        </p:txBody>
      </p:sp>
      <p:pic>
        <p:nvPicPr>
          <p:cNvPr id="6" name="图片 5"/>
          <p:cNvPicPr>
            <a:picLocks noChangeAspect="1"/>
          </p:cNvPicPr>
          <p:nvPr/>
        </p:nvPicPr>
        <p:blipFill>
          <a:blip r:embed="rId3"/>
          <a:stretch>
            <a:fillRect/>
          </a:stretch>
        </p:blipFill>
        <p:spPr>
          <a:xfrm>
            <a:off x="998201" y="4986641"/>
            <a:ext cx="6483402" cy="1224974"/>
          </a:xfrm>
          <a:prstGeom prst="rect">
            <a:avLst/>
          </a:prstGeom>
        </p:spPr>
      </p:pic>
      <p:sp>
        <p:nvSpPr>
          <p:cNvPr id="7" name="矩形 6"/>
          <p:cNvSpPr/>
          <p:nvPr/>
        </p:nvSpPr>
        <p:spPr>
          <a:xfrm>
            <a:off x="7481602" y="5368295"/>
            <a:ext cx="931665" cy="461665"/>
          </a:xfrm>
          <a:prstGeom prst="rect">
            <a:avLst/>
          </a:prstGeom>
        </p:spPr>
        <p:txBody>
          <a:bodyPr wrap="none">
            <a:spAutoFit/>
          </a:bodyPr>
          <a:lstStyle/>
          <a:p>
            <a:r>
              <a:rPr lang="en-US" altLang="zh-CN" sz="2400" dirty="0" smtClean="0"/>
              <a:t>(5-16)</a:t>
            </a:r>
            <a:endParaRPr lang="zh-CN" altLang="en-US" sz="2400" dirty="0"/>
          </a:p>
        </p:txBody>
      </p:sp>
    </p:spTree>
    <p:extLst>
      <p:ext uri="{BB962C8B-B14F-4D97-AF65-F5344CB8AC3E}">
        <p14:creationId xmlns:p14="http://schemas.microsoft.com/office/powerpoint/2010/main" val="2368666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在</a:t>
            </a:r>
            <a:r>
              <a:rPr lang="zh-CN" altLang="en-US" dirty="0"/>
              <a:t>通信系统中，频谱搬移电路是最基本的单元电路。振幅调制与解调、频率调制与解 调、相位调制与解调、混频等电路，都属于频谱搬移电路。它们的共同特点是将输入信号 进行频谱变换，以获得具有所需频谱的输出信号。 </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在</a:t>
            </a:r>
            <a:r>
              <a:rPr lang="zh-CN" altLang="en-US" dirty="0"/>
              <a:t>频谱的搬移电路中，根据不同的特点，可以分为频谱的线性搬移电路和非线性搬移电 路。从频域上看，在搬移的过程中，输入信号的频谱结构不发生变化，即搬移前后各频率分量 的比例关系不变，只是在频域上简单的搬移（允许只取其中的一部分），如</a:t>
            </a:r>
            <a:r>
              <a:rPr lang="zh-CN" altLang="en-US" dirty="0" smtClean="0"/>
              <a:t>图</a:t>
            </a:r>
            <a:r>
              <a:rPr lang="en-US" altLang="zh-CN" dirty="0" smtClean="0"/>
              <a:t>5-1</a:t>
            </a:r>
            <a:r>
              <a:rPr lang="zh-CN" altLang="en-US" dirty="0" smtClean="0"/>
              <a:t>（ </a:t>
            </a:r>
            <a:r>
              <a:rPr lang="en-US" altLang="zh-CN" dirty="0" smtClean="0"/>
              <a:t>a</a:t>
            </a:r>
            <a:r>
              <a:rPr lang="zh-CN" altLang="en-US" dirty="0" smtClean="0"/>
              <a:t>）</a:t>
            </a:r>
            <a:r>
              <a:rPr lang="zh-CN" altLang="en-US" dirty="0"/>
              <a:t>所示，这 类搬移电路称为频谱的线性搬移电路，振幅调制与解调、混频等电路就属于这一类电路</a:t>
            </a:r>
            <a:r>
              <a:rPr lang="zh-CN" altLang="en-US" dirty="0" smtClean="0"/>
              <a:t>。</a:t>
            </a:r>
            <a:endParaRPr lang="zh-CN" altLang="en-US" dirty="0"/>
          </a:p>
        </p:txBody>
      </p:sp>
    </p:spTree>
    <p:extLst>
      <p:ext uri="{BB962C8B-B14F-4D97-AF65-F5344CB8AC3E}">
        <p14:creationId xmlns:p14="http://schemas.microsoft.com/office/powerpoint/2010/main" val="233702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p:cNvSpPr>
                <a:spLocks noGrp="1"/>
              </p:cNvSpPr>
              <p:nvPr>
                <p:ph type="title"/>
              </p:nvPr>
            </p:nvSpPr>
            <p:spPr/>
            <p:txBody>
              <a:bodyPr/>
              <a:lstStyle/>
              <a:p>
                <a:r>
                  <a:rPr lang="zh-CN" altLang="en-US" dirty="0" smtClean="0"/>
                  <a:t>即</a:t>
                </a:r>
                <a:r>
                  <a:rPr lang="el-GR" altLang="zh-CN" dirty="0" smtClean="0"/>
                  <a:t>ω</a:t>
                </a:r>
                <a:r>
                  <a:rPr lang="en-US" altLang="zh-CN" baseline="-25000" dirty="0" smtClean="0"/>
                  <a:t>2</a:t>
                </a:r>
                <a:r>
                  <a:rPr lang="zh-CN" altLang="en-US" dirty="0" smtClean="0"/>
                  <a:t>的</a:t>
                </a:r>
                <a:r>
                  <a:rPr lang="zh-CN" altLang="en-US" dirty="0"/>
                  <a:t>各次谐波分量及其</a:t>
                </a:r>
                <a:r>
                  <a:rPr lang="zh-CN" altLang="en-US" dirty="0" smtClean="0"/>
                  <a:t>与</a:t>
                </a:r>
                <a:r>
                  <a:rPr lang="el-GR" altLang="zh-CN" dirty="0" smtClean="0"/>
                  <a:t>ω</a:t>
                </a:r>
                <a:r>
                  <a:rPr lang="en-US" altLang="zh-CN" baseline="-25000" dirty="0" smtClean="0"/>
                  <a:t>1</a:t>
                </a:r>
                <a:r>
                  <a:rPr lang="zh-CN" altLang="en-US" dirty="0" smtClean="0"/>
                  <a:t>的</a:t>
                </a:r>
                <a:r>
                  <a:rPr lang="zh-CN" altLang="en-US" dirty="0"/>
                  <a:t>组合分量</a:t>
                </a:r>
                <a:r>
                  <a:rPr lang="zh-CN" altLang="en-US" dirty="0" smtClean="0"/>
                  <a:t>。</a:t>
                </a:r>
                <a:r>
                  <a:rPr lang="en-US" altLang="zh-CN" dirty="0" smtClean="0"/>
                  <a:t/>
                </a:r>
                <a:br>
                  <a:rPr lang="en-US" altLang="zh-CN" dirty="0" smtClean="0"/>
                </a:br>
                <a:r>
                  <a:rPr lang="en-US" altLang="zh-CN" dirty="0" smtClean="0"/>
                  <a:t>        </a:t>
                </a:r>
                <a:r>
                  <a:rPr lang="zh-CN" altLang="en-US" dirty="0" smtClean="0"/>
                  <a:t>虽</a:t>
                </a:r>
                <a:r>
                  <a:rPr lang="zh-CN" altLang="en-US" dirty="0"/>
                  <a:t>然线性时变电路相对于非线性电路的输出中的组合频率分量大大减少，但二者的实 质是一致的。线性时变电路是在一定条件下由非线性电路演变来的，其产生的频率分量与 非线性器件产生的频率分量是完全相同的（在同一非线性器件条件下），只不过是选择线性 时变工作状态后，由于高阶分量</a:t>
                </a:r>
                <a:r>
                  <a:rPr lang="zh-CN" altLang="en-US" dirty="0" smtClean="0"/>
                  <a:t>（</a:t>
                </a:r>
                <a:r>
                  <a:rPr lang="el-GR" altLang="zh-CN" dirty="0"/>
                  <a:t> </a:t>
                </a:r>
                <a:r>
                  <a:rPr lang="el-GR" altLang="zh-CN" dirty="0" smtClean="0"/>
                  <a:t>ω</a:t>
                </a:r>
                <a:r>
                  <a:rPr lang="en-US" altLang="zh-CN" baseline="-25000" dirty="0" smtClean="0"/>
                  <a:t>p,q</a:t>
                </a:r>
                <a:r>
                  <a:rPr lang="en-US" altLang="zh-CN" dirty="0" smtClean="0"/>
                  <a:t>=|</a:t>
                </a:r>
                <a:r>
                  <a:rPr lang="zh-CN" altLang="en-US" dirty="0" smtClean="0"/>
                  <a:t> </a:t>
                </a:r>
                <a:r>
                  <a:rPr lang="el-GR" altLang="zh-CN" dirty="0"/>
                  <a:t>± </a:t>
                </a:r>
                <a:r>
                  <a:rPr lang="en-US" altLang="zh-CN" dirty="0" smtClean="0"/>
                  <a:t>p</a:t>
                </a:r>
                <a:r>
                  <a:rPr lang="el-GR" altLang="zh-CN" dirty="0"/>
                  <a:t> </a:t>
                </a:r>
                <a:r>
                  <a:rPr lang="el-GR" altLang="zh-CN" dirty="0" smtClean="0"/>
                  <a:t>ω</a:t>
                </a:r>
                <a:r>
                  <a:rPr lang="en-US" altLang="zh-CN" baseline="-25000" dirty="0" smtClean="0"/>
                  <a:t>1</a:t>
                </a:r>
                <a:r>
                  <a:rPr lang="el-GR" altLang="zh-CN" dirty="0" smtClean="0"/>
                  <a:t> </a:t>
                </a:r>
                <a:r>
                  <a:rPr lang="el-GR" altLang="zh-CN" dirty="0"/>
                  <a:t>± </a:t>
                </a:r>
                <a:r>
                  <a:rPr lang="en-US" altLang="zh-CN" dirty="0" smtClean="0"/>
                  <a:t>q</a:t>
                </a:r>
                <a:r>
                  <a:rPr lang="el-GR" altLang="zh-CN" dirty="0"/>
                  <a:t> </a:t>
                </a:r>
                <a:r>
                  <a:rPr lang="el-GR" altLang="zh-CN" dirty="0" smtClean="0"/>
                  <a:t>ω</a:t>
                </a:r>
                <a:r>
                  <a:rPr lang="en-US" altLang="zh-CN" baseline="-25000" dirty="0" smtClean="0"/>
                  <a:t>2</a:t>
                </a:r>
                <a:r>
                  <a:rPr lang="en-US" altLang="zh-CN" dirty="0" smtClean="0"/>
                  <a:t>|</a:t>
                </a:r>
                <a:r>
                  <a:rPr lang="zh-CN" altLang="en-US" dirty="0"/>
                  <a:t> ， </a:t>
                </a:r>
                <a:r>
                  <a:rPr lang="en-US" altLang="zh-CN" dirty="0" smtClean="0"/>
                  <a:t>p</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m:rPr>
                        <m:nor/>
                      </m:rPr>
                      <a:rPr lang="zh-CN" altLang="en-US" dirty="0"/>
                      <m:t>，</m:t>
                    </m:r>
                  </m:oMath>
                </a14:m>
                <a:r>
                  <a:rPr lang="en-US" altLang="zh-CN" dirty="0" smtClean="0"/>
                  <a:t>1</a:t>
                </a:r>
                <a:r>
                  <a:rPr lang="zh-CN" altLang="en-US" dirty="0" smtClean="0"/>
                  <a:t>）</a:t>
                </a:r>
                <a:r>
                  <a:rPr lang="zh-CN" altLang="en-US" dirty="0"/>
                  <a:t>的幅度相对于低阶的 分量（ </a:t>
                </a:r>
                <a:r>
                  <a:rPr lang="el-GR" altLang="zh-CN" dirty="0"/>
                  <a:t>ω</a:t>
                </a:r>
                <a:r>
                  <a:rPr lang="en-US" altLang="zh-CN" baseline="-25000" dirty="0"/>
                  <a:t>p,q</a:t>
                </a:r>
                <a:r>
                  <a:rPr lang="en-US" altLang="zh-CN" dirty="0"/>
                  <a:t>=|</a:t>
                </a:r>
                <a:r>
                  <a:rPr lang="zh-CN" altLang="en-US" dirty="0"/>
                  <a:t> </a:t>
                </a:r>
                <a:r>
                  <a:rPr lang="el-GR" altLang="zh-CN" dirty="0"/>
                  <a:t>± </a:t>
                </a:r>
                <a:r>
                  <a:rPr lang="en-US" altLang="zh-CN" dirty="0"/>
                  <a:t>p</a:t>
                </a:r>
                <a:r>
                  <a:rPr lang="el-GR" altLang="zh-CN" dirty="0"/>
                  <a:t> ω</a:t>
                </a:r>
                <a:r>
                  <a:rPr lang="en-US" altLang="zh-CN" baseline="-25000" dirty="0"/>
                  <a:t>1</a:t>
                </a:r>
                <a:r>
                  <a:rPr lang="el-GR" altLang="zh-CN" dirty="0"/>
                  <a:t> ± </a:t>
                </a:r>
                <a:r>
                  <a:rPr lang="en-US" altLang="zh-CN" dirty="0"/>
                  <a:t>q</a:t>
                </a:r>
                <a:r>
                  <a:rPr lang="el-GR" altLang="zh-CN" dirty="0"/>
                  <a:t> ω</a:t>
                </a:r>
                <a:r>
                  <a:rPr lang="en-US" altLang="zh-CN" baseline="-25000" dirty="0"/>
                  <a:t>2</a:t>
                </a:r>
                <a:r>
                  <a:rPr lang="en-US" altLang="zh-CN" dirty="0"/>
                  <a:t>|</a:t>
                </a:r>
                <a:r>
                  <a:rPr lang="zh-CN" altLang="en-US" dirty="0"/>
                  <a:t> ， </a:t>
                </a:r>
                <a:r>
                  <a:rPr lang="en-US" altLang="zh-CN" dirty="0"/>
                  <a:t>p</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m:rPr>
                        <m:nor/>
                      </m:rPr>
                      <a:rPr lang="zh-CN" altLang="en-US" dirty="0"/>
                      <m:t>，</m:t>
                    </m:r>
                  </m:oMath>
                </a14:m>
                <a:r>
                  <a:rPr lang="en-US" altLang="zh-CN" dirty="0"/>
                  <a:t>1 </a:t>
                </a:r>
                <a:r>
                  <a:rPr lang="zh-CN" altLang="en-US" dirty="0" smtClean="0"/>
                  <a:t>）</a:t>
                </a:r>
                <a:r>
                  <a:rPr lang="zh-CN" altLang="en-US" dirty="0"/>
                  <a:t>的幅度要小得多，因而被忽略，这在工程中是完全 合理的。线性时变电路虽然大大减少了组合频率分量的数目，但仍然有大量的不需要的频 率分量</a:t>
                </a:r>
                <a:r>
                  <a:rPr lang="zh-CN" altLang="en-US" dirty="0" smtClean="0"/>
                  <a:t>，</a:t>
                </a:r>
                <a:endParaRPr lang="zh-CN" altLang="en-US" dirty="0"/>
              </a:p>
            </p:txBody>
          </p:sp>
        </mc:Choice>
        <mc:Fallback>
          <p:sp>
            <p:nvSpPr>
              <p:cNvPr id="3" name="标题 2"/>
              <p:cNvSpPr>
                <a:spLocks noGrp="1" noRot="1" noChangeAspect="1" noMove="1" noResize="1" noEditPoints="1" noAdjustHandles="1" noChangeArrowheads="1" noChangeShapeType="1" noTextEdit="1"/>
              </p:cNvSpPr>
              <p:nvPr>
                <p:ph type="title"/>
              </p:nvPr>
            </p:nvSpPr>
            <p:spPr>
              <a:blipFill rotWithShape="1">
                <a:blip r:embed="rId2"/>
                <a:stretch>
                  <a:fillRect l="-1159" t="-117" r="-1005" b="-35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2065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用于频谱的搬移</a:t>
            </a:r>
            <a:r>
              <a:rPr lang="zh-CN" altLang="en-US" dirty="0"/>
              <a:t>电路时，仍然需要用滤波器选出所需的频率分量，滤除不必要的 频率分量，如</a:t>
            </a:r>
            <a:r>
              <a:rPr lang="zh-CN" altLang="en-US" dirty="0" smtClean="0"/>
              <a:t>图</a:t>
            </a:r>
            <a:r>
              <a:rPr lang="en-US" altLang="zh-CN" dirty="0" smtClean="0"/>
              <a:t>5-3</a:t>
            </a:r>
            <a:r>
              <a:rPr lang="zh-CN" altLang="en-US" dirty="0" smtClean="0"/>
              <a:t>所</a:t>
            </a:r>
            <a:r>
              <a:rPr lang="zh-CN" altLang="en-US" dirty="0"/>
              <a:t>示。</a:t>
            </a:r>
            <a:br>
              <a:rPr lang="zh-CN" altLang="en-US" dirty="0"/>
            </a:br>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4610" y="2580124"/>
            <a:ext cx="6234780" cy="2049849"/>
          </a:xfrm>
          <a:prstGeom prst="rect">
            <a:avLst/>
          </a:prstGeom>
        </p:spPr>
      </p:pic>
      <p:sp>
        <p:nvSpPr>
          <p:cNvPr id="4" name="矩形 3"/>
          <p:cNvSpPr/>
          <p:nvPr/>
        </p:nvSpPr>
        <p:spPr>
          <a:xfrm>
            <a:off x="1934098" y="5189961"/>
            <a:ext cx="5275803" cy="461665"/>
          </a:xfrm>
          <a:prstGeom prst="rect">
            <a:avLst/>
          </a:prstGeom>
        </p:spPr>
        <p:txBody>
          <a:bodyPr wrap="none">
            <a:spAutoFit/>
          </a:bodyPr>
          <a:lstStyle/>
          <a:p>
            <a:pPr algn="ctr"/>
            <a:r>
              <a:rPr lang="zh-CN" altLang="en-US" sz="2400" dirty="0" smtClean="0"/>
              <a:t>图</a:t>
            </a:r>
            <a:r>
              <a:rPr lang="en-US" altLang="zh-CN" sz="2400" dirty="0" smtClean="0"/>
              <a:t>5-3</a:t>
            </a:r>
            <a:r>
              <a:rPr lang="zh-CN" altLang="en-US" sz="2400" dirty="0"/>
              <a:t>　线性时变电路完成频谱的搬移 </a:t>
            </a:r>
          </a:p>
        </p:txBody>
      </p:sp>
    </p:spTree>
    <p:extLst>
      <p:ext uri="{BB962C8B-B14F-4D97-AF65-F5344CB8AC3E}">
        <p14:creationId xmlns:p14="http://schemas.microsoft.com/office/powerpoint/2010/main" val="1580748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应</a:t>
            </a:r>
            <a:r>
              <a:rPr lang="zh-CN" altLang="en-US" dirty="0"/>
              <a:t>指出的是，线性时变电路并非线性电路，前已指出，线性电路不会产生新的频率分 量，不能完成频谱的搬移功能。线性时变电路其本质还是非线性电路，是非线性电路在一 定的条件下近似的结果；线性时变分析方法是在非线性电路的级数展开分析法的基础上， 在一定的条件下的近似。线性时变电路分析方法大大简化了非线性电路的分析，线性时变 电路大大减少了非线性器件的组合频率分量。因此，大多数频谱搬移电路都工作于线性时 变工作状态，这样有利于系统性能指标的提高。 </a:t>
            </a:r>
          </a:p>
        </p:txBody>
      </p:sp>
    </p:spTree>
    <p:extLst>
      <p:ext uri="{BB962C8B-B14F-4D97-AF65-F5344CB8AC3E}">
        <p14:creationId xmlns:p14="http://schemas.microsoft.com/office/powerpoint/2010/main" val="1082501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4"/>
            <a:ext cx="7886700" cy="2366039"/>
          </a:xfrm>
        </p:spPr>
        <p:txBody>
          <a:bodyPr/>
          <a:lstStyle/>
          <a:p>
            <a:r>
              <a:rPr lang="zh-CN" altLang="en-US" dirty="0" smtClean="0"/>
              <a:t>        介</a:t>
            </a:r>
            <a:r>
              <a:rPr lang="zh-CN" altLang="en-US" dirty="0"/>
              <a:t>绍了非线性电路的分析方法后，下面分别介绍不同的非线性器件实现频谱的线性搬 移电路，重点是二极管电路和差分对电路。分析的重点，主要是分析各种频谱线性搬移电 路产生的组合频率分量</a:t>
            </a:r>
            <a:r>
              <a:rPr lang="zh-CN" altLang="en-US" dirty="0" smtClean="0"/>
              <a:t>。</a:t>
            </a:r>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3457391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63315"/>
            <a:ext cx="7886700" cy="5213131"/>
          </a:xfrm>
        </p:spPr>
        <p:txBody>
          <a:bodyPr/>
          <a:lstStyle/>
          <a:p>
            <a:r>
              <a:rPr lang="zh-CN" altLang="en-US" dirty="0" smtClean="0"/>
              <a:t>                               </a:t>
            </a:r>
            <a:r>
              <a:rPr lang="zh-CN" altLang="en-US" sz="3200" b="1" dirty="0" smtClean="0"/>
              <a:t>第</a:t>
            </a:r>
            <a:r>
              <a:rPr lang="zh-CN" altLang="en-US" sz="3200" b="1" dirty="0"/>
              <a:t>二节　二 极 管 电 </a:t>
            </a:r>
            <a:r>
              <a:rPr lang="zh-CN" altLang="en-US" sz="3200" b="1" dirty="0" smtClean="0"/>
              <a:t>路</a:t>
            </a:r>
            <a:r>
              <a:rPr lang="en-US" altLang="zh-CN" sz="3200" b="1" dirty="0" smtClean="0"/>
              <a:t/>
            </a:r>
            <a:br>
              <a:rPr lang="en-US" altLang="zh-CN" sz="3200" b="1" dirty="0" smtClean="0"/>
            </a:br>
            <a:r>
              <a:rPr lang="en-US" altLang="zh-CN" sz="3200" b="1" dirty="0" smtClean="0"/>
              <a:t/>
            </a:r>
            <a:br>
              <a:rPr lang="en-US" altLang="zh-CN" sz="3200" b="1" dirty="0" smtClean="0"/>
            </a:br>
            <a:r>
              <a:rPr lang="zh-CN" altLang="en-US" b="1" dirty="0"/>
              <a:t>一、单二极管电路</a:t>
            </a:r>
            <a:r>
              <a:rPr lang="zh-CN" altLang="en-US" dirty="0"/>
              <a:t/>
            </a:r>
            <a:br>
              <a:rPr lang="zh-CN" altLang="en-US" dirty="0"/>
            </a:br>
            <a:r>
              <a:rPr lang="zh-CN" altLang="en-US" dirty="0" smtClean="0"/>
              <a:t>        单</a:t>
            </a:r>
            <a:r>
              <a:rPr lang="zh-CN" altLang="en-US" dirty="0"/>
              <a:t>二极管电路的原理电路如</a:t>
            </a:r>
            <a:r>
              <a:rPr lang="zh-CN" altLang="en-US" dirty="0" smtClean="0"/>
              <a:t>图</a:t>
            </a:r>
            <a:r>
              <a:rPr lang="en-US" altLang="zh-CN" dirty="0" smtClean="0"/>
              <a:t>5-4</a:t>
            </a:r>
            <a:r>
              <a:rPr lang="zh-CN" altLang="en-US" dirty="0" smtClean="0"/>
              <a:t>所</a:t>
            </a:r>
            <a:r>
              <a:rPr lang="zh-CN" altLang="en-US" dirty="0"/>
              <a:t>示，输入信</a:t>
            </a:r>
            <a:r>
              <a:rPr lang="zh-CN" altLang="en-US" dirty="0" smtClean="0"/>
              <a:t>号</a:t>
            </a:r>
            <a:r>
              <a:rPr lang="en-US" altLang="zh-CN" dirty="0" smtClean="0"/>
              <a:t>u</a:t>
            </a:r>
            <a:r>
              <a:rPr lang="en-US" altLang="zh-CN" baseline="-25000" dirty="0" smtClean="0"/>
              <a:t>1</a:t>
            </a:r>
            <a:r>
              <a:rPr lang="zh-CN" altLang="en-US" dirty="0" smtClean="0"/>
              <a:t>和</a:t>
            </a:r>
            <a:r>
              <a:rPr lang="zh-CN" altLang="en-US" dirty="0"/>
              <a:t>控制信号（参考信号） </a:t>
            </a:r>
            <a:r>
              <a:rPr lang="en-US" altLang="zh-CN" dirty="0" smtClean="0"/>
              <a:t>u</a:t>
            </a:r>
            <a:r>
              <a:rPr lang="en-US" altLang="zh-CN" baseline="-25000" dirty="0" smtClean="0"/>
              <a:t>2</a:t>
            </a:r>
            <a:r>
              <a:rPr lang="zh-CN" altLang="en-US" dirty="0" smtClean="0"/>
              <a:t>相</a:t>
            </a:r>
            <a:r>
              <a:rPr lang="zh-CN" altLang="en-US" dirty="0"/>
              <a:t>加 作用在非线性器件二极管上。如前所述，由于二极管伏安特性非线性的频率变换作用，在 流过二极管的电流中产生各种组合分量，用传输函数为 </a:t>
            </a:r>
            <a:r>
              <a:rPr lang="en-US" altLang="zh-CN" dirty="0" smtClean="0"/>
              <a:t>H(jw)</a:t>
            </a:r>
            <a:r>
              <a:rPr lang="zh-CN" altLang="en-US" dirty="0" smtClean="0"/>
              <a:t>的</a:t>
            </a:r>
            <a:r>
              <a:rPr lang="zh-CN" altLang="en-US" dirty="0"/>
              <a:t>滤波器取出所需的频率</a:t>
            </a:r>
            <a:r>
              <a:rPr lang="zh-CN" altLang="en-US" dirty="0" smtClean="0"/>
              <a:t>分量</a:t>
            </a:r>
            <a:r>
              <a:rPr lang="zh-CN" altLang="en-US" dirty="0"/>
              <a:t>，就可完成某一频谱的线性搬移功能。下面分析单二极管电路的频谱线性搬移功能。</a:t>
            </a:r>
            <a:br>
              <a:rPr lang="zh-CN" altLang="en-US" dirty="0"/>
            </a:br>
            <a:endParaRPr lang="zh-CN" altLang="en-US" dirty="0"/>
          </a:p>
        </p:txBody>
      </p:sp>
    </p:spTree>
    <p:extLst>
      <p:ext uri="{BB962C8B-B14F-4D97-AF65-F5344CB8AC3E}">
        <p14:creationId xmlns:p14="http://schemas.microsoft.com/office/powerpoint/2010/main" val="1086020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5372" y="1605117"/>
            <a:ext cx="4633256" cy="3257827"/>
          </a:xfrm>
          <a:prstGeom prst="rect">
            <a:avLst/>
          </a:prstGeom>
        </p:spPr>
      </p:pic>
      <p:sp>
        <p:nvSpPr>
          <p:cNvPr id="4" name="矩形 3"/>
          <p:cNvSpPr/>
          <p:nvPr/>
        </p:nvSpPr>
        <p:spPr>
          <a:xfrm>
            <a:off x="3011316" y="5469577"/>
            <a:ext cx="3121367" cy="461665"/>
          </a:xfrm>
          <a:prstGeom prst="rect">
            <a:avLst/>
          </a:prstGeom>
        </p:spPr>
        <p:txBody>
          <a:bodyPr wrap="none">
            <a:spAutoFit/>
          </a:bodyPr>
          <a:lstStyle/>
          <a:p>
            <a:pPr algn="ctr"/>
            <a:r>
              <a:rPr lang="zh-CN" altLang="en-US" sz="2400" dirty="0" smtClean="0"/>
              <a:t>图</a:t>
            </a:r>
            <a:r>
              <a:rPr lang="en-US" altLang="zh-CN" sz="2400" dirty="0" smtClean="0"/>
              <a:t>5-4</a:t>
            </a:r>
            <a:r>
              <a:rPr lang="zh-CN" altLang="en-US" sz="2400" dirty="0"/>
              <a:t>　单二极管电路 </a:t>
            </a:r>
          </a:p>
        </p:txBody>
      </p:sp>
    </p:spTree>
    <p:extLst>
      <p:ext uri="{BB962C8B-B14F-4D97-AF65-F5344CB8AC3E}">
        <p14:creationId xmlns:p14="http://schemas.microsoft.com/office/powerpoint/2010/main" val="22302661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设</a:t>
                </a:r>
                <a:r>
                  <a:rPr lang="zh-CN" altLang="en-US" dirty="0"/>
                  <a:t>二极管电路工作在大信号状态。所谓大信号，是指输入的信号电压振幅大</a:t>
                </a:r>
                <a:r>
                  <a:rPr lang="zh-CN" altLang="en-US" dirty="0" smtClean="0"/>
                  <a:t>于</a:t>
                </a:r>
                <a:r>
                  <a:rPr lang="en-US" altLang="zh-CN" dirty="0" smtClean="0"/>
                  <a:t>0.5</a:t>
                </a:r>
                <a:r>
                  <a:rPr lang="zh-CN" altLang="en-US" dirty="0" smtClean="0"/>
                  <a:t>Ｖ。</a:t>
                </a:r>
                <a:r>
                  <a:rPr lang="en-US" altLang="zh-CN" dirty="0" smtClean="0"/>
                  <a:t>u</a:t>
                </a:r>
                <a:r>
                  <a:rPr lang="en-US" altLang="zh-CN" baseline="-25000" dirty="0" smtClean="0"/>
                  <a:t>1</a:t>
                </a:r>
                <a:r>
                  <a:rPr lang="zh-CN" altLang="en-US" dirty="0" smtClean="0"/>
                  <a:t>为</a:t>
                </a:r>
                <a:r>
                  <a:rPr lang="zh-CN" altLang="en-US" dirty="0"/>
                  <a:t>输入信号或要处理的信号； </a:t>
                </a:r>
                <a:r>
                  <a:rPr lang="en-US" altLang="zh-CN" dirty="0" smtClean="0"/>
                  <a:t>u</a:t>
                </a:r>
                <a:r>
                  <a:rPr lang="en-US" altLang="zh-CN" baseline="-25000" dirty="0" smtClean="0"/>
                  <a:t>2</a:t>
                </a:r>
                <a:r>
                  <a:rPr lang="zh-CN" altLang="en-US" dirty="0" smtClean="0"/>
                  <a:t>是</a:t>
                </a:r>
                <a:r>
                  <a:rPr lang="zh-CN" altLang="en-US" dirty="0"/>
                  <a:t>参考信号，为一余弦波， </a:t>
                </a:r>
                <a:r>
                  <a:rPr lang="en-US" altLang="zh-CN" dirty="0" smtClean="0"/>
                  <a:t>u</a:t>
                </a:r>
                <a:r>
                  <a:rPr lang="en-US" altLang="zh-CN" baseline="-25000" dirty="0" smtClean="0"/>
                  <a:t>2</a:t>
                </a:r>
                <a:r>
                  <a:rPr lang="zh-CN" altLang="en-US" dirty="0" smtClean="0"/>
                  <a:t> ＝</a:t>
                </a:r>
                <a:r>
                  <a:rPr lang="en-US" altLang="zh-CN" dirty="0" smtClean="0"/>
                  <a:t>U</a:t>
                </a:r>
                <a:r>
                  <a:rPr lang="en-US" altLang="zh-CN" baseline="-25000" dirty="0" smtClean="0"/>
                  <a:t>2</a:t>
                </a:r>
                <a:r>
                  <a:rPr lang="en-US" altLang="zh-CN" dirty="0" smtClean="0"/>
                  <a:t>cosw</a:t>
                </a:r>
                <a:r>
                  <a:rPr lang="en-US" altLang="zh-CN" baseline="-25000" dirty="0" smtClean="0"/>
                  <a:t>2</a:t>
                </a:r>
                <a:r>
                  <a:rPr lang="en-US" altLang="zh-CN" dirty="0" smtClean="0"/>
                  <a:t>t</a:t>
                </a:r>
                <a:r>
                  <a:rPr lang="zh-CN" altLang="en-US" dirty="0" smtClean="0"/>
                  <a:t>，</a:t>
                </a:r>
                <a:r>
                  <a:rPr lang="zh-CN" altLang="en-US" dirty="0"/>
                  <a:t>其振</a:t>
                </a:r>
                <a:r>
                  <a:rPr lang="zh-CN" altLang="en-US" dirty="0" smtClean="0"/>
                  <a:t>幅</a:t>
                </a:r>
                <a:r>
                  <a:rPr lang="en-US" altLang="zh-CN" dirty="0" smtClean="0"/>
                  <a:t>U</a:t>
                </a:r>
                <a:r>
                  <a:rPr lang="en-US" altLang="zh-CN" baseline="-25000" dirty="0" smtClean="0"/>
                  <a:t>2</a:t>
                </a:r>
                <a:r>
                  <a:rPr lang="zh-CN" altLang="en-US" dirty="0" smtClean="0"/>
                  <a:t>远比</a:t>
                </a:r>
                <a:r>
                  <a:rPr lang="en-US" altLang="zh-CN" dirty="0" smtClean="0"/>
                  <a:t>U</a:t>
                </a:r>
                <a:r>
                  <a:rPr lang="en-US" altLang="zh-CN" baseline="-25000" dirty="0" smtClean="0"/>
                  <a:t>1</a:t>
                </a:r>
                <a:r>
                  <a:rPr lang="zh-CN" altLang="en-US" dirty="0" smtClean="0"/>
                  <a:t>的</a:t>
                </a:r>
                <a:r>
                  <a:rPr lang="zh-CN" altLang="en-US" dirty="0"/>
                  <a:t>振幅大，</a:t>
                </a:r>
                <a:r>
                  <a:rPr lang="zh-CN" altLang="en-US" dirty="0" smtClean="0"/>
                  <a:t>即</a:t>
                </a:r>
                <a:r>
                  <a:rPr lang="en-US" altLang="zh-CN" dirty="0" smtClean="0"/>
                  <a:t>U</a:t>
                </a:r>
                <a:r>
                  <a:rPr lang="en-US" altLang="zh-CN" baseline="-25000" dirty="0" smtClean="0"/>
                  <a:t>2</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baseline="-25000" smtClean="0">
                        <a:latin typeface="Cambria Math" panose="02040503050406030204" pitchFamily="18" charset="0"/>
                        <a:ea typeface="Cambria Math" panose="02040503050406030204" pitchFamily="18" charset="0"/>
                      </a:rPr>
                      <m:t>1</m:t>
                    </m:r>
                  </m:oMath>
                </a14:m>
                <a:r>
                  <a:rPr lang="zh-CN" altLang="en-US" dirty="0" smtClean="0"/>
                  <a:t>；</a:t>
                </a:r>
                <a:r>
                  <a:rPr lang="zh-CN" altLang="en-US" dirty="0"/>
                  <a:t>且</a:t>
                </a:r>
                <a:r>
                  <a:rPr lang="zh-CN" altLang="en-US" dirty="0" smtClean="0"/>
                  <a:t>有</a:t>
                </a:r>
                <a:r>
                  <a:rPr lang="en-US" altLang="zh-CN" dirty="0" smtClean="0"/>
                  <a:t>U</a:t>
                </a:r>
                <a:r>
                  <a:rPr lang="en-US" altLang="zh-CN" baseline="-25000" dirty="0" smtClean="0"/>
                  <a:t>2</a:t>
                </a:r>
                <a:r>
                  <a:rPr lang="zh-CN" altLang="en-US" dirty="0" smtClean="0"/>
                  <a:t>＞</a:t>
                </a:r>
                <a:r>
                  <a:rPr lang="en-US" altLang="zh-CN" dirty="0" smtClean="0"/>
                  <a:t>0.5</a:t>
                </a:r>
                <a:r>
                  <a:rPr lang="zh-CN" altLang="en-US" dirty="0" smtClean="0"/>
                  <a:t>Ｖ</a:t>
                </a:r>
                <a:r>
                  <a:rPr lang="zh-CN" altLang="en-US" dirty="0"/>
                  <a:t>。忽略输出电压 </a:t>
                </a:r>
                <a:r>
                  <a:rPr lang="en-US" altLang="zh-CN" dirty="0" smtClean="0"/>
                  <a:t>u</a:t>
                </a:r>
                <a:r>
                  <a:rPr lang="en-US" altLang="zh-CN" baseline="-25000" dirty="0" smtClean="0"/>
                  <a:t>0</a:t>
                </a:r>
                <a:r>
                  <a:rPr lang="zh-CN" altLang="en-US" dirty="0" smtClean="0"/>
                  <a:t>对</a:t>
                </a:r>
                <a:r>
                  <a:rPr lang="zh-CN" altLang="en-US" dirty="0"/>
                  <a:t>回路的反作用，这样</a:t>
                </a:r>
                <a:r>
                  <a:rPr lang="zh-CN" altLang="en-US" dirty="0" smtClean="0"/>
                  <a:t>，加</a:t>
                </a:r>
                <a:r>
                  <a:rPr lang="zh-CN" altLang="en-US" dirty="0"/>
                  <a:t>在二极管两端的电</a:t>
                </a:r>
                <a:r>
                  <a:rPr lang="zh-CN" altLang="en-US" dirty="0" smtClean="0"/>
                  <a:t>压</a:t>
                </a:r>
                <a:r>
                  <a:rPr lang="en-US" altLang="zh-CN" dirty="0" smtClean="0"/>
                  <a:t>u</a:t>
                </a:r>
                <a:r>
                  <a:rPr lang="en-US" altLang="zh-CN" baseline="-25000" dirty="0" smtClean="0"/>
                  <a:t>D</a:t>
                </a:r>
                <a:r>
                  <a:rPr lang="zh-CN" altLang="en-US" dirty="0" smtClean="0"/>
                  <a:t>是</a:t>
                </a:r>
                <a:r>
                  <a:rPr lang="zh-CN" altLang="en-US" dirty="0"/>
                  <a:t>输入的两个信</a:t>
                </a:r>
                <a:r>
                  <a:rPr lang="zh-CN" altLang="en-US" dirty="0" smtClean="0"/>
                  <a:t>号</a:t>
                </a:r>
                <a:r>
                  <a:rPr lang="en-US" altLang="zh-CN" dirty="0" smtClean="0"/>
                  <a:t>u</a:t>
                </a:r>
                <a:r>
                  <a:rPr lang="en-US" altLang="zh-CN" baseline="-25000" dirty="0" smtClean="0"/>
                  <a:t>1</a:t>
                </a:r>
                <a:r>
                  <a:rPr lang="zh-CN" altLang="en-US" dirty="0" smtClean="0"/>
                  <a:t>和</a:t>
                </a:r>
                <a:r>
                  <a:rPr lang="en-US" altLang="zh-CN" dirty="0" smtClean="0"/>
                  <a:t>u</a:t>
                </a:r>
                <a:r>
                  <a:rPr lang="en-US" altLang="zh-CN" baseline="-25000" dirty="0" smtClean="0"/>
                  <a:t>2</a:t>
                </a:r>
                <a:r>
                  <a:rPr lang="zh-CN" altLang="en-US" dirty="0" smtClean="0"/>
                  <a:t>之</a:t>
                </a:r>
                <a:r>
                  <a:rPr lang="zh-CN" altLang="en-US" dirty="0"/>
                  <a:t>和，</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由</a:t>
                </a:r>
                <a:r>
                  <a:rPr lang="zh-CN" altLang="en-US" dirty="0"/>
                  <a:t>于二极管工作在大信号状态，主要工作于截止区和导通区，因此可将二极管的伏安 特性用折线近似，如</a:t>
                </a:r>
                <a:r>
                  <a:rPr lang="zh-CN" altLang="en-US" dirty="0" smtClean="0"/>
                  <a:t>图</a:t>
                </a:r>
                <a:r>
                  <a:rPr lang="en-US" altLang="zh-CN" dirty="0" smtClean="0"/>
                  <a:t>5-5</a:t>
                </a:r>
                <a:r>
                  <a:rPr lang="zh-CN" altLang="en-US" dirty="0" smtClean="0"/>
                  <a:t>。</a:t>
                </a:r>
                <a:r>
                  <a:rPr lang="zh-CN" altLang="en-US" dirty="0"/>
                  <a:t>由此可见，当二极管两端的电压 </a:t>
                </a:r>
                <a:r>
                  <a:rPr lang="en-US" altLang="zh-CN" dirty="0" smtClean="0"/>
                  <a:t>u</a:t>
                </a:r>
                <a:r>
                  <a:rPr lang="en-US" altLang="zh-CN" baseline="-25000" dirty="0" smtClean="0"/>
                  <a:t>D</a:t>
                </a:r>
                <a:r>
                  <a:rPr lang="zh-CN" altLang="en-US" dirty="0" smtClean="0"/>
                  <a:t> </a:t>
                </a:r>
                <a:r>
                  <a:rPr lang="zh-CN" altLang="en-US" dirty="0"/>
                  <a:t>大于二极管的导</a:t>
                </a:r>
                <a:r>
                  <a:rPr lang="zh-CN" altLang="en-US" dirty="0" smtClean="0"/>
                  <a:t>通</a:t>
                </a: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618" b="-4094"/>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401928" y="4101625"/>
            <a:ext cx="2340144" cy="581212"/>
          </a:xfrm>
          <a:prstGeom prst="rect">
            <a:avLst/>
          </a:prstGeom>
        </p:spPr>
      </p:pic>
      <p:sp>
        <p:nvSpPr>
          <p:cNvPr id="4" name="矩形 3"/>
          <p:cNvSpPr/>
          <p:nvPr/>
        </p:nvSpPr>
        <p:spPr>
          <a:xfrm>
            <a:off x="7317903" y="4157383"/>
            <a:ext cx="931665" cy="461665"/>
          </a:xfrm>
          <a:prstGeom prst="rect">
            <a:avLst/>
          </a:prstGeom>
        </p:spPr>
        <p:txBody>
          <a:bodyPr wrap="none">
            <a:spAutoFit/>
          </a:bodyPr>
          <a:lstStyle/>
          <a:p>
            <a:r>
              <a:rPr lang="en-US" altLang="zh-CN" sz="2400" dirty="0" smtClean="0"/>
              <a:t>(5-17)</a:t>
            </a:r>
            <a:endParaRPr lang="zh-CN" altLang="en-US" sz="2400" dirty="0"/>
          </a:p>
        </p:txBody>
      </p:sp>
    </p:spTree>
    <p:extLst>
      <p:ext uri="{BB962C8B-B14F-4D97-AF65-F5344CB8AC3E}">
        <p14:creationId xmlns:p14="http://schemas.microsoft.com/office/powerpoint/2010/main" val="2481832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电压 </a:t>
            </a:r>
            <a:r>
              <a:rPr lang="en-US" altLang="zh-CN" dirty="0" smtClean="0"/>
              <a:t>U</a:t>
            </a:r>
            <a:r>
              <a:rPr lang="en-US" altLang="zh-CN" baseline="-25000" dirty="0" smtClean="0"/>
              <a:t>p</a:t>
            </a:r>
            <a:r>
              <a:rPr lang="zh-CN" altLang="en-US" dirty="0" smtClean="0"/>
              <a:t>时</a:t>
            </a:r>
            <a:r>
              <a:rPr lang="zh-CN" altLang="en-US" dirty="0"/>
              <a:t>，二极管导通，流过二极管的电流 </a:t>
            </a:r>
            <a:r>
              <a:rPr lang="en-US" altLang="zh-CN" dirty="0" smtClean="0"/>
              <a:t>i</a:t>
            </a:r>
            <a:r>
              <a:rPr lang="en-US" altLang="zh-CN" baseline="-25000" dirty="0" smtClean="0"/>
              <a:t>D</a:t>
            </a:r>
            <a:r>
              <a:rPr lang="zh-CN" altLang="en-US" dirty="0" smtClean="0"/>
              <a:t>与</a:t>
            </a:r>
            <a:r>
              <a:rPr lang="zh-CN" altLang="en-US" dirty="0"/>
              <a:t>加在二极管两端的电压 </a:t>
            </a:r>
            <a:r>
              <a:rPr lang="en-US" altLang="zh-CN" dirty="0" smtClean="0"/>
              <a:t>u</a:t>
            </a:r>
            <a:r>
              <a:rPr lang="en-US" altLang="zh-CN" baseline="-25000" dirty="0" smtClean="0"/>
              <a:t>D</a:t>
            </a:r>
            <a:r>
              <a:rPr lang="zh-CN" altLang="en-US" dirty="0" smtClean="0"/>
              <a:t> </a:t>
            </a:r>
            <a:r>
              <a:rPr lang="zh-CN" altLang="en-US" dirty="0"/>
              <a:t>成正比；当二极管两 端电压 </a:t>
            </a:r>
            <a:r>
              <a:rPr lang="en-US" altLang="zh-CN" dirty="0" smtClean="0"/>
              <a:t>u</a:t>
            </a:r>
            <a:r>
              <a:rPr lang="en-US" altLang="zh-CN" baseline="-25000" dirty="0" smtClean="0"/>
              <a:t>D</a:t>
            </a:r>
            <a:r>
              <a:rPr lang="zh-CN" altLang="en-US" dirty="0" smtClean="0"/>
              <a:t> </a:t>
            </a:r>
            <a:r>
              <a:rPr lang="zh-CN" altLang="en-US" dirty="0"/>
              <a:t>小于导通电利 </a:t>
            </a:r>
            <a:r>
              <a:rPr lang="en-US" altLang="zh-CN" dirty="0" smtClean="0"/>
              <a:t>U</a:t>
            </a:r>
            <a:r>
              <a:rPr lang="en-US" altLang="zh-CN" baseline="-25000" dirty="0" smtClean="0"/>
              <a:t>p</a:t>
            </a:r>
            <a:r>
              <a:rPr lang="zh-CN" altLang="en-US" dirty="0" smtClean="0"/>
              <a:t>时</a:t>
            </a:r>
            <a:r>
              <a:rPr lang="zh-CN" altLang="en-US" dirty="0"/>
              <a:t>，二极管截止， </a:t>
            </a:r>
            <a:r>
              <a:rPr lang="en-US" altLang="zh-CN" dirty="0" smtClean="0"/>
              <a:t>i</a:t>
            </a:r>
            <a:r>
              <a:rPr lang="en-US" altLang="zh-CN" baseline="-25000" dirty="0" smtClean="0"/>
              <a:t>D</a:t>
            </a:r>
            <a:r>
              <a:rPr lang="zh-CN" altLang="en-US" dirty="0" smtClean="0"/>
              <a:t>＝</a:t>
            </a:r>
            <a:r>
              <a:rPr lang="zh-CN" altLang="en-US" dirty="0"/>
              <a:t>０。这样，二极管可等效为一个受控开关， 控制电压就是 </a:t>
            </a:r>
            <a:r>
              <a:rPr lang="en-US" altLang="zh-CN" dirty="0"/>
              <a:t>u</a:t>
            </a:r>
            <a:r>
              <a:rPr lang="en-US" altLang="zh-CN" baseline="-25000" dirty="0"/>
              <a:t>D </a:t>
            </a:r>
            <a:r>
              <a:rPr lang="zh-CN" altLang="en-US" dirty="0" smtClean="0"/>
              <a:t>。</a:t>
            </a:r>
            <a:r>
              <a:rPr lang="zh-CN" altLang="en-US" dirty="0"/>
              <a:t>有</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467906" y="3374215"/>
            <a:ext cx="4208187" cy="1120165"/>
          </a:xfrm>
          <a:prstGeom prst="rect">
            <a:avLst/>
          </a:prstGeom>
        </p:spPr>
      </p:pic>
      <p:sp>
        <p:nvSpPr>
          <p:cNvPr id="4" name="矩形 3"/>
          <p:cNvSpPr/>
          <p:nvPr/>
        </p:nvSpPr>
        <p:spPr>
          <a:xfrm>
            <a:off x="7248630" y="3703464"/>
            <a:ext cx="931665" cy="461665"/>
          </a:xfrm>
          <a:prstGeom prst="rect">
            <a:avLst/>
          </a:prstGeom>
        </p:spPr>
        <p:txBody>
          <a:bodyPr wrap="none">
            <a:spAutoFit/>
          </a:bodyPr>
          <a:lstStyle/>
          <a:p>
            <a:r>
              <a:rPr lang="en-US" altLang="zh-CN" sz="2400" dirty="0" smtClean="0"/>
              <a:t>(5-18)</a:t>
            </a:r>
            <a:endParaRPr lang="zh-CN" altLang="en-US" sz="2400" dirty="0"/>
          </a:p>
        </p:txBody>
      </p:sp>
    </p:spTree>
    <p:extLst>
      <p:ext uri="{BB962C8B-B14F-4D97-AF65-F5344CB8AC3E}">
        <p14:creationId xmlns:p14="http://schemas.microsoft.com/office/powerpoint/2010/main" val="2162685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2322367"/>
            <a:ext cx="8142938" cy="1833995"/>
          </a:xfrm>
          <a:prstGeom prst="rect">
            <a:avLst/>
          </a:prstGeom>
        </p:spPr>
      </p:pic>
      <p:sp>
        <p:nvSpPr>
          <p:cNvPr id="4" name="矩形 3"/>
          <p:cNvSpPr/>
          <p:nvPr/>
        </p:nvSpPr>
        <p:spPr>
          <a:xfrm>
            <a:off x="2250570" y="5135268"/>
            <a:ext cx="4899098" cy="461665"/>
          </a:xfrm>
          <a:prstGeom prst="rect">
            <a:avLst/>
          </a:prstGeom>
        </p:spPr>
        <p:txBody>
          <a:bodyPr wrap="none">
            <a:spAutoFit/>
          </a:bodyPr>
          <a:lstStyle/>
          <a:p>
            <a:r>
              <a:rPr lang="zh-CN" altLang="en-US" sz="2400" dirty="0" smtClean="0"/>
              <a:t>图</a:t>
            </a:r>
            <a:r>
              <a:rPr lang="en-US" altLang="zh-CN" sz="2400" dirty="0" smtClean="0"/>
              <a:t>5-5</a:t>
            </a:r>
            <a:r>
              <a:rPr lang="zh-CN" altLang="en-US" sz="2400" dirty="0"/>
              <a:t>　二极管伏安特性的折线近似</a:t>
            </a:r>
          </a:p>
        </p:txBody>
      </p:sp>
    </p:spTree>
    <p:extLst>
      <p:ext uri="{BB962C8B-B14F-4D97-AF65-F5344CB8AC3E}">
        <p14:creationId xmlns:p14="http://schemas.microsoft.com/office/powerpoint/2010/main" val="805926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由</a:t>
                </a:r>
                <a:r>
                  <a:rPr lang="zh-CN" altLang="en-US" dirty="0"/>
                  <a:t>前已知， </a:t>
                </a:r>
                <a:r>
                  <a:rPr lang="en-US" altLang="zh-CN" dirty="0" smtClean="0"/>
                  <a:t>U</a:t>
                </a:r>
                <a:r>
                  <a:rPr lang="en-US" altLang="zh-CN" baseline="-25000" dirty="0" smtClean="0"/>
                  <a:t>1</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baseline="-25000" smtClean="0">
                        <a:latin typeface="Cambria Math" panose="02040503050406030204" pitchFamily="18" charset="0"/>
                        <a:ea typeface="Cambria Math" panose="02040503050406030204" pitchFamily="18" charset="0"/>
                      </a:rPr>
                      <m:t>2</m:t>
                    </m:r>
                  </m:oMath>
                </a14:m>
                <a:r>
                  <a:rPr lang="zh-CN" altLang="en-US" dirty="0" smtClean="0"/>
                  <a:t>，</a:t>
                </a:r>
                <a:r>
                  <a:rPr lang="zh-CN" altLang="en-US" dirty="0"/>
                  <a:t>而 </a:t>
                </a:r>
                <a:r>
                  <a:rPr lang="en-US" altLang="zh-CN" dirty="0" smtClean="0"/>
                  <a:t>u</a:t>
                </a:r>
                <a:r>
                  <a:rPr lang="en-US" altLang="zh-CN" baseline="-25000" dirty="0" smtClean="0"/>
                  <a:t>D</a:t>
                </a:r>
                <a:r>
                  <a:rPr lang="zh-CN" altLang="en-US" dirty="0" smtClean="0"/>
                  <a:t> </a:t>
                </a:r>
                <a:r>
                  <a:rPr lang="zh-CN" altLang="en-US" dirty="0"/>
                  <a:t>＝ </a:t>
                </a:r>
                <a:r>
                  <a:rPr lang="en-US" altLang="zh-CN" dirty="0" smtClean="0"/>
                  <a:t>u</a:t>
                </a:r>
                <a:r>
                  <a:rPr lang="en-US" altLang="zh-CN" baseline="-25000" dirty="0" smtClean="0"/>
                  <a:t>1</a:t>
                </a:r>
                <a:r>
                  <a:rPr lang="zh-CN" altLang="en-US" dirty="0" smtClean="0"/>
                  <a:t>＋ </a:t>
                </a:r>
                <a:r>
                  <a:rPr lang="en-US" altLang="zh-CN" dirty="0" smtClean="0"/>
                  <a:t>u</a:t>
                </a:r>
                <a:r>
                  <a:rPr lang="en-US" altLang="zh-CN" baseline="-25000" dirty="0" smtClean="0"/>
                  <a:t>2</a:t>
                </a:r>
                <a:r>
                  <a:rPr lang="zh-CN" altLang="en-US" dirty="0" smtClean="0"/>
                  <a:t>，</a:t>
                </a:r>
                <a:r>
                  <a:rPr lang="zh-CN" altLang="en-US" dirty="0"/>
                  <a:t>可进一步认为二极管的通断主要由 </a:t>
                </a:r>
                <a:r>
                  <a:rPr lang="en-US" altLang="zh-CN" dirty="0" smtClean="0"/>
                  <a:t>u</a:t>
                </a:r>
                <a:r>
                  <a:rPr lang="en-US" altLang="zh-CN" baseline="-25000" dirty="0" smtClean="0"/>
                  <a:t>2</a:t>
                </a:r>
                <a:r>
                  <a:rPr lang="zh-CN" altLang="en-US" dirty="0" smtClean="0"/>
                  <a:t>控</a:t>
                </a:r>
                <a:r>
                  <a:rPr lang="zh-CN" altLang="en-US" dirty="0"/>
                  <a:t>制，可</a:t>
                </a:r>
                <a:r>
                  <a:rPr lang="zh-CN" altLang="en-US" dirty="0" smtClean="0"/>
                  <a:t>得</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一</a:t>
                </a:r>
                <a:r>
                  <a:rPr lang="zh-CN" altLang="en-US" dirty="0"/>
                  <a:t>般情况下， </a:t>
                </a:r>
                <a:r>
                  <a:rPr lang="en-US" altLang="zh-CN" dirty="0" smtClean="0"/>
                  <a:t>U</a:t>
                </a:r>
                <a:r>
                  <a:rPr lang="en-US" altLang="zh-CN" baseline="-25000" dirty="0" smtClean="0"/>
                  <a:t>p</a:t>
                </a:r>
                <a:r>
                  <a:rPr lang="zh-CN" altLang="en-US" dirty="0" smtClean="0"/>
                  <a:t> </a:t>
                </a:r>
                <a:r>
                  <a:rPr lang="zh-CN" altLang="en-US" dirty="0"/>
                  <a:t>较小，有 </a:t>
                </a:r>
                <a:r>
                  <a:rPr lang="en-US" altLang="zh-CN" dirty="0" smtClean="0"/>
                  <a:t>U</a:t>
                </a:r>
                <a:r>
                  <a:rPr lang="en-US" altLang="zh-CN" baseline="-25000" dirty="0" smtClean="0"/>
                  <a:t>2</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r>
                      <m:rPr>
                        <m:nor/>
                      </m:rPr>
                      <a:rPr lang="en-US" altLang="zh-CN" dirty="0"/>
                      <m:t>U</m:t>
                    </m:r>
                    <m:r>
                      <m:rPr>
                        <m:nor/>
                      </m:rPr>
                      <a:rPr lang="en-US" altLang="zh-CN" baseline="-25000" dirty="0"/>
                      <m:t>p</m:t>
                    </m:r>
                  </m:oMath>
                </a14:m>
                <a:r>
                  <a:rPr lang="zh-CN" altLang="en-US" dirty="0" smtClean="0"/>
                  <a:t>，</a:t>
                </a:r>
                <a:r>
                  <a:rPr lang="zh-CN" altLang="en-US" dirty="0"/>
                  <a:t>可令 </a:t>
                </a:r>
                <a:r>
                  <a:rPr lang="en-US" altLang="zh-CN" dirty="0"/>
                  <a:t>U</a:t>
                </a:r>
                <a:r>
                  <a:rPr lang="en-US" altLang="zh-CN" baseline="-25000" dirty="0"/>
                  <a:t>p</a:t>
                </a:r>
                <a:r>
                  <a:rPr lang="zh-CN" altLang="en-US" dirty="0" smtClean="0"/>
                  <a:t> ＝</a:t>
                </a:r>
                <a:r>
                  <a:rPr lang="en-US" altLang="zh-CN" dirty="0" smtClean="0"/>
                  <a:t>0</a:t>
                </a:r>
                <a:r>
                  <a:rPr lang="zh-CN" altLang="en-US" dirty="0" smtClean="0"/>
                  <a:t>（</a:t>
                </a:r>
                <a:r>
                  <a:rPr lang="zh-CN" altLang="en-US" dirty="0"/>
                  <a:t>也可在电路中加一固定偏置电压 </a:t>
                </a:r>
                <a:r>
                  <a:rPr lang="en-US" altLang="zh-CN" dirty="0" smtClean="0"/>
                  <a:t>U</a:t>
                </a:r>
                <a:r>
                  <a:rPr lang="en-US" altLang="zh-CN" baseline="-25000" dirty="0" smtClean="0"/>
                  <a:t>o</a:t>
                </a:r>
                <a:r>
                  <a:rPr lang="zh-CN" altLang="en-US" dirty="0" smtClean="0"/>
                  <a:t>， </a:t>
                </a:r>
                <a:r>
                  <a:rPr lang="zh-CN" altLang="en-US" dirty="0"/>
                  <a:t>用以抵消 </a:t>
                </a:r>
                <a:r>
                  <a:rPr lang="en-US" altLang="zh-CN" dirty="0" smtClean="0"/>
                  <a:t>U</a:t>
                </a:r>
                <a:r>
                  <a:rPr lang="en-US" altLang="zh-CN" baseline="-25000" dirty="0" smtClean="0"/>
                  <a:t>p</a:t>
                </a:r>
                <a:r>
                  <a:rPr lang="zh-CN" altLang="en-US" dirty="0" smtClean="0"/>
                  <a:t>，</a:t>
                </a:r>
                <a:r>
                  <a:rPr lang="zh-CN" altLang="en-US" dirty="0"/>
                  <a:t>在这种情况下 </a:t>
                </a:r>
                <a:r>
                  <a:rPr lang="en-US" altLang="zh-CN" dirty="0" smtClean="0"/>
                  <a:t>u</a:t>
                </a:r>
                <a:r>
                  <a:rPr lang="en-US" altLang="zh-CN" baseline="-25000" dirty="0" smtClean="0"/>
                  <a:t>D</a:t>
                </a:r>
                <a:r>
                  <a:rPr lang="zh-CN" altLang="en-US" dirty="0" smtClean="0"/>
                  <a:t>＝ </a:t>
                </a:r>
                <a:r>
                  <a:rPr lang="en-US" altLang="zh-CN" dirty="0" smtClean="0"/>
                  <a:t>U</a:t>
                </a:r>
                <a:r>
                  <a:rPr lang="en-US" altLang="zh-CN" baseline="-25000" dirty="0" smtClean="0"/>
                  <a:t>o</a:t>
                </a:r>
                <a:r>
                  <a:rPr lang="zh-CN" altLang="en-US" dirty="0" smtClean="0"/>
                  <a:t>＋ </a:t>
                </a:r>
                <a:r>
                  <a:rPr lang="en-US" altLang="zh-CN" dirty="0" smtClean="0"/>
                  <a:t>u</a:t>
                </a:r>
                <a:r>
                  <a:rPr lang="en-US" altLang="zh-CN" baseline="-25000" dirty="0" smtClean="0"/>
                  <a:t>1</a:t>
                </a:r>
                <a:r>
                  <a:rPr lang="zh-CN" altLang="en-US" dirty="0" smtClean="0"/>
                  <a:t> </a:t>
                </a:r>
                <a:r>
                  <a:rPr lang="zh-CN" altLang="en-US" dirty="0"/>
                  <a:t>＋ </a:t>
                </a:r>
                <a:r>
                  <a:rPr lang="en-US" altLang="zh-CN" dirty="0" smtClean="0"/>
                  <a:t>u</a:t>
                </a:r>
                <a:r>
                  <a:rPr lang="en-US" altLang="zh-CN" baseline="-25000" dirty="0" smtClean="0"/>
                  <a:t>2</a:t>
                </a:r>
                <a:r>
                  <a:rPr lang="zh-CN" altLang="en-US" dirty="0" smtClean="0"/>
                  <a:t>）</a:t>
                </a:r>
                <a:r>
                  <a:rPr lang="zh-CN" altLang="en-US" dirty="0"/>
                  <a:t>，式（ </a:t>
                </a:r>
                <a:r>
                  <a:rPr lang="en-US" altLang="zh-CN" dirty="0" smtClean="0"/>
                  <a:t>5-19</a:t>
                </a:r>
                <a:r>
                  <a:rPr lang="zh-CN" altLang="en-US" dirty="0" smtClean="0"/>
                  <a:t>）</a:t>
                </a:r>
                <a:r>
                  <a:rPr lang="zh-CN" altLang="en-US" dirty="0"/>
                  <a:t>可进一步写为</a:t>
                </a:r>
                <a:br>
                  <a:rPr lang="zh-CN" altLang="en-US" dirty="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549292" y="2144661"/>
            <a:ext cx="4045416" cy="1000321"/>
          </a:xfrm>
          <a:prstGeom prst="rect">
            <a:avLst/>
          </a:prstGeom>
        </p:spPr>
      </p:pic>
      <p:pic>
        <p:nvPicPr>
          <p:cNvPr id="4" name="图片 3"/>
          <p:cNvPicPr>
            <a:picLocks noChangeAspect="1"/>
          </p:cNvPicPr>
          <p:nvPr/>
        </p:nvPicPr>
        <p:blipFill>
          <a:blip r:embed="rId4"/>
          <a:stretch>
            <a:fillRect/>
          </a:stretch>
        </p:blipFill>
        <p:spPr>
          <a:xfrm>
            <a:off x="2209658" y="4986529"/>
            <a:ext cx="4191086" cy="1225086"/>
          </a:xfrm>
          <a:prstGeom prst="rect">
            <a:avLst/>
          </a:prstGeom>
        </p:spPr>
      </p:pic>
      <p:sp>
        <p:nvSpPr>
          <p:cNvPr id="5" name="矩形 4"/>
          <p:cNvSpPr/>
          <p:nvPr/>
        </p:nvSpPr>
        <p:spPr>
          <a:xfrm>
            <a:off x="7089196" y="2413988"/>
            <a:ext cx="931665" cy="461665"/>
          </a:xfrm>
          <a:prstGeom prst="rect">
            <a:avLst/>
          </a:prstGeom>
        </p:spPr>
        <p:txBody>
          <a:bodyPr wrap="none">
            <a:spAutoFit/>
          </a:bodyPr>
          <a:lstStyle/>
          <a:p>
            <a:r>
              <a:rPr lang="en-US" altLang="zh-CN" sz="2400" dirty="0" smtClean="0"/>
              <a:t>(5-19)</a:t>
            </a:r>
            <a:endParaRPr lang="zh-CN" altLang="en-US" sz="2400" dirty="0"/>
          </a:p>
        </p:txBody>
      </p:sp>
      <p:sp>
        <p:nvSpPr>
          <p:cNvPr id="6" name="矩形 5"/>
          <p:cNvSpPr/>
          <p:nvPr/>
        </p:nvSpPr>
        <p:spPr>
          <a:xfrm>
            <a:off x="7089196" y="5368239"/>
            <a:ext cx="931665" cy="461665"/>
          </a:xfrm>
          <a:prstGeom prst="rect">
            <a:avLst/>
          </a:prstGeom>
        </p:spPr>
        <p:txBody>
          <a:bodyPr wrap="none">
            <a:spAutoFit/>
          </a:bodyPr>
          <a:lstStyle/>
          <a:p>
            <a:r>
              <a:rPr lang="en-US" altLang="zh-CN" sz="2400" dirty="0" smtClean="0"/>
              <a:t>(5-20)</a:t>
            </a:r>
            <a:endParaRPr lang="zh-CN" altLang="en-US" sz="2400" dirty="0"/>
          </a:p>
        </p:txBody>
      </p:sp>
    </p:spTree>
    <p:extLst>
      <p:ext uri="{BB962C8B-B14F-4D97-AF65-F5344CB8AC3E}">
        <p14:creationId xmlns:p14="http://schemas.microsoft.com/office/powerpoint/2010/main" val="295470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频 谱的非线性搬移电路，是在频谱</a:t>
            </a:r>
            <a:r>
              <a:rPr lang="zh-CN" altLang="en-US" dirty="0"/>
              <a:t>的搬移过程中，输入信号的频谱不仅在频域上搬移，而且频谱 结构也发生了变化，如图</a:t>
            </a:r>
            <a:r>
              <a:rPr lang="en-US" altLang="zh-CN" dirty="0"/>
              <a:t>5-1</a:t>
            </a:r>
            <a:r>
              <a:rPr lang="zh-CN" altLang="en-US" dirty="0"/>
              <a:t>（ </a:t>
            </a:r>
            <a:r>
              <a:rPr lang="en-US" altLang="zh-CN" dirty="0"/>
              <a:t>b</a:t>
            </a:r>
            <a:r>
              <a:rPr lang="zh-CN" altLang="en-US" dirty="0"/>
              <a:t>）所示，频率调制与解调、相位调制与解调等电路就属于这一 类电路。本章和第六章讨论频谱的线性搬移电</a:t>
            </a:r>
            <a:r>
              <a:rPr lang="zh-CN" altLang="en-US" dirty="0" smtClean="0"/>
              <a:t>路</a:t>
            </a:r>
            <a:r>
              <a:rPr lang="zh-CN" altLang="en-US" dirty="0"/>
              <a:t>及其应用</a:t>
            </a:r>
            <a:r>
              <a:rPr lang="en-US" altLang="zh-CN" dirty="0" smtClean="0"/>
              <a:t>——</a:t>
            </a:r>
            <a:r>
              <a:rPr lang="zh-CN" altLang="en-US" dirty="0" smtClean="0"/>
              <a:t>振</a:t>
            </a:r>
            <a:r>
              <a:rPr lang="zh-CN" altLang="en-US" dirty="0"/>
              <a:t>幅调制与解调和混频电路； 在第七章讨论频谱的非线性搬移电路及其应用</a:t>
            </a:r>
            <a:r>
              <a:rPr lang="en-US" altLang="zh-CN" dirty="0" smtClean="0"/>
              <a:t>——</a:t>
            </a:r>
            <a:r>
              <a:rPr lang="zh-CN" altLang="en-US" dirty="0" smtClean="0"/>
              <a:t>频</a:t>
            </a:r>
            <a:r>
              <a:rPr lang="zh-CN" altLang="en-US" dirty="0"/>
              <a:t>率调制与解调等电路</a:t>
            </a:r>
            <a:r>
              <a:rPr lang="zh-CN" altLang="en-US" dirty="0" smtClean="0"/>
              <a:t>。</a:t>
            </a:r>
            <a:endParaRPr lang="zh-CN" altLang="en-US" dirty="0"/>
          </a:p>
        </p:txBody>
      </p:sp>
    </p:spTree>
    <p:extLst>
      <p:ext uri="{BB962C8B-B14F-4D97-AF65-F5344CB8AC3E}">
        <p14:creationId xmlns:p14="http://schemas.microsoft.com/office/powerpoint/2010/main" val="16873661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a:t>
            </a:r>
            <a:r>
              <a:rPr lang="zh-CN" altLang="en-US" dirty="0"/>
              <a:t>于 </a:t>
            </a:r>
            <a:r>
              <a:rPr lang="en-US" altLang="zh-CN" dirty="0" smtClean="0"/>
              <a:t>u</a:t>
            </a:r>
            <a:r>
              <a:rPr lang="en-US" altLang="zh-CN" baseline="-25000" dirty="0" smtClean="0"/>
              <a:t>2</a:t>
            </a:r>
            <a:r>
              <a:rPr lang="zh-CN" altLang="en-US" dirty="0" smtClean="0"/>
              <a:t> </a:t>
            </a:r>
            <a:r>
              <a:rPr lang="zh-CN" altLang="en-US" dirty="0"/>
              <a:t>＝ </a:t>
            </a:r>
            <a:r>
              <a:rPr lang="en-US" altLang="zh-CN" dirty="0" smtClean="0"/>
              <a:t>U</a:t>
            </a:r>
            <a:r>
              <a:rPr lang="en-US" altLang="zh-CN" baseline="-25000" dirty="0" smtClean="0"/>
              <a:t>2</a:t>
            </a:r>
            <a:r>
              <a:rPr lang="en-US" altLang="zh-CN" dirty="0" smtClean="0"/>
              <a:t>cos</a:t>
            </a:r>
            <a:r>
              <a:rPr lang="el-GR" altLang="zh-CN" dirty="0"/>
              <a:t> </a:t>
            </a:r>
            <a:r>
              <a:rPr lang="el-GR" altLang="zh-CN" dirty="0" smtClean="0"/>
              <a:t>ω</a:t>
            </a:r>
            <a:r>
              <a:rPr lang="en-US" altLang="zh-CN" baseline="-25000" dirty="0" smtClean="0"/>
              <a:t>2</a:t>
            </a:r>
            <a:r>
              <a:rPr lang="en-US" altLang="zh-CN" dirty="0" smtClean="0"/>
              <a:t>t</a:t>
            </a:r>
            <a:r>
              <a:rPr lang="zh-CN" altLang="en-US" dirty="0" smtClean="0"/>
              <a:t>，</a:t>
            </a:r>
            <a:r>
              <a:rPr lang="zh-CN" altLang="en-US" dirty="0"/>
              <a:t>则 </a:t>
            </a:r>
            <a:r>
              <a:rPr lang="en-US" altLang="zh-CN" dirty="0" smtClean="0"/>
              <a:t>u2</a:t>
            </a:r>
            <a:r>
              <a:rPr lang="zh-CN" altLang="en-US" dirty="0" smtClean="0"/>
              <a:t> ≥０对</a:t>
            </a:r>
            <a:r>
              <a:rPr lang="zh-CN" altLang="en-US" dirty="0"/>
              <a:t>应</a:t>
            </a:r>
            <a:r>
              <a:rPr lang="zh-CN" altLang="en-US" dirty="0" smtClean="0"/>
              <a:t>于</a:t>
            </a:r>
            <a:r>
              <a:rPr lang="en-US" altLang="zh-CN" dirty="0" smtClean="0"/>
              <a:t>2n</a:t>
            </a:r>
            <a:r>
              <a:rPr lang="el-GR" altLang="zh-CN" dirty="0" smtClean="0"/>
              <a:t>π</a:t>
            </a:r>
            <a:r>
              <a:rPr lang="zh-CN" altLang="el-GR" dirty="0"/>
              <a:t>－</a:t>
            </a:r>
            <a:r>
              <a:rPr lang="el-GR" altLang="zh-CN" dirty="0"/>
              <a:t>π </a:t>
            </a:r>
            <a:r>
              <a:rPr lang="en-US" altLang="zh-CN" dirty="0" smtClean="0"/>
              <a:t>/2</a:t>
            </a:r>
            <a:r>
              <a:rPr lang="zh-CN" altLang="el-GR" dirty="0" smtClean="0"/>
              <a:t>≤ </a:t>
            </a:r>
            <a:r>
              <a:rPr lang="el-GR" altLang="zh-CN" dirty="0" smtClean="0"/>
              <a:t>ω</a:t>
            </a:r>
            <a:r>
              <a:rPr lang="en-US" altLang="zh-CN" baseline="-25000" dirty="0" smtClean="0"/>
              <a:t>2</a:t>
            </a:r>
            <a:r>
              <a:rPr lang="zh-CN" altLang="el-GR" dirty="0" smtClean="0"/>
              <a:t> </a:t>
            </a:r>
            <a:r>
              <a:rPr lang="en-US" altLang="zh-CN" dirty="0" smtClean="0"/>
              <a:t>t</a:t>
            </a:r>
            <a:r>
              <a:rPr lang="zh-CN" altLang="en-US" dirty="0" smtClean="0"/>
              <a:t> ≤</a:t>
            </a:r>
            <a:r>
              <a:rPr lang="en-US" altLang="zh-CN" dirty="0" smtClean="0"/>
              <a:t>2n</a:t>
            </a:r>
            <a:r>
              <a:rPr lang="el-GR" altLang="zh-CN" dirty="0" smtClean="0"/>
              <a:t>π</a:t>
            </a:r>
            <a:r>
              <a:rPr lang="zh-CN" altLang="el-GR" dirty="0"/>
              <a:t>＋</a:t>
            </a:r>
            <a:r>
              <a:rPr lang="el-GR" altLang="zh-CN" dirty="0"/>
              <a:t>π </a:t>
            </a:r>
            <a:r>
              <a:rPr lang="en-US" altLang="zh-CN" dirty="0" smtClean="0"/>
              <a:t>/2</a:t>
            </a:r>
            <a:r>
              <a:rPr lang="zh-CN" altLang="el-GR" dirty="0" smtClean="0"/>
              <a:t>， </a:t>
            </a:r>
            <a:r>
              <a:rPr lang="en-US" altLang="zh-CN" dirty="0" smtClean="0"/>
              <a:t>n</a:t>
            </a:r>
            <a:r>
              <a:rPr lang="zh-CN" altLang="en-US" dirty="0" smtClean="0"/>
              <a:t>＝</a:t>
            </a:r>
            <a:r>
              <a:rPr lang="zh-CN" altLang="en-US" dirty="0"/>
              <a:t>０，１，２，</a:t>
            </a:r>
            <a:r>
              <a:rPr lang="en-US" altLang="zh-CN" dirty="0"/>
              <a:t>…</a:t>
            </a:r>
            <a:r>
              <a:rPr lang="zh-CN" altLang="en-US" dirty="0"/>
              <a:t>，故</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上</a:t>
            </a:r>
            <a:r>
              <a:rPr lang="zh-CN" altLang="en-US" dirty="0"/>
              <a:t>式也可以合并写</a:t>
            </a:r>
            <a:r>
              <a:rPr lang="zh-CN" altLang="en-US" dirty="0" smtClean="0"/>
              <a:t>成</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 </a:t>
            </a:r>
            <a:r>
              <a:rPr lang="en-US" altLang="zh-CN" dirty="0" smtClean="0"/>
              <a:t>g(t)</a:t>
            </a:r>
            <a:r>
              <a:rPr lang="zh-CN" altLang="en-US" dirty="0" smtClean="0"/>
              <a:t>为</a:t>
            </a:r>
            <a:r>
              <a:rPr lang="zh-CN" altLang="en-US" dirty="0"/>
              <a:t>时变电导，</a:t>
            </a:r>
            <a:r>
              <a:rPr lang="zh-CN" altLang="en-US" dirty="0" smtClean="0"/>
              <a:t>受</a:t>
            </a:r>
            <a:r>
              <a:rPr lang="en-US" altLang="zh-CN" dirty="0" smtClean="0"/>
              <a:t>u</a:t>
            </a:r>
            <a:r>
              <a:rPr lang="en-US" altLang="zh-CN" baseline="-25000" dirty="0" smtClean="0"/>
              <a:t>2</a:t>
            </a:r>
            <a:r>
              <a:rPr lang="zh-CN" altLang="en-US" dirty="0"/>
              <a:t>的控制； </a:t>
            </a:r>
            <a:r>
              <a:rPr lang="en-US" altLang="zh-CN" dirty="0"/>
              <a:t>K(</a:t>
            </a:r>
            <a:r>
              <a:rPr lang="zh-CN" altLang="en-US" dirty="0"/>
              <a:t> </a:t>
            </a:r>
            <a:r>
              <a:rPr lang="el-GR" altLang="zh-CN" dirty="0"/>
              <a:t>ω</a:t>
            </a:r>
            <a:r>
              <a:rPr lang="en-US" altLang="zh-CN" baseline="-25000" dirty="0"/>
              <a:t>2</a:t>
            </a:r>
            <a:r>
              <a:rPr lang="en-US" altLang="zh-CN" dirty="0"/>
              <a:t>t</a:t>
            </a:r>
            <a:r>
              <a:rPr lang="zh-CN" altLang="en-US" dirty="0"/>
              <a:t> ）为开关函数，它在 </a:t>
            </a:r>
            <a:r>
              <a:rPr lang="en-US" altLang="zh-CN" dirty="0"/>
              <a:t>u</a:t>
            </a:r>
            <a:r>
              <a:rPr lang="en-US" altLang="zh-CN" baseline="-25000" dirty="0"/>
              <a:t>2</a:t>
            </a:r>
            <a:r>
              <a:rPr lang="zh-CN" altLang="en-US" dirty="0"/>
              <a:t> 的</a:t>
            </a:r>
            <a:r>
              <a:rPr lang="zh-CN" altLang="en-US" dirty="0" smtClean="0"/>
              <a:t>正</a:t>
            </a:r>
            <a:r>
              <a:rPr lang="zh-CN" altLang="en-US" dirty="0"/>
              <a:t>半周时等于１，在负半周时为零，</a:t>
            </a:r>
            <a:r>
              <a:rPr lang="zh-CN" altLang="en-US" dirty="0" smtClean="0"/>
              <a:t>即</a:t>
            </a:r>
            <a:br>
              <a:rPr lang="zh-CN" altLang="en-US" dirty="0" smtClean="0"/>
            </a:br>
            <a:r>
              <a:rPr lang="zh-CN" altLang="en-US" dirty="0" smtClean="0"/>
              <a:t/>
            </a:r>
            <a:br>
              <a:rPr lang="zh-CN" altLang="en-US" dirty="0" smtClean="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628650" y="2115200"/>
            <a:ext cx="7002062" cy="1722507"/>
          </a:xfrm>
          <a:prstGeom prst="rect">
            <a:avLst/>
          </a:prstGeom>
        </p:spPr>
      </p:pic>
      <p:pic>
        <p:nvPicPr>
          <p:cNvPr id="4" name="图片 3"/>
          <p:cNvPicPr>
            <a:picLocks noChangeAspect="1"/>
          </p:cNvPicPr>
          <p:nvPr/>
        </p:nvPicPr>
        <p:blipFill>
          <a:blip r:embed="rId3"/>
          <a:stretch>
            <a:fillRect/>
          </a:stretch>
        </p:blipFill>
        <p:spPr>
          <a:xfrm>
            <a:off x="2226309" y="4365169"/>
            <a:ext cx="4691381" cy="659491"/>
          </a:xfrm>
          <a:prstGeom prst="rect">
            <a:avLst/>
          </a:prstGeom>
        </p:spPr>
      </p:pic>
      <p:sp>
        <p:nvSpPr>
          <p:cNvPr id="5" name="矩形 4"/>
          <p:cNvSpPr/>
          <p:nvPr/>
        </p:nvSpPr>
        <p:spPr>
          <a:xfrm>
            <a:off x="7560172" y="2745620"/>
            <a:ext cx="931665" cy="461665"/>
          </a:xfrm>
          <a:prstGeom prst="rect">
            <a:avLst/>
          </a:prstGeom>
        </p:spPr>
        <p:txBody>
          <a:bodyPr wrap="none">
            <a:spAutoFit/>
          </a:bodyPr>
          <a:lstStyle/>
          <a:p>
            <a:r>
              <a:rPr lang="en-US" altLang="zh-CN" sz="2400" dirty="0" smtClean="0"/>
              <a:t>(5-21)</a:t>
            </a:r>
            <a:endParaRPr lang="zh-CN" altLang="en-US" sz="2400" dirty="0"/>
          </a:p>
        </p:txBody>
      </p:sp>
      <p:sp>
        <p:nvSpPr>
          <p:cNvPr id="6" name="矩形 5"/>
          <p:cNvSpPr/>
          <p:nvPr/>
        </p:nvSpPr>
        <p:spPr>
          <a:xfrm>
            <a:off x="7630712" y="4562995"/>
            <a:ext cx="931665" cy="461665"/>
          </a:xfrm>
          <a:prstGeom prst="rect">
            <a:avLst/>
          </a:prstGeom>
        </p:spPr>
        <p:txBody>
          <a:bodyPr wrap="none">
            <a:spAutoFit/>
          </a:bodyPr>
          <a:lstStyle/>
          <a:p>
            <a:r>
              <a:rPr lang="en-US" altLang="zh-CN" sz="2400" dirty="0" smtClean="0"/>
              <a:t>(5-22)</a:t>
            </a:r>
            <a:endParaRPr lang="zh-CN" altLang="en-US" sz="2400" dirty="0"/>
          </a:p>
        </p:txBody>
      </p:sp>
    </p:spTree>
    <p:extLst>
      <p:ext uri="{BB962C8B-B14F-4D97-AF65-F5344CB8AC3E}">
        <p14:creationId xmlns:p14="http://schemas.microsoft.com/office/powerpoint/2010/main" val="282197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如</a:t>
            </a:r>
            <a:r>
              <a:rPr lang="zh-CN" altLang="en-US" dirty="0" smtClean="0"/>
              <a:t>图</a:t>
            </a:r>
            <a:r>
              <a:rPr lang="en-US" altLang="zh-CN" dirty="0" smtClean="0"/>
              <a:t>5-6</a:t>
            </a:r>
            <a:r>
              <a:rPr lang="zh-CN" altLang="en-US" dirty="0" smtClean="0"/>
              <a:t>所</a:t>
            </a:r>
            <a:r>
              <a:rPr lang="zh-CN" altLang="en-US" dirty="0"/>
              <a:t>示，这是一个单向开关函数。由此可见，在前面的假设条件下，二极管电路可 等效一线性时变电路，其时变电导 </a:t>
            </a:r>
            <a:r>
              <a:rPr lang="en-US" altLang="zh-CN" dirty="0" smtClean="0"/>
              <a:t>g(t)</a:t>
            </a:r>
            <a:r>
              <a:rPr lang="zh-CN" altLang="en-US" dirty="0" smtClean="0"/>
              <a:t>为</a:t>
            </a:r>
            <a:endParaRPr lang="zh-CN" altLang="en-US" dirty="0"/>
          </a:p>
        </p:txBody>
      </p:sp>
      <p:pic>
        <p:nvPicPr>
          <p:cNvPr id="2" name="图片 1"/>
          <p:cNvPicPr>
            <a:picLocks noChangeAspect="1"/>
          </p:cNvPicPr>
          <p:nvPr/>
        </p:nvPicPr>
        <p:blipFill>
          <a:blip r:embed="rId2"/>
          <a:stretch>
            <a:fillRect/>
          </a:stretch>
        </p:blipFill>
        <p:spPr>
          <a:xfrm>
            <a:off x="868166" y="1040906"/>
            <a:ext cx="5827299" cy="1494476"/>
          </a:xfrm>
          <a:prstGeom prst="rect">
            <a:avLst/>
          </a:prstGeom>
        </p:spPr>
      </p:pic>
      <p:pic>
        <p:nvPicPr>
          <p:cNvPr id="4" name="图片 3"/>
          <p:cNvPicPr>
            <a:picLocks noChangeAspect="1"/>
          </p:cNvPicPr>
          <p:nvPr/>
        </p:nvPicPr>
        <p:blipFill>
          <a:blip r:embed="rId3"/>
          <a:stretch>
            <a:fillRect/>
          </a:stretch>
        </p:blipFill>
        <p:spPr>
          <a:xfrm>
            <a:off x="3060474" y="3992175"/>
            <a:ext cx="3023052" cy="524406"/>
          </a:xfrm>
          <a:prstGeom prst="rect">
            <a:avLst/>
          </a:prstGeom>
        </p:spPr>
      </p:pic>
      <p:sp>
        <p:nvSpPr>
          <p:cNvPr id="5" name="矩形 4"/>
          <p:cNvSpPr/>
          <p:nvPr/>
        </p:nvSpPr>
        <p:spPr>
          <a:xfrm>
            <a:off x="6998510" y="1603478"/>
            <a:ext cx="931665" cy="461665"/>
          </a:xfrm>
          <a:prstGeom prst="rect">
            <a:avLst/>
          </a:prstGeom>
        </p:spPr>
        <p:txBody>
          <a:bodyPr wrap="none">
            <a:spAutoFit/>
          </a:bodyPr>
          <a:lstStyle/>
          <a:p>
            <a:r>
              <a:rPr lang="en-US" altLang="zh-CN" sz="2400" dirty="0" smtClean="0"/>
              <a:t>(5-23)</a:t>
            </a:r>
            <a:endParaRPr lang="zh-CN" altLang="en-US" sz="2400" dirty="0"/>
          </a:p>
        </p:txBody>
      </p:sp>
      <p:sp>
        <p:nvSpPr>
          <p:cNvPr id="6" name="矩形 5"/>
          <p:cNvSpPr/>
          <p:nvPr/>
        </p:nvSpPr>
        <p:spPr>
          <a:xfrm>
            <a:off x="6998510" y="4023545"/>
            <a:ext cx="931665" cy="461665"/>
          </a:xfrm>
          <a:prstGeom prst="rect">
            <a:avLst/>
          </a:prstGeom>
        </p:spPr>
        <p:txBody>
          <a:bodyPr wrap="none">
            <a:spAutoFit/>
          </a:bodyPr>
          <a:lstStyle/>
          <a:p>
            <a:r>
              <a:rPr lang="en-US" altLang="zh-CN" sz="2400" dirty="0" smtClean="0"/>
              <a:t>(5-24)</a:t>
            </a:r>
            <a:endParaRPr lang="zh-CN" altLang="en-US" sz="2400" dirty="0"/>
          </a:p>
        </p:txBody>
      </p:sp>
    </p:spTree>
    <p:extLst>
      <p:ext uri="{BB962C8B-B14F-4D97-AF65-F5344CB8AC3E}">
        <p14:creationId xmlns:p14="http://schemas.microsoft.com/office/powerpoint/2010/main" val="4105457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257" y="1808363"/>
            <a:ext cx="5029485" cy="2957600"/>
          </a:xfrm>
          <a:prstGeom prst="rect">
            <a:avLst/>
          </a:prstGeom>
        </p:spPr>
      </p:pic>
      <p:sp>
        <p:nvSpPr>
          <p:cNvPr id="4" name="矩形 3"/>
          <p:cNvSpPr/>
          <p:nvPr/>
        </p:nvSpPr>
        <p:spPr>
          <a:xfrm>
            <a:off x="2285999" y="5345009"/>
            <a:ext cx="4572000" cy="461665"/>
          </a:xfrm>
          <a:prstGeom prst="rect">
            <a:avLst/>
          </a:prstGeom>
        </p:spPr>
        <p:txBody>
          <a:bodyPr>
            <a:spAutoFit/>
          </a:bodyPr>
          <a:lstStyle/>
          <a:p>
            <a:pPr algn="ctr"/>
            <a:r>
              <a:rPr lang="zh-CN" altLang="en-US" sz="2400" dirty="0" smtClean="0"/>
              <a:t>图</a:t>
            </a:r>
            <a:r>
              <a:rPr lang="en-US" altLang="zh-CN" sz="2400" dirty="0" smtClean="0"/>
              <a:t>5-6</a:t>
            </a:r>
            <a:r>
              <a:rPr lang="zh-CN" altLang="en-US" sz="2400" dirty="0"/>
              <a:t>　</a:t>
            </a:r>
            <a:r>
              <a:rPr lang="en-US" altLang="zh-CN" sz="2400" dirty="0" smtClean="0"/>
              <a:t>u</a:t>
            </a:r>
            <a:r>
              <a:rPr lang="en-US" altLang="zh-CN" sz="2400" baseline="-25000" dirty="0" smtClean="0"/>
              <a:t>2</a:t>
            </a:r>
            <a:r>
              <a:rPr lang="zh-CN" altLang="en-US" sz="2400" dirty="0" smtClean="0"/>
              <a:t> 与</a:t>
            </a:r>
            <a:r>
              <a:rPr lang="en-US" altLang="zh-CN" sz="2400" dirty="0" smtClean="0"/>
              <a:t>K(</a:t>
            </a:r>
            <a:r>
              <a:rPr lang="zh-CN" altLang="en-US" sz="2400" dirty="0" smtClean="0"/>
              <a:t> ω</a:t>
            </a:r>
            <a:r>
              <a:rPr lang="en-US" altLang="zh-CN" sz="2400" baseline="-25000" dirty="0" smtClean="0"/>
              <a:t>2</a:t>
            </a:r>
            <a:r>
              <a:rPr lang="en-US" altLang="zh-CN" sz="2400" dirty="0" smtClean="0"/>
              <a:t>t</a:t>
            </a:r>
            <a:r>
              <a:rPr lang="zh-CN" altLang="en-US" sz="2400" dirty="0" smtClean="0"/>
              <a:t> </a:t>
            </a:r>
            <a:r>
              <a:rPr lang="en-US" altLang="zh-CN" sz="2400" dirty="0" smtClean="0"/>
              <a:t>)</a:t>
            </a:r>
            <a:r>
              <a:rPr lang="zh-CN" altLang="en-US" sz="2400" dirty="0" smtClean="0"/>
              <a:t>的</a:t>
            </a:r>
            <a:r>
              <a:rPr lang="zh-CN" altLang="en-US" sz="2400" dirty="0"/>
              <a:t>波形图</a:t>
            </a:r>
          </a:p>
        </p:txBody>
      </p:sp>
    </p:spTree>
    <p:extLst>
      <p:ext uri="{BB962C8B-B14F-4D97-AF65-F5344CB8AC3E}">
        <p14:creationId xmlns:p14="http://schemas.microsoft.com/office/powerpoint/2010/main" val="831005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K</a:t>
            </a:r>
            <a:r>
              <a:rPr lang="en-US" altLang="zh-CN" dirty="0"/>
              <a:t>(</a:t>
            </a:r>
            <a:r>
              <a:rPr lang="zh-CN" altLang="en-US" dirty="0"/>
              <a:t> ω</a:t>
            </a:r>
            <a:r>
              <a:rPr lang="en-US" altLang="zh-CN" baseline="-25000" dirty="0"/>
              <a:t>2</a:t>
            </a:r>
            <a:r>
              <a:rPr lang="en-US" altLang="zh-CN" dirty="0"/>
              <a:t>t</a:t>
            </a:r>
            <a:r>
              <a:rPr lang="zh-CN" altLang="en-US" dirty="0"/>
              <a:t> </a:t>
            </a:r>
            <a:r>
              <a:rPr lang="en-US" altLang="zh-CN" dirty="0"/>
              <a:t>)</a:t>
            </a:r>
            <a:r>
              <a:rPr lang="zh-CN" altLang="en-US" dirty="0" smtClean="0"/>
              <a:t>是</a:t>
            </a:r>
            <a:r>
              <a:rPr lang="zh-CN" altLang="en-US" dirty="0"/>
              <a:t>一周期性函数，其周期与控制信</a:t>
            </a:r>
            <a:r>
              <a:rPr lang="zh-CN" altLang="en-US" dirty="0" smtClean="0"/>
              <a:t>号</a:t>
            </a:r>
            <a:r>
              <a:rPr lang="en-US" altLang="zh-CN" dirty="0" smtClean="0"/>
              <a:t>u</a:t>
            </a:r>
            <a:r>
              <a:rPr lang="en-US" altLang="zh-CN" baseline="-25000" dirty="0" smtClean="0"/>
              <a:t>2</a:t>
            </a:r>
            <a:r>
              <a:rPr lang="zh-CN" altLang="en-US" dirty="0" smtClean="0"/>
              <a:t>的</a:t>
            </a:r>
            <a:r>
              <a:rPr lang="zh-CN" altLang="en-US" dirty="0"/>
              <a:t>周期相同，可用一傅立叶级数展开</a:t>
            </a:r>
            <a:r>
              <a:rPr lang="zh-CN" altLang="en-US" dirty="0" smtClean="0"/>
              <a:t>，其</a:t>
            </a:r>
            <a:r>
              <a:rPr lang="zh-CN" altLang="en-US" dirty="0"/>
              <a:t>展开式</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代入式（ </a:t>
            </a:r>
            <a:r>
              <a:rPr lang="en-US" altLang="zh-CN" dirty="0" smtClean="0"/>
              <a:t>5-22</a:t>
            </a:r>
            <a:r>
              <a:rPr lang="zh-CN" altLang="en-US" dirty="0" smtClean="0"/>
              <a:t>）</a:t>
            </a:r>
            <a:r>
              <a:rPr lang="zh-CN" altLang="en-US" dirty="0"/>
              <a:t>有</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764597" y="1926972"/>
            <a:ext cx="7614806" cy="1518024"/>
          </a:xfrm>
          <a:prstGeom prst="rect">
            <a:avLst/>
          </a:prstGeom>
        </p:spPr>
      </p:pic>
      <p:pic>
        <p:nvPicPr>
          <p:cNvPr id="4" name="图片 3"/>
          <p:cNvPicPr>
            <a:picLocks noChangeAspect="1"/>
          </p:cNvPicPr>
          <p:nvPr/>
        </p:nvPicPr>
        <p:blipFill>
          <a:blip r:embed="rId3"/>
          <a:stretch>
            <a:fillRect/>
          </a:stretch>
        </p:blipFill>
        <p:spPr>
          <a:xfrm>
            <a:off x="275772" y="4609012"/>
            <a:ext cx="8592456" cy="724989"/>
          </a:xfrm>
          <a:prstGeom prst="rect">
            <a:avLst/>
          </a:prstGeom>
        </p:spPr>
      </p:pic>
      <p:sp>
        <p:nvSpPr>
          <p:cNvPr id="5" name="矩形 4"/>
          <p:cNvSpPr/>
          <p:nvPr/>
        </p:nvSpPr>
        <p:spPr>
          <a:xfrm>
            <a:off x="7583685" y="3426356"/>
            <a:ext cx="931665" cy="461665"/>
          </a:xfrm>
          <a:prstGeom prst="rect">
            <a:avLst/>
          </a:prstGeom>
        </p:spPr>
        <p:txBody>
          <a:bodyPr wrap="none">
            <a:spAutoFit/>
          </a:bodyPr>
          <a:lstStyle/>
          <a:p>
            <a:r>
              <a:rPr lang="en-US" altLang="zh-CN" sz="2400" dirty="0" smtClean="0"/>
              <a:t>(5-25)</a:t>
            </a:r>
            <a:endParaRPr lang="zh-CN" altLang="en-US" sz="2400" dirty="0"/>
          </a:p>
        </p:txBody>
      </p:sp>
      <p:sp>
        <p:nvSpPr>
          <p:cNvPr id="6" name="矩形 5"/>
          <p:cNvSpPr/>
          <p:nvPr/>
        </p:nvSpPr>
        <p:spPr>
          <a:xfrm>
            <a:off x="7583684" y="5411360"/>
            <a:ext cx="931665" cy="461665"/>
          </a:xfrm>
          <a:prstGeom prst="rect">
            <a:avLst/>
          </a:prstGeom>
        </p:spPr>
        <p:txBody>
          <a:bodyPr wrap="none">
            <a:spAutoFit/>
          </a:bodyPr>
          <a:lstStyle/>
          <a:p>
            <a:r>
              <a:rPr lang="en-US" altLang="zh-CN" sz="2400" dirty="0" smtClean="0"/>
              <a:t>(5-26)</a:t>
            </a:r>
            <a:endParaRPr lang="zh-CN" altLang="en-US" sz="2400" dirty="0"/>
          </a:p>
        </p:txBody>
      </p:sp>
    </p:spTree>
    <p:extLst>
      <p:ext uri="{BB962C8B-B14F-4D97-AF65-F5344CB8AC3E}">
        <p14:creationId xmlns:p14="http://schemas.microsoft.com/office/powerpoint/2010/main" val="200560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若</a:t>
            </a:r>
            <a:r>
              <a:rPr lang="en-US" altLang="zh-CN" dirty="0" smtClean="0"/>
              <a:t>u</a:t>
            </a:r>
            <a:r>
              <a:rPr lang="en-US" altLang="zh-CN" baseline="-25000" dirty="0" smtClean="0"/>
              <a:t>1</a:t>
            </a:r>
            <a:r>
              <a:rPr lang="zh-CN" altLang="en-US" dirty="0" smtClean="0"/>
              <a:t> ＝</a:t>
            </a:r>
            <a:r>
              <a:rPr lang="en-US" altLang="zh-CN" dirty="0" smtClean="0"/>
              <a:t>U</a:t>
            </a:r>
            <a:r>
              <a:rPr lang="en-US" altLang="zh-CN" baseline="-25000" dirty="0" smtClean="0"/>
              <a:t>1</a:t>
            </a:r>
            <a:r>
              <a:rPr lang="en-US" altLang="zh-CN" dirty="0" smtClean="0"/>
              <a:t>cos</a:t>
            </a:r>
            <a:r>
              <a:rPr lang="zh-CN" altLang="en-US" dirty="0" smtClean="0"/>
              <a:t> </a:t>
            </a:r>
            <a:r>
              <a:rPr lang="el-GR" altLang="zh-CN" dirty="0" smtClean="0"/>
              <a:t>ω</a:t>
            </a:r>
            <a:r>
              <a:rPr lang="en-US" altLang="zh-CN" baseline="-25000" dirty="0" smtClean="0"/>
              <a:t>1</a:t>
            </a:r>
            <a:r>
              <a:rPr lang="en-US" altLang="zh-CN" dirty="0" smtClean="0"/>
              <a:t>t</a:t>
            </a:r>
            <a:r>
              <a:rPr lang="zh-CN" altLang="en-US" dirty="0" smtClean="0"/>
              <a:t>，</a:t>
            </a:r>
            <a:r>
              <a:rPr lang="zh-CN" altLang="en-US" dirty="0"/>
              <a:t>为单一频率信号，代入上式有</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899493" y="1738705"/>
            <a:ext cx="7345013" cy="1461694"/>
          </a:xfrm>
          <a:prstGeom prst="rect">
            <a:avLst/>
          </a:prstGeom>
        </p:spPr>
      </p:pic>
      <p:pic>
        <p:nvPicPr>
          <p:cNvPr id="4" name="图片 3"/>
          <p:cNvPicPr>
            <a:picLocks noChangeAspect="1"/>
          </p:cNvPicPr>
          <p:nvPr/>
        </p:nvPicPr>
        <p:blipFill>
          <a:blip r:embed="rId3"/>
          <a:stretch>
            <a:fillRect/>
          </a:stretch>
        </p:blipFill>
        <p:spPr>
          <a:xfrm>
            <a:off x="239795" y="3351501"/>
            <a:ext cx="9070408" cy="741332"/>
          </a:xfrm>
          <a:prstGeom prst="rect">
            <a:avLst/>
          </a:prstGeom>
        </p:spPr>
      </p:pic>
      <p:pic>
        <p:nvPicPr>
          <p:cNvPr id="5" name="图片 4"/>
          <p:cNvPicPr>
            <a:picLocks noChangeAspect="1"/>
          </p:cNvPicPr>
          <p:nvPr/>
        </p:nvPicPr>
        <p:blipFill>
          <a:blip r:embed="rId4"/>
          <a:stretch>
            <a:fillRect/>
          </a:stretch>
        </p:blipFill>
        <p:spPr>
          <a:xfrm>
            <a:off x="929113" y="4243935"/>
            <a:ext cx="7285771" cy="755736"/>
          </a:xfrm>
          <a:prstGeom prst="rect">
            <a:avLst/>
          </a:prstGeom>
        </p:spPr>
      </p:pic>
      <p:sp>
        <p:nvSpPr>
          <p:cNvPr id="6" name="矩形 5"/>
          <p:cNvSpPr/>
          <p:nvPr/>
        </p:nvSpPr>
        <p:spPr>
          <a:xfrm>
            <a:off x="7583685" y="5150773"/>
            <a:ext cx="931665" cy="461665"/>
          </a:xfrm>
          <a:prstGeom prst="rect">
            <a:avLst/>
          </a:prstGeom>
        </p:spPr>
        <p:txBody>
          <a:bodyPr wrap="none">
            <a:spAutoFit/>
          </a:bodyPr>
          <a:lstStyle/>
          <a:p>
            <a:pPr algn="ctr"/>
            <a:r>
              <a:rPr lang="en-US" altLang="zh-CN" sz="2400" dirty="0" smtClean="0"/>
              <a:t>(5-27)</a:t>
            </a:r>
            <a:endParaRPr lang="zh-CN" altLang="en-US" sz="2400" dirty="0"/>
          </a:p>
        </p:txBody>
      </p:sp>
    </p:spTree>
    <p:extLst>
      <p:ext uri="{BB962C8B-B14F-4D97-AF65-F5344CB8AC3E}">
        <p14:creationId xmlns:p14="http://schemas.microsoft.com/office/powerpoint/2010/main" val="2503258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29359" y="834361"/>
            <a:ext cx="8433288" cy="5213131"/>
          </a:xfrm>
        </p:spPr>
        <p:txBody>
          <a:bodyPr/>
          <a:lstStyle/>
          <a:p>
            <a:r>
              <a:rPr lang="zh-CN" altLang="en-US" dirty="0" smtClean="0"/>
              <a:t>       由</a:t>
            </a:r>
            <a:r>
              <a:rPr lang="zh-CN" altLang="en-US" dirty="0"/>
              <a:t>上式可以看出，流过二极管的电流 </a:t>
            </a:r>
            <a:r>
              <a:rPr lang="en-US" altLang="zh-CN" dirty="0" smtClean="0"/>
              <a:t>i</a:t>
            </a:r>
            <a:r>
              <a:rPr lang="en-US" altLang="zh-CN" baseline="-25000" dirty="0" smtClean="0"/>
              <a:t>D</a:t>
            </a:r>
            <a:r>
              <a:rPr lang="zh-CN" altLang="en-US" dirty="0" smtClean="0"/>
              <a:t> </a:t>
            </a:r>
            <a:r>
              <a:rPr lang="zh-CN" altLang="en-US" dirty="0"/>
              <a:t>中的频率分量有： </a:t>
            </a:r>
            <a:r>
              <a:rPr lang="en-US" altLang="zh-CN" dirty="0" smtClean="0"/>
              <a:t/>
            </a:r>
            <a:br>
              <a:rPr lang="en-US" altLang="zh-CN" dirty="0" smtClean="0"/>
            </a:br>
            <a:r>
              <a:rPr lang="en-US" altLang="zh-CN" dirty="0"/>
              <a:t> </a:t>
            </a:r>
            <a:r>
              <a:rPr lang="en-US" altLang="zh-CN" dirty="0" smtClean="0"/>
              <a:t>       </a:t>
            </a:r>
            <a:r>
              <a:rPr lang="zh-CN" altLang="en-US" dirty="0" smtClean="0"/>
              <a:t>① </a:t>
            </a:r>
            <a:r>
              <a:rPr lang="zh-CN" altLang="en-US" dirty="0"/>
              <a:t>输入信号 </a:t>
            </a:r>
            <a:r>
              <a:rPr lang="en-US" altLang="zh-CN" dirty="0" smtClean="0"/>
              <a:t>u</a:t>
            </a:r>
            <a:r>
              <a:rPr lang="en-US" altLang="zh-CN" baseline="-25000" dirty="0" smtClean="0"/>
              <a:t>1</a:t>
            </a:r>
            <a:r>
              <a:rPr lang="zh-CN" altLang="en-US" dirty="0" smtClean="0"/>
              <a:t>和</a:t>
            </a:r>
            <a:r>
              <a:rPr lang="zh-CN" altLang="en-US" dirty="0"/>
              <a:t>控制信号 </a:t>
            </a:r>
            <a:r>
              <a:rPr lang="en-US" altLang="zh-CN" dirty="0" smtClean="0"/>
              <a:t>u</a:t>
            </a:r>
            <a:r>
              <a:rPr lang="en-US" altLang="zh-CN" baseline="-25000" dirty="0" smtClean="0"/>
              <a:t>2</a:t>
            </a:r>
            <a:r>
              <a:rPr lang="zh-CN" altLang="en-US" dirty="0" smtClean="0"/>
              <a:t>的</a:t>
            </a:r>
            <a:r>
              <a:rPr lang="zh-CN" altLang="en-US" dirty="0"/>
              <a:t>频率分量 </a:t>
            </a:r>
            <a:r>
              <a:rPr lang="el-GR" altLang="zh-CN" dirty="0" smtClean="0"/>
              <a:t>ω</a:t>
            </a:r>
            <a:r>
              <a:rPr lang="en-US" altLang="zh-CN" baseline="-25000" dirty="0" smtClean="0"/>
              <a:t>1</a:t>
            </a:r>
            <a:r>
              <a:rPr lang="zh-CN" altLang="en-US" dirty="0" smtClean="0"/>
              <a:t>和 </a:t>
            </a:r>
            <a:r>
              <a:rPr lang="el-GR" altLang="zh-CN" dirty="0" smtClean="0"/>
              <a:t>ω</a:t>
            </a:r>
            <a:r>
              <a:rPr lang="en-US" altLang="zh-CN" baseline="-25000" dirty="0" smtClean="0"/>
              <a:t>2</a:t>
            </a:r>
            <a:r>
              <a:rPr lang="zh-CN" altLang="el-GR" dirty="0" smtClean="0"/>
              <a:t>； </a:t>
            </a:r>
            <a:r>
              <a:rPr lang="en-US" altLang="zh-CN" dirty="0" smtClean="0"/>
              <a:t>    </a:t>
            </a:r>
            <a:br>
              <a:rPr lang="en-US" altLang="zh-CN" dirty="0" smtClean="0"/>
            </a:br>
            <a:r>
              <a:rPr lang="en-US" altLang="zh-CN" dirty="0"/>
              <a:t> </a:t>
            </a:r>
            <a:r>
              <a:rPr lang="en-US" altLang="zh-CN" dirty="0" smtClean="0"/>
              <a:t>       </a:t>
            </a:r>
            <a:r>
              <a:rPr lang="zh-CN" altLang="el-GR" dirty="0" smtClean="0"/>
              <a:t>② </a:t>
            </a:r>
            <a:r>
              <a:rPr lang="zh-CN" altLang="en-US" dirty="0"/>
              <a:t>控制信号 </a:t>
            </a:r>
            <a:r>
              <a:rPr lang="en-US" altLang="zh-CN" dirty="0" smtClean="0"/>
              <a:t>u</a:t>
            </a:r>
            <a:r>
              <a:rPr lang="en-US" altLang="zh-CN" baseline="-25000" dirty="0" smtClean="0"/>
              <a:t>2</a:t>
            </a:r>
            <a:r>
              <a:rPr lang="zh-CN" altLang="en-US" dirty="0" smtClean="0"/>
              <a:t> </a:t>
            </a:r>
            <a:r>
              <a:rPr lang="zh-CN" altLang="en-US" dirty="0"/>
              <a:t>的频率 </a:t>
            </a:r>
            <a:r>
              <a:rPr lang="el-GR" altLang="zh-CN" dirty="0" smtClean="0"/>
              <a:t>ω</a:t>
            </a:r>
            <a:r>
              <a:rPr lang="en-US" altLang="zh-CN" baseline="-25000" dirty="0" smtClean="0"/>
              <a:t>2</a:t>
            </a:r>
            <a:r>
              <a:rPr lang="zh-CN" altLang="el-GR" dirty="0" smtClean="0"/>
              <a:t> </a:t>
            </a:r>
            <a:r>
              <a:rPr lang="zh-CN" altLang="en-US" dirty="0"/>
              <a:t>的偶次谐波分量； </a:t>
            </a:r>
            <a:r>
              <a:rPr lang="en-US" altLang="zh-CN" dirty="0" smtClean="0"/>
              <a:t/>
            </a:r>
            <a:br>
              <a:rPr lang="en-US" altLang="zh-CN" dirty="0" smtClean="0"/>
            </a:br>
            <a:r>
              <a:rPr lang="en-US" altLang="zh-CN" dirty="0"/>
              <a:t> </a:t>
            </a:r>
            <a:r>
              <a:rPr lang="en-US" altLang="zh-CN" dirty="0" smtClean="0"/>
              <a:t>       </a:t>
            </a:r>
            <a:r>
              <a:rPr lang="zh-CN" altLang="en-US" dirty="0" smtClean="0"/>
              <a:t>③ </a:t>
            </a:r>
            <a:r>
              <a:rPr lang="zh-CN" altLang="en-US" dirty="0"/>
              <a:t>由输入信号 </a:t>
            </a:r>
            <a:r>
              <a:rPr lang="en-US" altLang="zh-CN" dirty="0" smtClean="0"/>
              <a:t>u</a:t>
            </a:r>
            <a:r>
              <a:rPr lang="en-US" altLang="zh-CN" baseline="-25000" dirty="0" smtClean="0"/>
              <a:t>1</a:t>
            </a:r>
            <a:r>
              <a:rPr lang="zh-CN" altLang="en-US" dirty="0" smtClean="0"/>
              <a:t>的</a:t>
            </a:r>
            <a:r>
              <a:rPr lang="zh-CN" altLang="en-US" dirty="0"/>
              <a:t>频率 </a:t>
            </a:r>
            <a:r>
              <a:rPr lang="el-GR" altLang="zh-CN" dirty="0" smtClean="0"/>
              <a:t>ω</a:t>
            </a:r>
            <a:r>
              <a:rPr lang="en-US" altLang="zh-CN" baseline="-25000" dirty="0" smtClean="0"/>
              <a:t>1</a:t>
            </a:r>
            <a:r>
              <a:rPr lang="zh-CN" altLang="el-GR" baseline="-25000" dirty="0" smtClean="0"/>
              <a:t> </a:t>
            </a:r>
            <a:r>
              <a:rPr lang="zh-CN" altLang="en-US" dirty="0"/>
              <a:t>与控制信号 </a:t>
            </a:r>
            <a:r>
              <a:rPr lang="en-US" altLang="zh-CN" dirty="0" smtClean="0"/>
              <a:t>u</a:t>
            </a:r>
            <a:r>
              <a:rPr lang="en-US" altLang="zh-CN" baseline="-25000" dirty="0" smtClean="0"/>
              <a:t>2</a:t>
            </a:r>
            <a:r>
              <a:rPr lang="zh-CN" altLang="en-US" dirty="0" smtClean="0"/>
              <a:t>的</a:t>
            </a:r>
            <a:r>
              <a:rPr lang="zh-CN" altLang="en-US" dirty="0"/>
              <a:t>奇次谐波分量的组合频率分量（ </a:t>
            </a:r>
            <a:r>
              <a:rPr lang="en-US" altLang="zh-CN" dirty="0" smtClean="0"/>
              <a:t>2n</a:t>
            </a:r>
            <a:r>
              <a:rPr lang="zh-CN" altLang="en-US" dirty="0" smtClean="0"/>
              <a:t>＋</a:t>
            </a:r>
            <a:r>
              <a:rPr lang="en-US" altLang="zh-CN" dirty="0" smtClean="0"/>
              <a:t>1</a:t>
            </a:r>
            <a:r>
              <a:rPr lang="zh-CN" altLang="en-US" dirty="0" smtClean="0"/>
              <a:t>） </a:t>
            </a:r>
            <a:r>
              <a:rPr lang="el-GR" altLang="zh-CN" dirty="0" smtClean="0"/>
              <a:t>ω</a:t>
            </a:r>
            <a:r>
              <a:rPr lang="en-US" altLang="zh-CN" baseline="-25000" dirty="0" smtClean="0"/>
              <a:t>2</a:t>
            </a:r>
            <a:r>
              <a:rPr lang="el-GR" altLang="zh-CN" dirty="0" smtClean="0"/>
              <a:t>± ω</a:t>
            </a:r>
            <a:r>
              <a:rPr lang="en-US" altLang="zh-CN" baseline="-25000" dirty="0" smtClean="0"/>
              <a:t>1</a:t>
            </a:r>
            <a:r>
              <a:rPr lang="zh-CN" altLang="el-GR" dirty="0" smtClean="0"/>
              <a:t>， </a:t>
            </a:r>
            <a:r>
              <a:rPr lang="en-US" altLang="zh-CN" dirty="0" smtClean="0"/>
              <a:t>n</a:t>
            </a:r>
            <a:r>
              <a:rPr lang="zh-CN" altLang="en-US" dirty="0" smtClean="0"/>
              <a:t>＝</a:t>
            </a:r>
            <a:r>
              <a:rPr lang="zh-CN" altLang="en-US" dirty="0"/>
              <a:t>０，１，２，</a:t>
            </a:r>
            <a:r>
              <a:rPr lang="en-US" altLang="zh-CN" dirty="0"/>
              <a:t>…</a:t>
            </a:r>
            <a:r>
              <a:rPr lang="zh-CN" altLang="en-US" dirty="0" smtClean="0"/>
              <a:t>。</a:t>
            </a:r>
            <a:r>
              <a:rPr lang="en-US" altLang="zh-CN" dirty="0" smtClean="0"/>
              <a:t/>
            </a:r>
            <a:br>
              <a:rPr lang="en-US" altLang="zh-CN" dirty="0" smtClean="0"/>
            </a:br>
            <a:r>
              <a:rPr lang="en-US" altLang="zh-CN" dirty="0" smtClean="0"/>
              <a:t>       </a:t>
            </a:r>
            <a:r>
              <a:rPr lang="zh-CN" altLang="en-US" dirty="0" smtClean="0"/>
              <a:t>在</a:t>
            </a:r>
            <a:r>
              <a:rPr lang="zh-CN" altLang="en-US" dirty="0"/>
              <a:t>前面的分析中，是在一定的条件下，将二极管等效为一个受控开关，从而可将二极 管电路等效为一线性时变电路。应指出的是：如果假定条件不满足，比如 </a:t>
            </a:r>
            <a:r>
              <a:rPr lang="en-US" altLang="zh-CN" dirty="0" smtClean="0"/>
              <a:t>U</a:t>
            </a:r>
            <a:r>
              <a:rPr lang="en-US" altLang="zh-CN" baseline="-25000" dirty="0" smtClean="0"/>
              <a:t>2</a:t>
            </a:r>
            <a:r>
              <a:rPr lang="zh-CN" altLang="en-US" dirty="0" smtClean="0"/>
              <a:t>较</a:t>
            </a:r>
            <a:r>
              <a:rPr lang="zh-CN" altLang="en-US" dirty="0"/>
              <a:t>小，不足以 使二极管工作在大信号状态</a:t>
            </a:r>
            <a:r>
              <a:rPr lang="zh-CN" altLang="en-US" dirty="0" smtClean="0"/>
              <a:t>，图</a:t>
            </a:r>
            <a:r>
              <a:rPr lang="en-US" altLang="zh-CN" dirty="0" smtClean="0"/>
              <a:t>5-5</a:t>
            </a:r>
            <a:r>
              <a:rPr lang="zh-CN" altLang="en-US" dirty="0" smtClean="0"/>
              <a:t>的</a:t>
            </a:r>
            <a:r>
              <a:rPr lang="zh-CN" altLang="en-US" dirty="0"/>
              <a:t>二极管</a:t>
            </a:r>
            <a:r>
              <a:rPr lang="zh-CN" altLang="en-US" dirty="0"/>
              <a:t>特性的折线近似就是不正确的了，因而后面的线性时变电路的等效也存在较大的问题；</a:t>
            </a:r>
            <a:endParaRPr lang="zh-CN" altLang="en-US" dirty="0"/>
          </a:p>
        </p:txBody>
      </p:sp>
    </p:spTree>
    <p:extLst>
      <p:ext uri="{BB962C8B-B14F-4D97-AF65-F5344CB8AC3E}">
        <p14:creationId xmlns:p14="http://schemas.microsoft.com/office/powerpoint/2010/main" val="3081474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p:cNvSpPr>
                <a:spLocks noGrp="1"/>
              </p:cNvSpPr>
              <p:nvPr>
                <p:ph type="title"/>
              </p:nvPr>
            </p:nvSpPr>
            <p:spPr>
              <a:xfrm>
                <a:off x="628650" y="740578"/>
                <a:ext cx="7886700" cy="5213131"/>
              </a:xfrm>
            </p:spPr>
            <p:txBody>
              <a:bodyPr/>
              <a:lstStyle/>
              <a:p>
                <a:r>
                  <a:rPr lang="zh-CN" altLang="en-US" dirty="0" smtClean="0"/>
                  <a:t>若 </a:t>
                </a:r>
                <a:r>
                  <a:rPr lang="en-US" altLang="zh-CN" dirty="0" smtClean="0"/>
                  <a:t>U</a:t>
                </a:r>
                <a:r>
                  <a:rPr lang="en-US" altLang="zh-CN" baseline="-25000" dirty="0" smtClean="0"/>
                  <a:t>2</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baseline="-25000" smtClean="0">
                        <a:latin typeface="Cambria Math" panose="02040503050406030204" pitchFamily="18" charset="0"/>
                        <a:ea typeface="Cambria Math" panose="02040503050406030204" pitchFamily="18" charset="0"/>
                      </a:rPr>
                      <m:t>1</m:t>
                    </m:r>
                  </m:oMath>
                </a14:m>
                <a:r>
                  <a:rPr lang="zh-CN" altLang="en-US" dirty="0" smtClean="0"/>
                  <a:t>不</a:t>
                </a:r>
                <a:r>
                  <a:rPr lang="zh-CN" altLang="en-US" dirty="0"/>
                  <a:t>满足，等效的开关控制信号不仅 仅是 </a:t>
                </a:r>
                <a:r>
                  <a:rPr lang="en-US" altLang="zh-CN" dirty="0"/>
                  <a:t>U</a:t>
                </a:r>
                <a:r>
                  <a:rPr lang="en-US" altLang="zh-CN" baseline="-25000" dirty="0"/>
                  <a:t>2 </a:t>
                </a:r>
                <a:r>
                  <a:rPr lang="zh-CN" altLang="en-US" dirty="0" smtClean="0"/>
                  <a:t>，</a:t>
                </a:r>
                <a:r>
                  <a:rPr lang="zh-CN" altLang="en-US" dirty="0"/>
                  <a:t>还应考虑 </a:t>
                </a:r>
                <a:r>
                  <a:rPr lang="en-US" altLang="zh-CN" dirty="0" smtClean="0"/>
                  <a:t>U</a:t>
                </a:r>
                <a:r>
                  <a:rPr lang="en-US" altLang="zh-CN" baseline="-25000" dirty="0" smtClean="0"/>
                  <a:t>1</a:t>
                </a:r>
                <a:r>
                  <a:rPr lang="zh-CN" altLang="en-US" dirty="0" smtClean="0"/>
                  <a:t>的</a:t>
                </a:r>
                <a:r>
                  <a:rPr lang="zh-CN" altLang="en-US" dirty="0"/>
                  <a:t>影响，这时等效的开关函数的通角不是固定的</a:t>
                </a:r>
                <a:r>
                  <a:rPr lang="el-GR" altLang="zh-CN" dirty="0" smtClean="0"/>
                  <a:t>π</a:t>
                </a:r>
                <a:r>
                  <a:rPr lang="en-US" altLang="zh-CN" dirty="0" smtClean="0"/>
                  <a:t>/2</a:t>
                </a:r>
                <a:r>
                  <a:rPr lang="zh-CN" altLang="el-GR" dirty="0" smtClean="0"/>
                  <a:t>，</a:t>
                </a:r>
                <a:r>
                  <a:rPr lang="zh-CN" altLang="en-US" dirty="0"/>
                  <a:t>而是随 </a:t>
                </a:r>
                <a:r>
                  <a:rPr lang="en-US" altLang="zh-CN" dirty="0" smtClean="0"/>
                  <a:t>u</a:t>
                </a:r>
                <a:r>
                  <a:rPr lang="en-US" altLang="zh-CN" baseline="-25000" dirty="0" smtClean="0"/>
                  <a:t>1</a:t>
                </a:r>
                <a:r>
                  <a:rPr lang="zh-CN" altLang="en-US" dirty="0" smtClean="0"/>
                  <a:t>变</a:t>
                </a:r>
                <a:r>
                  <a:rPr lang="zh-CN" altLang="en-US" dirty="0"/>
                  <a:t>化 的；分析中还忽略了输出电压 </a:t>
                </a:r>
                <a:r>
                  <a:rPr lang="en-US" altLang="zh-CN" dirty="0" smtClean="0"/>
                  <a:t>u</a:t>
                </a:r>
                <a:r>
                  <a:rPr lang="en-US" altLang="zh-CN" baseline="-25000" dirty="0" smtClean="0"/>
                  <a:t>0</a:t>
                </a:r>
                <a:r>
                  <a:rPr lang="zh-CN" altLang="en-US" baseline="-25000" dirty="0" smtClean="0"/>
                  <a:t> </a:t>
                </a:r>
                <a:r>
                  <a:rPr lang="zh-CN" altLang="en-US" dirty="0"/>
                  <a:t>对回路的反作用，这是由于在 </a:t>
                </a:r>
                <a:r>
                  <a:rPr lang="en-US" altLang="zh-CN" dirty="0"/>
                  <a:t>U</a:t>
                </a:r>
                <a:r>
                  <a:rPr lang="en-US" altLang="zh-CN" baseline="-25000" dirty="0"/>
                  <a:t>2</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𝑈</m:t>
                    </m:r>
                    <m:r>
                      <a:rPr lang="en-US" altLang="zh-CN" i="1" baseline="-25000">
                        <a:latin typeface="Cambria Math" panose="02040503050406030204" pitchFamily="18" charset="0"/>
                        <a:ea typeface="Cambria Math" panose="02040503050406030204" pitchFamily="18" charset="0"/>
                      </a:rPr>
                      <m:t>1</m:t>
                    </m:r>
                  </m:oMath>
                </a14:m>
                <a:r>
                  <a:rPr lang="zh-CN" altLang="en-US" dirty="0"/>
                  <a:t>的条件下，输出电 压 </a:t>
                </a:r>
                <a:r>
                  <a:rPr lang="en-US" altLang="zh-CN" dirty="0" smtClean="0"/>
                  <a:t>u</a:t>
                </a:r>
                <a:r>
                  <a:rPr lang="en-US" altLang="zh-CN" baseline="-25000" dirty="0" smtClean="0"/>
                  <a:t>0</a:t>
                </a:r>
                <a:r>
                  <a:rPr lang="zh-CN" altLang="en-US" dirty="0" smtClean="0"/>
                  <a:t>的</a:t>
                </a:r>
                <a:r>
                  <a:rPr lang="zh-CN" altLang="en-US" dirty="0"/>
                  <a:t>幅度相对于 </a:t>
                </a:r>
                <a:r>
                  <a:rPr lang="en-US" altLang="zh-CN" dirty="0" smtClean="0"/>
                  <a:t>u</a:t>
                </a:r>
                <a:r>
                  <a:rPr lang="en-US" altLang="zh-CN" baseline="-25000" dirty="0" smtClean="0"/>
                  <a:t>2</a:t>
                </a:r>
                <a:r>
                  <a:rPr lang="zh-CN" altLang="en-US" dirty="0" smtClean="0"/>
                  <a:t> </a:t>
                </a:r>
                <a:r>
                  <a:rPr lang="zh-CN" altLang="en-US" dirty="0"/>
                  <a:t>而言，有 </a:t>
                </a:r>
                <a:r>
                  <a:rPr lang="en-US" altLang="zh-CN" dirty="0"/>
                  <a:t>U</a:t>
                </a:r>
                <a:r>
                  <a:rPr lang="en-US" altLang="zh-CN" baseline="-25000" dirty="0"/>
                  <a:t>2</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𝑈</m:t>
                    </m:r>
                    <m:r>
                      <a:rPr lang="en-US" altLang="zh-CN" b="0" i="1" baseline="-25000" smtClean="0">
                        <a:latin typeface="Cambria Math" panose="02040503050406030204" pitchFamily="18" charset="0"/>
                        <a:ea typeface="Cambria Math" panose="02040503050406030204" pitchFamily="18" charset="0"/>
                      </a:rPr>
                      <m:t>0</m:t>
                    </m:r>
                    <m:r>
                      <a:rPr lang="en-US" altLang="zh-CN" i="1" baseline="-25000">
                        <a:latin typeface="Cambria Math" panose="02040503050406030204" pitchFamily="18" charset="0"/>
                        <a:ea typeface="Cambria Math" panose="02040503050406030204" pitchFamily="18" charset="0"/>
                      </a:rPr>
                      <m:t> </m:t>
                    </m:r>
                  </m:oMath>
                </a14:m>
                <a:r>
                  <a:rPr lang="zh-CN" altLang="en-US" dirty="0"/>
                  <a:t>，若考虑 </a:t>
                </a:r>
                <a:r>
                  <a:rPr lang="en-US" altLang="zh-CN" dirty="0" smtClean="0"/>
                  <a:t>u</a:t>
                </a:r>
                <a:r>
                  <a:rPr lang="en-US" altLang="zh-CN" baseline="-25000" dirty="0" smtClean="0"/>
                  <a:t>0</a:t>
                </a:r>
                <a:r>
                  <a:rPr lang="zh-CN" altLang="en-US" dirty="0" smtClean="0"/>
                  <a:t>的</a:t>
                </a:r>
                <a:r>
                  <a:rPr lang="zh-CN" altLang="en-US" dirty="0"/>
                  <a:t>反作用，对二极管两端电压 </a:t>
                </a:r>
                <a:r>
                  <a:rPr lang="en-US" altLang="zh-CN" dirty="0" smtClean="0"/>
                  <a:t>u</a:t>
                </a:r>
                <a:r>
                  <a:rPr lang="en-US" altLang="zh-CN" baseline="-25000" dirty="0" smtClean="0"/>
                  <a:t>D</a:t>
                </a:r>
                <a:r>
                  <a:rPr lang="zh-CN" altLang="en-US" dirty="0" smtClean="0"/>
                  <a:t>的</a:t>
                </a:r>
                <a:r>
                  <a:rPr lang="zh-CN" altLang="en-US" dirty="0"/>
                  <a:t>影 响不大，频率分量不会变化， </a:t>
                </a:r>
                <a:r>
                  <a:rPr lang="en-US" altLang="zh-CN" dirty="0" smtClean="0"/>
                  <a:t>u</a:t>
                </a:r>
                <a:r>
                  <a:rPr lang="en-US" altLang="zh-CN" baseline="-25000" dirty="0" smtClean="0"/>
                  <a:t>0</a:t>
                </a:r>
                <a:r>
                  <a:rPr lang="zh-CN" altLang="en-US" dirty="0" smtClean="0"/>
                  <a:t>的</a:t>
                </a:r>
                <a:r>
                  <a:rPr lang="zh-CN" altLang="en-US" dirty="0"/>
                  <a:t>影响可能使输出信号幅度降低。还需进一步指出：即便 前述条件不满足，该电路仍然可以完成频谱的线性搬移功能；不同的是，这些条件不满足 后，电路不能等效为线性时变电路，因而不能用</a:t>
                </a:r>
                <a:r>
                  <a:rPr lang="zh-CN" altLang="en-US" dirty="0"/>
                  <a:t>线性时变电路的分析法来分析，但仍然是 一非线性电路，可以用级数展开的非线性电路分析方法来分析。</a:t>
                </a:r>
                <a:endParaRPr lang="zh-CN" altLang="en-US" dirty="0"/>
              </a:p>
            </p:txBody>
          </p:sp>
        </mc:Choice>
        <mc:Fallback>
          <p:sp>
            <p:nvSpPr>
              <p:cNvPr id="3" name="标题 2"/>
              <p:cNvSpPr>
                <a:spLocks noGrp="1" noRot="1" noChangeAspect="1" noMove="1" noResize="1" noEditPoints="1" noAdjustHandles="1" noChangeArrowheads="1" noChangeShapeType="1" noTextEdit="1"/>
              </p:cNvSpPr>
              <p:nvPr>
                <p:ph type="title"/>
              </p:nvPr>
            </p:nvSpPr>
            <p:spPr>
              <a:xfrm>
                <a:off x="628650" y="740578"/>
                <a:ext cx="7886700" cy="5213131"/>
              </a:xfrm>
              <a:blipFill rotWithShape="1">
                <a:blip r:embed="rId2"/>
                <a:stretch>
                  <a:fillRect l="-1159" t="-117" r="-1005"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5426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49" y="810916"/>
            <a:ext cx="8151935" cy="5213131"/>
          </a:xfrm>
        </p:spPr>
        <p:txBody>
          <a:bodyPr/>
          <a:lstStyle/>
          <a:p>
            <a:r>
              <a:rPr lang="zh-CN" altLang="en-US" b="1" dirty="0" smtClean="0"/>
              <a:t>二</a:t>
            </a:r>
            <a:r>
              <a:rPr lang="zh-CN" altLang="en-US" b="1" dirty="0"/>
              <a:t>、二极管平衡电路</a:t>
            </a:r>
            <a:r>
              <a:rPr lang="zh-CN" altLang="en-US" dirty="0"/>
              <a:t/>
            </a:r>
            <a:br>
              <a:rPr lang="zh-CN" altLang="en-US" dirty="0"/>
            </a:br>
            <a:r>
              <a:rPr lang="zh-CN" altLang="en-US" dirty="0" smtClean="0"/>
              <a:t>       </a:t>
            </a:r>
            <a:r>
              <a:rPr lang="zh-CN" altLang="en-US" b="1" dirty="0" smtClean="0"/>
              <a:t>１</a:t>
            </a:r>
            <a:r>
              <a:rPr lang="zh-CN" altLang="en-US" b="1" dirty="0"/>
              <a:t>．电路 </a:t>
            </a:r>
            <a:r>
              <a:rPr lang="en-US" altLang="zh-CN" dirty="0" smtClean="0"/>
              <a:t/>
            </a:r>
            <a:br>
              <a:rPr lang="en-US" altLang="zh-CN" dirty="0" smtClean="0"/>
            </a:br>
            <a:r>
              <a:rPr lang="en-US" altLang="zh-CN" dirty="0"/>
              <a:t> </a:t>
            </a:r>
            <a:r>
              <a:rPr lang="en-US" altLang="zh-CN" dirty="0" smtClean="0"/>
              <a:t>       </a:t>
            </a:r>
            <a:r>
              <a:rPr lang="zh-CN" altLang="en-US" dirty="0" smtClean="0"/>
              <a:t>图</a:t>
            </a:r>
            <a:r>
              <a:rPr lang="en-US" altLang="zh-CN" dirty="0" smtClean="0"/>
              <a:t>5-7</a:t>
            </a:r>
            <a:r>
              <a:rPr lang="zh-CN" altLang="en-US" dirty="0" smtClean="0"/>
              <a:t>（</a:t>
            </a:r>
            <a:r>
              <a:rPr lang="en-US" altLang="zh-CN" dirty="0" smtClean="0"/>
              <a:t>a</a:t>
            </a:r>
            <a:r>
              <a:rPr lang="zh-CN" altLang="en-US" dirty="0" smtClean="0"/>
              <a:t>）</a:t>
            </a:r>
            <a:r>
              <a:rPr lang="zh-CN" altLang="en-US" dirty="0"/>
              <a:t>是二极管平衡电路的原理电路。它是由两个性能一致的二极管及中心抽头 变压器</a:t>
            </a:r>
            <a:r>
              <a:rPr lang="zh-CN" altLang="en-US" dirty="0" smtClean="0"/>
              <a:t>Ｔ</a:t>
            </a:r>
            <a:r>
              <a:rPr lang="en-US" altLang="zh-CN" baseline="-25000" dirty="0" smtClean="0"/>
              <a:t>1</a:t>
            </a:r>
            <a:r>
              <a:rPr lang="zh-CN" altLang="en-US" dirty="0" smtClean="0"/>
              <a:t>、Ｔ</a:t>
            </a:r>
            <a:r>
              <a:rPr lang="en-US" altLang="zh-CN" baseline="-25000" dirty="0" smtClean="0"/>
              <a:t>2</a:t>
            </a:r>
            <a:r>
              <a:rPr lang="zh-CN" altLang="en-US" dirty="0" smtClean="0"/>
              <a:t> </a:t>
            </a:r>
            <a:r>
              <a:rPr lang="zh-CN" altLang="en-US" dirty="0"/>
              <a:t>接成平衡电路的。图中，Ａ、Ａ</a:t>
            </a:r>
            <a:r>
              <a:rPr lang="en-US" altLang="zh-CN" dirty="0"/>
              <a:t>′</a:t>
            </a:r>
            <a:r>
              <a:rPr lang="zh-CN" altLang="en-US" dirty="0"/>
              <a:t>的上半部与下半部完全一样。控制电压 </a:t>
            </a:r>
            <a:r>
              <a:rPr lang="en-US" altLang="zh-CN" dirty="0" smtClean="0"/>
              <a:t>u</a:t>
            </a:r>
            <a:r>
              <a:rPr lang="en-US" altLang="zh-CN" baseline="-25000" dirty="0" smtClean="0"/>
              <a:t>2</a:t>
            </a:r>
            <a:r>
              <a:rPr lang="zh-CN" altLang="en-US" dirty="0" smtClean="0"/>
              <a:t>加 </a:t>
            </a:r>
            <a:r>
              <a:rPr lang="zh-CN" altLang="en-US" dirty="0"/>
              <a:t>于变压器的 Ａ、Ａ</a:t>
            </a:r>
            <a:r>
              <a:rPr lang="en-US" altLang="zh-CN" dirty="0"/>
              <a:t>′</a:t>
            </a:r>
            <a:r>
              <a:rPr lang="zh-CN" altLang="en-US" dirty="0"/>
              <a:t>两端。输出变压器 </a:t>
            </a:r>
            <a:r>
              <a:rPr lang="zh-CN" altLang="en-US" dirty="0" smtClean="0"/>
              <a:t>Ｔ</a:t>
            </a:r>
            <a:r>
              <a:rPr lang="en-US" altLang="zh-CN" baseline="-25000" dirty="0" smtClean="0"/>
              <a:t>2</a:t>
            </a:r>
            <a:r>
              <a:rPr lang="zh-CN" altLang="en-US" dirty="0" smtClean="0"/>
              <a:t> </a:t>
            </a:r>
            <a:r>
              <a:rPr lang="zh-CN" altLang="en-US" dirty="0"/>
              <a:t>次级接滤波器，用以滤除无用的频率分量。从 </a:t>
            </a:r>
            <a:r>
              <a:rPr lang="zh-CN" altLang="en-US" dirty="0" smtClean="0"/>
              <a:t>Ｔ</a:t>
            </a:r>
            <a:r>
              <a:rPr lang="en-US" altLang="zh-CN" baseline="-25000" dirty="0" smtClean="0"/>
              <a:t>2</a:t>
            </a:r>
            <a:r>
              <a:rPr lang="zh-CN" altLang="en-US" dirty="0" smtClean="0"/>
              <a:t> </a:t>
            </a:r>
            <a:r>
              <a:rPr lang="zh-CN" altLang="en-US" dirty="0"/>
              <a:t>次级向右看的负载电阻为 </a:t>
            </a:r>
            <a:r>
              <a:rPr lang="en-US" altLang="zh-CN" dirty="0" smtClean="0"/>
              <a:t>R</a:t>
            </a:r>
            <a:r>
              <a:rPr lang="en-US" altLang="zh-CN" baseline="-25000" dirty="0" smtClean="0"/>
              <a:t>L</a:t>
            </a:r>
            <a:r>
              <a:rPr lang="zh-CN" altLang="en-US" dirty="0" smtClean="0"/>
              <a:t>。</a:t>
            </a:r>
            <a:r>
              <a:rPr lang="zh-CN" altLang="en-US" dirty="0"/>
              <a:t/>
            </a:r>
            <a:br>
              <a:rPr lang="zh-CN" altLang="en-US" dirty="0"/>
            </a:br>
            <a:r>
              <a:rPr lang="zh-CN" altLang="en-US" dirty="0" smtClean="0"/>
              <a:t>         </a:t>
            </a:r>
            <a:r>
              <a:rPr lang="zh-CN" altLang="en-US" dirty="0" smtClean="0"/>
              <a:t>为了</a:t>
            </a:r>
            <a:r>
              <a:rPr lang="zh-CN" altLang="en-US" dirty="0"/>
              <a:t>分析方便，设变压器线圈匝数比</a:t>
            </a:r>
            <a:r>
              <a:rPr lang="en-US" altLang="zh-CN" dirty="0"/>
              <a:t>N</a:t>
            </a:r>
            <a:r>
              <a:rPr lang="en-US" altLang="zh-CN" baseline="-25000" dirty="0"/>
              <a:t>1</a:t>
            </a:r>
            <a:r>
              <a:rPr lang="zh-CN" altLang="en-US" dirty="0"/>
              <a:t>∶ </a:t>
            </a:r>
            <a:r>
              <a:rPr lang="en-US" altLang="zh-CN" dirty="0"/>
              <a:t>N</a:t>
            </a:r>
            <a:r>
              <a:rPr lang="en-US" altLang="zh-CN" baseline="-25000" dirty="0"/>
              <a:t>2</a:t>
            </a:r>
            <a:r>
              <a:rPr lang="zh-CN" altLang="en-US" dirty="0"/>
              <a:t> ＝</a:t>
            </a:r>
            <a:r>
              <a:rPr lang="en-US" altLang="zh-CN" dirty="0"/>
              <a:t>1</a:t>
            </a:r>
            <a:r>
              <a:rPr lang="zh-CN" altLang="en-US" dirty="0"/>
              <a:t>∶</a:t>
            </a:r>
            <a:r>
              <a:rPr lang="en-US" altLang="zh-CN" dirty="0"/>
              <a:t>1</a:t>
            </a:r>
            <a:r>
              <a:rPr lang="zh-CN" altLang="en-US" dirty="0"/>
              <a:t>，因此加给 </a:t>
            </a:r>
            <a:r>
              <a:rPr lang="en-US" altLang="zh-CN" dirty="0"/>
              <a:t>VD</a:t>
            </a:r>
            <a:r>
              <a:rPr lang="en-US" altLang="zh-CN" baseline="-25000" dirty="0"/>
              <a:t>1</a:t>
            </a:r>
            <a:r>
              <a:rPr lang="zh-CN" altLang="en-US" dirty="0"/>
              <a:t>、</a:t>
            </a:r>
            <a:r>
              <a:rPr lang="en-US" altLang="zh-CN" dirty="0"/>
              <a:t>VD</a:t>
            </a:r>
            <a:r>
              <a:rPr lang="en-US" altLang="zh-CN" baseline="-25000" dirty="0"/>
              <a:t>2</a:t>
            </a:r>
            <a:r>
              <a:rPr lang="zh-CN" altLang="en-US" dirty="0"/>
              <a:t>两管的输入电压均为</a:t>
            </a:r>
            <a:r>
              <a:rPr lang="en-US" altLang="zh-CN" dirty="0"/>
              <a:t>u</a:t>
            </a:r>
            <a:r>
              <a:rPr lang="en-US" altLang="zh-CN" baseline="-25000" dirty="0"/>
              <a:t>1</a:t>
            </a:r>
            <a:r>
              <a:rPr lang="zh-CN" altLang="en-US" dirty="0"/>
              <a:t>，其大小相等，但方向相反；而</a:t>
            </a:r>
            <a:r>
              <a:rPr lang="en-US" altLang="zh-CN" dirty="0"/>
              <a:t>u</a:t>
            </a:r>
            <a:r>
              <a:rPr lang="en-US" altLang="zh-CN" baseline="-25000" dirty="0"/>
              <a:t>2</a:t>
            </a:r>
            <a:r>
              <a:rPr lang="zh-CN" altLang="en-US" dirty="0"/>
              <a:t> 是同相加到两管上的。该电路可等效成</a:t>
            </a:r>
            <a:r>
              <a:rPr lang="zh-CN" altLang="en-US" dirty="0" smtClean="0"/>
              <a:t>图</a:t>
            </a:r>
            <a:r>
              <a:rPr lang="en-US" altLang="zh-CN" dirty="0" smtClean="0"/>
              <a:t>5-7</a:t>
            </a:r>
            <a:r>
              <a:rPr lang="zh-CN" altLang="en-US" dirty="0"/>
              <a:t>（ </a:t>
            </a:r>
            <a:r>
              <a:rPr lang="en-US" altLang="zh-CN" dirty="0"/>
              <a:t>b</a:t>
            </a:r>
            <a:r>
              <a:rPr lang="zh-CN" altLang="en-US" dirty="0"/>
              <a:t>）所示的原理电路。</a:t>
            </a:r>
            <a:endParaRPr lang="zh-CN" altLang="en-US" dirty="0"/>
          </a:p>
        </p:txBody>
      </p:sp>
    </p:spTree>
    <p:extLst>
      <p:ext uri="{BB962C8B-B14F-4D97-AF65-F5344CB8AC3E}">
        <p14:creationId xmlns:p14="http://schemas.microsoft.com/office/powerpoint/2010/main" val="3022440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320" y="1975207"/>
            <a:ext cx="7541360" cy="2747105"/>
          </a:xfrm>
          <a:prstGeom prst="rect">
            <a:avLst/>
          </a:prstGeom>
        </p:spPr>
      </p:pic>
      <p:sp>
        <p:nvSpPr>
          <p:cNvPr id="4" name="矩形 3"/>
          <p:cNvSpPr/>
          <p:nvPr/>
        </p:nvSpPr>
        <p:spPr>
          <a:xfrm>
            <a:off x="2891892" y="5329703"/>
            <a:ext cx="3360215" cy="461665"/>
          </a:xfrm>
          <a:prstGeom prst="rect">
            <a:avLst/>
          </a:prstGeom>
        </p:spPr>
        <p:txBody>
          <a:bodyPr wrap="none">
            <a:spAutoFit/>
          </a:bodyPr>
          <a:lstStyle/>
          <a:p>
            <a:r>
              <a:rPr lang="zh-CN" altLang="en-US" sz="2400" dirty="0" smtClean="0"/>
              <a:t>图</a:t>
            </a:r>
            <a:r>
              <a:rPr lang="en-US" altLang="zh-CN" sz="2400" dirty="0" smtClean="0"/>
              <a:t>5-7</a:t>
            </a:r>
            <a:r>
              <a:rPr lang="zh-CN" altLang="en-US" sz="2400" dirty="0"/>
              <a:t>　二极管平衡电路</a:t>
            </a:r>
          </a:p>
        </p:txBody>
      </p:sp>
    </p:spTree>
    <p:extLst>
      <p:ext uri="{BB962C8B-B14F-4D97-AF65-F5344CB8AC3E}">
        <p14:creationId xmlns:p14="http://schemas.microsoft.com/office/powerpoint/2010/main" val="3958861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p:cNvSpPr>
                <a:spLocks noGrp="1"/>
              </p:cNvSpPr>
              <p:nvPr>
                <p:ph type="title"/>
              </p:nvPr>
            </p:nvSpPr>
            <p:spPr/>
            <p:txBody>
              <a:bodyPr/>
              <a:lstStyle/>
              <a:p>
                <a:r>
                  <a:rPr lang="en-US" altLang="zh-CN" dirty="0" smtClean="0"/>
                  <a:t>       </a:t>
                </a:r>
                <a:r>
                  <a:rPr lang="zh-CN" altLang="en-US" b="1" dirty="0" smtClean="0"/>
                  <a:t>２</a:t>
                </a:r>
                <a:r>
                  <a:rPr lang="zh-CN" altLang="en-US" b="1" dirty="0"/>
                  <a:t>．工作原理 </a:t>
                </a:r>
                <a:r>
                  <a:rPr lang="en-US" altLang="zh-CN" dirty="0" smtClean="0"/>
                  <a:t/>
                </a:r>
                <a:br>
                  <a:rPr lang="en-US" altLang="zh-CN" dirty="0" smtClean="0"/>
                </a:br>
                <a:r>
                  <a:rPr lang="en-US" altLang="zh-CN" dirty="0"/>
                  <a:t> </a:t>
                </a:r>
                <a:r>
                  <a:rPr lang="en-US" altLang="zh-CN" dirty="0" smtClean="0"/>
                  <a:t>      </a:t>
                </a:r>
                <a:r>
                  <a:rPr lang="zh-CN" altLang="en-US" dirty="0" smtClean="0"/>
                  <a:t>与</a:t>
                </a:r>
                <a:r>
                  <a:rPr lang="zh-CN" altLang="en-US" dirty="0"/>
                  <a:t>单二极管电路的条件相同，二极管处于大信号工作状态，</a:t>
                </a:r>
                <a:r>
                  <a:rPr lang="zh-CN" altLang="en-US" dirty="0" smtClean="0"/>
                  <a:t>即</a:t>
                </a:r>
                <a:r>
                  <a:rPr lang="en-US" altLang="zh-CN" dirty="0" smtClean="0"/>
                  <a:t>U</a:t>
                </a:r>
                <a:r>
                  <a:rPr lang="en-US" altLang="zh-CN" baseline="-25000" dirty="0" smtClean="0"/>
                  <a:t>2</a:t>
                </a:r>
                <a:r>
                  <a:rPr lang="zh-CN" altLang="en-US" dirty="0" smtClean="0"/>
                  <a:t>＞</a:t>
                </a:r>
                <a:r>
                  <a:rPr lang="en-US" altLang="zh-CN" dirty="0" smtClean="0"/>
                  <a:t>0.5</a:t>
                </a:r>
                <a:r>
                  <a:rPr lang="zh-CN" altLang="en-US" dirty="0" smtClean="0"/>
                  <a:t>Ｖ</a:t>
                </a:r>
                <a:r>
                  <a:rPr lang="zh-CN" altLang="en-US" dirty="0"/>
                  <a:t>。这样，二 极管主要工作在截止区和线性区，二极管的伏安特性可用折线近似。 </a:t>
                </a:r>
                <a:r>
                  <a:rPr lang="en-US" altLang="zh-CN" dirty="0" smtClean="0"/>
                  <a:t>U</a:t>
                </a:r>
                <a:r>
                  <a:rPr lang="en-US" altLang="zh-CN" baseline="-25000" dirty="0" smtClean="0"/>
                  <a:t>2</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baseline="-25000" smtClean="0">
                        <a:latin typeface="Cambria Math" panose="02040503050406030204" pitchFamily="18" charset="0"/>
                        <a:ea typeface="Cambria Math" panose="02040503050406030204" pitchFamily="18" charset="0"/>
                      </a:rPr>
                      <m:t>1</m:t>
                    </m:r>
                  </m:oMath>
                </a14:m>
                <a:r>
                  <a:rPr lang="zh-CN" altLang="en-US" dirty="0" smtClean="0"/>
                  <a:t>，</a:t>
                </a:r>
                <a:r>
                  <a:rPr lang="zh-CN" altLang="en-US" dirty="0"/>
                  <a:t>二极管开关 主要受 </a:t>
                </a:r>
                <a:r>
                  <a:rPr lang="en-US" altLang="zh-CN" dirty="0" smtClean="0"/>
                  <a:t>u</a:t>
                </a:r>
                <a:r>
                  <a:rPr lang="en-US" altLang="zh-CN" baseline="-25000" dirty="0" smtClean="0"/>
                  <a:t>2</a:t>
                </a:r>
                <a:r>
                  <a:rPr lang="zh-CN" altLang="en-US" dirty="0" smtClean="0"/>
                  <a:t>控</a:t>
                </a:r>
                <a:r>
                  <a:rPr lang="zh-CN" altLang="en-US" dirty="0"/>
                  <a:t>制。若忽略输出电压的反作用，则加到两个二极管的电压 </a:t>
                </a:r>
                <a:r>
                  <a:rPr lang="en-US" altLang="zh-CN" dirty="0" smtClean="0"/>
                  <a:t>u</a:t>
                </a:r>
                <a:r>
                  <a:rPr lang="en-US" altLang="zh-CN" baseline="-25000" dirty="0" smtClean="0"/>
                  <a:t>D1</a:t>
                </a:r>
                <a:r>
                  <a:rPr lang="zh-CN" altLang="en-US" dirty="0" smtClean="0"/>
                  <a:t>、 </a:t>
                </a:r>
                <a:r>
                  <a:rPr lang="en-US" altLang="zh-CN" dirty="0" smtClean="0"/>
                  <a:t>u</a:t>
                </a:r>
                <a:r>
                  <a:rPr lang="en-US" altLang="zh-CN" baseline="-25000" dirty="0" smtClean="0"/>
                  <a:t>D2</a:t>
                </a:r>
                <a:r>
                  <a:rPr lang="zh-CN" altLang="en-US" dirty="0" smtClean="0"/>
                  <a:t>为</a:t>
                </a:r>
                <a:r>
                  <a:rPr lang="zh-CN" altLang="en-US" dirty="0"/>
                  <a:t/>
                </a:r>
                <a:br>
                  <a:rPr lang="zh-CN" altLang="en-US" dirty="0"/>
                </a:br>
                <a:endParaRPr lang="zh-CN" altLang="en-US" dirty="0"/>
              </a:p>
            </p:txBody>
          </p:sp>
        </mc:Choice>
        <mc:Fallback>
          <p:sp>
            <p:nvSpPr>
              <p:cNvPr id="3" name="标题 2"/>
              <p:cNvSpPr>
                <a:spLocks noGrp="1" noRot="1" noChangeAspect="1" noMove="1" noResize="1" noEditPoints="1" noAdjustHandles="1" noChangeArrowheads="1" noChangeShapeType="1" noTextEdit="1"/>
              </p:cNvSpPr>
              <p:nvPr>
                <p:ph type="title"/>
              </p:nvPr>
            </p:nvSpPr>
            <p:spPr>
              <a:blipFill rotWithShape="1">
                <a:blip r:embed="rId2"/>
                <a:stretch>
                  <a:fillRect l="-1159" t="-1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977583" y="4093377"/>
            <a:ext cx="2257168" cy="993154"/>
          </a:xfrm>
          <a:prstGeom prst="rect">
            <a:avLst/>
          </a:prstGeom>
        </p:spPr>
      </p:pic>
      <p:sp>
        <p:nvSpPr>
          <p:cNvPr id="5" name="矩形 4"/>
          <p:cNvSpPr/>
          <p:nvPr/>
        </p:nvSpPr>
        <p:spPr>
          <a:xfrm>
            <a:off x="6776897" y="4359121"/>
            <a:ext cx="931665" cy="461665"/>
          </a:xfrm>
          <a:prstGeom prst="rect">
            <a:avLst/>
          </a:prstGeom>
        </p:spPr>
        <p:txBody>
          <a:bodyPr wrap="none">
            <a:spAutoFit/>
          </a:bodyPr>
          <a:lstStyle/>
          <a:p>
            <a:r>
              <a:rPr lang="en-US" altLang="zh-CN" sz="2400" dirty="0" smtClean="0"/>
              <a:t>(5-28)</a:t>
            </a:r>
            <a:endParaRPr lang="zh-CN" altLang="en-US" sz="2400" dirty="0"/>
          </a:p>
        </p:txBody>
      </p:sp>
    </p:spTree>
    <p:extLst>
      <p:ext uri="{BB962C8B-B14F-4D97-AF65-F5344CB8AC3E}">
        <p14:creationId xmlns:p14="http://schemas.microsoft.com/office/powerpoint/2010/main" val="178419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822" y="2026251"/>
            <a:ext cx="7990355" cy="2157823"/>
          </a:xfrm>
          <a:prstGeom prst="rect">
            <a:avLst/>
          </a:prstGeom>
        </p:spPr>
      </p:pic>
      <p:sp>
        <p:nvSpPr>
          <p:cNvPr id="5" name="矩形 4"/>
          <p:cNvSpPr/>
          <p:nvPr/>
        </p:nvSpPr>
        <p:spPr>
          <a:xfrm>
            <a:off x="3045779" y="5211841"/>
            <a:ext cx="3052439" cy="461665"/>
          </a:xfrm>
          <a:prstGeom prst="rect">
            <a:avLst/>
          </a:prstGeom>
        </p:spPr>
        <p:txBody>
          <a:bodyPr wrap="none">
            <a:spAutoFit/>
          </a:bodyPr>
          <a:lstStyle/>
          <a:p>
            <a:pPr algn="ctr"/>
            <a:r>
              <a:rPr lang="zh-CN" altLang="en-US" sz="2400" dirty="0"/>
              <a:t>图</a:t>
            </a:r>
            <a:r>
              <a:rPr lang="en-US" altLang="zh-CN" sz="2400" dirty="0"/>
              <a:t>5-1</a:t>
            </a:r>
            <a:r>
              <a:rPr lang="zh-CN" altLang="en-US" sz="2400" dirty="0"/>
              <a:t>　频谱搬移电路</a:t>
            </a:r>
          </a:p>
        </p:txBody>
      </p:sp>
    </p:spTree>
    <p:extLst>
      <p:ext uri="{BB962C8B-B14F-4D97-AF65-F5344CB8AC3E}">
        <p14:creationId xmlns:p14="http://schemas.microsoft.com/office/powerpoint/2010/main" val="12295340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t>
            </a:r>
            <a:r>
              <a:rPr lang="zh-CN" altLang="en-US" dirty="0" smtClean="0"/>
              <a:t>由</a:t>
            </a:r>
            <a:r>
              <a:rPr lang="zh-CN" altLang="en-US" dirty="0"/>
              <a:t>于加到两个二极管上的控制电</a:t>
            </a:r>
            <a:r>
              <a:rPr lang="zh-CN" altLang="en-US" dirty="0" smtClean="0"/>
              <a:t>压</a:t>
            </a:r>
            <a:r>
              <a:rPr lang="en-US" altLang="zh-CN" dirty="0" smtClean="0"/>
              <a:t>u</a:t>
            </a:r>
            <a:r>
              <a:rPr lang="en-US" altLang="zh-CN" baseline="-25000" dirty="0" smtClean="0"/>
              <a:t>2</a:t>
            </a:r>
            <a:r>
              <a:rPr lang="zh-CN" altLang="en-US" dirty="0" smtClean="0"/>
              <a:t> </a:t>
            </a:r>
            <a:r>
              <a:rPr lang="zh-CN" altLang="en-US" dirty="0"/>
              <a:t>是同相的，因此两个二极管的导通、截止时间是 相同的，其时变电导也是相同的。由此可得流过两管的电流 </a:t>
            </a:r>
            <a:r>
              <a:rPr lang="en-US" altLang="zh-CN" dirty="0" smtClean="0"/>
              <a:t>i</a:t>
            </a:r>
            <a:r>
              <a:rPr lang="en-US" altLang="zh-CN" baseline="-25000" dirty="0" smtClean="0"/>
              <a:t>1</a:t>
            </a:r>
            <a:r>
              <a:rPr lang="zh-CN" altLang="en-US" dirty="0" smtClean="0"/>
              <a:t>、 </a:t>
            </a:r>
            <a:r>
              <a:rPr lang="en-US" altLang="zh-CN" dirty="0" smtClean="0"/>
              <a:t>i</a:t>
            </a:r>
            <a:r>
              <a:rPr lang="en-US" altLang="zh-CN" baseline="-25000" dirty="0" smtClean="0"/>
              <a:t>2</a:t>
            </a:r>
            <a:r>
              <a:rPr lang="zh-CN" altLang="en-US" dirty="0" smtClean="0"/>
              <a:t>分</a:t>
            </a:r>
            <a:r>
              <a:rPr lang="zh-CN" altLang="en-US" dirty="0"/>
              <a:t>别</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i</a:t>
            </a:r>
            <a:r>
              <a:rPr lang="en-US" altLang="zh-CN" baseline="-25000" dirty="0" smtClean="0"/>
              <a:t>1</a:t>
            </a:r>
            <a:r>
              <a:rPr lang="zh-CN" altLang="en-US" dirty="0"/>
              <a:t>、 </a:t>
            </a:r>
            <a:r>
              <a:rPr lang="en-US" altLang="zh-CN" dirty="0"/>
              <a:t>i</a:t>
            </a:r>
            <a:r>
              <a:rPr lang="en-US" altLang="zh-CN" baseline="-25000" dirty="0"/>
              <a:t>2</a:t>
            </a:r>
            <a:r>
              <a:rPr lang="zh-CN" altLang="en-US" dirty="0" smtClean="0"/>
              <a:t>在 </a:t>
            </a:r>
            <a:r>
              <a:rPr lang="en-US" altLang="zh-CN" dirty="0" smtClean="0"/>
              <a:t>T</a:t>
            </a:r>
            <a:r>
              <a:rPr lang="en-US" altLang="zh-CN" baseline="-25000" dirty="0" smtClean="0"/>
              <a:t>2</a:t>
            </a:r>
            <a:r>
              <a:rPr lang="zh-CN" altLang="en-US" dirty="0" smtClean="0"/>
              <a:t>次</a:t>
            </a:r>
            <a:r>
              <a:rPr lang="zh-CN" altLang="en-US" dirty="0"/>
              <a:t>级产生的电流分别为</a:t>
            </a:r>
            <a:br>
              <a:rPr lang="zh-CN" altLang="en-US" dirty="0"/>
            </a:br>
            <a:r>
              <a:rPr lang="zh-CN" altLang="en-US" dirty="0"/>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1901269" y="3605049"/>
            <a:ext cx="5341461" cy="989630"/>
          </a:xfrm>
          <a:prstGeom prst="rect">
            <a:avLst/>
          </a:prstGeom>
        </p:spPr>
      </p:pic>
      <p:sp>
        <p:nvSpPr>
          <p:cNvPr id="6" name="矩形 5"/>
          <p:cNvSpPr/>
          <p:nvPr/>
        </p:nvSpPr>
        <p:spPr>
          <a:xfrm>
            <a:off x="7242730" y="3870793"/>
            <a:ext cx="931665" cy="461665"/>
          </a:xfrm>
          <a:prstGeom prst="rect">
            <a:avLst/>
          </a:prstGeom>
        </p:spPr>
        <p:txBody>
          <a:bodyPr wrap="none">
            <a:spAutoFit/>
          </a:bodyPr>
          <a:lstStyle/>
          <a:p>
            <a:r>
              <a:rPr lang="en-US" altLang="zh-CN" sz="2400" dirty="0" smtClean="0"/>
              <a:t>(5-29)</a:t>
            </a:r>
            <a:endParaRPr lang="zh-CN" altLang="en-US" sz="2400" dirty="0"/>
          </a:p>
        </p:txBody>
      </p:sp>
    </p:spTree>
    <p:extLst>
      <p:ext uri="{BB962C8B-B14F-4D97-AF65-F5344CB8AC3E}">
        <p14:creationId xmlns:p14="http://schemas.microsoft.com/office/powerpoint/2010/main" val="663939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但</a:t>
            </a:r>
            <a:r>
              <a:rPr lang="zh-CN" altLang="en-US" dirty="0"/>
              <a:t>两电流流过 </a:t>
            </a:r>
            <a:r>
              <a:rPr lang="en-US" altLang="zh-CN" dirty="0" smtClean="0"/>
              <a:t>T</a:t>
            </a:r>
            <a:r>
              <a:rPr lang="en-US" altLang="zh-CN" baseline="-25000" dirty="0" smtClean="0"/>
              <a:t>2</a:t>
            </a:r>
            <a:r>
              <a:rPr lang="zh-CN" altLang="en-US" dirty="0" smtClean="0"/>
              <a:t>的</a:t>
            </a:r>
            <a:r>
              <a:rPr lang="zh-CN" altLang="en-US" dirty="0"/>
              <a:t>方向相反，在 </a:t>
            </a:r>
            <a:r>
              <a:rPr lang="en-US" altLang="zh-CN" dirty="0"/>
              <a:t>T</a:t>
            </a:r>
            <a:r>
              <a:rPr lang="en-US" altLang="zh-CN" baseline="-25000" dirty="0"/>
              <a:t>2</a:t>
            </a:r>
            <a:r>
              <a:rPr lang="zh-CN" altLang="en-US" dirty="0" smtClean="0"/>
              <a:t>中</a:t>
            </a:r>
            <a:r>
              <a:rPr lang="zh-CN" altLang="en-US" dirty="0"/>
              <a:t>产生的磁通相消，故次级总电流 </a:t>
            </a:r>
            <a:r>
              <a:rPr lang="en-US" altLang="zh-CN" dirty="0" smtClean="0"/>
              <a:t>i</a:t>
            </a:r>
            <a:r>
              <a:rPr lang="en-US" altLang="zh-CN" baseline="-25000" dirty="0" smtClean="0"/>
              <a:t>L</a:t>
            </a:r>
            <a:r>
              <a:rPr lang="zh-CN" altLang="en-US" dirty="0" smtClean="0"/>
              <a:t>应为</a:t>
            </a:r>
            <a:r>
              <a:rPr lang="en-US" altLang="zh-CN" dirty="0" smtClean="0"/>
              <a:t/>
            </a:r>
            <a:br>
              <a:rPr lang="en-US" altLang="zh-CN" dirty="0" smtClean="0"/>
            </a:br>
            <a:r>
              <a:rPr lang="en-US" altLang="zh-CN" dirty="0"/>
              <a:t/>
            </a:r>
            <a:br>
              <a:rPr lang="en-US" altLang="zh-CN" dirty="0"/>
            </a:br>
            <a:r>
              <a:rPr lang="zh-CN" altLang="en-US" dirty="0"/>
              <a:t>将式（ </a:t>
            </a:r>
            <a:r>
              <a:rPr lang="en-US" altLang="zh-CN" dirty="0" smtClean="0"/>
              <a:t>5-29</a:t>
            </a:r>
            <a:r>
              <a:rPr lang="zh-CN" altLang="en-US" dirty="0" smtClean="0"/>
              <a:t>）</a:t>
            </a:r>
            <a:r>
              <a:rPr lang="zh-CN" altLang="en-US" dirty="0"/>
              <a:t>代入上式，有</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3326155" y="998484"/>
            <a:ext cx="2491689" cy="1657034"/>
          </a:xfrm>
          <a:prstGeom prst="rect">
            <a:avLst/>
          </a:prstGeom>
        </p:spPr>
      </p:pic>
      <p:pic>
        <p:nvPicPr>
          <p:cNvPr id="4" name="图片 3"/>
          <p:cNvPicPr>
            <a:picLocks noChangeAspect="1"/>
          </p:cNvPicPr>
          <p:nvPr/>
        </p:nvPicPr>
        <p:blipFill>
          <a:blip r:embed="rId3"/>
          <a:stretch>
            <a:fillRect/>
          </a:stretch>
        </p:blipFill>
        <p:spPr>
          <a:xfrm>
            <a:off x="2517781" y="3908766"/>
            <a:ext cx="4108436" cy="524800"/>
          </a:xfrm>
          <a:prstGeom prst="rect">
            <a:avLst/>
          </a:prstGeom>
        </p:spPr>
      </p:pic>
      <p:pic>
        <p:nvPicPr>
          <p:cNvPr id="5" name="图片 4"/>
          <p:cNvPicPr>
            <a:picLocks noChangeAspect="1"/>
          </p:cNvPicPr>
          <p:nvPr/>
        </p:nvPicPr>
        <p:blipFill>
          <a:blip r:embed="rId4"/>
          <a:stretch>
            <a:fillRect/>
          </a:stretch>
        </p:blipFill>
        <p:spPr>
          <a:xfrm>
            <a:off x="3177144" y="5051906"/>
            <a:ext cx="2789709" cy="513894"/>
          </a:xfrm>
          <a:prstGeom prst="rect">
            <a:avLst/>
          </a:prstGeom>
        </p:spPr>
      </p:pic>
      <p:sp>
        <p:nvSpPr>
          <p:cNvPr id="6" name="矩形 5"/>
          <p:cNvSpPr/>
          <p:nvPr/>
        </p:nvSpPr>
        <p:spPr>
          <a:xfrm>
            <a:off x="7104951" y="3940333"/>
            <a:ext cx="931665" cy="461665"/>
          </a:xfrm>
          <a:prstGeom prst="rect">
            <a:avLst/>
          </a:prstGeom>
        </p:spPr>
        <p:txBody>
          <a:bodyPr wrap="none">
            <a:spAutoFit/>
          </a:bodyPr>
          <a:lstStyle/>
          <a:p>
            <a:r>
              <a:rPr lang="en-US" altLang="zh-CN" sz="2400" dirty="0" smtClean="0"/>
              <a:t>(5-30)</a:t>
            </a:r>
            <a:endParaRPr lang="zh-CN" altLang="en-US" sz="2400" dirty="0"/>
          </a:p>
        </p:txBody>
      </p:sp>
      <p:sp>
        <p:nvSpPr>
          <p:cNvPr id="7" name="矩形 6"/>
          <p:cNvSpPr/>
          <p:nvPr/>
        </p:nvSpPr>
        <p:spPr>
          <a:xfrm>
            <a:off x="7104950" y="5075974"/>
            <a:ext cx="931665" cy="461665"/>
          </a:xfrm>
          <a:prstGeom prst="rect">
            <a:avLst/>
          </a:prstGeom>
        </p:spPr>
        <p:txBody>
          <a:bodyPr wrap="none">
            <a:spAutoFit/>
          </a:bodyPr>
          <a:lstStyle/>
          <a:p>
            <a:r>
              <a:rPr lang="en-US" altLang="zh-CN" sz="2400" dirty="0" smtClean="0"/>
              <a:t>(5-31)</a:t>
            </a:r>
            <a:endParaRPr lang="zh-CN" altLang="en-US" sz="2400" dirty="0"/>
          </a:p>
        </p:txBody>
      </p:sp>
    </p:spTree>
    <p:extLst>
      <p:ext uri="{BB962C8B-B14F-4D97-AF65-F5344CB8AC3E}">
        <p14:creationId xmlns:p14="http://schemas.microsoft.com/office/powerpoint/2010/main" val="2943737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考虑</a:t>
            </a:r>
            <a:r>
              <a:rPr lang="en-US" altLang="zh-CN" dirty="0" smtClean="0"/>
              <a:t>u</a:t>
            </a:r>
            <a:r>
              <a:rPr lang="en-US" altLang="zh-CN" baseline="-25000" dirty="0" smtClean="0"/>
              <a:t>1</a:t>
            </a:r>
            <a:r>
              <a:rPr lang="zh-CN" altLang="en-US" dirty="0" smtClean="0"/>
              <a:t> ＝</a:t>
            </a:r>
            <a:r>
              <a:rPr lang="en-US" altLang="zh-CN" dirty="0" smtClean="0"/>
              <a:t>U</a:t>
            </a:r>
            <a:r>
              <a:rPr lang="en-US" altLang="zh-CN" baseline="-25000" dirty="0" smtClean="0"/>
              <a:t>1</a:t>
            </a:r>
            <a:r>
              <a:rPr lang="en-US" altLang="zh-CN" dirty="0" smtClean="0"/>
              <a:t>cos</a:t>
            </a:r>
            <a:r>
              <a:rPr lang="zh-CN" altLang="en-US" dirty="0" smtClean="0"/>
              <a:t> </a:t>
            </a:r>
            <a:r>
              <a:rPr lang="el-GR" altLang="zh-CN" dirty="0" smtClean="0"/>
              <a:t>ω</a:t>
            </a:r>
            <a:r>
              <a:rPr lang="en-US" altLang="zh-CN" baseline="-25000" dirty="0" smtClean="0"/>
              <a:t>1</a:t>
            </a:r>
            <a:r>
              <a:rPr lang="en-US" altLang="zh-CN" dirty="0" smtClean="0"/>
              <a:t>t</a:t>
            </a:r>
            <a:r>
              <a:rPr lang="zh-CN" altLang="en-US" dirty="0" smtClean="0"/>
              <a:t> </a:t>
            </a:r>
            <a:r>
              <a:rPr lang="zh-CN" altLang="en-US" dirty="0"/>
              <a:t>，代入上式可</a:t>
            </a:r>
            <a:r>
              <a:rPr lang="zh-CN" altLang="en-US" dirty="0" smtClean="0"/>
              <a:t>得</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由</a:t>
            </a:r>
            <a:r>
              <a:rPr lang="zh-CN" altLang="en-US" dirty="0"/>
              <a:t>上式可以看出，输出电流 </a:t>
            </a:r>
            <a:r>
              <a:rPr lang="en-US" altLang="zh-CN" dirty="0" smtClean="0"/>
              <a:t>i</a:t>
            </a:r>
            <a:r>
              <a:rPr lang="en-US" altLang="zh-CN" baseline="-25000" dirty="0" smtClean="0"/>
              <a:t>L</a:t>
            </a:r>
            <a:r>
              <a:rPr lang="zh-CN" altLang="en-US" dirty="0" smtClean="0"/>
              <a:t> </a:t>
            </a:r>
            <a:r>
              <a:rPr lang="zh-CN" altLang="en-US" dirty="0"/>
              <a:t>中的频率分量有</a:t>
            </a:r>
            <a:r>
              <a:rPr lang="zh-CN" altLang="en-US" dirty="0" smtClean="0"/>
              <a:t>：</a:t>
            </a:r>
            <a:r>
              <a:rPr lang="en-US" altLang="zh-CN" dirty="0" smtClean="0"/>
              <a:t/>
            </a:r>
            <a:br>
              <a:rPr lang="en-US" altLang="zh-CN" dirty="0" smtClean="0"/>
            </a:br>
            <a:r>
              <a:rPr lang="zh-CN" altLang="en-US" dirty="0" smtClean="0"/>
              <a:t>        ① </a:t>
            </a:r>
            <a:r>
              <a:rPr lang="zh-CN" altLang="en-US" dirty="0"/>
              <a:t>输入信号的频率分量 </a:t>
            </a:r>
            <a:r>
              <a:rPr lang="el-GR" altLang="zh-CN" dirty="0" smtClean="0"/>
              <a:t>ω</a:t>
            </a:r>
            <a:r>
              <a:rPr lang="en-US" altLang="zh-CN" baseline="-25000" dirty="0" smtClean="0"/>
              <a:t>1</a:t>
            </a:r>
            <a:r>
              <a:rPr lang="zh-CN" altLang="el-GR" dirty="0" smtClean="0"/>
              <a:t>； </a:t>
            </a:r>
            <a:r>
              <a:rPr lang="en-US" altLang="zh-CN" dirty="0" smtClean="0"/>
              <a:t/>
            </a:r>
            <a:br>
              <a:rPr lang="en-US" altLang="zh-CN" dirty="0" smtClean="0"/>
            </a:br>
            <a:r>
              <a:rPr lang="en-US" altLang="zh-CN" dirty="0"/>
              <a:t> </a:t>
            </a:r>
            <a:r>
              <a:rPr lang="en-US" altLang="zh-CN" dirty="0" smtClean="0"/>
              <a:t>       </a:t>
            </a:r>
            <a:r>
              <a:rPr lang="zh-CN" altLang="el-GR" dirty="0" smtClean="0"/>
              <a:t>② </a:t>
            </a:r>
            <a:r>
              <a:rPr lang="zh-CN" altLang="en-US" dirty="0"/>
              <a:t>控制信号 </a:t>
            </a:r>
            <a:r>
              <a:rPr lang="en-US" altLang="zh-CN" dirty="0" smtClean="0"/>
              <a:t>u</a:t>
            </a:r>
            <a:r>
              <a:rPr lang="en-US" altLang="zh-CN" baseline="-25000" dirty="0" smtClean="0"/>
              <a:t>2</a:t>
            </a:r>
            <a:r>
              <a:rPr lang="zh-CN" altLang="en-US" dirty="0" smtClean="0"/>
              <a:t> 的</a:t>
            </a:r>
            <a:r>
              <a:rPr lang="zh-CN" altLang="en-US" dirty="0"/>
              <a:t>奇次谐波分量与输入信号 </a:t>
            </a:r>
            <a:r>
              <a:rPr lang="en-US" altLang="zh-CN" dirty="0" smtClean="0"/>
              <a:t>u</a:t>
            </a:r>
            <a:r>
              <a:rPr lang="en-US" altLang="zh-CN" baseline="-25000" dirty="0" smtClean="0"/>
              <a:t>1</a:t>
            </a:r>
            <a:r>
              <a:rPr lang="zh-CN" altLang="en-US" dirty="0" smtClean="0"/>
              <a:t>的</a:t>
            </a:r>
            <a:r>
              <a:rPr lang="zh-CN" altLang="en-US" dirty="0"/>
              <a:t>频率</a:t>
            </a:r>
            <a:br>
              <a:rPr lang="zh-CN" altLang="en-US" dirty="0"/>
            </a:br>
            <a:r>
              <a:rPr lang="el-GR" altLang="zh-CN" dirty="0"/>
              <a:t>ω </a:t>
            </a:r>
            <a:r>
              <a:rPr lang="en-US" altLang="zh-CN" baseline="-25000" dirty="0" smtClean="0"/>
              <a:t>1</a:t>
            </a:r>
            <a:r>
              <a:rPr lang="zh-CN" altLang="el-GR" dirty="0" smtClean="0"/>
              <a:t> </a:t>
            </a:r>
            <a:r>
              <a:rPr lang="zh-CN" altLang="en-US" dirty="0"/>
              <a:t>的组合分量 （ </a:t>
            </a:r>
            <a:r>
              <a:rPr lang="en-US" altLang="zh-CN" dirty="0" smtClean="0"/>
              <a:t>2n</a:t>
            </a:r>
            <a:r>
              <a:rPr lang="zh-CN" altLang="en-US" dirty="0" smtClean="0"/>
              <a:t>＋</a:t>
            </a:r>
            <a:r>
              <a:rPr lang="en-US" altLang="zh-CN" dirty="0" smtClean="0"/>
              <a:t>1</a:t>
            </a:r>
            <a:r>
              <a:rPr lang="zh-CN" altLang="en-US" dirty="0" smtClean="0"/>
              <a:t>） </a:t>
            </a:r>
            <a:r>
              <a:rPr lang="el-GR" altLang="zh-CN" dirty="0" smtClean="0"/>
              <a:t>ω</a:t>
            </a:r>
            <a:r>
              <a:rPr lang="en-US" altLang="zh-CN" baseline="-25000" dirty="0" smtClean="0"/>
              <a:t>2</a:t>
            </a:r>
            <a:r>
              <a:rPr lang="zh-CN" altLang="el-GR" dirty="0" smtClean="0"/>
              <a:t> </a:t>
            </a:r>
            <a:r>
              <a:rPr lang="zh-CN" altLang="el-GR" dirty="0"/>
              <a:t>＋ </a:t>
            </a:r>
            <a:r>
              <a:rPr lang="el-GR" altLang="zh-CN" dirty="0" smtClean="0"/>
              <a:t>ω</a:t>
            </a:r>
            <a:r>
              <a:rPr lang="en-US" altLang="zh-CN" baseline="-25000" dirty="0" smtClean="0"/>
              <a:t>1</a:t>
            </a:r>
            <a:r>
              <a:rPr lang="zh-CN" altLang="el-GR" dirty="0" smtClean="0"/>
              <a:t>，</a:t>
            </a:r>
            <a:r>
              <a:rPr lang="en-US" altLang="zh-CN" dirty="0" smtClean="0"/>
              <a:t>n</a:t>
            </a:r>
            <a:r>
              <a:rPr lang="zh-CN" altLang="en-US" dirty="0" smtClean="0"/>
              <a:t>＝</a:t>
            </a:r>
            <a:r>
              <a:rPr lang="zh-CN" altLang="en-US" dirty="0"/>
              <a:t>０，１，２，</a:t>
            </a:r>
            <a:r>
              <a:rPr lang="en-US" altLang="zh-CN" dirty="0"/>
              <a:t>…</a:t>
            </a:r>
            <a:r>
              <a:rPr lang="zh-CN" altLang="en-US" dirty="0"/>
              <a:t>。</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628650" y="1523646"/>
            <a:ext cx="8166656" cy="1409240"/>
          </a:xfrm>
          <a:prstGeom prst="rect">
            <a:avLst/>
          </a:prstGeom>
        </p:spPr>
      </p:pic>
      <p:sp>
        <p:nvSpPr>
          <p:cNvPr id="4" name="矩形 3"/>
          <p:cNvSpPr/>
          <p:nvPr/>
        </p:nvSpPr>
        <p:spPr>
          <a:xfrm>
            <a:off x="7257831" y="2932886"/>
            <a:ext cx="931665" cy="461665"/>
          </a:xfrm>
          <a:prstGeom prst="rect">
            <a:avLst/>
          </a:prstGeom>
        </p:spPr>
        <p:txBody>
          <a:bodyPr wrap="none">
            <a:spAutoFit/>
          </a:bodyPr>
          <a:lstStyle/>
          <a:p>
            <a:r>
              <a:rPr lang="en-US" altLang="zh-CN" sz="2400" dirty="0" smtClean="0"/>
              <a:t>(5-32)</a:t>
            </a:r>
            <a:endParaRPr lang="zh-CN" altLang="en-US" sz="2400" dirty="0"/>
          </a:p>
        </p:txBody>
      </p:sp>
    </p:spTree>
    <p:extLst>
      <p:ext uri="{BB962C8B-B14F-4D97-AF65-F5344CB8AC3E}">
        <p14:creationId xmlns:p14="http://schemas.microsoft.com/office/powerpoint/2010/main" val="1885131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与</a:t>
            </a:r>
            <a:r>
              <a:rPr lang="zh-CN" altLang="en-US" dirty="0"/>
              <a:t>单二极管电路相比较， </a:t>
            </a:r>
            <a:r>
              <a:rPr lang="en-US" altLang="zh-CN" dirty="0" smtClean="0"/>
              <a:t>u</a:t>
            </a:r>
            <a:r>
              <a:rPr lang="en-US" altLang="zh-CN" baseline="-25000" dirty="0" smtClean="0"/>
              <a:t>2</a:t>
            </a:r>
            <a:r>
              <a:rPr lang="zh-CN" altLang="en-US" dirty="0" smtClean="0"/>
              <a:t>的</a:t>
            </a:r>
            <a:r>
              <a:rPr lang="zh-CN" altLang="en-US" dirty="0"/>
              <a:t>基波分量和偶次谐波分量被抵消掉了，二极管平衡电路 的输出电路中不需要的频率分量又进一步地减少了。这是不难理解的，因为控制电压 </a:t>
            </a:r>
            <a:r>
              <a:rPr lang="en-US" altLang="zh-CN" dirty="0" smtClean="0"/>
              <a:t>u</a:t>
            </a:r>
            <a:r>
              <a:rPr lang="en-US" altLang="zh-CN" baseline="-25000" dirty="0" smtClean="0"/>
              <a:t>2</a:t>
            </a:r>
            <a:r>
              <a:rPr lang="zh-CN" altLang="en-US" dirty="0" smtClean="0"/>
              <a:t>是同</a:t>
            </a:r>
            <a:r>
              <a:rPr lang="zh-CN" altLang="en-US" dirty="0"/>
              <a:t>相加</a:t>
            </a:r>
            <a:r>
              <a:rPr lang="zh-CN" altLang="en-US" dirty="0" smtClean="0"/>
              <a:t>于</a:t>
            </a:r>
            <a:r>
              <a:rPr lang="en-US" altLang="zh-CN" dirty="0" smtClean="0"/>
              <a:t>VD</a:t>
            </a:r>
            <a:r>
              <a:rPr lang="en-US" altLang="zh-CN" baseline="-25000" dirty="0" smtClean="0"/>
              <a:t>1</a:t>
            </a:r>
            <a:r>
              <a:rPr lang="zh-CN" altLang="en-US" dirty="0" smtClean="0"/>
              <a:t>、</a:t>
            </a:r>
            <a:r>
              <a:rPr lang="en-US" altLang="zh-CN" dirty="0" smtClean="0"/>
              <a:t>VD</a:t>
            </a:r>
            <a:r>
              <a:rPr lang="en-US" altLang="zh-CN" baseline="-25000" dirty="0" smtClean="0"/>
              <a:t>2</a:t>
            </a:r>
            <a:r>
              <a:rPr lang="zh-CN" altLang="en-US" dirty="0" smtClean="0"/>
              <a:t>的</a:t>
            </a:r>
            <a:r>
              <a:rPr lang="zh-CN" altLang="en-US" dirty="0"/>
              <a:t>两端，当电路完全对称时，两个相等的 </a:t>
            </a:r>
            <a:r>
              <a:rPr lang="el-GR" altLang="zh-CN" dirty="0" smtClean="0"/>
              <a:t>ω</a:t>
            </a:r>
            <a:r>
              <a:rPr lang="en-US" altLang="zh-CN" baseline="-25000" dirty="0" smtClean="0"/>
              <a:t>2</a:t>
            </a:r>
            <a:r>
              <a:rPr lang="zh-CN" altLang="en-US" dirty="0" smtClean="0"/>
              <a:t>分</a:t>
            </a:r>
            <a:r>
              <a:rPr lang="zh-CN" altLang="en-US" dirty="0"/>
              <a:t>量在 </a:t>
            </a:r>
            <a:r>
              <a:rPr lang="en-US" altLang="zh-CN" dirty="0" smtClean="0"/>
              <a:t>T</a:t>
            </a:r>
            <a:r>
              <a:rPr lang="en-US" altLang="zh-CN" baseline="-25000" dirty="0" smtClean="0"/>
              <a:t>2</a:t>
            </a:r>
            <a:r>
              <a:rPr lang="zh-CN" altLang="en-US" dirty="0" smtClean="0"/>
              <a:t>产</a:t>
            </a:r>
            <a:r>
              <a:rPr lang="zh-CN" altLang="en-US" dirty="0"/>
              <a:t>生的磁通互 相抵消，在次级上不再有 </a:t>
            </a:r>
            <a:r>
              <a:rPr lang="el-GR" altLang="zh-CN" dirty="0"/>
              <a:t>ω</a:t>
            </a:r>
            <a:r>
              <a:rPr lang="en-US" altLang="zh-CN" baseline="-25000" dirty="0"/>
              <a:t>2</a:t>
            </a:r>
            <a:r>
              <a:rPr lang="zh-CN" altLang="en-US" dirty="0" smtClean="0"/>
              <a:t>及</a:t>
            </a:r>
            <a:r>
              <a:rPr lang="zh-CN" altLang="en-US" dirty="0"/>
              <a:t>其谐波分量</a:t>
            </a:r>
            <a:r>
              <a:rPr lang="zh-CN" altLang="en-US" dirty="0" smtClean="0"/>
              <a:t>。</a:t>
            </a:r>
            <a:r>
              <a:rPr lang="en-US" altLang="zh-CN" dirty="0" smtClean="0"/>
              <a:t/>
            </a:r>
            <a:br>
              <a:rPr lang="en-US" altLang="zh-CN" dirty="0" smtClean="0"/>
            </a:br>
            <a:r>
              <a:rPr lang="en-US" altLang="zh-CN" dirty="0" smtClean="0"/>
              <a:t>        </a:t>
            </a:r>
            <a:r>
              <a:rPr lang="zh-CN" altLang="en-US" dirty="0" smtClean="0"/>
              <a:t>在</a:t>
            </a:r>
            <a:r>
              <a:rPr lang="zh-CN" altLang="en-US" dirty="0"/>
              <a:t>上面的分析中，假设电路是理想对称的，因而可以抵消一些无用分量，但实际上难以做到这点。例如，两个二极管特性不一致， </a:t>
            </a:r>
            <a:r>
              <a:rPr lang="en-US" altLang="zh-CN" dirty="0" smtClean="0"/>
              <a:t>i</a:t>
            </a:r>
            <a:r>
              <a:rPr lang="en-US" altLang="zh-CN" baseline="-25000" dirty="0" smtClean="0"/>
              <a:t>1</a:t>
            </a:r>
            <a:r>
              <a:rPr lang="zh-CN" altLang="en-US" dirty="0" smtClean="0"/>
              <a:t>和 </a:t>
            </a:r>
            <a:r>
              <a:rPr lang="en-US" altLang="zh-CN" dirty="0" smtClean="0"/>
              <a:t>i</a:t>
            </a:r>
            <a:r>
              <a:rPr lang="en-US" altLang="zh-CN" baseline="-25000" dirty="0" smtClean="0"/>
              <a:t>2</a:t>
            </a:r>
            <a:r>
              <a:rPr lang="zh-CN" altLang="en-US" dirty="0" smtClean="0"/>
              <a:t>中</a:t>
            </a:r>
            <a:r>
              <a:rPr lang="zh-CN" altLang="en-US" dirty="0"/>
              <a:t>的 </a:t>
            </a:r>
            <a:r>
              <a:rPr lang="el-GR" altLang="zh-CN" dirty="0" smtClean="0"/>
              <a:t>ω</a:t>
            </a:r>
            <a:r>
              <a:rPr lang="en-US" altLang="zh-CN" baseline="-25000" dirty="0" smtClean="0"/>
              <a:t>2</a:t>
            </a:r>
            <a:r>
              <a:rPr lang="zh-CN" altLang="en-US" dirty="0" smtClean="0"/>
              <a:t>电</a:t>
            </a:r>
            <a:r>
              <a:rPr lang="zh-CN" altLang="en-US" dirty="0"/>
              <a:t>流值将不同，致使 </a:t>
            </a:r>
            <a:r>
              <a:rPr lang="el-GR" altLang="zh-CN" dirty="0"/>
              <a:t>ω</a:t>
            </a:r>
            <a:r>
              <a:rPr lang="en-US" altLang="zh-CN" baseline="-25000" dirty="0"/>
              <a:t>2</a:t>
            </a:r>
            <a:r>
              <a:rPr lang="zh-CN" altLang="en-US" dirty="0" smtClean="0"/>
              <a:t>及</a:t>
            </a:r>
            <a:r>
              <a:rPr lang="zh-CN" altLang="en-US" dirty="0"/>
              <a:t>其谐 波分量不能完全抵消，变压器不对称也会造成这个结果。很多情况下，不需要有控制信号 输出，但由于电</a:t>
            </a:r>
            <a:r>
              <a:rPr lang="zh-CN" altLang="en-US" dirty="0" smtClean="0"/>
              <a:t>路</a:t>
            </a:r>
            <a:endParaRPr lang="zh-CN" altLang="en-US" dirty="0"/>
          </a:p>
        </p:txBody>
      </p:sp>
    </p:spTree>
    <p:extLst>
      <p:ext uri="{BB962C8B-B14F-4D97-AF65-F5344CB8AC3E}">
        <p14:creationId xmlns:p14="http://schemas.microsoft.com/office/powerpoint/2010/main" val="2048684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不可能完全平衡、从而形成控制信号的泄漏。一般要求泄漏的控制信号 频率分量的电平要比有用的输出信号电平至少</a:t>
            </a:r>
            <a:r>
              <a:rPr lang="zh-CN" altLang="en-US" dirty="0" smtClean="0"/>
              <a:t>低</a:t>
            </a:r>
            <a:r>
              <a:rPr lang="en-US" altLang="zh-CN" dirty="0" smtClean="0"/>
              <a:t>20dB</a:t>
            </a:r>
            <a:r>
              <a:rPr lang="zh-CN" altLang="en-US" dirty="0" smtClean="0"/>
              <a:t>以</a:t>
            </a:r>
            <a:r>
              <a:rPr lang="zh-CN" altLang="en-US" dirty="0"/>
              <a:t>上。为减少这种泄漏，以满足实 际运用的需要，首先要保证电路的对称性。一般采用如下办法： </a:t>
            </a:r>
            <a:r>
              <a:rPr lang="en-US" altLang="zh-CN" dirty="0" smtClean="0"/>
              <a:t/>
            </a:r>
            <a:br>
              <a:rPr lang="en-US" altLang="zh-CN" dirty="0" smtClean="0"/>
            </a:br>
            <a:r>
              <a:rPr lang="en-US" altLang="zh-CN" dirty="0" smtClean="0"/>
              <a:t>      </a:t>
            </a:r>
            <a:r>
              <a:rPr lang="zh-CN" altLang="en-US" dirty="0" smtClean="0"/>
              <a:t>（ </a:t>
            </a:r>
            <a:r>
              <a:rPr lang="zh-CN" altLang="en-US" dirty="0"/>
              <a:t>１）选用特性相同的二极管；用小电阻与二极管串接，使二极管等效正、反向电阻彼此 接近。但串接电阻后会使电流减小，所以阻值不能太大，一般为几十至上百欧姆。 </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2563326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r>
              <a:rPr lang="en-US" altLang="zh-CN" dirty="0" smtClean="0"/>
              <a:t>     </a:t>
            </a:r>
            <a:r>
              <a:rPr lang="zh-CN" altLang="en-US" dirty="0" smtClean="0"/>
              <a:t>（ </a:t>
            </a:r>
            <a:r>
              <a:rPr lang="zh-CN" altLang="en-US" dirty="0"/>
              <a:t>２）变压器中心抽头要准确对称，分布电容及漏感要对称，这可以采用双线并绕法绕 制变压器，并在中心抽头处加平衡电阻。同时，还要注意两线圈对地分布电容的对称性。 为了防止杂散电磁耦合影响对称性，可采取屏蔽措施。 </a:t>
            </a:r>
            <a:br>
              <a:rPr lang="zh-CN" altLang="en-US" dirty="0"/>
            </a:br>
            <a:r>
              <a:rPr lang="zh-CN" altLang="en-US" dirty="0" smtClean="0"/>
              <a:t>         为</a:t>
            </a:r>
            <a:r>
              <a:rPr lang="zh-CN" altLang="en-US" dirty="0"/>
              <a:t>改善电路性能，应使其工作在理想开关状态，且二极管的通断只取决于控制</a:t>
            </a:r>
            <a:r>
              <a:rPr lang="zh-CN" altLang="en-US" dirty="0" smtClean="0"/>
              <a:t>电压 </a:t>
            </a:r>
            <a:r>
              <a:rPr lang="en-US" altLang="zh-CN" dirty="0" smtClean="0"/>
              <a:t>u</a:t>
            </a:r>
            <a:r>
              <a:rPr lang="en-US" altLang="zh-CN" baseline="-25000" dirty="0" smtClean="0"/>
              <a:t>2</a:t>
            </a:r>
            <a:r>
              <a:rPr lang="zh-CN" altLang="en-US" dirty="0" smtClean="0"/>
              <a:t>， </a:t>
            </a:r>
            <a:r>
              <a:rPr lang="zh-CN" altLang="en-US" dirty="0"/>
              <a:t>而与输入电压 </a:t>
            </a:r>
            <a:r>
              <a:rPr lang="en-US" altLang="zh-CN" dirty="0" smtClean="0"/>
              <a:t>u</a:t>
            </a:r>
            <a:r>
              <a:rPr lang="en-US" altLang="zh-CN" baseline="-25000" dirty="0" smtClean="0"/>
              <a:t>1</a:t>
            </a:r>
            <a:r>
              <a:rPr lang="zh-CN" altLang="en-US" dirty="0" smtClean="0"/>
              <a:t>无</a:t>
            </a:r>
            <a:r>
              <a:rPr lang="zh-CN" altLang="en-US" dirty="0"/>
              <a:t>关。为此，要选择开关特性好的二极管，如热载流子二极管。控制电压 要远大于输入电压，一般要大于十倍以上。 </a:t>
            </a:r>
          </a:p>
        </p:txBody>
      </p:sp>
    </p:spTree>
    <p:extLst>
      <p:ext uri="{BB962C8B-B14F-4D97-AF65-F5344CB8AC3E}">
        <p14:creationId xmlns:p14="http://schemas.microsoft.com/office/powerpoint/2010/main" val="2713695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图</a:t>
            </a:r>
            <a:r>
              <a:rPr lang="en-US" altLang="zh-CN" dirty="0" smtClean="0"/>
              <a:t>5-8</a:t>
            </a:r>
            <a:r>
              <a:rPr lang="zh-CN" altLang="en-US" dirty="0" smtClean="0"/>
              <a:t>（ </a:t>
            </a:r>
            <a:r>
              <a:rPr lang="en-US" altLang="zh-CN" dirty="0" smtClean="0"/>
              <a:t>a</a:t>
            </a:r>
            <a:r>
              <a:rPr lang="zh-CN" altLang="en-US" dirty="0" smtClean="0"/>
              <a:t>）</a:t>
            </a:r>
            <a:r>
              <a:rPr lang="zh-CN" altLang="en-US" dirty="0"/>
              <a:t>为平衡电路的另一种形式，称为二极管桥式电路。这种电路应用较多，因为 它不需要具有中心抽头的变压器，四个二极管接成桥路，控制电压直接加到二极管上。</a:t>
            </a:r>
            <a:r>
              <a:rPr lang="zh-CN" altLang="en-US" dirty="0" smtClean="0"/>
              <a:t>当</a:t>
            </a:r>
            <a:r>
              <a:rPr lang="en-US" altLang="zh-CN" dirty="0" smtClean="0"/>
              <a:t>u</a:t>
            </a:r>
            <a:r>
              <a:rPr lang="en-US" altLang="zh-CN" baseline="-25000" dirty="0" smtClean="0"/>
              <a:t>2</a:t>
            </a:r>
            <a:r>
              <a:rPr lang="zh-CN" altLang="en-US" dirty="0" smtClean="0"/>
              <a:t> ＞</a:t>
            </a:r>
            <a:r>
              <a:rPr lang="en-US" altLang="zh-CN" dirty="0" smtClean="0"/>
              <a:t>0</a:t>
            </a:r>
            <a:r>
              <a:rPr lang="zh-CN" altLang="en-US" dirty="0" smtClean="0"/>
              <a:t>时</a:t>
            </a:r>
            <a:r>
              <a:rPr lang="zh-CN" altLang="en-US" dirty="0"/>
              <a:t>，四个二极管同时截止， </a:t>
            </a:r>
            <a:r>
              <a:rPr lang="en-US" altLang="zh-CN" dirty="0" smtClean="0"/>
              <a:t>u</a:t>
            </a:r>
            <a:r>
              <a:rPr lang="en-US" altLang="zh-CN" baseline="-25000" dirty="0" smtClean="0"/>
              <a:t>1</a:t>
            </a:r>
            <a:r>
              <a:rPr lang="zh-CN" altLang="en-US" dirty="0" smtClean="0"/>
              <a:t>直</a:t>
            </a:r>
            <a:r>
              <a:rPr lang="zh-CN" altLang="en-US" dirty="0"/>
              <a:t>接加到 </a:t>
            </a:r>
            <a:r>
              <a:rPr lang="en-US" altLang="zh-CN" dirty="0" smtClean="0"/>
              <a:t>T</a:t>
            </a:r>
            <a:r>
              <a:rPr lang="en-US" altLang="zh-CN" baseline="-25000" dirty="0" smtClean="0"/>
              <a:t>2</a:t>
            </a:r>
            <a:r>
              <a:rPr lang="zh-CN" altLang="en-US" dirty="0" smtClean="0"/>
              <a:t>上</a:t>
            </a:r>
            <a:r>
              <a:rPr lang="zh-CN" altLang="en-US" dirty="0"/>
              <a:t>；当 </a:t>
            </a:r>
            <a:r>
              <a:rPr lang="en-US" altLang="zh-CN" dirty="0" smtClean="0"/>
              <a:t>u</a:t>
            </a:r>
            <a:r>
              <a:rPr lang="en-US" altLang="zh-CN" baseline="-25000" dirty="0" smtClean="0"/>
              <a:t>1</a:t>
            </a:r>
            <a:r>
              <a:rPr lang="zh-CN" altLang="en-US" dirty="0" smtClean="0"/>
              <a:t>＜</a:t>
            </a:r>
            <a:r>
              <a:rPr lang="en-US" altLang="zh-CN" dirty="0" smtClean="0"/>
              <a:t>0</a:t>
            </a:r>
            <a:r>
              <a:rPr lang="zh-CN" altLang="en-US" dirty="0" smtClean="0"/>
              <a:t>时</a:t>
            </a:r>
            <a:r>
              <a:rPr lang="zh-CN" altLang="en-US" dirty="0"/>
              <a:t>，四个二极管导通</a:t>
            </a:r>
            <a:r>
              <a:rPr lang="zh-CN" altLang="en-US" dirty="0" smtClean="0"/>
              <a:t>，</a:t>
            </a:r>
            <a:r>
              <a:rPr lang="en-US" altLang="zh-CN" dirty="0" smtClean="0"/>
              <a:t>A</a:t>
            </a:r>
            <a:r>
              <a:rPr lang="zh-CN" altLang="en-US" dirty="0" smtClean="0"/>
              <a:t>、</a:t>
            </a:r>
            <a:r>
              <a:rPr lang="en-US" altLang="zh-CN" dirty="0" smtClean="0"/>
              <a:t>B</a:t>
            </a:r>
            <a:r>
              <a:rPr lang="zh-CN" altLang="en-US" dirty="0" smtClean="0"/>
              <a:t> </a:t>
            </a:r>
            <a:r>
              <a:rPr lang="zh-CN" altLang="en-US" dirty="0"/>
              <a:t>两点短路，无输出。所以</a:t>
            </a:r>
            <a:r>
              <a:rPr lang="zh-CN" altLang="en-US" dirty="0" smtClean="0"/>
              <a:t>：</a:t>
            </a:r>
            <a:r>
              <a:rPr lang="en-US" altLang="zh-CN" dirty="0" smtClean="0"/>
              <a:t/>
            </a:r>
            <a:br>
              <a:rPr lang="en-US" altLang="zh-CN" dirty="0" smtClean="0"/>
            </a:br>
            <a:r>
              <a:rPr lang="en-US" altLang="zh-CN" dirty="0"/>
              <a:t/>
            </a:r>
            <a:br>
              <a:rPr lang="en-US" altLang="zh-CN" dirty="0"/>
            </a:br>
            <a:r>
              <a:rPr lang="zh-CN" altLang="en-US" dirty="0"/>
              <a:t>由于四个二极管接成桥型，若二极管特性完全一致</a:t>
            </a:r>
            <a:r>
              <a:rPr lang="zh-CN" altLang="en-US" dirty="0" smtClean="0"/>
              <a:t>，</a:t>
            </a:r>
            <a:r>
              <a:rPr lang="en-US" altLang="zh-CN" dirty="0" smtClean="0"/>
              <a:t>AB</a:t>
            </a:r>
            <a:r>
              <a:rPr lang="zh-CN" altLang="en-US" dirty="0" smtClean="0"/>
              <a:t>端无</a:t>
            </a:r>
            <a:r>
              <a:rPr lang="en-US" altLang="zh-CN" dirty="0" smtClean="0"/>
              <a:t>u</a:t>
            </a:r>
            <a:r>
              <a:rPr lang="en-US" altLang="zh-CN" baseline="-25000" dirty="0" smtClean="0"/>
              <a:t>2</a:t>
            </a:r>
            <a:r>
              <a:rPr lang="zh-CN" altLang="en-US" dirty="0" smtClean="0"/>
              <a:t>的</a:t>
            </a:r>
            <a:r>
              <a:rPr lang="zh-CN" altLang="en-US" dirty="0"/>
              <a:t>泄与式（ </a:t>
            </a:r>
            <a:r>
              <a:rPr lang="en-US" altLang="zh-CN" dirty="0" smtClean="0"/>
              <a:t>5-31</a:t>
            </a:r>
            <a:r>
              <a:rPr lang="zh-CN" altLang="en-US" dirty="0" smtClean="0"/>
              <a:t>）</a:t>
            </a:r>
            <a:r>
              <a:rPr lang="zh-CN" altLang="en-US" dirty="0"/>
              <a:t>相比 较，二极管平衡电路与桥式电路的功能相同，产生的频率分量相同。</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3193505" y="3879456"/>
            <a:ext cx="2756989" cy="476339"/>
          </a:xfrm>
          <a:prstGeom prst="rect">
            <a:avLst/>
          </a:prstGeom>
        </p:spPr>
      </p:pic>
      <p:sp>
        <p:nvSpPr>
          <p:cNvPr id="4" name="矩形 3"/>
          <p:cNvSpPr/>
          <p:nvPr/>
        </p:nvSpPr>
        <p:spPr>
          <a:xfrm>
            <a:off x="7205713" y="3879456"/>
            <a:ext cx="931665" cy="461665"/>
          </a:xfrm>
          <a:prstGeom prst="rect">
            <a:avLst/>
          </a:prstGeom>
        </p:spPr>
        <p:txBody>
          <a:bodyPr wrap="none">
            <a:spAutoFit/>
          </a:bodyPr>
          <a:lstStyle/>
          <a:p>
            <a:r>
              <a:rPr lang="en-US" altLang="zh-CN" sz="2400" dirty="0" smtClean="0"/>
              <a:t>(5-33)</a:t>
            </a:r>
            <a:endParaRPr lang="zh-CN" altLang="en-US" sz="2400" dirty="0"/>
          </a:p>
        </p:txBody>
      </p:sp>
    </p:spTree>
    <p:extLst>
      <p:ext uri="{BB962C8B-B14F-4D97-AF65-F5344CB8AC3E}">
        <p14:creationId xmlns:p14="http://schemas.microsoft.com/office/powerpoint/2010/main" val="86530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图</a:t>
            </a:r>
            <a:r>
              <a:rPr lang="en-US" altLang="zh-CN" dirty="0" smtClean="0"/>
              <a:t>5-8</a:t>
            </a:r>
            <a:r>
              <a:rPr lang="zh-CN" altLang="en-US" dirty="0" smtClean="0"/>
              <a:t>（ </a:t>
            </a:r>
            <a:r>
              <a:rPr lang="en-US" altLang="zh-CN" dirty="0" smtClean="0"/>
              <a:t>b</a:t>
            </a:r>
            <a:r>
              <a:rPr lang="zh-CN" altLang="en-US" dirty="0" smtClean="0"/>
              <a:t>）</a:t>
            </a:r>
            <a:r>
              <a:rPr lang="zh-CN" altLang="en-US" dirty="0"/>
              <a:t>是一实际桥式电路，其工作原理同上，只不过桥路输出加至晶体管的基极 经放大及回路滤波后输出所需频率分量，从而完成特定的频谱搬移功能。</a:t>
            </a:r>
            <a:br>
              <a:rPr lang="zh-CN" altLang="en-US" dirty="0"/>
            </a:br>
            <a:endParaRPr lang="zh-CN" altLang="en-US" dirty="0"/>
          </a:p>
        </p:txBody>
      </p:sp>
    </p:spTree>
    <p:extLst>
      <p:ext uri="{BB962C8B-B14F-4D97-AF65-F5344CB8AC3E}">
        <p14:creationId xmlns:p14="http://schemas.microsoft.com/office/powerpoint/2010/main" val="3027408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118" y="1430701"/>
            <a:ext cx="7437763" cy="3629814"/>
          </a:xfrm>
          <a:prstGeom prst="rect">
            <a:avLst/>
          </a:prstGeom>
        </p:spPr>
      </p:pic>
      <p:sp>
        <p:nvSpPr>
          <p:cNvPr id="4" name="矩形 3"/>
          <p:cNvSpPr/>
          <p:nvPr/>
        </p:nvSpPr>
        <p:spPr>
          <a:xfrm>
            <a:off x="2891891" y="5405232"/>
            <a:ext cx="3360215" cy="461665"/>
          </a:xfrm>
          <a:prstGeom prst="rect">
            <a:avLst/>
          </a:prstGeom>
        </p:spPr>
        <p:txBody>
          <a:bodyPr wrap="none">
            <a:spAutoFit/>
          </a:bodyPr>
          <a:lstStyle/>
          <a:p>
            <a:pPr algn="ctr"/>
            <a:r>
              <a:rPr lang="zh-CN" altLang="en-US" sz="2400" dirty="0" smtClean="0"/>
              <a:t>图</a:t>
            </a:r>
            <a:r>
              <a:rPr lang="en-US" altLang="zh-CN" sz="2400" dirty="0" smtClean="0"/>
              <a:t>5-8</a:t>
            </a:r>
            <a:r>
              <a:rPr lang="zh-CN" altLang="en-US" sz="2400" dirty="0"/>
              <a:t>　二极管桥式电路</a:t>
            </a:r>
          </a:p>
        </p:txBody>
      </p:sp>
    </p:spTree>
    <p:extLst>
      <p:ext uri="{BB962C8B-B14F-4D97-AF65-F5344CB8AC3E}">
        <p14:creationId xmlns:p14="http://schemas.microsoft.com/office/powerpoint/2010/main" val="1626218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00000"/>
              </a:lnSpc>
            </a:pPr>
            <a:r>
              <a:rPr lang="zh-CN" altLang="en-US" b="1" dirty="0"/>
              <a:t>三、二极管环形电路</a:t>
            </a:r>
            <a:br>
              <a:rPr lang="zh-CN" altLang="en-US" b="1" dirty="0"/>
            </a:br>
            <a:r>
              <a:rPr lang="zh-CN" altLang="en-US" b="1" dirty="0" smtClean="0"/>
              <a:t>       １</a:t>
            </a:r>
            <a:r>
              <a:rPr lang="zh-CN" altLang="en-US" b="1" dirty="0"/>
              <a:t>．基本电路 </a:t>
            </a:r>
            <a:r>
              <a:rPr lang="en-US" altLang="zh-CN" dirty="0" smtClean="0"/>
              <a:t/>
            </a:r>
            <a:br>
              <a:rPr lang="en-US" altLang="zh-CN" dirty="0" smtClean="0"/>
            </a:br>
            <a:r>
              <a:rPr lang="en-US" altLang="zh-CN" dirty="0" smtClean="0"/>
              <a:t>        </a:t>
            </a:r>
            <a:r>
              <a:rPr lang="zh-CN" altLang="en-US" dirty="0" smtClean="0"/>
              <a:t>图</a:t>
            </a:r>
            <a:r>
              <a:rPr lang="en-US" altLang="zh-CN" dirty="0" smtClean="0"/>
              <a:t>5-9</a:t>
            </a:r>
            <a:r>
              <a:rPr lang="zh-CN" altLang="en-US" dirty="0" smtClean="0"/>
              <a:t>（ </a:t>
            </a:r>
            <a:r>
              <a:rPr lang="en-US" altLang="zh-CN" dirty="0" smtClean="0"/>
              <a:t>a</a:t>
            </a:r>
            <a:r>
              <a:rPr lang="zh-CN" altLang="en-US" dirty="0" smtClean="0"/>
              <a:t>）</a:t>
            </a:r>
            <a:r>
              <a:rPr lang="zh-CN" altLang="en-US" dirty="0"/>
              <a:t>为二极管环形电路的基本电路，与二极管平衡电路相比，只是多接了两只二 极管 </a:t>
            </a:r>
            <a:r>
              <a:rPr lang="en-US" altLang="zh-CN" dirty="0" smtClean="0"/>
              <a:t>VD</a:t>
            </a:r>
            <a:r>
              <a:rPr lang="en-US" altLang="zh-CN" baseline="-25000" dirty="0" smtClean="0"/>
              <a:t>3</a:t>
            </a:r>
            <a:r>
              <a:rPr lang="zh-CN" altLang="en-US" dirty="0" smtClean="0"/>
              <a:t> </a:t>
            </a:r>
            <a:r>
              <a:rPr lang="zh-CN" altLang="en-US" dirty="0"/>
              <a:t>和 </a:t>
            </a:r>
            <a:r>
              <a:rPr lang="en-US" altLang="zh-CN" dirty="0" smtClean="0"/>
              <a:t>VD</a:t>
            </a:r>
            <a:r>
              <a:rPr lang="en-US" altLang="zh-CN" baseline="-25000" dirty="0" smtClean="0"/>
              <a:t>4</a:t>
            </a:r>
            <a:r>
              <a:rPr lang="zh-CN" altLang="en-US" dirty="0" smtClean="0"/>
              <a:t> ，</a:t>
            </a:r>
            <a:r>
              <a:rPr lang="zh-CN" altLang="en-US" dirty="0"/>
              <a:t>四只二极管方向一致，组成一个环路，因此称为二极管环形电路。控制 电压 </a:t>
            </a:r>
            <a:r>
              <a:rPr lang="en-US" altLang="zh-CN" dirty="0" smtClean="0"/>
              <a:t>u</a:t>
            </a:r>
            <a:r>
              <a:rPr lang="en-US" altLang="zh-CN" baseline="-25000" dirty="0" smtClean="0"/>
              <a:t>2</a:t>
            </a:r>
            <a:r>
              <a:rPr lang="zh-CN" altLang="en-US" dirty="0" smtClean="0"/>
              <a:t> </a:t>
            </a:r>
            <a:r>
              <a:rPr lang="zh-CN" altLang="en-US" dirty="0"/>
              <a:t>正向地加到 </a:t>
            </a:r>
            <a:r>
              <a:rPr lang="en-US" altLang="zh-CN" dirty="0" smtClean="0"/>
              <a:t>VD</a:t>
            </a:r>
            <a:r>
              <a:rPr lang="en-US" altLang="zh-CN" baseline="-25000" dirty="0" smtClean="0"/>
              <a:t>1</a:t>
            </a:r>
            <a:r>
              <a:rPr lang="zh-CN" altLang="en-US" dirty="0" smtClean="0"/>
              <a:t> 、</a:t>
            </a:r>
            <a:r>
              <a:rPr lang="en-US" altLang="zh-CN" dirty="0"/>
              <a:t> </a:t>
            </a:r>
            <a:r>
              <a:rPr lang="en-US" altLang="zh-CN" dirty="0" smtClean="0"/>
              <a:t>VD</a:t>
            </a:r>
            <a:r>
              <a:rPr lang="en-US" altLang="zh-CN" baseline="-25000" dirty="0" smtClean="0"/>
              <a:t>2</a:t>
            </a:r>
            <a:r>
              <a:rPr lang="zh-CN" altLang="en-US" dirty="0" smtClean="0"/>
              <a:t> </a:t>
            </a:r>
            <a:r>
              <a:rPr lang="zh-CN" altLang="en-US" dirty="0"/>
              <a:t>两端，反向地加到 </a:t>
            </a:r>
            <a:r>
              <a:rPr lang="en-US" altLang="zh-CN" dirty="0"/>
              <a:t>VD</a:t>
            </a:r>
            <a:r>
              <a:rPr lang="en-US" altLang="zh-CN" baseline="-25000" dirty="0"/>
              <a:t>3</a:t>
            </a:r>
            <a:r>
              <a:rPr lang="zh-CN" altLang="en-US" dirty="0"/>
              <a:t> </a:t>
            </a:r>
            <a:r>
              <a:rPr lang="zh-CN" altLang="en-US" dirty="0" smtClean="0"/>
              <a:t>、</a:t>
            </a:r>
            <a:r>
              <a:rPr lang="en-US" altLang="zh-CN" dirty="0"/>
              <a:t> </a:t>
            </a:r>
            <a:r>
              <a:rPr lang="en-US" altLang="zh-CN" dirty="0" smtClean="0"/>
              <a:t>VD</a:t>
            </a:r>
            <a:r>
              <a:rPr lang="en-US" altLang="zh-CN" baseline="-25000" dirty="0" smtClean="0"/>
              <a:t>4</a:t>
            </a:r>
            <a:r>
              <a:rPr lang="zh-CN" altLang="en-US" dirty="0" smtClean="0"/>
              <a:t>两</a:t>
            </a:r>
            <a:r>
              <a:rPr lang="zh-CN" altLang="en-US" dirty="0"/>
              <a:t>端，随控制电压 </a:t>
            </a:r>
            <a:r>
              <a:rPr lang="en-US" altLang="zh-CN" dirty="0" smtClean="0"/>
              <a:t>u</a:t>
            </a:r>
            <a:r>
              <a:rPr lang="en-US" altLang="zh-CN" baseline="-25000" dirty="0" smtClean="0"/>
              <a:t>2</a:t>
            </a:r>
            <a:r>
              <a:rPr lang="zh-CN" altLang="en-US" dirty="0" smtClean="0"/>
              <a:t> </a:t>
            </a:r>
            <a:r>
              <a:rPr lang="zh-CN" altLang="en-US" dirty="0"/>
              <a:t>的正负变 化，两组二极管交替导通和截止。当 </a:t>
            </a:r>
            <a:r>
              <a:rPr lang="en-US" altLang="zh-CN" dirty="0" smtClean="0"/>
              <a:t>u</a:t>
            </a:r>
            <a:r>
              <a:rPr lang="en-US" altLang="zh-CN" baseline="-25000" dirty="0" smtClean="0"/>
              <a:t>2</a:t>
            </a:r>
            <a:r>
              <a:rPr lang="zh-CN" altLang="en-US" dirty="0" smtClean="0"/>
              <a:t> </a:t>
            </a:r>
            <a:r>
              <a:rPr lang="zh-CN" altLang="en-US" dirty="0"/>
              <a:t>≥ </a:t>
            </a:r>
            <a:r>
              <a:rPr lang="en-US" altLang="zh-CN" dirty="0" smtClean="0"/>
              <a:t>0</a:t>
            </a:r>
            <a:r>
              <a:rPr lang="zh-CN" altLang="en-US" dirty="0" smtClean="0"/>
              <a:t>时，</a:t>
            </a:r>
            <a:r>
              <a:rPr lang="en-US" altLang="zh-CN" dirty="0"/>
              <a:t> VD</a:t>
            </a:r>
            <a:r>
              <a:rPr lang="en-US" altLang="zh-CN" baseline="-25000" dirty="0"/>
              <a:t>1</a:t>
            </a:r>
            <a:r>
              <a:rPr lang="zh-CN" altLang="en-US" dirty="0"/>
              <a:t> 、</a:t>
            </a:r>
            <a:r>
              <a:rPr lang="en-US" altLang="zh-CN" dirty="0"/>
              <a:t> VD</a:t>
            </a:r>
            <a:r>
              <a:rPr lang="en-US" altLang="zh-CN" baseline="-25000" dirty="0"/>
              <a:t>2</a:t>
            </a:r>
            <a:r>
              <a:rPr lang="zh-CN" altLang="en-US" dirty="0" smtClean="0"/>
              <a:t> </a:t>
            </a:r>
            <a:r>
              <a:rPr lang="zh-CN" altLang="en-US" dirty="0"/>
              <a:t>导通</a:t>
            </a:r>
            <a:r>
              <a:rPr lang="zh-CN" altLang="en-US" dirty="0" smtClean="0"/>
              <a:t>，</a:t>
            </a:r>
            <a:r>
              <a:rPr lang="en-US" altLang="zh-CN" dirty="0"/>
              <a:t> VD</a:t>
            </a:r>
            <a:r>
              <a:rPr lang="en-US" altLang="zh-CN" baseline="-25000" dirty="0"/>
              <a:t>3</a:t>
            </a:r>
            <a:r>
              <a:rPr lang="zh-CN" altLang="en-US" dirty="0"/>
              <a:t> 、</a:t>
            </a:r>
            <a:r>
              <a:rPr lang="en-US" altLang="zh-CN" dirty="0"/>
              <a:t> VD</a:t>
            </a:r>
            <a:r>
              <a:rPr lang="en-US" altLang="zh-CN" baseline="-25000" dirty="0"/>
              <a:t>4</a:t>
            </a:r>
            <a:r>
              <a:rPr lang="zh-CN" altLang="en-US" dirty="0" smtClean="0"/>
              <a:t> </a:t>
            </a:r>
            <a:r>
              <a:rPr lang="zh-CN" altLang="en-US" dirty="0"/>
              <a:t>截止；当 </a:t>
            </a:r>
            <a:r>
              <a:rPr lang="en-US" altLang="zh-CN" dirty="0" smtClean="0"/>
              <a:t>u</a:t>
            </a:r>
            <a:r>
              <a:rPr lang="en-US" altLang="zh-CN" baseline="-25000" dirty="0" smtClean="0"/>
              <a:t>2</a:t>
            </a:r>
            <a:r>
              <a:rPr lang="zh-CN" altLang="en-US" baseline="-25000" dirty="0" smtClean="0"/>
              <a:t> </a:t>
            </a:r>
            <a:r>
              <a:rPr lang="zh-CN" altLang="en-US" dirty="0" smtClean="0"/>
              <a:t>＜</a:t>
            </a:r>
            <a:r>
              <a:rPr lang="en-US" altLang="zh-CN" dirty="0" smtClean="0"/>
              <a:t>0</a:t>
            </a:r>
            <a:r>
              <a:rPr lang="zh-CN" altLang="en-US" dirty="0" smtClean="0"/>
              <a:t>时，</a:t>
            </a:r>
            <a:r>
              <a:rPr lang="en-US" altLang="zh-CN" dirty="0"/>
              <a:t> VD</a:t>
            </a:r>
            <a:r>
              <a:rPr lang="en-US" altLang="zh-CN" baseline="-25000" dirty="0"/>
              <a:t>1</a:t>
            </a:r>
            <a:r>
              <a:rPr lang="zh-CN" altLang="en-US" dirty="0"/>
              <a:t> 、</a:t>
            </a:r>
            <a:r>
              <a:rPr lang="en-US" altLang="zh-CN" dirty="0"/>
              <a:t> VD</a:t>
            </a:r>
            <a:r>
              <a:rPr lang="en-US" altLang="zh-CN" baseline="-25000" dirty="0"/>
              <a:t>2</a:t>
            </a:r>
            <a:r>
              <a:rPr lang="zh-CN" altLang="en-US" dirty="0" smtClean="0"/>
              <a:t> </a:t>
            </a:r>
            <a:r>
              <a:rPr lang="zh-CN" altLang="en-US" dirty="0"/>
              <a:t>截止</a:t>
            </a:r>
            <a:r>
              <a:rPr lang="zh-CN" altLang="en-US" dirty="0" smtClean="0"/>
              <a:t>，</a:t>
            </a:r>
            <a:r>
              <a:rPr lang="en-US" altLang="zh-CN" dirty="0"/>
              <a:t> VD</a:t>
            </a:r>
            <a:r>
              <a:rPr lang="en-US" altLang="zh-CN" baseline="-25000" dirty="0"/>
              <a:t>3</a:t>
            </a:r>
            <a:r>
              <a:rPr lang="zh-CN" altLang="en-US" dirty="0"/>
              <a:t> 、</a:t>
            </a:r>
            <a:r>
              <a:rPr lang="en-US" altLang="zh-CN" dirty="0"/>
              <a:t> VD</a:t>
            </a:r>
            <a:r>
              <a:rPr lang="en-US" altLang="zh-CN" baseline="-25000" dirty="0"/>
              <a:t>4</a:t>
            </a:r>
            <a:r>
              <a:rPr lang="zh-CN" altLang="en-US" dirty="0" smtClean="0"/>
              <a:t> </a:t>
            </a:r>
            <a:r>
              <a:rPr lang="zh-CN" altLang="en-US" dirty="0"/>
              <a:t>导通。在理想情况下，它们互不影响，因此，二极 管环形电路是由两个平衡电路组成的</a:t>
            </a:r>
            <a:r>
              <a:rPr lang="zh-CN" altLang="en-US" dirty="0" smtClean="0"/>
              <a:t>：</a:t>
            </a:r>
            <a:r>
              <a:rPr lang="en-US" altLang="zh-CN" dirty="0"/>
              <a:t> VD</a:t>
            </a:r>
            <a:r>
              <a:rPr lang="en-US" altLang="zh-CN" baseline="-25000" dirty="0"/>
              <a:t>1</a:t>
            </a:r>
            <a:r>
              <a:rPr lang="zh-CN" altLang="en-US" dirty="0" smtClean="0"/>
              <a:t> </a:t>
            </a:r>
            <a:r>
              <a:rPr lang="zh-CN" altLang="en-US" dirty="0"/>
              <a:t>与 </a:t>
            </a:r>
            <a:r>
              <a:rPr lang="en-US" altLang="zh-CN" dirty="0" smtClean="0"/>
              <a:t>VD</a:t>
            </a:r>
            <a:r>
              <a:rPr lang="en-US" altLang="zh-CN" baseline="-25000" dirty="0" smtClean="0"/>
              <a:t>2</a:t>
            </a:r>
            <a:r>
              <a:rPr lang="zh-CN" altLang="en-US" dirty="0" smtClean="0"/>
              <a:t> </a:t>
            </a:r>
            <a:r>
              <a:rPr lang="zh-CN" altLang="en-US" dirty="0"/>
              <a:t>组成平衡</a:t>
            </a:r>
            <a:r>
              <a:rPr lang="zh-CN" altLang="en-US" dirty="0" smtClean="0"/>
              <a:t>电路</a:t>
            </a:r>
            <a:r>
              <a:rPr lang="en-US" altLang="zh-CN" dirty="0"/>
              <a:t>Ⅰ</a:t>
            </a:r>
            <a:r>
              <a:rPr lang="zh-CN" altLang="en-US" dirty="0"/>
              <a:t>，</a:t>
            </a:r>
            <a:r>
              <a:rPr lang="en-US" altLang="zh-CN" dirty="0"/>
              <a:t> VD</a:t>
            </a:r>
            <a:r>
              <a:rPr lang="en-US" altLang="zh-CN" baseline="-25000" dirty="0"/>
              <a:t>3</a:t>
            </a:r>
            <a:r>
              <a:rPr lang="zh-CN" altLang="en-US" dirty="0"/>
              <a:t>与 </a:t>
            </a:r>
            <a:r>
              <a:rPr lang="en-US" altLang="zh-CN" dirty="0"/>
              <a:t>VD</a:t>
            </a:r>
            <a:r>
              <a:rPr lang="en-US" altLang="zh-CN" baseline="-25000" dirty="0"/>
              <a:t>4</a:t>
            </a:r>
            <a:r>
              <a:rPr lang="zh-CN" altLang="en-US" dirty="0"/>
              <a:t>组成平 衡电路</a:t>
            </a:r>
            <a:r>
              <a:rPr lang="en-US" altLang="zh-CN" dirty="0"/>
              <a:t>Ⅱ</a:t>
            </a:r>
            <a:r>
              <a:rPr lang="zh-CN" altLang="en-US" dirty="0"/>
              <a:t>，分别如图</a:t>
            </a:r>
            <a:r>
              <a:rPr lang="en-US" altLang="zh-CN" dirty="0"/>
              <a:t>5-9</a:t>
            </a:r>
            <a:r>
              <a:rPr lang="zh-CN" altLang="en-US" dirty="0"/>
              <a:t>（ </a:t>
            </a:r>
            <a:r>
              <a:rPr lang="en-US" altLang="zh-CN" dirty="0"/>
              <a:t>b</a:t>
            </a:r>
            <a:r>
              <a:rPr lang="zh-CN" altLang="en-US" dirty="0"/>
              <a:t>）、（ </a:t>
            </a:r>
            <a:r>
              <a:rPr lang="en-US" altLang="zh-CN" dirty="0"/>
              <a:t>c</a:t>
            </a:r>
            <a:r>
              <a:rPr lang="zh-CN" altLang="en-US" dirty="0"/>
              <a:t>）所示。因此，二极管环形电路又称为二极管双平衡电路。</a:t>
            </a:r>
            <a:endParaRPr lang="zh-CN" altLang="en-US" dirty="0"/>
          </a:p>
        </p:txBody>
      </p:sp>
    </p:spTree>
    <p:extLst>
      <p:ext uri="{BB962C8B-B14F-4D97-AF65-F5344CB8AC3E}">
        <p14:creationId xmlns:p14="http://schemas.microsoft.com/office/powerpoint/2010/main" val="308552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28146"/>
            <a:ext cx="7886700" cy="5213131"/>
          </a:xfrm>
        </p:spPr>
        <p:txBody>
          <a:bodyPr/>
          <a:lstStyle/>
          <a:p>
            <a:r>
              <a:rPr lang="zh-CN" altLang="en-US" sz="3200" b="1" dirty="0"/>
              <a:t>            </a:t>
            </a:r>
            <a:r>
              <a:rPr lang="zh-CN" altLang="en-US" sz="3200" b="1" dirty="0" smtClean="0"/>
              <a:t>第</a:t>
            </a:r>
            <a:r>
              <a:rPr lang="zh-CN" altLang="en-US" sz="3200" b="1" dirty="0"/>
              <a:t>一节　非线性电路的分析</a:t>
            </a:r>
            <a:r>
              <a:rPr lang="zh-CN" altLang="en-US" sz="3200" b="1" dirty="0" smtClean="0"/>
              <a:t>方法</a:t>
            </a:r>
            <a:r>
              <a:rPr lang="en-US" altLang="zh-CN" sz="3200" b="1" dirty="0" smtClean="0"/>
              <a:t/>
            </a:r>
            <a:br>
              <a:rPr lang="en-US" altLang="zh-CN" sz="3200" b="1" dirty="0" smtClean="0"/>
            </a:br>
            <a:r>
              <a:rPr lang="en-US" altLang="zh-CN" sz="3200" b="1" dirty="0"/>
              <a:t/>
            </a:r>
            <a:br>
              <a:rPr lang="en-US" altLang="zh-CN" sz="3200" b="1" dirty="0"/>
            </a:br>
            <a:r>
              <a:rPr lang="zh-CN" altLang="en-US" b="1" dirty="0"/>
              <a:t>一、非线性函数的级数展开分析</a:t>
            </a:r>
            <a:r>
              <a:rPr lang="zh-CN" altLang="en-US" b="1" dirty="0" smtClean="0"/>
              <a:t>法</a:t>
            </a:r>
            <a:r>
              <a:rPr lang="en-US" altLang="zh-CN" b="1" dirty="0" smtClean="0"/>
              <a:t/>
            </a:r>
            <a:br>
              <a:rPr lang="en-US" altLang="zh-CN" b="1" dirty="0" smtClean="0"/>
            </a:br>
            <a:r>
              <a:rPr lang="en-US" altLang="zh-CN" b="1" dirty="0" smtClean="0"/>
              <a:t>        </a:t>
            </a:r>
            <a:r>
              <a:rPr lang="zh-CN" altLang="en-US" dirty="0" smtClean="0"/>
              <a:t>非</a:t>
            </a:r>
            <a:r>
              <a:rPr lang="zh-CN" altLang="en-US" dirty="0"/>
              <a:t>线性器件的伏安特性，可用下面的非线性函数来表示</a:t>
            </a:r>
            <a:r>
              <a:rPr lang="zh-CN" altLang="en-US" dirty="0" smtClean="0"/>
              <a:t>：</a:t>
            </a:r>
            <a:r>
              <a:rPr lang="en-US" altLang="zh-CN" dirty="0" smtClean="0"/>
              <a:t/>
            </a:r>
            <a:br>
              <a:rPr lang="en-US" altLang="zh-CN" dirty="0" smtClean="0"/>
            </a:br>
            <a:r>
              <a:rPr lang="en-US" altLang="zh-CN" dirty="0"/>
              <a:t/>
            </a:r>
            <a:br>
              <a:rPr lang="en-US" altLang="zh-CN" dirty="0"/>
            </a:br>
            <a:r>
              <a:rPr lang="zh-CN" altLang="en-US" dirty="0" smtClean="0"/>
              <a:t>式中， </a:t>
            </a:r>
            <a:r>
              <a:rPr lang="en-US" altLang="zh-CN" dirty="0" smtClean="0"/>
              <a:t>u</a:t>
            </a:r>
            <a:r>
              <a:rPr lang="zh-CN" altLang="en-US" dirty="0" smtClean="0"/>
              <a:t> </a:t>
            </a:r>
            <a:r>
              <a:rPr lang="zh-CN" altLang="en-US" dirty="0"/>
              <a:t>为加在非线性器件上的电压。由高等数学可知，该非线性函数可用泰勒级数展开为</a:t>
            </a:r>
            <a:br>
              <a:rPr lang="zh-CN" altLang="en-US" dirty="0"/>
            </a:br>
            <a:r>
              <a:rPr lang="zh-CN" altLang="en-US" dirty="0"/>
              <a:t/>
            </a:r>
            <a:br>
              <a:rPr lang="zh-CN" altLang="en-US" dirty="0"/>
            </a:br>
            <a:r>
              <a:rPr lang="en-US" altLang="zh-CN" sz="3200" b="1" dirty="0"/>
              <a:t/>
            </a:r>
            <a:br>
              <a:rPr lang="en-US" altLang="zh-CN" sz="3200" b="1" dirty="0"/>
            </a:br>
            <a:r>
              <a:rPr lang="zh-CN" altLang="en-US" sz="3200" dirty="0"/>
              <a:t/>
            </a:r>
            <a:br>
              <a:rPr lang="zh-CN" altLang="en-US" sz="3200" dirty="0"/>
            </a:br>
            <a:endParaRPr lang="zh-CN" altLang="en-US" sz="3200" dirty="0"/>
          </a:p>
        </p:txBody>
      </p:sp>
      <p:pic>
        <p:nvPicPr>
          <p:cNvPr id="2" name="图片 1"/>
          <p:cNvPicPr>
            <a:picLocks noChangeAspect="1"/>
          </p:cNvPicPr>
          <p:nvPr/>
        </p:nvPicPr>
        <p:blipFill>
          <a:blip r:embed="rId2"/>
          <a:stretch>
            <a:fillRect/>
          </a:stretch>
        </p:blipFill>
        <p:spPr>
          <a:xfrm>
            <a:off x="3429470" y="3356894"/>
            <a:ext cx="2285060" cy="615207"/>
          </a:xfrm>
          <a:prstGeom prst="rect">
            <a:avLst/>
          </a:prstGeom>
        </p:spPr>
      </p:pic>
      <p:pic>
        <p:nvPicPr>
          <p:cNvPr id="4" name="图片 3"/>
          <p:cNvPicPr>
            <a:picLocks noChangeAspect="1"/>
          </p:cNvPicPr>
          <p:nvPr/>
        </p:nvPicPr>
        <p:blipFill>
          <a:blip r:embed="rId3"/>
          <a:stretch>
            <a:fillRect/>
          </a:stretch>
        </p:blipFill>
        <p:spPr>
          <a:xfrm>
            <a:off x="2416889" y="5175988"/>
            <a:ext cx="4310219" cy="1056426"/>
          </a:xfrm>
          <a:prstGeom prst="rect">
            <a:avLst/>
          </a:prstGeom>
        </p:spPr>
      </p:pic>
      <p:sp>
        <p:nvSpPr>
          <p:cNvPr id="5" name="矩形 4"/>
          <p:cNvSpPr/>
          <p:nvPr/>
        </p:nvSpPr>
        <p:spPr>
          <a:xfrm>
            <a:off x="7336706" y="3356894"/>
            <a:ext cx="776175" cy="461665"/>
          </a:xfrm>
          <a:prstGeom prst="rect">
            <a:avLst/>
          </a:prstGeom>
        </p:spPr>
        <p:txBody>
          <a:bodyPr wrap="none">
            <a:spAutoFit/>
          </a:bodyPr>
          <a:lstStyle/>
          <a:p>
            <a:r>
              <a:rPr lang="en-US" altLang="zh-CN" sz="2400" dirty="0" smtClean="0"/>
              <a:t>(5-1)</a:t>
            </a:r>
            <a:endParaRPr lang="zh-CN" altLang="en-US" sz="2400" dirty="0"/>
          </a:p>
        </p:txBody>
      </p:sp>
      <p:sp>
        <p:nvSpPr>
          <p:cNvPr id="6" name="矩形 5"/>
          <p:cNvSpPr/>
          <p:nvPr/>
        </p:nvSpPr>
        <p:spPr>
          <a:xfrm>
            <a:off x="7336707" y="5473368"/>
            <a:ext cx="776175" cy="461665"/>
          </a:xfrm>
          <a:prstGeom prst="rect">
            <a:avLst/>
          </a:prstGeom>
        </p:spPr>
        <p:txBody>
          <a:bodyPr wrap="none">
            <a:spAutoFit/>
          </a:bodyPr>
          <a:lstStyle/>
          <a:p>
            <a:r>
              <a:rPr lang="en-US" altLang="zh-CN" sz="2400" dirty="0" smtClean="0"/>
              <a:t>(5-2)</a:t>
            </a:r>
            <a:endParaRPr lang="zh-CN" altLang="en-US" sz="2400" dirty="0"/>
          </a:p>
        </p:txBody>
      </p:sp>
    </p:spTree>
    <p:extLst>
      <p:ext uri="{BB962C8B-B14F-4D97-AF65-F5344CB8AC3E}">
        <p14:creationId xmlns:p14="http://schemas.microsoft.com/office/powerpoint/2010/main" val="993361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97" y="998484"/>
            <a:ext cx="7394437" cy="4425286"/>
          </a:xfrm>
          <a:prstGeom prst="rect">
            <a:avLst/>
          </a:prstGeom>
        </p:spPr>
      </p:pic>
      <p:sp>
        <p:nvSpPr>
          <p:cNvPr id="4" name="矩形 3"/>
          <p:cNvSpPr/>
          <p:nvPr/>
        </p:nvSpPr>
        <p:spPr>
          <a:xfrm>
            <a:off x="2891891" y="5687572"/>
            <a:ext cx="3360215" cy="461665"/>
          </a:xfrm>
          <a:prstGeom prst="rect">
            <a:avLst/>
          </a:prstGeom>
        </p:spPr>
        <p:txBody>
          <a:bodyPr wrap="none">
            <a:spAutoFit/>
          </a:bodyPr>
          <a:lstStyle/>
          <a:p>
            <a:pPr algn="ctr"/>
            <a:r>
              <a:rPr lang="zh-CN" altLang="en-US" sz="2400" dirty="0" smtClean="0"/>
              <a:t>图</a:t>
            </a:r>
            <a:r>
              <a:rPr lang="en-US" altLang="zh-CN" sz="2400" dirty="0" smtClean="0"/>
              <a:t>5-9</a:t>
            </a:r>
            <a:r>
              <a:rPr lang="zh-CN" altLang="en-US" sz="2400" dirty="0"/>
              <a:t>　二极管环形电路</a:t>
            </a:r>
          </a:p>
        </p:txBody>
      </p:sp>
    </p:spTree>
    <p:extLst>
      <p:ext uri="{BB962C8B-B14F-4D97-AF65-F5344CB8AC3E}">
        <p14:creationId xmlns:p14="http://schemas.microsoft.com/office/powerpoint/2010/main" val="1757953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smtClean="0"/>
              <a:t>        </a:t>
            </a:r>
            <a:r>
              <a:rPr lang="zh-CN" altLang="en-US" b="1" dirty="0" smtClean="0"/>
              <a:t>２</a:t>
            </a:r>
            <a:r>
              <a:rPr lang="zh-CN" altLang="en-US" b="1" dirty="0"/>
              <a:t>．工作原理 </a:t>
            </a:r>
            <a:r>
              <a:rPr lang="en-US" altLang="zh-CN" dirty="0" smtClean="0"/>
              <a:t/>
            </a:r>
            <a:br>
              <a:rPr lang="en-US" altLang="zh-CN" dirty="0" smtClean="0"/>
            </a:br>
            <a:r>
              <a:rPr lang="en-US" altLang="zh-CN" dirty="0"/>
              <a:t> </a:t>
            </a:r>
            <a:r>
              <a:rPr lang="en-US" altLang="zh-CN" dirty="0" smtClean="0"/>
              <a:t>        </a:t>
            </a:r>
            <a:r>
              <a:rPr lang="zh-CN" altLang="en-US" dirty="0" smtClean="0"/>
              <a:t>二</a:t>
            </a:r>
            <a:r>
              <a:rPr lang="zh-CN" altLang="en-US" dirty="0"/>
              <a:t>极管环形电路的分析条件与单二极管电路和二极管平衡电路相同。平衡电路</a:t>
            </a:r>
            <a:r>
              <a:rPr lang="en-US" altLang="zh-CN" dirty="0"/>
              <a:t>Ⅰ</a:t>
            </a:r>
            <a:r>
              <a:rPr lang="zh-CN" altLang="en-US" dirty="0"/>
              <a:t>与前面分析 的电路完全相同。根据</a:t>
            </a:r>
            <a:r>
              <a:rPr lang="zh-CN" altLang="en-US" dirty="0" smtClean="0"/>
              <a:t>图</a:t>
            </a:r>
            <a:r>
              <a:rPr lang="en-US" altLang="zh-CN" dirty="0" smtClean="0"/>
              <a:t>5-9</a:t>
            </a:r>
            <a:r>
              <a:rPr lang="zh-CN" altLang="en-US" dirty="0" smtClean="0"/>
              <a:t>（ </a:t>
            </a:r>
            <a:r>
              <a:rPr lang="en-US" altLang="zh-CN" dirty="0" smtClean="0"/>
              <a:t>a</a:t>
            </a:r>
            <a:r>
              <a:rPr lang="zh-CN" altLang="en-US" dirty="0" smtClean="0"/>
              <a:t>） </a:t>
            </a:r>
            <a:r>
              <a:rPr lang="zh-CN" altLang="en-US" dirty="0"/>
              <a:t>中电流的方向，平衡电路</a:t>
            </a:r>
            <a:r>
              <a:rPr lang="en-US" altLang="zh-CN" dirty="0"/>
              <a:t>Ⅰ</a:t>
            </a:r>
            <a:r>
              <a:rPr lang="zh-CN" altLang="en-US" dirty="0"/>
              <a:t>在负载 </a:t>
            </a:r>
            <a:r>
              <a:rPr lang="en-US" altLang="zh-CN" dirty="0" smtClean="0"/>
              <a:t>R</a:t>
            </a:r>
            <a:r>
              <a:rPr lang="en-US" altLang="zh-CN" baseline="-25000" dirty="0" smtClean="0"/>
              <a:t>L</a:t>
            </a:r>
            <a:r>
              <a:rPr lang="zh-CN" altLang="en-US" baseline="-25000" dirty="0" smtClean="0"/>
              <a:t> </a:t>
            </a:r>
            <a:r>
              <a:rPr lang="zh-CN" altLang="en-US" dirty="0"/>
              <a:t>上产生的总电流</a:t>
            </a:r>
            <a:r>
              <a:rPr lang="zh-CN" altLang="en-US" dirty="0" smtClean="0"/>
              <a:t>为</a:t>
            </a:r>
            <a:r>
              <a:rPr lang="en-US" altLang="zh-CN" dirty="0" smtClean="0"/>
              <a:t/>
            </a:r>
            <a:br>
              <a:rPr lang="en-US" altLang="zh-CN" dirty="0" smtClean="0"/>
            </a:br>
            <a:r>
              <a:rPr lang="en-US" altLang="zh-CN" dirty="0"/>
              <a:t/>
            </a:r>
            <a:br>
              <a:rPr lang="en-US" altLang="zh-CN" dirty="0"/>
            </a:br>
            <a:r>
              <a:rPr lang="zh-CN" altLang="en-US" dirty="0"/>
              <a:t>式中， </a:t>
            </a:r>
            <a:r>
              <a:rPr lang="en-US" altLang="zh-CN" dirty="0" smtClean="0"/>
              <a:t>i</a:t>
            </a:r>
            <a:r>
              <a:rPr lang="en-US" altLang="zh-CN" baseline="-25000" dirty="0" smtClean="0"/>
              <a:t>LI</a:t>
            </a:r>
            <a:r>
              <a:rPr lang="zh-CN" altLang="en-US" dirty="0" smtClean="0"/>
              <a:t>为</a:t>
            </a:r>
            <a:r>
              <a:rPr lang="zh-CN" altLang="en-US" dirty="0"/>
              <a:t>平衡电路</a:t>
            </a:r>
            <a:r>
              <a:rPr lang="en-US" altLang="zh-CN" dirty="0"/>
              <a:t>Ⅰ</a:t>
            </a:r>
            <a:r>
              <a:rPr lang="zh-CN" altLang="en-US" dirty="0"/>
              <a:t>在负</a:t>
            </a:r>
            <a:r>
              <a:rPr lang="zh-CN" altLang="en-US" dirty="0" smtClean="0"/>
              <a:t>载</a:t>
            </a:r>
            <a:r>
              <a:rPr lang="en-US" altLang="zh-CN" dirty="0" smtClean="0"/>
              <a:t>R</a:t>
            </a:r>
            <a:r>
              <a:rPr lang="en-US" altLang="zh-CN" baseline="-25000" dirty="0" smtClean="0"/>
              <a:t>L</a:t>
            </a:r>
            <a:r>
              <a:rPr lang="zh-CN" altLang="en-US" dirty="0" smtClean="0"/>
              <a:t>上</a:t>
            </a:r>
            <a:r>
              <a:rPr lang="zh-CN" altLang="en-US" dirty="0"/>
              <a:t>的电流，前已得 </a:t>
            </a:r>
            <a:r>
              <a:rPr lang="en-US" altLang="zh-CN" dirty="0"/>
              <a:t>i</a:t>
            </a:r>
            <a:r>
              <a:rPr lang="en-US" altLang="zh-CN" baseline="-25000" dirty="0"/>
              <a:t>LI</a:t>
            </a:r>
            <a:r>
              <a:rPr lang="en-US" altLang="zh-CN" dirty="0"/>
              <a:t> </a:t>
            </a:r>
            <a:r>
              <a:rPr lang="zh-CN" altLang="en-US" dirty="0" smtClean="0"/>
              <a:t>＝</a:t>
            </a:r>
            <a:r>
              <a:rPr lang="en-US" altLang="zh-CN" dirty="0" smtClean="0"/>
              <a:t>2g</a:t>
            </a:r>
            <a:r>
              <a:rPr lang="en-US" altLang="zh-CN" baseline="-25000" dirty="0" smtClean="0"/>
              <a:t>D</a:t>
            </a:r>
            <a:r>
              <a:rPr lang="en-US" altLang="zh-CN" dirty="0" smtClean="0"/>
              <a:t>K(</a:t>
            </a:r>
            <a:r>
              <a:rPr lang="el-GR" altLang="zh-CN" dirty="0" smtClean="0"/>
              <a:t>ω</a:t>
            </a:r>
            <a:r>
              <a:rPr lang="en-US" altLang="zh-CN" baseline="-25000" dirty="0" smtClean="0"/>
              <a:t>2</a:t>
            </a:r>
            <a:r>
              <a:rPr lang="en-US" altLang="zh-CN" dirty="0" smtClean="0"/>
              <a:t>t)u</a:t>
            </a:r>
            <a:r>
              <a:rPr lang="en-US" altLang="zh-CN" baseline="-25000" dirty="0" smtClean="0"/>
              <a:t>1</a:t>
            </a:r>
            <a:r>
              <a:rPr lang="zh-CN" altLang="en-US" dirty="0" smtClean="0"/>
              <a:t>； </a:t>
            </a:r>
            <a:r>
              <a:rPr lang="en-US" altLang="zh-CN" dirty="0" smtClean="0"/>
              <a:t>i</a:t>
            </a:r>
            <a:r>
              <a:rPr lang="en-US" altLang="zh-CN" baseline="-25000" dirty="0" smtClean="0"/>
              <a:t>LⅡ</a:t>
            </a:r>
            <a:r>
              <a:rPr lang="en-US" altLang="zh-CN" dirty="0" smtClean="0"/>
              <a:t> </a:t>
            </a:r>
            <a:r>
              <a:rPr lang="zh-CN" altLang="en-US" dirty="0"/>
              <a:t>为平衡电</a:t>
            </a:r>
            <a:r>
              <a:rPr lang="zh-CN" altLang="en-US" dirty="0" smtClean="0"/>
              <a:t>路</a:t>
            </a:r>
            <a:r>
              <a:rPr lang="en-US" altLang="zh-CN" dirty="0" smtClean="0"/>
              <a:t>Ⅱ</a:t>
            </a:r>
            <a:r>
              <a:rPr lang="zh-CN" altLang="en-US" dirty="0"/>
              <a:t>在负</a:t>
            </a:r>
            <a:r>
              <a:rPr lang="zh-CN" altLang="en-US" dirty="0" smtClean="0"/>
              <a:t>载</a:t>
            </a:r>
            <a:r>
              <a:rPr lang="en-US" altLang="zh-CN" dirty="0" smtClean="0"/>
              <a:t>R</a:t>
            </a:r>
            <a:r>
              <a:rPr lang="en-US" altLang="zh-CN" baseline="-25000" dirty="0" smtClean="0"/>
              <a:t>L</a:t>
            </a:r>
            <a:r>
              <a:rPr lang="zh-CN" altLang="en-US" baseline="-25000" dirty="0" smtClean="0"/>
              <a:t> </a:t>
            </a:r>
            <a:r>
              <a:rPr lang="zh-CN" altLang="en-US" dirty="0"/>
              <a:t>上产生的电流。由</a:t>
            </a:r>
            <a:r>
              <a:rPr lang="zh-CN" altLang="en-US" dirty="0" smtClean="0"/>
              <a:t>于</a:t>
            </a:r>
            <a:r>
              <a:rPr lang="en-US" altLang="zh-CN" dirty="0" smtClean="0"/>
              <a:t>VD</a:t>
            </a:r>
            <a:r>
              <a:rPr lang="en-US" altLang="zh-CN" baseline="-25000" dirty="0" smtClean="0"/>
              <a:t>3</a:t>
            </a:r>
            <a:r>
              <a:rPr lang="zh-CN" altLang="en-US" dirty="0" smtClean="0"/>
              <a:t>、</a:t>
            </a:r>
            <a:r>
              <a:rPr lang="en-US" altLang="zh-CN" dirty="0"/>
              <a:t> </a:t>
            </a:r>
            <a:r>
              <a:rPr lang="en-US" altLang="zh-CN" dirty="0" smtClean="0"/>
              <a:t>VD</a:t>
            </a:r>
            <a:r>
              <a:rPr lang="en-US" altLang="zh-CN" baseline="-25000" dirty="0" smtClean="0"/>
              <a:t>4</a:t>
            </a:r>
            <a:r>
              <a:rPr lang="zh-CN" altLang="en-US" dirty="0" smtClean="0"/>
              <a:t>是</a:t>
            </a:r>
            <a:r>
              <a:rPr lang="zh-CN" altLang="en-US" dirty="0"/>
              <a:t>在控制信</a:t>
            </a:r>
            <a:r>
              <a:rPr lang="zh-CN" altLang="en-US" dirty="0" smtClean="0"/>
              <a:t>号</a:t>
            </a:r>
            <a:r>
              <a:rPr lang="en-US" altLang="zh-CN" dirty="0" smtClean="0"/>
              <a:t>u</a:t>
            </a:r>
            <a:r>
              <a:rPr lang="en-US" altLang="zh-CN" baseline="-25000" dirty="0" smtClean="0"/>
              <a:t>2</a:t>
            </a:r>
            <a:r>
              <a:rPr lang="zh-CN" altLang="en-US" dirty="0" smtClean="0"/>
              <a:t>的</a:t>
            </a:r>
            <a:r>
              <a:rPr lang="zh-CN" altLang="en-US" dirty="0"/>
              <a:t>负半周内导通，其开关函</a:t>
            </a:r>
            <a:r>
              <a:rPr lang="zh-CN" altLang="en-US" dirty="0" smtClean="0"/>
              <a:t>数与</a:t>
            </a:r>
            <a:r>
              <a:rPr lang="en-US" altLang="zh-CN" dirty="0"/>
              <a:t>K(</a:t>
            </a:r>
            <a:r>
              <a:rPr lang="el-GR" altLang="zh-CN" dirty="0"/>
              <a:t>ω</a:t>
            </a:r>
            <a:r>
              <a:rPr lang="en-US" altLang="zh-CN" baseline="-25000" dirty="0" smtClean="0"/>
              <a:t>2</a:t>
            </a:r>
            <a:r>
              <a:rPr lang="en-US" altLang="zh-CN" dirty="0" smtClean="0"/>
              <a:t>t)</a:t>
            </a:r>
            <a:r>
              <a:rPr lang="zh-CN" altLang="en-US" dirty="0" smtClean="0"/>
              <a:t>相差</a:t>
            </a:r>
            <a:r>
              <a:rPr lang="en-US" altLang="zh-CN" dirty="0" smtClean="0"/>
              <a:t>T</a:t>
            </a:r>
            <a:r>
              <a:rPr lang="en-US" altLang="zh-CN" baseline="-25000" dirty="0" smtClean="0"/>
              <a:t>2</a:t>
            </a:r>
            <a:r>
              <a:rPr lang="en-US" altLang="zh-CN" dirty="0" smtClean="0"/>
              <a:t>/2</a:t>
            </a:r>
            <a:r>
              <a:rPr lang="zh-CN" altLang="en-US" dirty="0" smtClean="0"/>
              <a:t> </a:t>
            </a:r>
            <a:r>
              <a:rPr lang="en-US" altLang="zh-CN" dirty="0" smtClean="0"/>
              <a:t>(T</a:t>
            </a:r>
            <a:r>
              <a:rPr lang="en-US" altLang="zh-CN" baseline="-25000" dirty="0" smtClean="0"/>
              <a:t>2</a:t>
            </a:r>
            <a:r>
              <a:rPr lang="en-US" altLang="zh-CN" dirty="0" smtClean="0"/>
              <a:t>=2</a:t>
            </a:r>
            <a:r>
              <a:rPr lang="el-GR" altLang="zh-CN" dirty="0" smtClean="0"/>
              <a:t>π</a:t>
            </a:r>
            <a:r>
              <a:rPr lang="en-US" altLang="zh-CN" dirty="0" smtClean="0"/>
              <a:t>/</a:t>
            </a:r>
            <a:r>
              <a:rPr lang="zh-CN" altLang="el-GR" dirty="0" smtClean="0"/>
              <a:t> </a:t>
            </a:r>
            <a:r>
              <a:rPr lang="el-GR" altLang="zh-CN" dirty="0" smtClean="0"/>
              <a:t>ω</a:t>
            </a:r>
            <a:r>
              <a:rPr lang="en-US" altLang="zh-CN" baseline="-25000" dirty="0" smtClean="0"/>
              <a:t>2</a:t>
            </a:r>
            <a:r>
              <a:rPr lang="en-US" altLang="zh-CN" dirty="0" smtClean="0"/>
              <a:t>)</a:t>
            </a:r>
            <a:r>
              <a:rPr lang="zh-CN" altLang="el-GR" dirty="0" smtClean="0"/>
              <a:t>。</a:t>
            </a:r>
            <a:r>
              <a:rPr lang="zh-CN" altLang="en-US" dirty="0"/>
              <a:t>又因 </a:t>
            </a:r>
            <a:r>
              <a:rPr lang="en-US" altLang="zh-CN" dirty="0"/>
              <a:t>VD</a:t>
            </a:r>
            <a:r>
              <a:rPr lang="en-US" altLang="zh-CN" baseline="-25000" dirty="0"/>
              <a:t>3</a:t>
            </a:r>
            <a:r>
              <a:rPr lang="zh-CN" altLang="en-US" dirty="0" smtClean="0"/>
              <a:t>上</a:t>
            </a:r>
            <a:r>
              <a:rPr lang="zh-CN" altLang="en-US" dirty="0"/>
              <a:t>所加的输入电</a:t>
            </a:r>
            <a:r>
              <a:rPr lang="zh-CN" altLang="en-US" dirty="0" smtClean="0"/>
              <a:t>压</a:t>
            </a:r>
            <a:r>
              <a:rPr lang="en-US" altLang="zh-CN" dirty="0" smtClean="0"/>
              <a:t>u</a:t>
            </a:r>
            <a:r>
              <a:rPr lang="en-US" altLang="zh-CN" baseline="-25000" dirty="0" smtClean="0"/>
              <a:t>1</a:t>
            </a:r>
            <a:r>
              <a:rPr lang="zh-CN" altLang="en-US" dirty="0" smtClean="0"/>
              <a:t> </a:t>
            </a:r>
            <a:r>
              <a:rPr lang="zh-CN" altLang="en-US" dirty="0"/>
              <a:t>与 </a:t>
            </a:r>
            <a:r>
              <a:rPr lang="en-US" altLang="zh-CN" dirty="0" smtClean="0"/>
              <a:t>VD</a:t>
            </a:r>
            <a:r>
              <a:rPr lang="en-US" altLang="zh-CN" baseline="-25000" dirty="0" smtClean="0"/>
              <a:t>1</a:t>
            </a:r>
            <a:r>
              <a:rPr lang="zh-CN" altLang="en-US" dirty="0" smtClean="0"/>
              <a:t>上</a:t>
            </a:r>
            <a:r>
              <a:rPr lang="zh-CN" altLang="en-US" dirty="0"/>
              <a:t>的极性相反</a:t>
            </a:r>
            <a:r>
              <a:rPr lang="zh-CN" altLang="en-US" dirty="0" smtClean="0"/>
              <a:t>，</a:t>
            </a:r>
            <a:r>
              <a:rPr lang="en-US" altLang="zh-CN" dirty="0"/>
              <a:t> </a:t>
            </a:r>
            <a:r>
              <a:rPr lang="en-US" altLang="zh-CN" dirty="0" smtClean="0"/>
              <a:t>VD</a:t>
            </a:r>
            <a:r>
              <a:rPr lang="en-US" altLang="zh-CN" baseline="-25000" dirty="0" smtClean="0"/>
              <a:t>4</a:t>
            </a:r>
            <a:r>
              <a:rPr lang="zh-CN" altLang="en-US" dirty="0" smtClean="0"/>
              <a:t>上</a:t>
            </a:r>
            <a:r>
              <a:rPr lang="zh-CN" altLang="en-US" dirty="0"/>
              <a:t>所加的输入电</a:t>
            </a:r>
            <a:r>
              <a:rPr lang="zh-CN" altLang="en-US" dirty="0" smtClean="0"/>
              <a:t>压</a:t>
            </a:r>
            <a:r>
              <a:rPr lang="en-US" altLang="zh-CN" dirty="0" smtClean="0"/>
              <a:t>u</a:t>
            </a:r>
            <a:r>
              <a:rPr lang="en-US" altLang="zh-CN" baseline="-25000" dirty="0" smtClean="0"/>
              <a:t>1</a:t>
            </a:r>
            <a:r>
              <a:rPr lang="zh-CN" altLang="en-US" dirty="0" smtClean="0"/>
              <a:t>与</a:t>
            </a:r>
            <a:r>
              <a:rPr lang="en-US" altLang="zh-CN" dirty="0" smtClean="0"/>
              <a:t>VD</a:t>
            </a:r>
            <a:r>
              <a:rPr lang="en-US" altLang="zh-CN" baseline="-25000" dirty="0" smtClean="0"/>
              <a:t>2</a:t>
            </a:r>
            <a:r>
              <a:rPr lang="zh-CN" altLang="en-US" dirty="0" smtClean="0"/>
              <a:t>上</a:t>
            </a:r>
            <a:r>
              <a:rPr lang="zh-CN" altLang="en-US" dirty="0"/>
              <a:t>的极性相反，所以 </a:t>
            </a:r>
            <a:r>
              <a:rPr lang="en-US" altLang="zh-CN" dirty="0" smtClean="0"/>
              <a:t>i</a:t>
            </a:r>
            <a:r>
              <a:rPr lang="en-US" altLang="zh-CN" baseline="-25000" dirty="0" smtClean="0"/>
              <a:t>LⅡ</a:t>
            </a:r>
            <a:r>
              <a:rPr lang="en-US" altLang="zh-CN" dirty="0" smtClean="0"/>
              <a:t> </a:t>
            </a:r>
            <a:r>
              <a:rPr lang="zh-CN" altLang="en-US" dirty="0"/>
              <a:t>表示式为</a:t>
            </a:r>
          </a:p>
        </p:txBody>
      </p:sp>
      <p:pic>
        <p:nvPicPr>
          <p:cNvPr id="2" name="图片 1"/>
          <p:cNvPicPr>
            <a:picLocks noChangeAspect="1"/>
          </p:cNvPicPr>
          <p:nvPr/>
        </p:nvPicPr>
        <p:blipFill>
          <a:blip r:embed="rId2"/>
          <a:stretch>
            <a:fillRect/>
          </a:stretch>
        </p:blipFill>
        <p:spPr>
          <a:xfrm>
            <a:off x="1115471" y="3158855"/>
            <a:ext cx="5611006" cy="601646"/>
          </a:xfrm>
          <a:prstGeom prst="rect">
            <a:avLst/>
          </a:prstGeom>
        </p:spPr>
      </p:pic>
      <p:sp>
        <p:nvSpPr>
          <p:cNvPr id="4" name="矩形 3"/>
          <p:cNvSpPr/>
          <p:nvPr/>
        </p:nvSpPr>
        <p:spPr>
          <a:xfrm>
            <a:off x="7155081" y="3228845"/>
            <a:ext cx="931665" cy="461665"/>
          </a:xfrm>
          <a:prstGeom prst="rect">
            <a:avLst/>
          </a:prstGeom>
        </p:spPr>
        <p:txBody>
          <a:bodyPr wrap="none">
            <a:spAutoFit/>
          </a:bodyPr>
          <a:lstStyle/>
          <a:p>
            <a:r>
              <a:rPr lang="en-US" altLang="zh-CN" sz="2400" dirty="0" smtClean="0"/>
              <a:t>(5-34)</a:t>
            </a:r>
            <a:endParaRPr lang="zh-CN" altLang="en-US" sz="2400" dirty="0"/>
          </a:p>
        </p:txBody>
      </p:sp>
    </p:spTree>
    <p:extLst>
      <p:ext uri="{BB962C8B-B14F-4D97-AF65-F5344CB8AC3E}">
        <p14:creationId xmlns:p14="http://schemas.microsoft.com/office/powerpoint/2010/main" val="3230089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zh-CN" altLang="en-US" dirty="0"/>
              <a:t>代入式（ </a:t>
            </a:r>
            <a:r>
              <a:rPr lang="en-US" altLang="zh-CN" dirty="0" smtClean="0"/>
              <a:t>5-34</a:t>
            </a:r>
            <a:r>
              <a:rPr lang="zh-CN" altLang="en-US" dirty="0" smtClean="0"/>
              <a:t>）</a:t>
            </a:r>
            <a:r>
              <a:rPr lang="zh-CN" altLang="en-US" dirty="0"/>
              <a:t>，输出总电流 </a:t>
            </a:r>
            <a:r>
              <a:rPr lang="en-US" altLang="zh-CN" dirty="0" smtClean="0"/>
              <a:t>i</a:t>
            </a:r>
            <a:r>
              <a:rPr lang="en-US" altLang="zh-CN" baseline="-25000" dirty="0" smtClean="0"/>
              <a:t>L</a:t>
            </a:r>
            <a:r>
              <a:rPr lang="zh-CN" altLang="en-US" dirty="0" smtClean="0"/>
              <a:t> 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图</a:t>
            </a:r>
            <a:r>
              <a:rPr lang="en-US" altLang="zh-CN" dirty="0" smtClean="0"/>
              <a:t>5-10</a:t>
            </a:r>
            <a:r>
              <a:rPr lang="zh-CN" altLang="en-US" dirty="0" smtClean="0"/>
              <a:t>给</a:t>
            </a:r>
            <a:r>
              <a:rPr lang="zh-CN" altLang="en-US" dirty="0"/>
              <a:t>出</a:t>
            </a:r>
            <a:r>
              <a:rPr lang="zh-CN" altLang="en-US" dirty="0" smtClean="0"/>
              <a:t>了</a:t>
            </a:r>
            <a:r>
              <a:rPr lang="en-US" altLang="zh-CN" dirty="0" smtClean="0"/>
              <a:t>K(</a:t>
            </a:r>
            <a:r>
              <a:rPr lang="zh-CN" altLang="en-US" dirty="0" smtClean="0"/>
              <a:t> </a:t>
            </a:r>
            <a:r>
              <a:rPr lang="el-GR" altLang="zh-CN" dirty="0" smtClean="0"/>
              <a:t>ω</a:t>
            </a:r>
            <a:r>
              <a:rPr lang="en-US" altLang="zh-CN" baseline="-25000" dirty="0" smtClean="0"/>
              <a:t>2</a:t>
            </a:r>
            <a:r>
              <a:rPr lang="en-US" altLang="zh-CN" dirty="0" smtClean="0"/>
              <a:t>t)</a:t>
            </a:r>
            <a:r>
              <a:rPr lang="zh-CN" altLang="en-US" dirty="0" smtClean="0"/>
              <a:t>、 </a:t>
            </a:r>
            <a:r>
              <a:rPr lang="en-US" altLang="zh-CN" dirty="0"/>
              <a:t>K(</a:t>
            </a:r>
            <a:r>
              <a:rPr lang="zh-CN" altLang="en-US" dirty="0"/>
              <a:t> </a:t>
            </a:r>
            <a:r>
              <a:rPr lang="el-GR" altLang="zh-CN" dirty="0"/>
              <a:t>ω</a:t>
            </a:r>
            <a:r>
              <a:rPr lang="en-US" altLang="zh-CN" baseline="-25000" dirty="0" smtClean="0"/>
              <a:t>2</a:t>
            </a:r>
            <a:r>
              <a:rPr lang="en-US" altLang="zh-CN" dirty="0" smtClean="0"/>
              <a:t>t-</a:t>
            </a:r>
            <a:r>
              <a:rPr lang="el-GR" altLang="zh-CN" dirty="0"/>
              <a:t> π</a:t>
            </a:r>
            <a:r>
              <a:rPr lang="en-US" altLang="zh-CN" dirty="0" smtClean="0"/>
              <a:t>)</a:t>
            </a:r>
            <a:r>
              <a:rPr lang="zh-CN" altLang="en-US" dirty="0" smtClean="0"/>
              <a:t>及</a:t>
            </a:r>
            <a:r>
              <a:rPr lang="en-US" altLang="zh-CN" dirty="0" smtClean="0"/>
              <a:t>K’(</a:t>
            </a:r>
            <a:r>
              <a:rPr lang="zh-CN" altLang="en-US" dirty="0" smtClean="0"/>
              <a:t> </a:t>
            </a:r>
            <a:r>
              <a:rPr lang="el-GR" altLang="zh-CN" dirty="0"/>
              <a:t>ω</a:t>
            </a:r>
            <a:r>
              <a:rPr lang="en-US" altLang="zh-CN" baseline="-25000" dirty="0"/>
              <a:t>2</a:t>
            </a:r>
            <a:r>
              <a:rPr lang="en-US" altLang="zh-CN" dirty="0"/>
              <a:t>t</a:t>
            </a:r>
            <a:r>
              <a:rPr lang="en-US" altLang="zh-CN" dirty="0" smtClean="0"/>
              <a:t>)</a:t>
            </a:r>
            <a:r>
              <a:rPr lang="zh-CN" altLang="en-US" dirty="0"/>
              <a:t>的波形。</a:t>
            </a:r>
            <a:r>
              <a:rPr lang="zh-CN" altLang="en-US" dirty="0" smtClean="0"/>
              <a:t/>
            </a:r>
            <a:br>
              <a:rPr lang="zh-CN" altLang="en-US" dirty="0" smtClean="0"/>
            </a:br>
            <a:r>
              <a:rPr lang="zh-CN" altLang="en-US" dirty="0" smtClean="0"/>
              <a:t/>
            </a:r>
            <a:br>
              <a:rPr lang="zh-CN" altLang="en-US" dirty="0" smtClean="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628650" y="1086166"/>
            <a:ext cx="6926443" cy="740413"/>
          </a:xfrm>
          <a:prstGeom prst="rect">
            <a:avLst/>
          </a:prstGeom>
        </p:spPr>
      </p:pic>
      <p:pic>
        <p:nvPicPr>
          <p:cNvPr id="4" name="图片 3"/>
          <p:cNvPicPr>
            <a:picLocks noChangeAspect="1"/>
          </p:cNvPicPr>
          <p:nvPr/>
        </p:nvPicPr>
        <p:blipFill>
          <a:blip r:embed="rId3"/>
          <a:stretch>
            <a:fillRect/>
          </a:stretch>
        </p:blipFill>
        <p:spPr>
          <a:xfrm>
            <a:off x="628650" y="2602371"/>
            <a:ext cx="7600950" cy="613409"/>
          </a:xfrm>
          <a:prstGeom prst="rect">
            <a:avLst/>
          </a:prstGeom>
        </p:spPr>
      </p:pic>
      <p:sp>
        <p:nvSpPr>
          <p:cNvPr id="5" name="矩形 4"/>
          <p:cNvSpPr/>
          <p:nvPr/>
        </p:nvSpPr>
        <p:spPr>
          <a:xfrm>
            <a:off x="7597981" y="1225539"/>
            <a:ext cx="931665" cy="461665"/>
          </a:xfrm>
          <a:prstGeom prst="rect">
            <a:avLst/>
          </a:prstGeom>
        </p:spPr>
        <p:txBody>
          <a:bodyPr wrap="none">
            <a:spAutoFit/>
          </a:bodyPr>
          <a:lstStyle/>
          <a:p>
            <a:r>
              <a:rPr lang="en-US" altLang="zh-CN" sz="2400" dirty="0" smtClean="0"/>
              <a:t>(5-35)</a:t>
            </a:r>
            <a:endParaRPr lang="zh-CN" altLang="en-US" sz="2400" dirty="0"/>
          </a:p>
        </p:txBody>
      </p:sp>
      <p:sp>
        <p:nvSpPr>
          <p:cNvPr id="6" name="矩形 5"/>
          <p:cNvSpPr/>
          <p:nvPr/>
        </p:nvSpPr>
        <p:spPr>
          <a:xfrm>
            <a:off x="7597981" y="3060258"/>
            <a:ext cx="931665" cy="461665"/>
          </a:xfrm>
          <a:prstGeom prst="rect">
            <a:avLst/>
          </a:prstGeom>
        </p:spPr>
        <p:txBody>
          <a:bodyPr wrap="none">
            <a:spAutoFit/>
          </a:bodyPr>
          <a:lstStyle/>
          <a:p>
            <a:r>
              <a:rPr lang="en-US" altLang="zh-CN" sz="2400" dirty="0" smtClean="0"/>
              <a:t>(5-36)</a:t>
            </a:r>
            <a:endParaRPr lang="zh-CN" altLang="en-US" sz="2400" dirty="0"/>
          </a:p>
        </p:txBody>
      </p:sp>
    </p:spTree>
    <p:extLst>
      <p:ext uri="{BB962C8B-B14F-4D97-AF65-F5344CB8AC3E}">
        <p14:creationId xmlns:p14="http://schemas.microsoft.com/office/powerpoint/2010/main" val="34790865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0112" y="998484"/>
            <a:ext cx="4623775" cy="4475390"/>
          </a:xfrm>
          <a:prstGeom prst="rect">
            <a:avLst/>
          </a:prstGeom>
        </p:spPr>
      </p:pic>
      <p:sp>
        <p:nvSpPr>
          <p:cNvPr id="4" name="矩形 3"/>
          <p:cNvSpPr/>
          <p:nvPr/>
        </p:nvSpPr>
        <p:spPr>
          <a:xfrm>
            <a:off x="2044704" y="5749950"/>
            <a:ext cx="5054589" cy="461665"/>
          </a:xfrm>
          <a:prstGeom prst="rect">
            <a:avLst/>
          </a:prstGeom>
        </p:spPr>
        <p:txBody>
          <a:bodyPr wrap="none">
            <a:spAutoFit/>
          </a:bodyPr>
          <a:lstStyle/>
          <a:p>
            <a:pPr algn="ctr"/>
            <a:r>
              <a:rPr lang="zh-CN" altLang="en-US" sz="2400" dirty="0" smtClean="0"/>
              <a:t>图</a:t>
            </a:r>
            <a:r>
              <a:rPr lang="en-US" altLang="zh-CN" sz="2400" dirty="0" smtClean="0"/>
              <a:t>5-10</a:t>
            </a:r>
            <a:r>
              <a:rPr lang="zh-CN" altLang="en-US" sz="2400" dirty="0"/>
              <a:t>　环形电路的开关函数波形图</a:t>
            </a:r>
          </a:p>
        </p:txBody>
      </p:sp>
    </p:spTree>
    <p:extLst>
      <p:ext uri="{BB962C8B-B14F-4D97-AF65-F5344CB8AC3E}">
        <p14:creationId xmlns:p14="http://schemas.microsoft.com/office/powerpoint/2010/main" val="39524781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a:t>
            </a:r>
            <a:r>
              <a:rPr lang="zh-CN" altLang="en-US" dirty="0"/>
              <a:t>此可</a:t>
            </a:r>
            <a:r>
              <a:rPr lang="zh-CN" altLang="en-US" dirty="0" smtClean="0"/>
              <a:t>见</a:t>
            </a:r>
            <a:r>
              <a:rPr lang="en-US" altLang="zh-CN" dirty="0" smtClean="0"/>
              <a:t>K</a:t>
            </a:r>
            <a:r>
              <a:rPr lang="en-US" altLang="zh-CN" dirty="0"/>
              <a:t>(</a:t>
            </a:r>
            <a:r>
              <a:rPr lang="zh-CN" altLang="en-US" dirty="0"/>
              <a:t> </a:t>
            </a:r>
            <a:r>
              <a:rPr lang="el-GR" altLang="zh-CN" dirty="0"/>
              <a:t>ω</a:t>
            </a:r>
            <a:r>
              <a:rPr lang="en-US" altLang="zh-CN" baseline="-25000" dirty="0"/>
              <a:t>2</a:t>
            </a:r>
            <a:r>
              <a:rPr lang="en-US" altLang="zh-CN" dirty="0"/>
              <a:t>t)</a:t>
            </a:r>
            <a:r>
              <a:rPr lang="zh-CN" altLang="en-US" dirty="0"/>
              <a:t>、 </a:t>
            </a:r>
            <a:r>
              <a:rPr lang="en-US" altLang="zh-CN" dirty="0"/>
              <a:t>K(</a:t>
            </a:r>
            <a:r>
              <a:rPr lang="zh-CN" altLang="en-US" dirty="0"/>
              <a:t> </a:t>
            </a:r>
            <a:r>
              <a:rPr lang="el-GR" altLang="zh-CN" dirty="0"/>
              <a:t>ω</a:t>
            </a:r>
            <a:r>
              <a:rPr lang="en-US" altLang="zh-CN" baseline="-25000" dirty="0"/>
              <a:t>2</a:t>
            </a:r>
            <a:r>
              <a:rPr lang="en-US" altLang="zh-CN" dirty="0"/>
              <a:t>t-</a:t>
            </a:r>
            <a:r>
              <a:rPr lang="el-GR" altLang="zh-CN" dirty="0"/>
              <a:t> π</a:t>
            </a:r>
            <a:r>
              <a:rPr lang="en-US" altLang="zh-CN" dirty="0" smtClean="0"/>
              <a:t>)</a:t>
            </a:r>
            <a:r>
              <a:rPr lang="zh-CN" altLang="en-US" dirty="0" smtClean="0"/>
              <a:t> 为</a:t>
            </a:r>
            <a:r>
              <a:rPr lang="zh-CN" altLang="en-US" dirty="0"/>
              <a:t>单向开关函数</a:t>
            </a:r>
            <a:r>
              <a:rPr lang="zh-CN" altLang="en-US" dirty="0" smtClean="0"/>
              <a:t>，</a:t>
            </a:r>
            <a:r>
              <a:rPr lang="en-US" altLang="zh-CN" dirty="0" smtClean="0"/>
              <a:t>K</a:t>
            </a:r>
            <a:r>
              <a:rPr lang="en-US" altLang="zh-CN" dirty="0"/>
              <a:t>’(</a:t>
            </a:r>
            <a:r>
              <a:rPr lang="zh-CN" altLang="en-US" dirty="0"/>
              <a:t> </a:t>
            </a:r>
            <a:r>
              <a:rPr lang="el-GR" altLang="zh-CN" dirty="0"/>
              <a:t>ω</a:t>
            </a:r>
            <a:r>
              <a:rPr lang="en-US" altLang="zh-CN" baseline="-25000" dirty="0"/>
              <a:t>2</a:t>
            </a:r>
            <a:r>
              <a:rPr lang="en-US" altLang="zh-CN" dirty="0"/>
              <a:t>t)</a:t>
            </a:r>
            <a:r>
              <a:rPr lang="zh-CN" altLang="en-US" dirty="0" smtClean="0"/>
              <a:t>为</a:t>
            </a:r>
            <a:r>
              <a:rPr lang="zh-CN" altLang="en-US" dirty="0"/>
              <a:t>双向开关函数，且</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smtClean="0"/>
              <a:t>和</a:t>
            </a:r>
            <a:r>
              <a:rPr lang="en-US" altLang="zh-CN" dirty="0" smtClean="0"/>
              <a:t/>
            </a:r>
            <a:br>
              <a:rPr lang="en-US" altLang="zh-CN" dirty="0" smtClean="0"/>
            </a:br>
            <a:r>
              <a:rPr lang="en-US" altLang="zh-CN" dirty="0"/>
              <a:t/>
            </a:r>
            <a:br>
              <a:rPr lang="en-US" altLang="zh-CN" dirty="0"/>
            </a:br>
            <a:r>
              <a:rPr lang="zh-CN" altLang="en-US" dirty="0" smtClean="0"/>
              <a:t>由</a:t>
            </a:r>
            <a:r>
              <a:rPr lang="zh-CN" altLang="en-US" dirty="0"/>
              <a:t>此可</a:t>
            </a:r>
            <a:r>
              <a:rPr lang="zh-CN" altLang="en-US" dirty="0" smtClean="0"/>
              <a:t>得</a:t>
            </a:r>
            <a:r>
              <a:rPr lang="en-US" altLang="zh-CN" dirty="0" smtClean="0"/>
              <a:t>K</a:t>
            </a:r>
            <a:r>
              <a:rPr lang="en-US" altLang="zh-CN" dirty="0"/>
              <a:t>(</a:t>
            </a:r>
            <a:r>
              <a:rPr lang="zh-CN" altLang="en-US" dirty="0"/>
              <a:t> </a:t>
            </a:r>
            <a:r>
              <a:rPr lang="el-GR" altLang="zh-CN" dirty="0"/>
              <a:t>ω</a:t>
            </a:r>
            <a:r>
              <a:rPr lang="en-US" altLang="zh-CN" baseline="-25000" dirty="0"/>
              <a:t>2</a:t>
            </a:r>
            <a:r>
              <a:rPr lang="en-US" altLang="zh-CN" dirty="0"/>
              <a:t>t-</a:t>
            </a:r>
            <a:r>
              <a:rPr lang="el-GR" altLang="zh-CN" dirty="0"/>
              <a:t> π</a:t>
            </a:r>
            <a:r>
              <a:rPr lang="en-US" altLang="zh-CN" dirty="0"/>
              <a:t>)</a:t>
            </a:r>
            <a:r>
              <a:rPr lang="zh-CN" altLang="en-US" dirty="0"/>
              <a:t> </a:t>
            </a:r>
            <a:r>
              <a:rPr lang="zh-CN" altLang="el-GR" dirty="0" smtClean="0"/>
              <a:t>、 </a:t>
            </a:r>
            <a:r>
              <a:rPr lang="en-US" altLang="zh-CN" dirty="0"/>
              <a:t>K’(</a:t>
            </a:r>
            <a:r>
              <a:rPr lang="zh-CN" altLang="en-US" dirty="0"/>
              <a:t> </a:t>
            </a:r>
            <a:r>
              <a:rPr lang="el-GR" altLang="zh-CN" dirty="0"/>
              <a:t>ω</a:t>
            </a:r>
            <a:r>
              <a:rPr lang="en-US" altLang="zh-CN" baseline="-25000" dirty="0"/>
              <a:t>2</a:t>
            </a:r>
            <a:r>
              <a:rPr lang="en-US" altLang="zh-CN" dirty="0"/>
              <a:t>t)</a:t>
            </a:r>
            <a:r>
              <a:rPr lang="zh-CN" altLang="en-US" dirty="0" smtClean="0"/>
              <a:t>的</a:t>
            </a:r>
            <a:r>
              <a:rPr lang="zh-CN" altLang="en-US" dirty="0"/>
              <a:t>傅立叶级数：</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628650" y="1983734"/>
            <a:ext cx="6798134" cy="771991"/>
          </a:xfrm>
          <a:prstGeom prst="rect">
            <a:avLst/>
          </a:prstGeom>
        </p:spPr>
      </p:pic>
      <p:pic>
        <p:nvPicPr>
          <p:cNvPr id="4" name="图片 3"/>
          <p:cNvPicPr>
            <a:picLocks noChangeAspect="1"/>
          </p:cNvPicPr>
          <p:nvPr/>
        </p:nvPicPr>
        <p:blipFill>
          <a:blip r:embed="rId3"/>
          <a:stretch>
            <a:fillRect/>
          </a:stretch>
        </p:blipFill>
        <p:spPr>
          <a:xfrm>
            <a:off x="2142482" y="3311071"/>
            <a:ext cx="3945834" cy="587956"/>
          </a:xfrm>
          <a:prstGeom prst="rect">
            <a:avLst/>
          </a:prstGeom>
        </p:spPr>
      </p:pic>
      <p:sp>
        <p:nvSpPr>
          <p:cNvPr id="6" name="矩形 5"/>
          <p:cNvSpPr/>
          <p:nvPr/>
        </p:nvSpPr>
        <p:spPr>
          <a:xfrm>
            <a:off x="7426784" y="2138896"/>
            <a:ext cx="931665" cy="461665"/>
          </a:xfrm>
          <a:prstGeom prst="rect">
            <a:avLst/>
          </a:prstGeom>
        </p:spPr>
        <p:txBody>
          <a:bodyPr wrap="none">
            <a:spAutoFit/>
          </a:bodyPr>
          <a:lstStyle/>
          <a:p>
            <a:r>
              <a:rPr lang="en-US" altLang="zh-CN" sz="2400" dirty="0" smtClean="0"/>
              <a:t>(5-37)</a:t>
            </a:r>
            <a:endParaRPr lang="zh-CN" altLang="en-US" sz="2400" dirty="0"/>
          </a:p>
        </p:txBody>
      </p:sp>
      <p:sp>
        <p:nvSpPr>
          <p:cNvPr id="7" name="矩形 6"/>
          <p:cNvSpPr/>
          <p:nvPr/>
        </p:nvSpPr>
        <p:spPr>
          <a:xfrm>
            <a:off x="7426784" y="3374216"/>
            <a:ext cx="931665" cy="461665"/>
          </a:xfrm>
          <a:prstGeom prst="rect">
            <a:avLst/>
          </a:prstGeom>
        </p:spPr>
        <p:txBody>
          <a:bodyPr wrap="none">
            <a:spAutoFit/>
          </a:bodyPr>
          <a:lstStyle/>
          <a:p>
            <a:r>
              <a:rPr lang="en-US" altLang="zh-CN" sz="2400" dirty="0" smtClean="0"/>
              <a:t>(5-38)</a:t>
            </a:r>
            <a:endParaRPr lang="zh-CN" altLang="en-US" sz="2400" dirty="0"/>
          </a:p>
        </p:txBody>
      </p:sp>
    </p:spTree>
    <p:extLst>
      <p:ext uri="{BB962C8B-B14F-4D97-AF65-F5344CB8AC3E}">
        <p14:creationId xmlns:p14="http://schemas.microsoft.com/office/powerpoint/2010/main" val="2864521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628649" y="998483"/>
            <a:ext cx="7942676" cy="2120498"/>
          </a:xfrm>
          <a:prstGeom prst="rect">
            <a:avLst/>
          </a:prstGeom>
        </p:spPr>
      </p:pic>
      <p:pic>
        <p:nvPicPr>
          <p:cNvPr id="2" name="图片 1"/>
          <p:cNvPicPr>
            <a:picLocks noChangeAspect="1"/>
          </p:cNvPicPr>
          <p:nvPr/>
        </p:nvPicPr>
        <p:blipFill>
          <a:blip r:embed="rId3"/>
          <a:stretch>
            <a:fillRect/>
          </a:stretch>
        </p:blipFill>
        <p:spPr>
          <a:xfrm>
            <a:off x="628649" y="3403646"/>
            <a:ext cx="7963268" cy="1631818"/>
          </a:xfrm>
          <a:prstGeom prst="rect">
            <a:avLst/>
          </a:prstGeom>
        </p:spPr>
      </p:pic>
      <p:sp>
        <p:nvSpPr>
          <p:cNvPr id="5" name="矩形 4"/>
          <p:cNvSpPr/>
          <p:nvPr/>
        </p:nvSpPr>
        <p:spPr>
          <a:xfrm>
            <a:off x="7156136" y="3014559"/>
            <a:ext cx="931665" cy="461665"/>
          </a:xfrm>
          <a:prstGeom prst="rect">
            <a:avLst/>
          </a:prstGeom>
        </p:spPr>
        <p:txBody>
          <a:bodyPr wrap="none">
            <a:spAutoFit/>
          </a:bodyPr>
          <a:lstStyle/>
          <a:p>
            <a:r>
              <a:rPr lang="en-US" altLang="zh-CN" sz="2400" dirty="0" smtClean="0"/>
              <a:t>(5-39)</a:t>
            </a:r>
            <a:endParaRPr lang="zh-CN" altLang="en-US" sz="2400" dirty="0"/>
          </a:p>
        </p:txBody>
      </p:sp>
      <p:sp>
        <p:nvSpPr>
          <p:cNvPr id="6" name="矩形 5"/>
          <p:cNvSpPr/>
          <p:nvPr/>
        </p:nvSpPr>
        <p:spPr>
          <a:xfrm>
            <a:off x="7156136" y="5089296"/>
            <a:ext cx="931665" cy="461665"/>
          </a:xfrm>
          <a:prstGeom prst="rect">
            <a:avLst/>
          </a:prstGeom>
        </p:spPr>
        <p:txBody>
          <a:bodyPr wrap="none">
            <a:spAutoFit/>
          </a:bodyPr>
          <a:lstStyle/>
          <a:p>
            <a:r>
              <a:rPr lang="en-US" altLang="zh-CN" sz="2400" dirty="0" smtClean="0"/>
              <a:t>(5-40)</a:t>
            </a:r>
            <a:endParaRPr lang="zh-CN" altLang="en-US" sz="2400" dirty="0"/>
          </a:p>
        </p:txBody>
      </p:sp>
    </p:spTree>
    <p:extLst>
      <p:ext uri="{BB962C8B-B14F-4D97-AF65-F5344CB8AC3E}">
        <p14:creationId xmlns:p14="http://schemas.microsoft.com/office/powerpoint/2010/main" val="15045585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787470"/>
            <a:ext cx="7886700" cy="5213131"/>
          </a:xfrm>
        </p:spPr>
        <p:txBody>
          <a:bodyPr/>
          <a:lstStyle/>
          <a:p>
            <a:r>
              <a:rPr lang="zh-CN" altLang="en-US" dirty="0" smtClean="0"/>
              <a:t>           当</a:t>
            </a:r>
            <a:r>
              <a:rPr lang="en-US" altLang="zh-CN" dirty="0" smtClean="0"/>
              <a:t>u</a:t>
            </a:r>
            <a:r>
              <a:rPr lang="en-US" altLang="zh-CN" baseline="-25000" dirty="0" smtClean="0"/>
              <a:t>1</a:t>
            </a:r>
            <a:r>
              <a:rPr lang="zh-CN" altLang="en-US" dirty="0" smtClean="0"/>
              <a:t> ＝</a:t>
            </a:r>
            <a:r>
              <a:rPr lang="en-US" altLang="zh-CN" dirty="0" smtClean="0"/>
              <a:t>U</a:t>
            </a:r>
            <a:r>
              <a:rPr lang="en-US" altLang="zh-CN" baseline="-25000" dirty="0" smtClean="0"/>
              <a:t>1</a:t>
            </a:r>
            <a:r>
              <a:rPr lang="en-US" altLang="zh-CN" dirty="0" smtClean="0"/>
              <a:t>cos</a:t>
            </a:r>
            <a:r>
              <a:rPr lang="zh-CN" altLang="en-US" dirty="0" smtClean="0"/>
              <a:t> </a:t>
            </a:r>
            <a:r>
              <a:rPr lang="el-GR" altLang="zh-CN" dirty="0" smtClean="0"/>
              <a:t>ω</a:t>
            </a:r>
            <a:r>
              <a:rPr lang="en-US" altLang="zh-CN" baseline="-25000" dirty="0" smtClean="0"/>
              <a:t>1</a:t>
            </a:r>
            <a:r>
              <a:rPr lang="en-US" altLang="zh-CN" dirty="0" smtClean="0"/>
              <a:t>t</a:t>
            </a:r>
            <a:r>
              <a:rPr lang="zh-CN" altLang="en-US" dirty="0" smtClean="0"/>
              <a:t> </a:t>
            </a:r>
            <a:r>
              <a:rPr lang="zh-CN" altLang="en-US" dirty="0"/>
              <a:t>时，</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r>
            <a:br>
              <a:rPr lang="en-US" altLang="zh-CN" dirty="0" smtClean="0"/>
            </a:br>
            <a:r>
              <a:rPr lang="zh-CN" altLang="en-US" dirty="0"/>
              <a:t>由上式可以看出，环形电路中，输出电流 </a:t>
            </a:r>
            <a:r>
              <a:rPr lang="en-US" altLang="zh-CN" dirty="0" smtClean="0"/>
              <a:t>i</a:t>
            </a:r>
            <a:r>
              <a:rPr lang="en-US" altLang="zh-CN" baseline="-25000" dirty="0" smtClean="0"/>
              <a:t>L</a:t>
            </a:r>
            <a:r>
              <a:rPr lang="zh-CN" altLang="en-US" dirty="0" smtClean="0"/>
              <a:t> </a:t>
            </a:r>
            <a:r>
              <a:rPr lang="zh-CN" altLang="en-US" dirty="0"/>
              <a:t>只有控制信号 </a:t>
            </a:r>
            <a:r>
              <a:rPr lang="en-US" altLang="zh-CN" dirty="0" smtClean="0"/>
              <a:t>u</a:t>
            </a:r>
            <a:r>
              <a:rPr lang="en-US" altLang="zh-CN" baseline="-25000" dirty="0" smtClean="0"/>
              <a:t>2</a:t>
            </a:r>
            <a:r>
              <a:rPr lang="zh-CN" altLang="en-US" dirty="0" smtClean="0"/>
              <a:t>的</a:t>
            </a:r>
            <a:r>
              <a:rPr lang="zh-CN" altLang="en-US" dirty="0"/>
              <a:t>基波分量和奇次谐波分量与 输入信号 </a:t>
            </a:r>
            <a:r>
              <a:rPr lang="en-US" altLang="zh-CN" dirty="0" smtClean="0"/>
              <a:t>u</a:t>
            </a:r>
            <a:r>
              <a:rPr lang="en-US" altLang="zh-CN" baseline="-25000" dirty="0" smtClean="0"/>
              <a:t>1</a:t>
            </a:r>
            <a:r>
              <a:rPr lang="zh-CN" altLang="en-US" dirty="0" smtClean="0"/>
              <a:t>的</a:t>
            </a:r>
            <a:r>
              <a:rPr lang="zh-CN" altLang="en-US" dirty="0"/>
              <a:t>频率 </a:t>
            </a:r>
            <a:r>
              <a:rPr lang="el-GR" altLang="zh-CN" dirty="0" smtClean="0"/>
              <a:t>ω</a:t>
            </a:r>
            <a:r>
              <a:rPr lang="en-US" altLang="zh-CN" baseline="-25000" dirty="0" smtClean="0"/>
              <a:t>1</a:t>
            </a:r>
            <a:r>
              <a:rPr lang="zh-CN" altLang="el-GR" baseline="-25000" dirty="0" smtClean="0"/>
              <a:t> </a:t>
            </a:r>
            <a:r>
              <a:rPr lang="zh-CN" altLang="en-US" dirty="0"/>
              <a:t>的组合频率分量 （ </a:t>
            </a:r>
            <a:r>
              <a:rPr lang="en-US" altLang="zh-CN" dirty="0" smtClean="0"/>
              <a:t>2n</a:t>
            </a:r>
            <a:r>
              <a:rPr lang="zh-CN" altLang="en-US" dirty="0" smtClean="0"/>
              <a:t> ＋</a:t>
            </a:r>
            <a:r>
              <a:rPr lang="en-US" altLang="zh-CN" dirty="0" smtClean="0"/>
              <a:t>1</a:t>
            </a:r>
            <a:r>
              <a:rPr lang="zh-CN" altLang="en-US" dirty="0" smtClean="0"/>
              <a:t>） </a:t>
            </a:r>
            <a:r>
              <a:rPr lang="el-GR" altLang="zh-CN" dirty="0" smtClean="0"/>
              <a:t>ω</a:t>
            </a:r>
            <a:r>
              <a:rPr lang="en-US" altLang="zh-CN" baseline="-25000" dirty="0" smtClean="0"/>
              <a:t>2</a:t>
            </a:r>
            <a:r>
              <a:rPr lang="el-GR" altLang="zh-CN" dirty="0" smtClean="0"/>
              <a:t>± ω</a:t>
            </a:r>
            <a:r>
              <a:rPr lang="en-US" altLang="zh-CN" baseline="-25000" dirty="0" smtClean="0"/>
              <a:t>1</a:t>
            </a:r>
            <a:r>
              <a:rPr lang="zh-CN" altLang="el-GR" dirty="0" smtClean="0"/>
              <a:t>（ </a:t>
            </a:r>
            <a:r>
              <a:rPr lang="en-US" altLang="zh-CN" dirty="0" smtClean="0"/>
              <a:t>n</a:t>
            </a:r>
            <a:r>
              <a:rPr lang="zh-CN" altLang="en-US" dirty="0" smtClean="0"/>
              <a:t> </a:t>
            </a:r>
            <a:r>
              <a:rPr lang="zh-CN" altLang="en-US" dirty="0"/>
              <a:t>＝０，１，２，</a:t>
            </a:r>
            <a:r>
              <a:rPr lang="en-US" altLang="zh-CN" dirty="0"/>
              <a:t>…</a:t>
            </a:r>
            <a:r>
              <a:rPr lang="zh-CN" altLang="en-US" dirty="0"/>
              <a:t>）。在平衡电路的</a:t>
            </a:r>
            <a:r>
              <a:rPr lang="zh-CN" altLang="en-US" dirty="0" smtClean="0"/>
              <a:t>基础</a:t>
            </a:r>
            <a:r>
              <a:rPr lang="zh-CN" altLang="en-US" dirty="0"/>
              <a:t>上，又消除了输入信号 </a:t>
            </a:r>
            <a:r>
              <a:rPr lang="en-US" altLang="zh-CN" dirty="0" smtClean="0"/>
              <a:t>u</a:t>
            </a:r>
            <a:r>
              <a:rPr lang="en-US" altLang="zh-CN" baseline="-25000" dirty="0" smtClean="0"/>
              <a:t>1</a:t>
            </a:r>
            <a:r>
              <a:rPr lang="zh-CN" altLang="en-US" dirty="0" smtClean="0"/>
              <a:t>的</a:t>
            </a:r>
            <a:r>
              <a:rPr lang="zh-CN" altLang="en-US" dirty="0"/>
              <a:t>频率</a:t>
            </a:r>
            <a:r>
              <a:rPr lang="zh-CN" altLang="en-US" dirty="0"/>
              <a:t>分量 </a:t>
            </a:r>
            <a:r>
              <a:rPr lang="el-GR" altLang="zh-CN" dirty="0"/>
              <a:t>ω</a:t>
            </a:r>
            <a:r>
              <a:rPr lang="en-US" altLang="zh-CN" baseline="-25000" dirty="0"/>
              <a:t>1</a:t>
            </a:r>
            <a:r>
              <a:rPr lang="zh-CN" altLang="el-GR" dirty="0"/>
              <a:t>，</a:t>
            </a:r>
            <a:r>
              <a:rPr lang="zh-CN" altLang="en-US" dirty="0"/>
              <a:t>且输出的 （ </a:t>
            </a:r>
            <a:r>
              <a:rPr lang="en-US" altLang="zh-CN" dirty="0"/>
              <a:t>2n</a:t>
            </a:r>
            <a:r>
              <a:rPr lang="zh-CN" altLang="en-US" dirty="0"/>
              <a:t>＋</a:t>
            </a:r>
            <a:r>
              <a:rPr lang="en-US" altLang="zh-CN" dirty="0"/>
              <a:t>1</a:t>
            </a:r>
            <a:r>
              <a:rPr lang="zh-CN" altLang="en-US" dirty="0"/>
              <a:t>）</a:t>
            </a:r>
            <a:r>
              <a:rPr lang="el-GR" altLang="zh-CN" dirty="0"/>
              <a:t>ω</a:t>
            </a:r>
            <a:r>
              <a:rPr lang="en-US" altLang="zh-CN" baseline="-25000" dirty="0"/>
              <a:t>2</a:t>
            </a:r>
            <a:r>
              <a:rPr lang="el-GR" altLang="zh-CN" dirty="0"/>
              <a:t>± ω</a:t>
            </a:r>
            <a:r>
              <a:rPr lang="en-US" altLang="zh-CN" baseline="-25000" dirty="0"/>
              <a:t>1</a:t>
            </a:r>
            <a:r>
              <a:rPr lang="zh-CN" altLang="el-GR" dirty="0"/>
              <a:t>（ </a:t>
            </a:r>
            <a:r>
              <a:rPr lang="en-US" altLang="zh-CN" dirty="0"/>
              <a:t>n</a:t>
            </a:r>
            <a:r>
              <a:rPr lang="zh-CN" altLang="en-US" dirty="0"/>
              <a:t> ＝０，１，２，</a:t>
            </a:r>
            <a:r>
              <a:rPr lang="en-US" altLang="zh-CN" dirty="0"/>
              <a:t>…</a:t>
            </a:r>
            <a:r>
              <a:rPr lang="zh-CN" altLang="en-US" dirty="0"/>
              <a:t>）的频率分量的幅度等于平衡电路的两倍。 </a:t>
            </a: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766194" y="1389834"/>
            <a:ext cx="7833994" cy="2206260"/>
          </a:xfrm>
          <a:prstGeom prst="rect">
            <a:avLst/>
          </a:prstGeom>
        </p:spPr>
      </p:pic>
      <p:sp>
        <p:nvSpPr>
          <p:cNvPr id="4" name="矩形 3"/>
          <p:cNvSpPr/>
          <p:nvPr/>
        </p:nvSpPr>
        <p:spPr>
          <a:xfrm>
            <a:off x="8134355" y="2142432"/>
            <a:ext cx="931665" cy="461665"/>
          </a:xfrm>
          <a:prstGeom prst="rect">
            <a:avLst/>
          </a:prstGeom>
        </p:spPr>
        <p:txBody>
          <a:bodyPr wrap="none">
            <a:spAutoFit/>
          </a:bodyPr>
          <a:lstStyle/>
          <a:p>
            <a:r>
              <a:rPr lang="en-US" altLang="zh-CN" sz="2400" dirty="0" smtClean="0"/>
              <a:t>(5-41)</a:t>
            </a:r>
            <a:endParaRPr lang="zh-CN" altLang="en-US" sz="2400" dirty="0"/>
          </a:p>
        </p:txBody>
      </p:sp>
    </p:spTree>
    <p:extLst>
      <p:ext uri="{BB962C8B-B14F-4D97-AF65-F5344CB8AC3E}">
        <p14:creationId xmlns:p14="http://schemas.microsoft.com/office/powerpoint/2010/main" val="3418769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t>
            </a:r>
            <a:r>
              <a:rPr lang="zh-CN" altLang="en-US" dirty="0" smtClean="0"/>
              <a:t>环</a:t>
            </a:r>
            <a:r>
              <a:rPr lang="zh-CN" altLang="en-US" dirty="0"/>
              <a:t>形电路 </a:t>
            </a:r>
            <a:r>
              <a:rPr lang="en-US" altLang="zh-CN" dirty="0" smtClean="0"/>
              <a:t>i</a:t>
            </a:r>
            <a:r>
              <a:rPr lang="en-US" altLang="zh-CN" baseline="-25000" dirty="0" smtClean="0"/>
              <a:t>L</a:t>
            </a:r>
            <a:r>
              <a:rPr lang="zh-CN" altLang="en-US" dirty="0" smtClean="0"/>
              <a:t>中无</a:t>
            </a:r>
            <a:r>
              <a:rPr lang="el-GR" altLang="zh-CN" dirty="0" smtClean="0"/>
              <a:t>ω</a:t>
            </a:r>
            <a:r>
              <a:rPr lang="en-US" altLang="zh-CN" baseline="-25000" dirty="0" smtClean="0"/>
              <a:t>1</a:t>
            </a:r>
            <a:r>
              <a:rPr lang="zh-CN" altLang="el-GR" dirty="0" smtClean="0"/>
              <a:t> </a:t>
            </a:r>
            <a:r>
              <a:rPr lang="zh-CN" altLang="en-US" dirty="0"/>
              <a:t>频率分量，这是两次平衡抵消的结果。每个平衡电路自身抵</a:t>
            </a:r>
            <a:r>
              <a:rPr lang="zh-CN" altLang="en-US" dirty="0" smtClean="0"/>
              <a:t>消</a:t>
            </a:r>
            <a:r>
              <a:rPr lang="el-GR" altLang="zh-CN" dirty="0" smtClean="0"/>
              <a:t>ω</a:t>
            </a:r>
            <a:r>
              <a:rPr lang="en-US" altLang="zh-CN" baseline="-25000" dirty="0" smtClean="0"/>
              <a:t>2</a:t>
            </a:r>
            <a:r>
              <a:rPr lang="zh-CN" altLang="en-US" dirty="0" smtClean="0"/>
              <a:t>及</a:t>
            </a:r>
            <a:r>
              <a:rPr lang="zh-CN" altLang="en-US" dirty="0"/>
              <a:t>其谐波分量，两个平衡电路抵消 </a:t>
            </a:r>
            <a:r>
              <a:rPr lang="el-GR" altLang="zh-CN" dirty="0" smtClean="0"/>
              <a:t>ω</a:t>
            </a:r>
            <a:r>
              <a:rPr lang="en-US" altLang="zh-CN" baseline="-25000" dirty="0" smtClean="0"/>
              <a:t>1</a:t>
            </a:r>
            <a:r>
              <a:rPr lang="zh-CN" altLang="en-US" dirty="0" smtClean="0"/>
              <a:t>分</a:t>
            </a:r>
            <a:r>
              <a:rPr lang="zh-CN" altLang="en-US" dirty="0"/>
              <a:t>量。若 </a:t>
            </a:r>
            <a:r>
              <a:rPr lang="el-GR" altLang="zh-CN" dirty="0" smtClean="0"/>
              <a:t>ω</a:t>
            </a:r>
            <a:r>
              <a:rPr lang="en-US" altLang="zh-CN" baseline="-25000" dirty="0" smtClean="0"/>
              <a:t>2</a:t>
            </a:r>
            <a:r>
              <a:rPr lang="zh-CN" altLang="en-US" dirty="0" smtClean="0"/>
              <a:t>较</a:t>
            </a:r>
            <a:r>
              <a:rPr lang="zh-CN" altLang="en-US" dirty="0"/>
              <a:t>高，</a:t>
            </a:r>
            <a:r>
              <a:rPr lang="zh-CN" altLang="en-US" dirty="0" smtClean="0"/>
              <a:t>则</a:t>
            </a:r>
            <a:r>
              <a:rPr lang="en-US" altLang="zh-CN" dirty="0" smtClean="0"/>
              <a:t>3</a:t>
            </a:r>
            <a:r>
              <a:rPr lang="zh-CN" altLang="en-US" dirty="0" smtClean="0"/>
              <a:t> </a:t>
            </a:r>
            <a:r>
              <a:rPr lang="el-GR" altLang="zh-CN" dirty="0" smtClean="0"/>
              <a:t>ω</a:t>
            </a:r>
            <a:r>
              <a:rPr lang="en-US" altLang="zh-CN" baseline="-25000" dirty="0" smtClean="0"/>
              <a:t>2</a:t>
            </a:r>
            <a:r>
              <a:rPr lang="el-GR" altLang="zh-CN" dirty="0" smtClean="0"/>
              <a:t>± ω</a:t>
            </a:r>
            <a:r>
              <a:rPr lang="en-US" altLang="zh-CN" baseline="-25000" dirty="0" smtClean="0"/>
              <a:t>1</a:t>
            </a:r>
            <a:r>
              <a:rPr lang="zh-CN" altLang="el-GR" dirty="0" smtClean="0"/>
              <a:t>，</a:t>
            </a:r>
            <a:r>
              <a:rPr lang="en-US" altLang="zh-CN" dirty="0" smtClean="0"/>
              <a:t>5</a:t>
            </a:r>
            <a:r>
              <a:rPr lang="el-GR" altLang="zh-CN" dirty="0" smtClean="0"/>
              <a:t>ω</a:t>
            </a:r>
            <a:r>
              <a:rPr lang="en-US" altLang="zh-CN" baseline="-25000" dirty="0" smtClean="0"/>
              <a:t>2</a:t>
            </a:r>
            <a:r>
              <a:rPr lang="el-GR" altLang="zh-CN" dirty="0" smtClean="0"/>
              <a:t>± ω</a:t>
            </a:r>
            <a:r>
              <a:rPr lang="en-US" altLang="zh-CN" baseline="-25000" dirty="0" smtClean="0"/>
              <a:t>1</a:t>
            </a:r>
            <a:r>
              <a:rPr lang="zh-CN" altLang="el-GR" dirty="0" smtClean="0"/>
              <a:t>，</a:t>
            </a:r>
            <a:r>
              <a:rPr lang="el-GR" altLang="zh-CN" dirty="0"/>
              <a:t>…</a:t>
            </a:r>
            <a:r>
              <a:rPr lang="zh-CN" altLang="en-US" dirty="0"/>
              <a:t>组合频</a:t>
            </a:r>
            <a:r>
              <a:rPr lang="zh-CN" altLang="en-US" dirty="0" smtClean="0"/>
              <a:t>率分</a:t>
            </a:r>
            <a:r>
              <a:rPr lang="zh-CN" altLang="en-US" dirty="0"/>
              <a:t>量很容易滤除，故环形电路的性能更接近理想相乘器，这是频谱线性搬移电路要解决</a:t>
            </a:r>
            <a:r>
              <a:rPr lang="zh-CN" altLang="en-US" dirty="0" smtClean="0"/>
              <a:t>的核</a:t>
            </a:r>
            <a:r>
              <a:rPr lang="zh-CN" altLang="en-US" dirty="0"/>
              <a:t>心问题</a:t>
            </a:r>
            <a:r>
              <a:rPr lang="zh-CN" altLang="en-US" dirty="0" smtClean="0"/>
              <a:t>。</a:t>
            </a:r>
            <a:r>
              <a:rPr lang="en-US" altLang="zh-CN" dirty="0" smtClean="0"/>
              <a:t/>
            </a:r>
            <a:br>
              <a:rPr lang="en-US" altLang="zh-CN" dirty="0" smtClean="0"/>
            </a:br>
            <a:r>
              <a:rPr lang="en-US" altLang="zh-CN" dirty="0" smtClean="0"/>
              <a:t>         </a:t>
            </a:r>
            <a:r>
              <a:rPr lang="zh-CN" altLang="en-US" dirty="0" smtClean="0"/>
              <a:t>前</a:t>
            </a:r>
            <a:r>
              <a:rPr lang="zh-CN" altLang="en-US" dirty="0"/>
              <a:t>述平衡电路中的实际问题同样存在于环形电路中，在实际电路中仍需采取措施加以 解决。为了解决二极管特性参差性问题，可将每臂用两个二极管并联，如采用</a:t>
            </a:r>
            <a:r>
              <a:rPr lang="zh-CN" altLang="en-US" dirty="0" smtClean="0"/>
              <a:t>图</a:t>
            </a:r>
            <a:r>
              <a:rPr lang="en-US" altLang="zh-CN" dirty="0" smtClean="0"/>
              <a:t>5-11</a:t>
            </a:r>
            <a:r>
              <a:rPr lang="zh-CN" altLang="en-US" dirty="0" smtClean="0"/>
              <a:t>的 </a:t>
            </a:r>
            <a:r>
              <a:rPr lang="zh-CN" altLang="en-US" dirty="0"/>
              <a:t>电路，另一种更为有效的办法是采用环形电路组件。</a:t>
            </a:r>
            <a:br>
              <a:rPr lang="zh-CN" altLang="en-US" dirty="0"/>
            </a:br>
            <a:endParaRPr lang="zh-CN" altLang="en-US" dirty="0"/>
          </a:p>
        </p:txBody>
      </p:sp>
    </p:spTree>
    <p:extLst>
      <p:ext uri="{BB962C8B-B14F-4D97-AF65-F5344CB8AC3E}">
        <p14:creationId xmlns:p14="http://schemas.microsoft.com/office/powerpoint/2010/main" val="3049151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6685" y="1298812"/>
            <a:ext cx="5050629" cy="3674019"/>
          </a:xfrm>
          <a:prstGeom prst="rect">
            <a:avLst/>
          </a:prstGeom>
        </p:spPr>
      </p:pic>
      <p:sp>
        <p:nvSpPr>
          <p:cNvPr id="4" name="矩形 3"/>
          <p:cNvSpPr/>
          <p:nvPr/>
        </p:nvSpPr>
        <p:spPr>
          <a:xfrm>
            <a:off x="2779681" y="5273159"/>
            <a:ext cx="3584636" cy="461665"/>
          </a:xfrm>
          <a:prstGeom prst="rect">
            <a:avLst/>
          </a:prstGeom>
        </p:spPr>
        <p:txBody>
          <a:bodyPr wrap="none">
            <a:spAutoFit/>
          </a:bodyPr>
          <a:lstStyle/>
          <a:p>
            <a:pPr algn="ctr"/>
            <a:r>
              <a:rPr lang="zh-CN" altLang="en-US" sz="2400" dirty="0" smtClean="0"/>
              <a:t>图</a:t>
            </a:r>
            <a:r>
              <a:rPr lang="en-US" altLang="zh-CN" sz="2400" dirty="0" smtClean="0"/>
              <a:t>5-11</a:t>
            </a:r>
            <a:r>
              <a:rPr lang="zh-CN" altLang="en-US" sz="2400" dirty="0"/>
              <a:t>　实际的环形电路 </a:t>
            </a:r>
          </a:p>
        </p:txBody>
      </p:sp>
    </p:spTree>
    <p:extLst>
      <p:ext uri="{BB962C8B-B14F-4D97-AF65-F5344CB8AC3E}">
        <p14:creationId xmlns:p14="http://schemas.microsoft.com/office/powerpoint/2010/main" val="12922524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6927" y="951592"/>
            <a:ext cx="8187104" cy="5213131"/>
          </a:xfrm>
        </p:spPr>
        <p:txBody>
          <a:bodyPr/>
          <a:lstStyle/>
          <a:p>
            <a:r>
              <a:rPr lang="zh-CN" altLang="en-US" dirty="0" smtClean="0"/>
              <a:t>        环</a:t>
            </a:r>
            <a:r>
              <a:rPr lang="zh-CN" altLang="en-US" dirty="0"/>
              <a:t>形电路组件称为双平衡混频器组件或环形混频器组件，已有从短波到微波波段的</a:t>
            </a:r>
            <a:r>
              <a:rPr lang="zh-CN" altLang="en-US" dirty="0" smtClean="0"/>
              <a:t>系列</a:t>
            </a:r>
            <a:r>
              <a:rPr lang="zh-CN" altLang="en-US" dirty="0"/>
              <a:t>产品提供用户。这种组件是由精密配对的肖特基二极管及传输线变压器装配而成，内</a:t>
            </a:r>
            <a:r>
              <a:rPr lang="zh-CN" altLang="en-US" dirty="0" smtClean="0"/>
              <a:t>部元</a:t>
            </a:r>
            <a:r>
              <a:rPr lang="zh-CN" altLang="en-US" dirty="0"/>
              <a:t>件用硅胶粘接，外部用小型金属壳屏蔽。二极管和变压器在装入混频器之前经过严格的 筛选，能承受强烈的震动、冲击和温度循环。</a:t>
            </a:r>
            <a:r>
              <a:rPr lang="zh-CN" altLang="en-US" dirty="0" smtClean="0"/>
              <a:t>图</a:t>
            </a:r>
            <a:r>
              <a:rPr lang="en-US" altLang="zh-CN" dirty="0" smtClean="0"/>
              <a:t>5-12</a:t>
            </a:r>
            <a:r>
              <a:rPr lang="zh-CN" altLang="en-US" dirty="0" smtClean="0"/>
              <a:t>是</a:t>
            </a:r>
            <a:r>
              <a:rPr lang="zh-CN" altLang="en-US" dirty="0"/>
              <a:t>这种组件的外形和电路图，图中混 频器有三个端口（本振、射频和中频），分别以 </a:t>
            </a:r>
            <a:r>
              <a:rPr lang="en-US" altLang="zh-CN" dirty="0" smtClean="0"/>
              <a:t>LO</a:t>
            </a:r>
            <a:r>
              <a:rPr lang="zh-CN" altLang="en-US" dirty="0" smtClean="0"/>
              <a:t>、</a:t>
            </a:r>
            <a:r>
              <a:rPr lang="en-US" altLang="zh-CN" dirty="0" smtClean="0"/>
              <a:t>RF</a:t>
            </a:r>
            <a:r>
              <a:rPr lang="zh-CN" altLang="en-US" dirty="0" smtClean="0"/>
              <a:t>和</a:t>
            </a:r>
            <a:r>
              <a:rPr lang="en-US" altLang="zh-CN" dirty="0" smtClean="0"/>
              <a:t>IF</a:t>
            </a:r>
            <a:r>
              <a:rPr lang="zh-CN" altLang="en-US" dirty="0" smtClean="0"/>
              <a:t>来</a:t>
            </a:r>
            <a:r>
              <a:rPr lang="zh-CN" altLang="en-US" dirty="0"/>
              <a:t>表示</a:t>
            </a:r>
            <a:r>
              <a:rPr lang="zh-CN" altLang="en-US" dirty="0" smtClean="0"/>
              <a:t>，</a:t>
            </a:r>
            <a:r>
              <a:rPr lang="en-US" altLang="zh-CN" dirty="0" smtClean="0"/>
              <a:t>VD</a:t>
            </a:r>
            <a:r>
              <a:rPr lang="en-US" altLang="zh-CN" baseline="-25000" dirty="0" smtClean="0"/>
              <a:t>1</a:t>
            </a:r>
            <a:r>
              <a:rPr lang="zh-CN" altLang="en-US" dirty="0" smtClean="0"/>
              <a:t>、</a:t>
            </a:r>
            <a:r>
              <a:rPr lang="en-US" altLang="zh-CN" dirty="0"/>
              <a:t> </a:t>
            </a:r>
            <a:r>
              <a:rPr lang="en-US" altLang="zh-CN" dirty="0" smtClean="0"/>
              <a:t>VD</a:t>
            </a:r>
            <a:r>
              <a:rPr lang="en-US" altLang="zh-CN" baseline="-25000" dirty="0"/>
              <a:t>2</a:t>
            </a:r>
            <a:r>
              <a:rPr lang="zh-CN" altLang="en-US" dirty="0" smtClean="0"/>
              <a:t>、</a:t>
            </a:r>
            <a:r>
              <a:rPr lang="en-US" altLang="zh-CN" dirty="0"/>
              <a:t> </a:t>
            </a:r>
            <a:r>
              <a:rPr lang="en-US" altLang="zh-CN" dirty="0" smtClean="0"/>
              <a:t>VD</a:t>
            </a:r>
            <a:r>
              <a:rPr lang="en-US" altLang="zh-CN" baseline="-25000" dirty="0" smtClean="0"/>
              <a:t>3</a:t>
            </a:r>
            <a:r>
              <a:rPr lang="zh-CN" altLang="en-US" dirty="0" smtClean="0"/>
              <a:t>和 </a:t>
            </a:r>
            <a:r>
              <a:rPr lang="en-US" altLang="zh-CN" dirty="0" smtClean="0"/>
              <a:t>VD</a:t>
            </a:r>
            <a:r>
              <a:rPr lang="en-US" altLang="zh-CN" baseline="-25000" dirty="0" smtClean="0"/>
              <a:t>4</a:t>
            </a:r>
            <a:r>
              <a:rPr lang="zh-CN" altLang="en-US" dirty="0" smtClean="0"/>
              <a:t>为</a:t>
            </a:r>
            <a:r>
              <a:rPr lang="zh-CN" altLang="en-US" dirty="0"/>
              <a:t>混频管堆</a:t>
            </a:r>
            <a:r>
              <a:rPr lang="zh-CN" altLang="en-US" dirty="0" smtClean="0"/>
              <a:t>，</a:t>
            </a:r>
            <a:r>
              <a:rPr lang="en-US" altLang="zh-CN" dirty="0" smtClean="0"/>
              <a:t>T</a:t>
            </a:r>
            <a:r>
              <a:rPr lang="en-US" altLang="zh-CN" baseline="-25000" dirty="0" smtClean="0"/>
              <a:t>1</a:t>
            </a:r>
            <a:r>
              <a:rPr lang="zh-CN" altLang="en-US" dirty="0" smtClean="0"/>
              <a:t>、</a:t>
            </a:r>
            <a:r>
              <a:rPr lang="en-US" altLang="zh-CN" dirty="0" smtClean="0"/>
              <a:t>T</a:t>
            </a:r>
            <a:r>
              <a:rPr lang="en-US" altLang="zh-CN" baseline="-25000" dirty="0" smtClean="0"/>
              <a:t>2</a:t>
            </a:r>
            <a:r>
              <a:rPr lang="zh-CN" altLang="en-US" dirty="0" smtClean="0"/>
              <a:t>为</a:t>
            </a:r>
            <a:r>
              <a:rPr lang="zh-CN" altLang="en-US" dirty="0"/>
              <a:t>平衡 不平衡变换器，以便把不平衡的输入变为平衡的输出 （ </a:t>
            </a:r>
            <a:r>
              <a:rPr lang="en-US" altLang="zh-CN" dirty="0"/>
              <a:t>T</a:t>
            </a:r>
            <a:r>
              <a:rPr lang="en-US" altLang="zh-CN" baseline="-25000" dirty="0"/>
              <a:t>1 </a:t>
            </a:r>
            <a:r>
              <a:rPr lang="zh-CN" altLang="en-US" dirty="0" smtClean="0"/>
              <a:t>）</a:t>
            </a:r>
            <a:r>
              <a:rPr lang="zh-CN" altLang="en-US" dirty="0"/>
              <a:t>；或平衡的输入转变为不平衡输出（ </a:t>
            </a:r>
            <a:r>
              <a:rPr lang="en-US" altLang="zh-CN" dirty="0" smtClean="0"/>
              <a:t>T</a:t>
            </a:r>
            <a:r>
              <a:rPr lang="en-US" altLang="zh-CN" baseline="-25000" dirty="0"/>
              <a:t>1</a:t>
            </a:r>
            <a:r>
              <a:rPr lang="zh-CN" altLang="en-US" dirty="0" smtClean="0"/>
              <a:t>）</a:t>
            </a:r>
            <a:r>
              <a:rPr lang="zh-CN" altLang="en-US" dirty="0" smtClean="0"/>
              <a:t>。</a:t>
            </a:r>
            <a:endParaRPr lang="zh-CN" altLang="en-US" dirty="0"/>
          </a:p>
        </p:txBody>
      </p:sp>
    </p:spTree>
    <p:extLst>
      <p:ext uri="{BB962C8B-B14F-4D97-AF65-F5344CB8AC3E}">
        <p14:creationId xmlns:p14="http://schemas.microsoft.com/office/powerpoint/2010/main" val="252277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式中， </a:t>
                </a:r>
                <a:r>
                  <a:rPr lang="en-US" altLang="zh-CN" dirty="0" smtClean="0"/>
                  <a:t>a</a:t>
                </a:r>
                <a:r>
                  <a:rPr lang="en-US" altLang="zh-CN" baseline="-25000" dirty="0" smtClean="0"/>
                  <a:t>n</a:t>
                </a:r>
                <a:r>
                  <a:rPr lang="zh-CN" altLang="en-US" dirty="0" smtClean="0"/>
                  <a:t>（ </a:t>
                </a:r>
                <a:r>
                  <a:rPr lang="en-US" altLang="zh-CN" dirty="0" smtClean="0"/>
                  <a:t>n</a:t>
                </a:r>
                <a:r>
                  <a:rPr lang="zh-CN" altLang="en-US" dirty="0" smtClean="0"/>
                  <a:t>＝</a:t>
                </a:r>
                <a:r>
                  <a:rPr lang="zh-CN" altLang="en-US" dirty="0"/>
                  <a:t>０，１，２，</a:t>
                </a:r>
                <a:r>
                  <a:rPr lang="en-US" altLang="zh-CN" dirty="0"/>
                  <a:t>…</a:t>
                </a:r>
                <a:r>
                  <a:rPr lang="zh-CN" altLang="en-US" dirty="0"/>
                  <a:t>）为各次方项的系数。一般情况</a:t>
                </a:r>
                <a:r>
                  <a:rPr lang="zh-CN" altLang="en-US" dirty="0" smtClean="0"/>
                  <a:t>下</a:t>
                </a:r>
                <a:r>
                  <a:rPr lang="en-US" altLang="zh-CN" dirty="0" smtClean="0"/>
                  <a:t>u=U</a:t>
                </a:r>
                <a:r>
                  <a:rPr lang="en-US" altLang="zh-CN" baseline="-25000" dirty="0" smtClean="0"/>
                  <a:t>Q</a:t>
                </a:r>
                <a:r>
                  <a:rPr lang="en-US" altLang="zh-CN" dirty="0" smtClean="0"/>
                  <a:t>+u</a:t>
                </a:r>
                <a:r>
                  <a:rPr lang="en-US" altLang="zh-CN" baseline="-25000" dirty="0" smtClean="0"/>
                  <a:t>1</a:t>
                </a:r>
                <a:r>
                  <a:rPr lang="en-US" altLang="zh-CN" dirty="0" smtClean="0"/>
                  <a:t>+u</a:t>
                </a:r>
                <a:r>
                  <a:rPr lang="en-US" altLang="zh-CN" baseline="-25000" dirty="0" smtClean="0"/>
                  <a:t>2</a:t>
                </a:r>
                <a:r>
                  <a:rPr lang="zh-CN" altLang="en-US" dirty="0" smtClean="0"/>
                  <a:t>，</a:t>
                </a:r>
                <a:r>
                  <a:rPr lang="zh-CN" altLang="en-US" dirty="0"/>
                  <a:t>其</a:t>
                </a:r>
                <a:r>
                  <a:rPr lang="zh-CN" altLang="en-US" dirty="0" smtClean="0"/>
                  <a:t>中</a:t>
                </a:r>
                <a:r>
                  <a:rPr lang="en-US" altLang="zh-CN" dirty="0" smtClean="0"/>
                  <a:t>U</a:t>
                </a:r>
                <a:r>
                  <a:rPr lang="en-US" altLang="zh-CN" baseline="-25000" dirty="0" smtClean="0"/>
                  <a:t>Q</a:t>
                </a:r>
                <a:r>
                  <a:rPr lang="zh-CN" altLang="en-US" dirty="0" smtClean="0"/>
                  <a:t>为静</a:t>
                </a:r>
                <a:r>
                  <a:rPr lang="zh-CN" altLang="en-US" dirty="0"/>
                  <a:t>态工作点电压， </a:t>
                </a:r>
                <a:r>
                  <a:rPr lang="en-US" altLang="zh-CN" dirty="0" smtClean="0"/>
                  <a:t>u</a:t>
                </a:r>
                <a:r>
                  <a:rPr lang="en-US" altLang="zh-CN" baseline="-25000" dirty="0" smtClean="0"/>
                  <a:t>1</a:t>
                </a:r>
                <a:r>
                  <a:rPr lang="zh-CN" altLang="en-US" dirty="0" smtClean="0"/>
                  <a:t> </a:t>
                </a:r>
                <a:r>
                  <a:rPr lang="zh-CN" altLang="en-US" dirty="0"/>
                  <a:t>和</a:t>
                </a:r>
                <a:br>
                  <a:rPr lang="zh-CN" altLang="en-US" dirty="0"/>
                </a:br>
                <a:r>
                  <a:rPr lang="en-US" altLang="zh-CN" dirty="0" smtClean="0"/>
                  <a:t>u</a:t>
                </a:r>
                <a:r>
                  <a:rPr lang="en-US" altLang="zh-CN" baseline="-25000" dirty="0" smtClean="0"/>
                  <a:t>2</a:t>
                </a:r>
                <a:r>
                  <a:rPr lang="zh-CN" altLang="en-US" dirty="0" smtClean="0"/>
                  <a:t> </a:t>
                </a:r>
                <a:r>
                  <a:rPr lang="zh-CN" altLang="en-US" dirty="0"/>
                  <a:t>为两个输入电压，带入式（ </a:t>
                </a:r>
                <a:r>
                  <a:rPr lang="en-US" altLang="zh-CN" dirty="0" smtClean="0"/>
                  <a:t>5-2</a:t>
                </a:r>
                <a:r>
                  <a:rPr lang="zh-CN" altLang="en-US" dirty="0" smtClean="0"/>
                  <a:t>）</a:t>
                </a:r>
                <a:r>
                  <a:rPr lang="zh-CN" altLang="en-US" dirty="0"/>
                  <a:t>，</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利</a:t>
                </a:r>
                <a:r>
                  <a:rPr lang="zh-CN" altLang="en-US" dirty="0"/>
                  <a:t>用二项式可将 </a:t>
                </a:r>
                <a:r>
                  <a:rPr lang="en-US" altLang="zh-CN" dirty="0" smtClean="0"/>
                  <a:t>(</a:t>
                </a:r>
                <a:r>
                  <a:rPr lang="zh-CN" altLang="en-US" dirty="0" smtClean="0"/>
                  <a:t> </a:t>
                </a:r>
                <a:r>
                  <a:rPr lang="en-US" altLang="zh-CN" dirty="0" smtClean="0"/>
                  <a:t>u</a:t>
                </a:r>
                <a:r>
                  <a:rPr lang="en-US" altLang="zh-CN" baseline="-25000" dirty="0" smtClean="0"/>
                  <a:t>1</a:t>
                </a:r>
                <a:r>
                  <a:rPr lang="en-US" altLang="zh-CN" dirty="0" smtClean="0"/>
                  <a:t>+u</a:t>
                </a:r>
                <a:r>
                  <a:rPr lang="en-US" altLang="zh-CN" baseline="-25000" dirty="0" smtClean="0"/>
                  <a:t>2</a:t>
                </a:r>
                <a:r>
                  <a:rPr lang="en-US" altLang="zh-CN" dirty="0" smtClean="0"/>
                  <a:t>)</a:t>
                </a:r>
                <a:r>
                  <a:rPr lang="en-US" altLang="zh-CN" baseline="30000" dirty="0" smtClean="0"/>
                  <a:t>n</a:t>
                </a:r>
                <a:r>
                  <a:rPr lang="zh-CN" altLang="en-US" dirty="0" smtClean="0"/>
                  <a:t>展</a:t>
                </a:r>
                <a:r>
                  <a:rPr lang="zh-CN" altLang="en-US" dirty="0"/>
                  <a:t>开</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 </a:t>
                </a:r>
                <a14:m>
                  <m:oMath xmlns:m="http://schemas.openxmlformats.org/officeDocument/2006/math">
                    <m:sSubSup>
                      <m:sSubSupPr>
                        <m:ctrlPr>
                          <a:rPr lang="en-US" altLang="zh-CN" i="1" smtClean="0">
                            <a:latin typeface="Cambria Math"/>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𝑚</m:t>
                        </m:r>
                      </m:sup>
                    </m:sSubSup>
                  </m:oMath>
                </a14:m>
                <a:r>
                  <a:rPr lang="zh-CN" altLang="en-US" dirty="0" smtClean="0"/>
                  <a:t>为</a:t>
                </a:r>
                <a:r>
                  <a:rPr lang="zh-CN" altLang="en-US" dirty="0"/>
                  <a:t>二项式系数，故：</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489887" y="2700566"/>
            <a:ext cx="8164225" cy="1273947"/>
          </a:xfrm>
          <a:prstGeom prst="rect">
            <a:avLst/>
          </a:prstGeom>
        </p:spPr>
      </p:pic>
      <p:pic>
        <p:nvPicPr>
          <p:cNvPr id="4" name="图片 3"/>
          <p:cNvPicPr>
            <a:picLocks noChangeAspect="1"/>
          </p:cNvPicPr>
          <p:nvPr/>
        </p:nvPicPr>
        <p:blipFill>
          <a:blip r:embed="rId4"/>
          <a:stretch>
            <a:fillRect/>
          </a:stretch>
        </p:blipFill>
        <p:spPr>
          <a:xfrm>
            <a:off x="2502133" y="4413346"/>
            <a:ext cx="4139731" cy="912944"/>
          </a:xfrm>
          <a:prstGeom prst="rect">
            <a:avLst/>
          </a:prstGeom>
        </p:spPr>
      </p:pic>
      <p:sp>
        <p:nvSpPr>
          <p:cNvPr id="5" name="矩形 4"/>
          <p:cNvSpPr/>
          <p:nvPr/>
        </p:nvSpPr>
        <p:spPr>
          <a:xfrm>
            <a:off x="7559231" y="3374216"/>
            <a:ext cx="776175" cy="461665"/>
          </a:xfrm>
          <a:prstGeom prst="rect">
            <a:avLst/>
          </a:prstGeom>
        </p:spPr>
        <p:txBody>
          <a:bodyPr wrap="none">
            <a:spAutoFit/>
          </a:bodyPr>
          <a:lstStyle/>
          <a:p>
            <a:r>
              <a:rPr lang="en-US" altLang="zh-CN" sz="2400" dirty="0" smtClean="0"/>
              <a:t>(5-3)</a:t>
            </a:r>
            <a:endParaRPr lang="zh-CN" altLang="en-US" sz="2400" dirty="0"/>
          </a:p>
        </p:txBody>
      </p:sp>
      <p:sp>
        <p:nvSpPr>
          <p:cNvPr id="6" name="矩形 5"/>
          <p:cNvSpPr/>
          <p:nvPr/>
        </p:nvSpPr>
        <p:spPr>
          <a:xfrm>
            <a:off x="7559230" y="4648163"/>
            <a:ext cx="776175" cy="461665"/>
          </a:xfrm>
          <a:prstGeom prst="rect">
            <a:avLst/>
          </a:prstGeom>
        </p:spPr>
        <p:txBody>
          <a:bodyPr wrap="none">
            <a:spAutoFit/>
          </a:bodyPr>
          <a:lstStyle/>
          <a:p>
            <a:r>
              <a:rPr lang="en-US" altLang="zh-CN" sz="2400" dirty="0" smtClean="0"/>
              <a:t>(5-4)</a:t>
            </a:r>
            <a:endParaRPr lang="zh-CN" altLang="en-US" sz="2400" dirty="0"/>
          </a:p>
        </p:txBody>
      </p:sp>
    </p:spTree>
    <p:extLst>
      <p:ext uri="{BB962C8B-B14F-4D97-AF65-F5344CB8AC3E}">
        <p14:creationId xmlns:p14="http://schemas.microsoft.com/office/powerpoint/2010/main" val="15743199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双平衡混频器组件的三个端口均具有极宽的 频带</a:t>
            </a:r>
            <a:r>
              <a:rPr lang="zh-CN" altLang="en-US" dirty="0"/>
              <a:t>，它的动态范围大、损耗小、频谱纯、隔离度高，而且在其工作频率范围内，从任意两 端口输入 </a:t>
            </a:r>
            <a:r>
              <a:rPr lang="en-US" altLang="zh-CN" dirty="0" smtClean="0"/>
              <a:t>u</a:t>
            </a:r>
            <a:r>
              <a:rPr lang="en-US" altLang="zh-CN" baseline="-25000" dirty="0" smtClean="0"/>
              <a:t>1</a:t>
            </a:r>
            <a:r>
              <a:rPr lang="zh-CN" altLang="en-US" dirty="0" smtClean="0"/>
              <a:t> </a:t>
            </a:r>
            <a:r>
              <a:rPr lang="zh-CN" altLang="en-US" dirty="0"/>
              <a:t>和 </a:t>
            </a:r>
            <a:r>
              <a:rPr lang="en-US" altLang="zh-CN" dirty="0" smtClean="0"/>
              <a:t>u</a:t>
            </a:r>
            <a:r>
              <a:rPr lang="en-US" altLang="zh-CN" baseline="-25000" dirty="0" smtClean="0"/>
              <a:t>2</a:t>
            </a:r>
            <a:r>
              <a:rPr lang="zh-CN" altLang="en-US" dirty="0" smtClean="0"/>
              <a:t>，</a:t>
            </a:r>
            <a:r>
              <a:rPr lang="zh-CN" altLang="en-US" dirty="0"/>
              <a:t>就可在第三端口得到所需的输出。但应注意所用器件对每一输入信号</a:t>
            </a:r>
            <a:r>
              <a:rPr lang="zh-CN" altLang="en-US" dirty="0" smtClean="0"/>
              <a:t>的输</a:t>
            </a:r>
            <a:r>
              <a:rPr lang="zh-CN" altLang="en-US" dirty="0"/>
              <a:t>入电平的要求，以保证器件的安全。</a:t>
            </a:r>
            <a:br>
              <a:rPr lang="zh-CN" altLang="en-US" dirty="0"/>
            </a:br>
            <a:endParaRPr lang="zh-CN" altLang="en-US" dirty="0"/>
          </a:p>
        </p:txBody>
      </p:sp>
    </p:spTree>
    <p:extLst>
      <p:ext uri="{BB962C8B-B14F-4D97-AF65-F5344CB8AC3E}">
        <p14:creationId xmlns:p14="http://schemas.microsoft.com/office/powerpoint/2010/main" val="3611370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9" y="1939581"/>
            <a:ext cx="7001782" cy="2745153"/>
          </a:xfrm>
          <a:prstGeom prst="rect">
            <a:avLst/>
          </a:prstGeom>
        </p:spPr>
      </p:pic>
      <p:sp>
        <p:nvSpPr>
          <p:cNvPr id="4" name="矩形 3"/>
          <p:cNvSpPr/>
          <p:nvPr/>
        </p:nvSpPr>
        <p:spPr>
          <a:xfrm>
            <a:off x="1196235" y="5394998"/>
            <a:ext cx="6751529" cy="461665"/>
          </a:xfrm>
          <a:prstGeom prst="rect">
            <a:avLst/>
          </a:prstGeom>
        </p:spPr>
        <p:txBody>
          <a:bodyPr wrap="square">
            <a:spAutoFit/>
          </a:bodyPr>
          <a:lstStyle/>
          <a:p>
            <a:pPr algn="ctr"/>
            <a:r>
              <a:rPr lang="zh-CN" altLang="en-US" sz="2400" dirty="0" smtClean="0"/>
              <a:t>图</a:t>
            </a:r>
            <a:r>
              <a:rPr lang="en-US" altLang="zh-CN" sz="2400" dirty="0" smtClean="0"/>
              <a:t>5-12</a:t>
            </a:r>
            <a:r>
              <a:rPr lang="zh-CN" altLang="en-US" sz="2400" dirty="0"/>
              <a:t>　双平衡混频器组件的外壳和电原理图</a:t>
            </a:r>
          </a:p>
        </p:txBody>
      </p:sp>
    </p:spTree>
    <p:extLst>
      <p:ext uri="{BB962C8B-B14F-4D97-AF65-F5344CB8AC3E}">
        <p14:creationId xmlns:p14="http://schemas.microsoft.com/office/powerpoint/2010/main" val="9518337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a:t>
                </a:r>
                <a:r>
                  <a:rPr lang="zh-CN" altLang="en-US" b="1" dirty="0" smtClean="0"/>
                  <a:t>例</a:t>
                </a:r>
                <a:r>
                  <a:rPr lang="en-US" altLang="zh-CN" b="1" dirty="0" smtClean="0"/>
                  <a:t>5-1</a:t>
                </a:r>
                <a:r>
                  <a:rPr lang="zh-CN" altLang="en-US" dirty="0"/>
                  <a:t>　在</a:t>
                </a:r>
                <a:r>
                  <a:rPr lang="zh-CN" altLang="en-US" dirty="0" smtClean="0"/>
                  <a:t>图</a:t>
                </a:r>
                <a:r>
                  <a:rPr lang="en-US" altLang="zh-CN" dirty="0" smtClean="0"/>
                  <a:t>5-12</a:t>
                </a:r>
                <a:r>
                  <a:rPr lang="zh-CN" altLang="en-US" dirty="0" smtClean="0"/>
                  <a:t>的</a:t>
                </a:r>
                <a:r>
                  <a:rPr lang="zh-CN" altLang="en-US" dirty="0"/>
                  <a:t>双平衡混频器组件的本振口加输入信</a:t>
                </a:r>
                <a:r>
                  <a:rPr lang="zh-CN" altLang="en-US" dirty="0" smtClean="0"/>
                  <a:t>号</a:t>
                </a:r>
                <a:r>
                  <a:rPr lang="en-US" altLang="zh-CN" dirty="0"/>
                  <a:t>u</a:t>
                </a:r>
                <a:r>
                  <a:rPr lang="en-US" altLang="zh-CN" baseline="-25000" dirty="0"/>
                  <a:t>1</a:t>
                </a:r>
                <a:r>
                  <a:rPr lang="zh-CN" altLang="en-US" dirty="0"/>
                  <a:t>，在中频口加控制</a:t>
                </a:r>
                <a:r>
                  <a:rPr lang="zh-CN" altLang="en-US" dirty="0" smtClean="0"/>
                  <a:t>信号</a:t>
                </a:r>
                <a:r>
                  <a:rPr lang="en-US" altLang="zh-CN" dirty="0"/>
                  <a:t>u</a:t>
                </a:r>
                <a:r>
                  <a:rPr lang="en-US" altLang="zh-CN" baseline="-25000" dirty="0"/>
                  <a:t>2</a:t>
                </a:r>
                <a:r>
                  <a:rPr lang="zh-CN" altLang="en-US" dirty="0"/>
                  <a:t>，输出信号从射频口输出，如图</a:t>
                </a:r>
                <a:r>
                  <a:rPr lang="en-US" altLang="zh-CN" dirty="0"/>
                  <a:t>5-13</a:t>
                </a:r>
                <a:r>
                  <a:rPr lang="zh-CN" altLang="en-US" dirty="0"/>
                  <a:t>所示。忽略输出电压的反作用，可得加到四个 二极管上的电压分别</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由</a:t>
                </a:r>
                <a:r>
                  <a:rPr lang="zh-CN" altLang="en-US" dirty="0"/>
                  <a:t>此可见，控制电</a:t>
                </a:r>
                <a:r>
                  <a:rPr lang="zh-CN" altLang="en-US" dirty="0" smtClean="0"/>
                  <a:t>压</a:t>
                </a:r>
                <a:r>
                  <a:rPr lang="en-US" altLang="zh-CN" dirty="0"/>
                  <a:t>u</a:t>
                </a:r>
                <a:r>
                  <a:rPr lang="en-US" altLang="zh-CN" baseline="-25000" dirty="0"/>
                  <a:t>2</a:t>
                </a:r>
                <a:r>
                  <a:rPr lang="zh-CN" altLang="en-US" dirty="0"/>
                  <a:t>正向加到 </a:t>
                </a:r>
                <a:r>
                  <a:rPr lang="en-US" altLang="zh-CN" dirty="0"/>
                  <a:t>VD</a:t>
                </a:r>
                <a:r>
                  <a:rPr lang="en-US" altLang="zh-CN" baseline="-25000" dirty="0"/>
                  <a:t>2</a:t>
                </a:r>
                <a:r>
                  <a:rPr lang="zh-CN" altLang="en-US" dirty="0"/>
                  <a:t>、</a:t>
                </a:r>
                <a:r>
                  <a:rPr lang="en-US" altLang="zh-CN" dirty="0"/>
                  <a:t>VD</a:t>
                </a:r>
                <a:r>
                  <a:rPr lang="en-US" altLang="zh-CN" baseline="-25000" dirty="0"/>
                  <a:t>4</a:t>
                </a:r>
                <a:r>
                  <a:rPr lang="zh-CN" altLang="en-US" dirty="0"/>
                  <a:t>的 两端，反向加到 </a:t>
                </a:r>
                <a:r>
                  <a:rPr lang="en-US" altLang="zh-CN" dirty="0"/>
                  <a:t>VD</a:t>
                </a:r>
                <a:r>
                  <a:rPr lang="en-US" altLang="zh-CN" baseline="-25000" dirty="0"/>
                  <a:t>1</a:t>
                </a:r>
                <a:r>
                  <a:rPr lang="zh-CN" altLang="en-US" dirty="0"/>
                  <a:t>、</a:t>
                </a:r>
                <a:r>
                  <a:rPr lang="en-US" altLang="zh-CN" dirty="0"/>
                  <a:t> VD</a:t>
                </a:r>
                <a:r>
                  <a:rPr lang="en-US" altLang="zh-CN" baseline="-25000" dirty="0"/>
                  <a:t>3</a:t>
                </a:r>
                <a:r>
                  <a:rPr lang="zh-CN" altLang="en-US" dirty="0"/>
                  <a:t>两端</a:t>
                </a:r>
                <a:r>
                  <a:rPr lang="zh-CN" altLang="en-US" dirty="0" smtClean="0"/>
                  <a:t>。</a:t>
                </a:r>
                <a:r>
                  <a:rPr lang="zh-CN" altLang="en-US" dirty="0"/>
                  <a:t>由于有 </a:t>
                </a:r>
                <a:r>
                  <a:rPr lang="en-US" altLang="zh-CN" dirty="0"/>
                  <a:t>U</a:t>
                </a:r>
                <a:r>
                  <a:rPr lang="en-US" altLang="zh-CN" baseline="-25000" dirty="0"/>
                  <a:t>2</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𝑈</m:t>
                    </m:r>
                    <m:r>
                      <a:rPr lang="en-US" altLang="zh-CN" i="1" baseline="-25000">
                        <a:latin typeface="Cambria Math" panose="02040503050406030204" pitchFamily="18" charset="0"/>
                        <a:ea typeface="Cambria Math" panose="02040503050406030204" pitchFamily="18" charset="0"/>
                      </a:rPr>
                      <m:t>1</m:t>
                    </m:r>
                  </m:oMath>
                </a14:m>
                <a:r>
                  <a:rPr lang="zh-CN" altLang="en-US" dirty="0"/>
                  <a:t>， 四个二极管的通断受 </a:t>
                </a:r>
                <a:r>
                  <a:rPr lang="en-US" altLang="zh-CN" dirty="0"/>
                  <a:t>u</a:t>
                </a:r>
                <a:r>
                  <a:rPr lang="en-US" altLang="zh-CN" baseline="-25000" dirty="0"/>
                  <a:t>2</a:t>
                </a:r>
                <a:r>
                  <a:rPr lang="zh-CN" altLang="en-US" dirty="0"/>
                  <a:t>的控制，由此可得流过四个二极管的电流与加到</a:t>
                </a:r>
                <a:r>
                  <a:rPr lang="zh-CN" altLang="en-US" dirty="0" smtClean="0"/>
                  <a:t>二</a:t>
                </a:r>
                <a:br>
                  <a:rPr lang="zh-CN" altLang="en-US"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r>
                <a:br>
                  <a:rPr lang="zh-CN" altLang="en-US" dirty="0"/>
                </a:br>
                <a:r>
                  <a:rPr lang="zh-CN" altLang="en-US" dirty="0" smtClean="0"/>
                  <a:t/>
                </a:r>
                <a:br>
                  <a:rPr lang="zh-CN" altLang="en-US" dirty="0" smtClean="0"/>
                </a:br>
                <a:r>
                  <a:rPr lang="zh-CN" altLang="en-US" dirty="0"/>
                  <a:t/>
                </a:r>
                <a:br>
                  <a:rPr lang="zh-CN" altLang="en-US" dirty="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696" b="-4094"/>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032224" y="2849830"/>
            <a:ext cx="2621649" cy="2022794"/>
          </a:xfrm>
          <a:prstGeom prst="rect">
            <a:avLst/>
          </a:prstGeom>
        </p:spPr>
      </p:pic>
    </p:spTree>
    <p:extLst>
      <p:ext uri="{BB962C8B-B14F-4D97-AF65-F5344CB8AC3E}">
        <p14:creationId xmlns:p14="http://schemas.microsoft.com/office/powerpoint/2010/main" val="20208919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极管两端的电压 的关系为线性时变关系，这些电流</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这</a:t>
            </a:r>
            <a:r>
              <a:rPr lang="zh-CN" altLang="en-US" dirty="0"/>
              <a:t>四个电流与输出电</a:t>
            </a:r>
            <a:r>
              <a:rPr lang="zh-CN" altLang="en-US" dirty="0" smtClean="0"/>
              <a:t>流</a:t>
            </a:r>
            <a:r>
              <a:rPr lang="en-US" altLang="zh-CN" dirty="0" smtClean="0"/>
              <a:t>i</a:t>
            </a:r>
            <a:r>
              <a:rPr lang="zh-CN" altLang="en-US" dirty="0" smtClean="0"/>
              <a:t>之</a:t>
            </a:r>
            <a:r>
              <a:rPr lang="zh-CN" altLang="en-US" dirty="0"/>
              <a:t>间的关系为</a:t>
            </a:r>
            <a:br>
              <a:rPr lang="zh-CN" altLang="en-US" dirty="0"/>
            </a:br>
            <a:r>
              <a:rPr lang="en-US" altLang="zh-CN" dirty="0"/>
              <a:t/>
            </a:r>
            <a:br>
              <a:rPr lang="en-US" altLang="zh-CN" dirty="0"/>
            </a:br>
            <a:endParaRPr lang="zh-CN" altLang="en-US" dirty="0"/>
          </a:p>
        </p:txBody>
      </p:sp>
      <p:pic>
        <p:nvPicPr>
          <p:cNvPr id="2" name="图片 1"/>
          <p:cNvPicPr>
            <a:picLocks noChangeAspect="1"/>
          </p:cNvPicPr>
          <p:nvPr/>
        </p:nvPicPr>
        <p:blipFill>
          <a:blip r:embed="rId2"/>
          <a:stretch>
            <a:fillRect/>
          </a:stretch>
        </p:blipFill>
        <p:spPr>
          <a:xfrm>
            <a:off x="2931659" y="1489967"/>
            <a:ext cx="3280681" cy="1992267"/>
          </a:xfrm>
          <a:prstGeom prst="rect">
            <a:avLst/>
          </a:prstGeom>
        </p:spPr>
      </p:pic>
      <p:pic>
        <p:nvPicPr>
          <p:cNvPr id="4" name="图片 3"/>
          <p:cNvPicPr>
            <a:picLocks noChangeAspect="1"/>
          </p:cNvPicPr>
          <p:nvPr/>
        </p:nvPicPr>
        <p:blipFill>
          <a:blip r:embed="rId3"/>
          <a:stretch>
            <a:fillRect/>
          </a:stretch>
        </p:blipFill>
        <p:spPr>
          <a:xfrm>
            <a:off x="1342145" y="3973717"/>
            <a:ext cx="6459707" cy="1448308"/>
          </a:xfrm>
          <a:prstGeom prst="rect">
            <a:avLst/>
          </a:prstGeom>
        </p:spPr>
      </p:pic>
    </p:spTree>
    <p:extLst>
      <p:ext uri="{BB962C8B-B14F-4D97-AF65-F5344CB8AC3E}">
        <p14:creationId xmlns:p14="http://schemas.microsoft.com/office/powerpoint/2010/main" val="11851414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此</a:t>
            </a:r>
            <a:r>
              <a:rPr lang="zh-CN" altLang="en-US" dirty="0"/>
              <a:t>结果与式（ </a:t>
            </a:r>
            <a:r>
              <a:rPr lang="en-US" altLang="zh-CN" dirty="0" smtClean="0"/>
              <a:t>5-36</a:t>
            </a:r>
            <a:r>
              <a:rPr lang="zh-CN" altLang="en-US" dirty="0" smtClean="0"/>
              <a:t>）</a:t>
            </a:r>
            <a:r>
              <a:rPr lang="zh-CN" altLang="en-US" dirty="0"/>
              <a:t>完全相同。改</a:t>
            </a:r>
            <a:r>
              <a:rPr lang="zh-CN" altLang="en-US" dirty="0" smtClean="0"/>
              <a:t>变</a:t>
            </a:r>
            <a:r>
              <a:rPr lang="en-US" altLang="zh-CN" dirty="0" smtClean="0"/>
              <a:t>u</a:t>
            </a:r>
            <a:r>
              <a:rPr lang="en-US" altLang="zh-CN" baseline="-25000" dirty="0" smtClean="0"/>
              <a:t>1</a:t>
            </a:r>
            <a:r>
              <a:rPr lang="zh-CN" altLang="en-US" dirty="0" smtClean="0"/>
              <a:t>、 </a:t>
            </a:r>
            <a:r>
              <a:rPr lang="en-US" altLang="zh-CN" dirty="0" smtClean="0"/>
              <a:t>u</a:t>
            </a:r>
            <a:r>
              <a:rPr lang="en-US" altLang="zh-CN" baseline="-25000" dirty="0" smtClean="0"/>
              <a:t>2</a:t>
            </a:r>
            <a:r>
              <a:rPr lang="zh-CN" altLang="en-US" dirty="0" smtClean="0"/>
              <a:t>的</a:t>
            </a:r>
            <a:r>
              <a:rPr lang="zh-CN" altLang="en-US" dirty="0"/>
              <a:t>输入端口，同样可以得到以上结论。表 </a:t>
            </a:r>
            <a:r>
              <a:rPr lang="en-US" altLang="zh-CN" dirty="0" smtClean="0"/>
              <a:t>5-1</a:t>
            </a:r>
            <a:r>
              <a:rPr lang="zh-CN" altLang="en-US" dirty="0" smtClean="0"/>
              <a:t>给</a:t>
            </a:r>
            <a:r>
              <a:rPr lang="zh-CN" altLang="en-US" dirty="0"/>
              <a:t>出了部分国产双平衡混频器组件的特性参数。 </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3598" y="2647203"/>
            <a:ext cx="4436804" cy="2325629"/>
          </a:xfrm>
          <a:prstGeom prst="rect">
            <a:avLst/>
          </a:prstGeom>
        </p:spPr>
      </p:pic>
      <p:sp>
        <p:nvSpPr>
          <p:cNvPr id="4" name="矩形 3"/>
          <p:cNvSpPr/>
          <p:nvPr/>
        </p:nvSpPr>
        <p:spPr>
          <a:xfrm>
            <a:off x="2164129" y="5361391"/>
            <a:ext cx="4815742" cy="461665"/>
          </a:xfrm>
          <a:prstGeom prst="rect">
            <a:avLst/>
          </a:prstGeom>
        </p:spPr>
        <p:txBody>
          <a:bodyPr wrap="none">
            <a:spAutoFit/>
          </a:bodyPr>
          <a:lstStyle/>
          <a:p>
            <a:r>
              <a:rPr lang="zh-CN" altLang="en-US" sz="2400" dirty="0" smtClean="0"/>
              <a:t>图</a:t>
            </a:r>
            <a:r>
              <a:rPr lang="en-US" altLang="zh-CN" sz="2400" dirty="0" smtClean="0"/>
              <a:t>5-13</a:t>
            </a:r>
            <a:r>
              <a:rPr lang="zh-CN" altLang="en-US" sz="2400" dirty="0"/>
              <a:t>　 双平衡混频器组件的应用</a:t>
            </a:r>
          </a:p>
        </p:txBody>
      </p:sp>
    </p:spTree>
    <p:extLst>
      <p:ext uri="{BB962C8B-B14F-4D97-AF65-F5344CB8AC3E}">
        <p14:creationId xmlns:p14="http://schemas.microsoft.com/office/powerpoint/2010/main" val="9298303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0871" y="998484"/>
            <a:ext cx="7102257" cy="461665"/>
          </a:xfrm>
          <a:prstGeom prst="rect">
            <a:avLst/>
          </a:prstGeom>
        </p:spPr>
        <p:txBody>
          <a:bodyPr wrap="square">
            <a:spAutoFit/>
          </a:bodyPr>
          <a:lstStyle/>
          <a:p>
            <a:pPr algn="ctr"/>
            <a:r>
              <a:rPr lang="zh-CN" altLang="en-US" sz="2400" dirty="0" smtClean="0"/>
              <a:t>表</a:t>
            </a:r>
            <a:r>
              <a:rPr lang="en-US" altLang="zh-CN" sz="2400" dirty="0" smtClean="0"/>
              <a:t>5-1</a:t>
            </a:r>
            <a:r>
              <a:rPr lang="zh-CN" altLang="en-US" sz="2400" dirty="0"/>
              <a:t>　部分国产双平衡混频器组件的特性参数</a:t>
            </a:r>
          </a:p>
        </p:txBody>
      </p:sp>
      <p:pic>
        <p:nvPicPr>
          <p:cNvPr id="4" name="图片 3"/>
          <p:cNvPicPr>
            <a:picLocks noChangeAspect="1"/>
          </p:cNvPicPr>
          <p:nvPr/>
        </p:nvPicPr>
        <p:blipFill>
          <a:blip r:embed="rId2"/>
          <a:stretch>
            <a:fillRect/>
          </a:stretch>
        </p:blipFill>
        <p:spPr>
          <a:xfrm>
            <a:off x="477818" y="1820546"/>
            <a:ext cx="8188362" cy="3318485"/>
          </a:xfrm>
          <a:prstGeom prst="rect">
            <a:avLst/>
          </a:prstGeom>
        </p:spPr>
      </p:pic>
    </p:spTree>
    <p:extLst>
      <p:ext uri="{BB962C8B-B14F-4D97-AF65-F5344CB8AC3E}">
        <p14:creationId xmlns:p14="http://schemas.microsoft.com/office/powerpoint/2010/main" val="11951318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双</a:t>
            </a:r>
            <a:r>
              <a:rPr lang="zh-CN" altLang="en-US" dirty="0"/>
              <a:t>平衡混频器组件有很广阔的应用领域，除用作混频器外，还可用作相位检波器、脉 冲或振幅调制器</a:t>
            </a:r>
            <a:r>
              <a:rPr lang="zh-CN" altLang="en-US" dirty="0" smtClean="0"/>
              <a:t>、</a:t>
            </a:r>
            <a:r>
              <a:rPr lang="en-US" altLang="zh-CN" dirty="0" smtClean="0"/>
              <a:t>2PSK</a:t>
            </a:r>
            <a:r>
              <a:rPr lang="zh-CN" altLang="en-US" dirty="0" smtClean="0"/>
              <a:t>调</a:t>
            </a:r>
            <a:r>
              <a:rPr lang="zh-CN" altLang="en-US" dirty="0"/>
              <a:t>制器、电流控制衰减器和二倍频器；与其他电路配合使用，还可 以组成更复杂的高性能电路组件。应用双平衡混频器组件，可减少整机的体积和重量，提 高整机的性能和可靠性，简化整机的维修，提高了整机的标准化、通用化和系列化程度。</a:t>
            </a:r>
            <a:br>
              <a:rPr lang="zh-CN" altLang="en-US" dirty="0"/>
            </a:br>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16718070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670241"/>
            <a:ext cx="7886700" cy="4616868"/>
          </a:xfrm>
        </p:spPr>
        <p:txBody>
          <a:bodyPr/>
          <a:lstStyle/>
          <a:p>
            <a:r>
              <a:rPr lang="zh-CN" altLang="en-US" dirty="0" smtClean="0"/>
              <a:t>                            </a:t>
            </a:r>
            <a:r>
              <a:rPr lang="zh-CN" altLang="en-US" sz="3200" b="1" dirty="0" smtClean="0"/>
              <a:t>第</a:t>
            </a:r>
            <a:r>
              <a:rPr lang="zh-CN" altLang="en-US" sz="3200" b="1" dirty="0"/>
              <a:t>三节　差 分 对 电 </a:t>
            </a:r>
            <a:r>
              <a:rPr lang="zh-CN" altLang="en-US" sz="3200" b="1" dirty="0" smtClean="0"/>
              <a:t>路</a:t>
            </a:r>
            <a:r>
              <a:rPr lang="en-US" altLang="zh-CN" sz="3200" b="1" dirty="0" smtClean="0"/>
              <a:t/>
            </a:r>
            <a:br>
              <a:rPr lang="en-US" altLang="zh-CN" sz="3200" b="1" dirty="0" smtClean="0"/>
            </a:br>
            <a:r>
              <a:rPr lang="zh-CN" altLang="en-US" b="1" dirty="0"/>
              <a:t>一、单差分对电路</a:t>
            </a:r>
            <a:r>
              <a:rPr lang="zh-CN" altLang="en-US" sz="3200" b="1" dirty="0"/>
              <a:t/>
            </a:r>
            <a:br>
              <a:rPr lang="zh-CN" altLang="en-US" sz="3200" b="1" dirty="0"/>
            </a:br>
            <a:r>
              <a:rPr lang="zh-CN" altLang="en-US" sz="3200" b="1" dirty="0" smtClean="0"/>
              <a:t>    </a:t>
            </a:r>
            <a:r>
              <a:rPr lang="zh-CN" altLang="en-US" sz="3200" dirty="0" smtClean="0"/>
              <a:t> </a:t>
            </a:r>
            <a:r>
              <a:rPr lang="zh-CN" altLang="en-US" b="1" dirty="0" smtClean="0"/>
              <a:t>１</a:t>
            </a:r>
            <a:r>
              <a:rPr lang="zh-CN" altLang="en-US" b="1" dirty="0"/>
              <a:t>．电路 </a:t>
            </a:r>
            <a:r>
              <a:rPr lang="en-US" altLang="zh-CN" dirty="0" smtClean="0"/>
              <a:t/>
            </a:r>
            <a:br>
              <a:rPr lang="en-US" altLang="zh-CN" dirty="0" smtClean="0"/>
            </a:br>
            <a:r>
              <a:rPr lang="en-US" altLang="zh-CN" dirty="0" smtClean="0"/>
              <a:t>       </a:t>
            </a:r>
            <a:r>
              <a:rPr lang="zh-CN" altLang="en-US" dirty="0" smtClean="0"/>
              <a:t>基</a:t>
            </a:r>
            <a:r>
              <a:rPr lang="zh-CN" altLang="en-US" dirty="0"/>
              <a:t>本的差分对电路如</a:t>
            </a:r>
            <a:r>
              <a:rPr lang="zh-CN" altLang="en-US" dirty="0" smtClean="0"/>
              <a:t>图</a:t>
            </a:r>
            <a:r>
              <a:rPr lang="en-US" altLang="zh-CN" dirty="0" smtClean="0"/>
              <a:t>5-14</a:t>
            </a:r>
            <a:r>
              <a:rPr lang="zh-CN" altLang="en-US" dirty="0" smtClean="0"/>
              <a:t>所</a:t>
            </a:r>
            <a:r>
              <a:rPr lang="zh-CN" altLang="en-US" dirty="0"/>
              <a:t>示。图中两个晶体管和两个电阻精密配对（这在集</a:t>
            </a:r>
            <a:r>
              <a:rPr lang="zh-CN" altLang="en-US" dirty="0" smtClean="0"/>
              <a:t>成电</a:t>
            </a:r>
            <a:r>
              <a:rPr lang="zh-CN" altLang="en-US" dirty="0"/>
              <a:t>路上很容易实现）。恒流源 </a:t>
            </a:r>
            <a:r>
              <a:rPr lang="en-US" altLang="zh-CN" dirty="0" smtClean="0"/>
              <a:t>I</a:t>
            </a:r>
            <a:r>
              <a:rPr lang="en-US" altLang="zh-CN" baseline="-25000" dirty="0" smtClean="0"/>
              <a:t>0</a:t>
            </a:r>
            <a:r>
              <a:rPr lang="zh-CN" altLang="en-US" dirty="0" smtClean="0"/>
              <a:t>为</a:t>
            </a:r>
            <a:r>
              <a:rPr lang="zh-CN" altLang="en-US" dirty="0"/>
              <a:t>对管提供射极电流。两管静态工作电流相等， </a:t>
            </a:r>
            <a:r>
              <a:rPr lang="en-US" altLang="zh-CN" dirty="0" smtClean="0"/>
              <a:t>I</a:t>
            </a:r>
            <a:r>
              <a:rPr lang="en-US" altLang="zh-CN" baseline="-25000" dirty="0" smtClean="0"/>
              <a:t>e1</a:t>
            </a:r>
            <a:r>
              <a:rPr lang="zh-CN" altLang="en-US" dirty="0" smtClean="0"/>
              <a:t>＝ </a:t>
            </a:r>
            <a:r>
              <a:rPr lang="en-US" altLang="zh-CN" dirty="0" smtClean="0"/>
              <a:t>I</a:t>
            </a:r>
            <a:r>
              <a:rPr lang="en-US" altLang="zh-CN" baseline="-25000" dirty="0" smtClean="0"/>
              <a:t>e2</a:t>
            </a:r>
            <a:r>
              <a:rPr lang="zh-CN" altLang="en-US" dirty="0" smtClean="0"/>
              <a:t> </a:t>
            </a:r>
            <a:r>
              <a:rPr lang="zh-CN" altLang="en-US" dirty="0"/>
              <a:t>＝ </a:t>
            </a:r>
            <a:r>
              <a:rPr lang="en-US" altLang="zh-CN" dirty="0" smtClean="0"/>
              <a:t>I</a:t>
            </a:r>
            <a:r>
              <a:rPr lang="en-US" altLang="zh-CN" baseline="-25000" dirty="0" smtClean="0"/>
              <a:t>0</a:t>
            </a:r>
            <a:r>
              <a:rPr lang="en-US" altLang="zh-CN" dirty="0" smtClean="0"/>
              <a:t>/2</a:t>
            </a:r>
            <a:r>
              <a:rPr lang="zh-CN" altLang="en-US" dirty="0" smtClean="0"/>
              <a:t>。</a:t>
            </a:r>
            <a:r>
              <a:rPr lang="zh-CN" altLang="en-US" dirty="0"/>
              <a:t>当输入端加有电压（差模电压） </a:t>
            </a:r>
            <a:r>
              <a:rPr lang="en-US" altLang="zh-CN" dirty="0" smtClean="0"/>
              <a:t>u</a:t>
            </a:r>
            <a:r>
              <a:rPr lang="zh-CN" altLang="en-US" dirty="0" smtClean="0"/>
              <a:t>时</a:t>
            </a:r>
            <a:r>
              <a:rPr lang="zh-CN" altLang="en-US" dirty="0"/>
              <a:t>，</a:t>
            </a:r>
            <a:r>
              <a:rPr lang="zh-CN" altLang="en-US" dirty="0" smtClean="0"/>
              <a:t>若</a:t>
            </a:r>
            <a:r>
              <a:rPr lang="en-US" altLang="zh-CN" dirty="0" smtClean="0"/>
              <a:t>u</a:t>
            </a:r>
            <a:r>
              <a:rPr lang="zh-CN" altLang="en-US" dirty="0" smtClean="0"/>
              <a:t>＞</a:t>
            </a:r>
            <a:r>
              <a:rPr lang="en-US" altLang="zh-CN" dirty="0" smtClean="0"/>
              <a:t>0</a:t>
            </a:r>
            <a:r>
              <a:rPr lang="zh-CN" altLang="en-US" dirty="0" smtClean="0"/>
              <a:t>，</a:t>
            </a:r>
            <a:r>
              <a:rPr lang="zh-CN" altLang="en-US" dirty="0"/>
              <a:t>则 </a:t>
            </a:r>
            <a:r>
              <a:rPr lang="en-US" altLang="zh-CN" dirty="0" smtClean="0"/>
              <a:t>V</a:t>
            </a:r>
            <a:r>
              <a:rPr lang="en-US" altLang="zh-CN" baseline="-25000" dirty="0" smtClean="0"/>
              <a:t>1</a:t>
            </a:r>
            <a:r>
              <a:rPr lang="zh-CN" altLang="en-US" dirty="0" smtClean="0"/>
              <a:t>管</a:t>
            </a:r>
            <a:r>
              <a:rPr lang="zh-CN" altLang="en-US" dirty="0"/>
              <a:t>射极电流增加</a:t>
            </a:r>
            <a:r>
              <a:rPr lang="el-GR" altLang="zh-CN" dirty="0"/>
              <a:t>Δ </a:t>
            </a:r>
            <a:r>
              <a:rPr lang="en-US" altLang="zh-CN" dirty="0" smtClean="0"/>
              <a:t>I</a:t>
            </a:r>
            <a:r>
              <a:rPr lang="zh-CN" altLang="en-US" dirty="0" smtClean="0"/>
              <a:t> ，</a:t>
            </a:r>
            <a:r>
              <a:rPr lang="en-US" altLang="zh-CN" dirty="0" smtClean="0"/>
              <a:t>V</a:t>
            </a:r>
            <a:r>
              <a:rPr lang="en-US" altLang="zh-CN" baseline="-25000" dirty="0" smtClean="0"/>
              <a:t>2</a:t>
            </a:r>
            <a:r>
              <a:rPr lang="zh-CN" altLang="en-US" dirty="0" smtClean="0"/>
              <a:t>管</a:t>
            </a:r>
            <a:r>
              <a:rPr lang="zh-CN" altLang="en-US" dirty="0"/>
              <a:t>电流减 少 </a:t>
            </a:r>
            <a:r>
              <a:rPr lang="el-GR" altLang="zh-CN" dirty="0"/>
              <a:t>Δ </a:t>
            </a:r>
            <a:r>
              <a:rPr lang="en-US" altLang="zh-CN" dirty="0" smtClean="0"/>
              <a:t>I</a:t>
            </a:r>
            <a:r>
              <a:rPr lang="zh-CN" altLang="en-US" dirty="0" smtClean="0"/>
              <a:t> </a:t>
            </a:r>
            <a:r>
              <a:rPr lang="zh-CN" altLang="en-US" dirty="0"/>
              <a:t>，但仍保持如下关系</a:t>
            </a:r>
            <a:r>
              <a:rPr lang="zh-CN" altLang="en-US" dirty="0" smtClean="0"/>
              <a:t>：</a:t>
            </a:r>
            <a:r>
              <a:rPr lang="zh-CN" altLang="en-US" dirty="0"/>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1335976" y="5230636"/>
            <a:ext cx="5975973" cy="869484"/>
          </a:xfrm>
          <a:prstGeom prst="rect">
            <a:avLst/>
          </a:prstGeom>
        </p:spPr>
      </p:pic>
      <p:sp>
        <p:nvSpPr>
          <p:cNvPr id="5" name="矩形 4"/>
          <p:cNvSpPr/>
          <p:nvPr/>
        </p:nvSpPr>
        <p:spPr>
          <a:xfrm>
            <a:off x="7907011" y="5481437"/>
            <a:ext cx="931665" cy="461665"/>
          </a:xfrm>
          <a:prstGeom prst="rect">
            <a:avLst/>
          </a:prstGeom>
        </p:spPr>
        <p:txBody>
          <a:bodyPr wrap="none">
            <a:spAutoFit/>
          </a:bodyPr>
          <a:lstStyle/>
          <a:p>
            <a:r>
              <a:rPr lang="en-US" altLang="zh-CN" sz="2400" dirty="0" smtClean="0"/>
              <a:t>(5-42)</a:t>
            </a:r>
            <a:endParaRPr lang="zh-CN" altLang="en-US" sz="2400" dirty="0"/>
          </a:p>
        </p:txBody>
      </p:sp>
      <p:sp>
        <p:nvSpPr>
          <p:cNvPr id="2" name="TextBox 1"/>
          <p:cNvSpPr txBox="1"/>
          <p:nvPr/>
        </p:nvSpPr>
        <p:spPr>
          <a:xfrm>
            <a:off x="281353" y="6020961"/>
            <a:ext cx="8850924" cy="461665"/>
          </a:xfrm>
          <a:prstGeom prst="rect">
            <a:avLst/>
          </a:prstGeom>
          <a:noFill/>
        </p:spPr>
        <p:txBody>
          <a:bodyPr wrap="square" rtlCol="0">
            <a:spAutoFit/>
          </a:bodyPr>
          <a:lstStyle/>
          <a:p>
            <a:r>
              <a:rPr lang="zh-CN" altLang="en-US" sz="2400" dirty="0"/>
              <a:t>这时两管不平衡。输出方式可采用单端输出，也可采用双端输出。</a:t>
            </a:r>
          </a:p>
        </p:txBody>
      </p:sp>
    </p:spTree>
    <p:extLst>
      <p:ext uri="{BB962C8B-B14F-4D97-AF65-F5344CB8AC3E}">
        <p14:creationId xmlns:p14="http://schemas.microsoft.com/office/powerpoint/2010/main" val="15921103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805" y="998484"/>
            <a:ext cx="4608389" cy="4362656"/>
          </a:xfrm>
          <a:prstGeom prst="rect">
            <a:avLst/>
          </a:prstGeom>
        </p:spPr>
      </p:pic>
      <p:sp>
        <p:nvSpPr>
          <p:cNvPr id="4" name="矩形 3"/>
          <p:cNvSpPr/>
          <p:nvPr/>
        </p:nvSpPr>
        <p:spPr>
          <a:xfrm>
            <a:off x="2814146" y="5749950"/>
            <a:ext cx="3515706" cy="461665"/>
          </a:xfrm>
          <a:prstGeom prst="rect">
            <a:avLst/>
          </a:prstGeom>
        </p:spPr>
        <p:txBody>
          <a:bodyPr wrap="none">
            <a:spAutoFit/>
          </a:bodyPr>
          <a:lstStyle/>
          <a:p>
            <a:pPr algn="ctr"/>
            <a:r>
              <a:rPr lang="zh-CN" altLang="en-US" sz="2400" dirty="0" smtClean="0"/>
              <a:t>图</a:t>
            </a:r>
            <a:r>
              <a:rPr lang="en-US" altLang="zh-CN" sz="2400" dirty="0" smtClean="0"/>
              <a:t>5-14</a:t>
            </a:r>
            <a:r>
              <a:rPr lang="zh-CN" altLang="en-US" sz="2400" dirty="0"/>
              <a:t>　差分对原理电路</a:t>
            </a:r>
          </a:p>
        </p:txBody>
      </p:sp>
    </p:spTree>
    <p:extLst>
      <p:ext uri="{BB962C8B-B14F-4D97-AF65-F5344CB8AC3E}">
        <p14:creationId xmlns:p14="http://schemas.microsoft.com/office/powerpoint/2010/main" val="11438183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２</a:t>
            </a:r>
            <a:r>
              <a:rPr lang="zh-CN" altLang="en-US" b="1" dirty="0"/>
              <a:t>．传输特</a:t>
            </a:r>
            <a:r>
              <a:rPr lang="zh-CN" altLang="en-US" b="1" dirty="0" smtClean="0"/>
              <a:t>性</a:t>
            </a:r>
            <a:r>
              <a:rPr lang="en-US" altLang="zh-CN" dirty="0" smtClean="0"/>
              <a:t/>
            </a:r>
            <a:br>
              <a:rPr lang="en-US" altLang="zh-CN" dirty="0" smtClean="0"/>
            </a:br>
            <a:r>
              <a:rPr lang="en-US" altLang="zh-CN" dirty="0" smtClean="0"/>
              <a:t>        </a:t>
            </a:r>
            <a:r>
              <a:rPr lang="zh-CN" altLang="en-US" dirty="0" smtClean="0"/>
              <a:t>设 </a:t>
            </a:r>
            <a:r>
              <a:rPr lang="en-US" altLang="zh-CN" dirty="0" smtClean="0"/>
              <a:t>V</a:t>
            </a:r>
            <a:r>
              <a:rPr lang="en-US" altLang="zh-CN" baseline="-25000" dirty="0" smtClean="0"/>
              <a:t>1</a:t>
            </a:r>
            <a:r>
              <a:rPr lang="zh-CN" altLang="en-US" dirty="0" smtClean="0"/>
              <a:t>、</a:t>
            </a:r>
            <a:r>
              <a:rPr lang="en-US" altLang="zh-CN" dirty="0" smtClean="0"/>
              <a:t>V</a:t>
            </a:r>
            <a:r>
              <a:rPr lang="en-US" altLang="zh-CN" baseline="-25000" dirty="0" smtClean="0"/>
              <a:t>2</a:t>
            </a:r>
            <a:r>
              <a:rPr lang="zh-CN" altLang="en-US" dirty="0" smtClean="0"/>
              <a:t>管</a:t>
            </a:r>
            <a:r>
              <a:rPr lang="zh-CN" altLang="en-US" dirty="0"/>
              <a:t>的 </a:t>
            </a:r>
            <a:r>
              <a:rPr lang="el-GR" altLang="zh-CN" dirty="0"/>
              <a:t>α ≈</a:t>
            </a:r>
            <a:r>
              <a:rPr lang="zh-CN" altLang="el-GR" dirty="0"/>
              <a:t>１，</a:t>
            </a:r>
            <a:r>
              <a:rPr lang="zh-CN" altLang="en-US" dirty="0"/>
              <a:t>则有 </a:t>
            </a:r>
            <a:r>
              <a:rPr lang="en-US" altLang="zh-CN" dirty="0" smtClean="0"/>
              <a:t>i</a:t>
            </a:r>
            <a:r>
              <a:rPr lang="en-US" altLang="zh-CN" baseline="-25000" dirty="0" smtClean="0"/>
              <a:t>c1</a:t>
            </a:r>
            <a:r>
              <a:rPr lang="zh-CN" altLang="en-US" dirty="0" smtClean="0"/>
              <a:t>≈ </a:t>
            </a:r>
            <a:r>
              <a:rPr lang="en-US" altLang="zh-CN" dirty="0" smtClean="0"/>
              <a:t>i</a:t>
            </a:r>
            <a:r>
              <a:rPr lang="en-US" altLang="zh-CN" baseline="-25000" dirty="0" smtClean="0"/>
              <a:t>c2</a:t>
            </a:r>
            <a:r>
              <a:rPr lang="zh-CN" altLang="en-US" dirty="0" smtClean="0"/>
              <a:t>， </a:t>
            </a:r>
            <a:r>
              <a:rPr lang="en-US" altLang="zh-CN" dirty="0" smtClean="0"/>
              <a:t>i</a:t>
            </a:r>
            <a:r>
              <a:rPr lang="zh-CN" altLang="en-US" dirty="0" smtClean="0"/>
              <a:t> </a:t>
            </a:r>
            <a:r>
              <a:rPr lang="en-US" altLang="zh-CN" baseline="-25000" dirty="0" smtClean="0"/>
              <a:t>e1</a:t>
            </a:r>
            <a:r>
              <a:rPr lang="zh-CN" altLang="en-US" dirty="0" smtClean="0"/>
              <a:t> </a:t>
            </a:r>
            <a:r>
              <a:rPr lang="zh-CN" altLang="en-US" dirty="0"/>
              <a:t>≈ </a:t>
            </a:r>
            <a:r>
              <a:rPr lang="en-US" altLang="zh-CN" dirty="0" smtClean="0"/>
              <a:t>i</a:t>
            </a:r>
            <a:r>
              <a:rPr lang="en-US" altLang="zh-CN" baseline="-25000" dirty="0" smtClean="0"/>
              <a:t>e2</a:t>
            </a:r>
            <a:r>
              <a:rPr lang="zh-CN" altLang="en-US" dirty="0" smtClean="0"/>
              <a:t>，</a:t>
            </a:r>
            <a:r>
              <a:rPr lang="zh-CN" altLang="en-US" dirty="0"/>
              <a:t>可得晶体管的集电极电流与基极射极</a:t>
            </a:r>
            <a:r>
              <a:rPr lang="zh-CN" altLang="en-US" dirty="0" smtClean="0"/>
              <a:t>电压</a:t>
            </a:r>
            <a:r>
              <a:rPr lang="en-US" altLang="zh-CN" dirty="0" smtClean="0"/>
              <a:t>u</a:t>
            </a:r>
            <a:r>
              <a:rPr lang="en-US" altLang="zh-CN" baseline="-25000" dirty="0" smtClean="0"/>
              <a:t>be</a:t>
            </a:r>
            <a:r>
              <a:rPr lang="zh-CN" altLang="en-US" dirty="0" smtClean="0"/>
              <a:t>的</a:t>
            </a:r>
            <a:r>
              <a:rPr lang="zh-CN" altLang="en-US" dirty="0"/>
              <a:t>关系</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a:t>
            </a:r>
            <a:r>
              <a:rPr lang="zh-CN" altLang="en-US" dirty="0"/>
              <a:t>式（ </a:t>
            </a:r>
            <a:r>
              <a:rPr lang="en-US" altLang="zh-CN" dirty="0" smtClean="0"/>
              <a:t>5-42</a:t>
            </a:r>
            <a:r>
              <a:rPr lang="zh-CN" altLang="en-US" dirty="0" smtClean="0"/>
              <a:t>）</a:t>
            </a:r>
            <a:r>
              <a:rPr lang="zh-CN" altLang="en-US" dirty="0"/>
              <a:t>，</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929143" y="2502297"/>
            <a:ext cx="3285713" cy="1493506"/>
          </a:xfrm>
          <a:prstGeom prst="rect">
            <a:avLst/>
          </a:prstGeom>
        </p:spPr>
      </p:pic>
      <p:pic>
        <p:nvPicPr>
          <p:cNvPr id="4" name="图片 3"/>
          <p:cNvPicPr>
            <a:picLocks noChangeAspect="1"/>
          </p:cNvPicPr>
          <p:nvPr/>
        </p:nvPicPr>
        <p:blipFill>
          <a:blip r:embed="rId3"/>
          <a:stretch>
            <a:fillRect/>
          </a:stretch>
        </p:blipFill>
        <p:spPr>
          <a:xfrm>
            <a:off x="244624" y="4555355"/>
            <a:ext cx="8654750" cy="706266"/>
          </a:xfrm>
          <a:prstGeom prst="rect">
            <a:avLst/>
          </a:prstGeom>
        </p:spPr>
      </p:pic>
      <p:sp>
        <p:nvSpPr>
          <p:cNvPr id="5" name="矩形 4"/>
          <p:cNvSpPr/>
          <p:nvPr/>
        </p:nvSpPr>
        <p:spPr>
          <a:xfrm>
            <a:off x="7407078" y="3018217"/>
            <a:ext cx="931665" cy="461665"/>
          </a:xfrm>
          <a:prstGeom prst="rect">
            <a:avLst/>
          </a:prstGeom>
        </p:spPr>
        <p:txBody>
          <a:bodyPr wrap="none">
            <a:spAutoFit/>
          </a:bodyPr>
          <a:lstStyle/>
          <a:p>
            <a:r>
              <a:rPr lang="en-US" altLang="zh-CN" sz="2400" dirty="0" smtClean="0"/>
              <a:t>(5-43)</a:t>
            </a:r>
            <a:endParaRPr lang="zh-CN" altLang="en-US" sz="2400" dirty="0"/>
          </a:p>
        </p:txBody>
      </p:sp>
      <p:sp>
        <p:nvSpPr>
          <p:cNvPr id="6" name="矩形 5"/>
          <p:cNvSpPr/>
          <p:nvPr/>
        </p:nvSpPr>
        <p:spPr>
          <a:xfrm>
            <a:off x="7407077" y="5268782"/>
            <a:ext cx="931665" cy="461665"/>
          </a:xfrm>
          <a:prstGeom prst="rect">
            <a:avLst/>
          </a:prstGeom>
        </p:spPr>
        <p:txBody>
          <a:bodyPr wrap="none">
            <a:spAutoFit/>
          </a:bodyPr>
          <a:lstStyle/>
          <a:p>
            <a:r>
              <a:rPr lang="en-US" altLang="zh-CN" sz="2400" dirty="0" smtClean="0"/>
              <a:t>(5-44)</a:t>
            </a:r>
            <a:endParaRPr lang="zh-CN" altLang="en-US" sz="2400" dirty="0"/>
          </a:p>
        </p:txBody>
      </p:sp>
    </p:spTree>
    <p:extLst>
      <p:ext uri="{BB962C8B-B14F-4D97-AF65-F5344CB8AC3E}">
        <p14:creationId xmlns:p14="http://schemas.microsoft.com/office/powerpoint/2010/main" val="820777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令</a:t>
            </a:r>
            <a:r>
              <a:rPr lang="en-US" altLang="zh-CN" dirty="0" smtClean="0"/>
              <a:t>u</a:t>
            </a:r>
            <a:r>
              <a:rPr lang="en-US" altLang="zh-CN" baseline="-25000" dirty="0" smtClean="0"/>
              <a:t>2</a:t>
            </a:r>
            <a:r>
              <a:rPr lang="en-US" altLang="zh-CN" dirty="0" smtClean="0"/>
              <a:t>=0</a:t>
            </a:r>
            <a:r>
              <a:rPr lang="zh-CN" altLang="en-US" dirty="0" smtClean="0"/>
              <a:t>，</a:t>
            </a:r>
            <a:r>
              <a:rPr lang="zh-CN" altLang="en-US" dirty="0"/>
              <a:t>即只有一个输入信号，且</a:t>
            </a:r>
            <a:r>
              <a:rPr lang="zh-CN" altLang="en-US" dirty="0" smtClean="0"/>
              <a:t>令</a:t>
            </a:r>
            <a:r>
              <a:rPr lang="en-US" altLang="zh-CN" dirty="0" smtClean="0"/>
              <a:t>u</a:t>
            </a:r>
            <a:r>
              <a:rPr lang="en-US" altLang="zh-CN" baseline="-25000" dirty="0" smtClean="0"/>
              <a:t>1</a:t>
            </a:r>
            <a:r>
              <a:rPr lang="en-US" altLang="zh-CN" dirty="0" smtClean="0"/>
              <a:t>=U</a:t>
            </a:r>
            <a:r>
              <a:rPr lang="en-US" altLang="zh-CN" baseline="-25000" dirty="0" smtClean="0"/>
              <a:t>1</a:t>
            </a:r>
            <a:r>
              <a:rPr lang="en-US" altLang="zh-CN" dirty="0" smtClean="0"/>
              <a:t>cosw</a:t>
            </a:r>
            <a:r>
              <a:rPr lang="en-US" altLang="zh-CN" baseline="-25000" dirty="0" smtClean="0"/>
              <a:t>1</a:t>
            </a:r>
            <a:r>
              <a:rPr lang="en-US" altLang="zh-CN" dirty="0" smtClean="0"/>
              <a:t>t</a:t>
            </a:r>
            <a:r>
              <a:rPr lang="zh-CN" altLang="en-US" dirty="0" smtClean="0"/>
              <a:t>，</a:t>
            </a:r>
            <a:r>
              <a:rPr lang="zh-CN" altLang="en-US" dirty="0"/>
              <a:t>代入式（ </a:t>
            </a:r>
            <a:r>
              <a:rPr lang="en-US" altLang="zh-CN" dirty="0" smtClean="0"/>
              <a:t>5-2</a:t>
            </a:r>
            <a:r>
              <a:rPr lang="zh-CN" altLang="en-US" dirty="0" smtClean="0"/>
              <a:t>）</a:t>
            </a:r>
            <a:r>
              <a:rPr lang="zh-CN" altLang="en-US" dirty="0"/>
              <a:t>，</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利用三角公式经整理式（ </a:t>
            </a:r>
            <a:r>
              <a:rPr lang="en-US" altLang="zh-CN" dirty="0" smtClean="0"/>
              <a:t>5-6</a:t>
            </a:r>
            <a:r>
              <a:rPr lang="zh-CN" altLang="en-US" dirty="0" smtClean="0"/>
              <a:t>）</a:t>
            </a:r>
            <a:r>
              <a:rPr lang="zh-CN" altLang="en-US" dirty="0"/>
              <a:t>变为</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730055" y="998484"/>
            <a:ext cx="3683889" cy="1075827"/>
          </a:xfrm>
          <a:prstGeom prst="rect">
            <a:avLst/>
          </a:prstGeom>
        </p:spPr>
      </p:pic>
      <p:pic>
        <p:nvPicPr>
          <p:cNvPr id="4" name="图片 3"/>
          <p:cNvPicPr>
            <a:picLocks noChangeAspect="1"/>
          </p:cNvPicPr>
          <p:nvPr/>
        </p:nvPicPr>
        <p:blipFill>
          <a:blip r:embed="rId3"/>
          <a:stretch>
            <a:fillRect/>
          </a:stretch>
        </p:blipFill>
        <p:spPr>
          <a:xfrm>
            <a:off x="2537123" y="3085584"/>
            <a:ext cx="4069752" cy="725303"/>
          </a:xfrm>
          <a:prstGeom prst="rect">
            <a:avLst/>
          </a:prstGeom>
        </p:spPr>
      </p:pic>
      <p:pic>
        <p:nvPicPr>
          <p:cNvPr id="5" name="图片 4"/>
          <p:cNvPicPr>
            <a:picLocks noChangeAspect="1"/>
          </p:cNvPicPr>
          <p:nvPr/>
        </p:nvPicPr>
        <p:blipFill>
          <a:blip r:embed="rId4"/>
          <a:stretch>
            <a:fillRect/>
          </a:stretch>
        </p:blipFill>
        <p:spPr>
          <a:xfrm>
            <a:off x="3078850" y="4518915"/>
            <a:ext cx="2986298" cy="984671"/>
          </a:xfrm>
          <a:prstGeom prst="rect">
            <a:avLst/>
          </a:prstGeom>
        </p:spPr>
      </p:pic>
      <p:sp>
        <p:nvSpPr>
          <p:cNvPr id="6" name="矩形 5"/>
          <p:cNvSpPr/>
          <p:nvPr/>
        </p:nvSpPr>
        <p:spPr>
          <a:xfrm>
            <a:off x="7123940" y="1351731"/>
            <a:ext cx="776175" cy="461665"/>
          </a:xfrm>
          <a:prstGeom prst="rect">
            <a:avLst/>
          </a:prstGeom>
        </p:spPr>
        <p:txBody>
          <a:bodyPr wrap="none">
            <a:spAutoFit/>
          </a:bodyPr>
          <a:lstStyle/>
          <a:p>
            <a:r>
              <a:rPr lang="en-US" altLang="zh-CN" sz="2400" dirty="0" smtClean="0"/>
              <a:t>(5-5)</a:t>
            </a:r>
            <a:endParaRPr lang="zh-CN" altLang="en-US" sz="2400" dirty="0"/>
          </a:p>
        </p:txBody>
      </p:sp>
      <p:sp>
        <p:nvSpPr>
          <p:cNvPr id="7" name="矩形 6"/>
          <p:cNvSpPr/>
          <p:nvPr/>
        </p:nvSpPr>
        <p:spPr>
          <a:xfrm>
            <a:off x="7173025" y="3143384"/>
            <a:ext cx="776175" cy="461665"/>
          </a:xfrm>
          <a:prstGeom prst="rect">
            <a:avLst/>
          </a:prstGeom>
        </p:spPr>
        <p:txBody>
          <a:bodyPr wrap="none">
            <a:spAutoFit/>
          </a:bodyPr>
          <a:lstStyle/>
          <a:p>
            <a:r>
              <a:rPr lang="en-US" altLang="zh-CN" sz="2400" dirty="0" smtClean="0"/>
              <a:t>(5-6)</a:t>
            </a:r>
            <a:endParaRPr lang="zh-CN" altLang="en-US" sz="2400" dirty="0"/>
          </a:p>
        </p:txBody>
      </p:sp>
      <p:sp>
        <p:nvSpPr>
          <p:cNvPr id="8" name="矩形 7"/>
          <p:cNvSpPr/>
          <p:nvPr/>
        </p:nvSpPr>
        <p:spPr>
          <a:xfrm>
            <a:off x="7123939" y="4780417"/>
            <a:ext cx="776175" cy="461665"/>
          </a:xfrm>
          <a:prstGeom prst="rect">
            <a:avLst/>
          </a:prstGeom>
        </p:spPr>
        <p:txBody>
          <a:bodyPr wrap="none">
            <a:spAutoFit/>
          </a:bodyPr>
          <a:lstStyle/>
          <a:p>
            <a:r>
              <a:rPr lang="en-US" altLang="zh-CN" sz="2400" dirty="0" smtClean="0"/>
              <a:t>(5-7)</a:t>
            </a:r>
            <a:endParaRPr lang="zh-CN" altLang="en-US" sz="2400" dirty="0"/>
          </a:p>
        </p:txBody>
      </p:sp>
    </p:spTree>
    <p:extLst>
      <p:ext uri="{BB962C8B-B14F-4D97-AF65-F5344CB8AC3E}">
        <p14:creationId xmlns:p14="http://schemas.microsoft.com/office/powerpoint/2010/main" val="788527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故</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 </a:t>
            </a:r>
            <a:r>
              <a:rPr lang="en-US" altLang="zh-CN" dirty="0" smtClean="0"/>
              <a:t>u =</a:t>
            </a:r>
            <a:r>
              <a:rPr lang="zh-CN" altLang="en-US" dirty="0" smtClean="0"/>
              <a:t> </a:t>
            </a:r>
            <a:r>
              <a:rPr lang="en-US" altLang="zh-CN" dirty="0" smtClean="0"/>
              <a:t>u</a:t>
            </a:r>
            <a:r>
              <a:rPr lang="en-US" altLang="zh-CN" baseline="-25000" dirty="0" smtClean="0"/>
              <a:t>be1</a:t>
            </a:r>
            <a:r>
              <a:rPr lang="zh-CN" altLang="en-US" dirty="0" smtClean="0"/>
              <a:t>－ </a:t>
            </a:r>
            <a:r>
              <a:rPr lang="en-US" altLang="zh-CN" dirty="0" smtClean="0"/>
              <a:t>u</a:t>
            </a:r>
            <a:r>
              <a:rPr lang="en-US" altLang="zh-CN" baseline="-25000" dirty="0" smtClean="0"/>
              <a:t>be2</a:t>
            </a:r>
            <a:r>
              <a:rPr lang="zh-CN" altLang="en-US" dirty="0" smtClean="0"/>
              <a:t>。</a:t>
            </a:r>
            <a:r>
              <a:rPr lang="zh-CN" altLang="en-US" dirty="0"/>
              <a:t>类似可</a:t>
            </a:r>
            <a:r>
              <a:rPr lang="zh-CN" altLang="en-US" dirty="0" smtClean="0"/>
              <a:t>得</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为</a:t>
            </a:r>
            <a:r>
              <a:rPr lang="zh-CN" altLang="en-US" dirty="0"/>
              <a:t>了易于观察 </a:t>
            </a:r>
            <a:r>
              <a:rPr lang="en-US" altLang="zh-CN" dirty="0" smtClean="0"/>
              <a:t>i</a:t>
            </a:r>
            <a:r>
              <a:rPr lang="zh-CN" altLang="en-US" dirty="0" smtClean="0"/>
              <a:t> </a:t>
            </a:r>
            <a:r>
              <a:rPr lang="en-US" altLang="zh-CN" baseline="-25000" dirty="0" smtClean="0"/>
              <a:t>c1</a:t>
            </a:r>
            <a:r>
              <a:rPr lang="zh-CN" altLang="en-US" dirty="0" smtClean="0"/>
              <a:t>、 </a:t>
            </a:r>
            <a:r>
              <a:rPr lang="en-US" altLang="zh-CN" dirty="0" smtClean="0"/>
              <a:t>i</a:t>
            </a:r>
            <a:r>
              <a:rPr lang="zh-CN" altLang="en-US" dirty="0" smtClean="0"/>
              <a:t> </a:t>
            </a:r>
            <a:r>
              <a:rPr lang="en-US" altLang="zh-CN" baseline="-25000" dirty="0" smtClean="0"/>
              <a:t>c2</a:t>
            </a:r>
            <a:r>
              <a:rPr lang="zh-CN" altLang="en-US" dirty="0" smtClean="0"/>
              <a:t>随</a:t>
            </a:r>
            <a:r>
              <a:rPr lang="zh-CN" altLang="en-US" dirty="0"/>
              <a:t>输入电压 狌 变化的规律，将式（ </a:t>
            </a:r>
            <a:r>
              <a:rPr lang="en-US" altLang="zh-CN" dirty="0" smtClean="0"/>
              <a:t>5-46</a:t>
            </a:r>
            <a:r>
              <a:rPr lang="zh-CN" altLang="en-US" dirty="0" smtClean="0"/>
              <a:t>）</a:t>
            </a:r>
            <a:r>
              <a:rPr lang="zh-CN" altLang="en-US" dirty="0"/>
              <a:t>减去静态工作电流 </a:t>
            </a:r>
            <a:r>
              <a:rPr lang="en-US" altLang="zh-CN" dirty="0" smtClean="0"/>
              <a:t>I</a:t>
            </a:r>
            <a:r>
              <a:rPr lang="zh-CN" altLang="en-US" dirty="0" smtClean="0"/>
              <a:t> </a:t>
            </a:r>
            <a:r>
              <a:rPr lang="en-US" altLang="zh-CN" baseline="-25000" dirty="0" smtClean="0"/>
              <a:t>0</a:t>
            </a:r>
            <a:r>
              <a:rPr lang="zh-CN" altLang="en-US" dirty="0" smtClean="0"/>
              <a:t>／</a:t>
            </a:r>
            <a:r>
              <a:rPr lang="en-US" altLang="zh-CN" dirty="0" smtClean="0"/>
              <a:t>2</a:t>
            </a:r>
            <a:r>
              <a:rPr lang="zh-CN" altLang="en-US" dirty="0" smtClean="0"/>
              <a:t>，</a:t>
            </a:r>
            <a:r>
              <a:rPr lang="zh-CN" altLang="en-US" dirty="0"/>
              <a:t>可得</a:t>
            </a:r>
            <a:br>
              <a:rPr lang="zh-CN" altLang="en-US" dirty="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3636605" y="1475644"/>
            <a:ext cx="1870789" cy="1029562"/>
          </a:xfrm>
          <a:prstGeom prst="rect">
            <a:avLst/>
          </a:prstGeom>
        </p:spPr>
      </p:pic>
      <p:pic>
        <p:nvPicPr>
          <p:cNvPr id="4" name="图片 3"/>
          <p:cNvPicPr>
            <a:picLocks noChangeAspect="1"/>
          </p:cNvPicPr>
          <p:nvPr/>
        </p:nvPicPr>
        <p:blipFill>
          <a:blip r:embed="rId3"/>
          <a:stretch>
            <a:fillRect/>
          </a:stretch>
        </p:blipFill>
        <p:spPr>
          <a:xfrm>
            <a:off x="3428705" y="2854075"/>
            <a:ext cx="2286587" cy="1002890"/>
          </a:xfrm>
          <a:prstGeom prst="rect">
            <a:avLst/>
          </a:prstGeom>
        </p:spPr>
      </p:pic>
      <p:pic>
        <p:nvPicPr>
          <p:cNvPr id="5" name="图片 4"/>
          <p:cNvPicPr>
            <a:picLocks noChangeAspect="1"/>
          </p:cNvPicPr>
          <p:nvPr/>
        </p:nvPicPr>
        <p:blipFill>
          <a:blip r:embed="rId4"/>
          <a:stretch>
            <a:fillRect/>
          </a:stretch>
        </p:blipFill>
        <p:spPr>
          <a:xfrm>
            <a:off x="933017" y="4967120"/>
            <a:ext cx="6682807" cy="949114"/>
          </a:xfrm>
          <a:prstGeom prst="rect">
            <a:avLst/>
          </a:prstGeom>
        </p:spPr>
      </p:pic>
      <p:sp>
        <p:nvSpPr>
          <p:cNvPr id="6" name="矩形 5"/>
          <p:cNvSpPr/>
          <p:nvPr/>
        </p:nvSpPr>
        <p:spPr>
          <a:xfrm>
            <a:off x="7615824" y="1759592"/>
            <a:ext cx="931665" cy="461665"/>
          </a:xfrm>
          <a:prstGeom prst="rect">
            <a:avLst/>
          </a:prstGeom>
        </p:spPr>
        <p:txBody>
          <a:bodyPr wrap="none">
            <a:spAutoFit/>
          </a:bodyPr>
          <a:lstStyle/>
          <a:p>
            <a:r>
              <a:rPr lang="en-US" altLang="zh-CN" sz="2400" dirty="0" smtClean="0"/>
              <a:t>(5-45)</a:t>
            </a:r>
            <a:endParaRPr lang="zh-CN" altLang="en-US" sz="2400" dirty="0"/>
          </a:p>
        </p:txBody>
      </p:sp>
      <p:sp>
        <p:nvSpPr>
          <p:cNvPr id="7" name="矩形 6"/>
          <p:cNvSpPr/>
          <p:nvPr/>
        </p:nvSpPr>
        <p:spPr>
          <a:xfrm>
            <a:off x="7615824" y="3143384"/>
            <a:ext cx="931665" cy="461665"/>
          </a:xfrm>
          <a:prstGeom prst="rect">
            <a:avLst/>
          </a:prstGeom>
        </p:spPr>
        <p:txBody>
          <a:bodyPr wrap="none">
            <a:spAutoFit/>
          </a:bodyPr>
          <a:lstStyle/>
          <a:p>
            <a:r>
              <a:rPr lang="en-US" altLang="zh-CN" sz="2400" dirty="0" smtClean="0"/>
              <a:t>(5-46)</a:t>
            </a:r>
            <a:endParaRPr lang="zh-CN" altLang="en-US" sz="2400" dirty="0"/>
          </a:p>
        </p:txBody>
      </p:sp>
      <p:sp>
        <p:nvSpPr>
          <p:cNvPr id="8" name="矩形 7"/>
          <p:cNvSpPr/>
          <p:nvPr/>
        </p:nvSpPr>
        <p:spPr>
          <a:xfrm>
            <a:off x="7716032" y="5210844"/>
            <a:ext cx="931665" cy="461665"/>
          </a:xfrm>
          <a:prstGeom prst="rect">
            <a:avLst/>
          </a:prstGeom>
        </p:spPr>
        <p:txBody>
          <a:bodyPr wrap="none">
            <a:spAutoFit/>
          </a:bodyPr>
          <a:lstStyle/>
          <a:p>
            <a:r>
              <a:rPr lang="en-US" altLang="zh-CN" sz="2400" dirty="0" smtClean="0"/>
              <a:t>(5-47)</a:t>
            </a:r>
            <a:endParaRPr lang="zh-CN" altLang="en-US" sz="2400" dirty="0"/>
          </a:p>
        </p:txBody>
      </p:sp>
    </p:spTree>
    <p:extLst>
      <p:ext uri="{BB962C8B-B14F-4D97-AF65-F5344CB8AC3E}">
        <p14:creationId xmlns:p14="http://schemas.microsoft.com/office/powerpoint/2010/main" val="10258117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这</a:t>
            </a:r>
            <a:r>
              <a:rPr lang="zh-CN" altLang="en-US" dirty="0"/>
              <a:t>里</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为双曲正切函数。 </a:t>
            </a:r>
            <a:r>
              <a:rPr lang="en-US" altLang="zh-CN" dirty="0" smtClean="0"/>
              <a:t/>
            </a:r>
            <a:br>
              <a:rPr lang="en-US" altLang="zh-CN" dirty="0" smtClean="0"/>
            </a:br>
            <a:r>
              <a:rPr lang="en-US" altLang="zh-CN" dirty="0" smtClean="0"/>
              <a:t>         </a:t>
            </a:r>
            <a:r>
              <a:rPr lang="zh-CN" altLang="en-US" dirty="0" smtClean="0"/>
              <a:t>因</a:t>
            </a:r>
            <a:r>
              <a:rPr lang="zh-CN" altLang="en-US" dirty="0"/>
              <a:t>此</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同</a:t>
            </a:r>
            <a:r>
              <a:rPr lang="zh-CN" altLang="en-US" dirty="0"/>
              <a:t>理可得</a:t>
            </a:r>
            <a:br>
              <a:rPr lang="zh-CN" altLang="en-US" dirty="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3129848" y="1493029"/>
            <a:ext cx="2884303" cy="761655"/>
          </a:xfrm>
          <a:prstGeom prst="rect">
            <a:avLst/>
          </a:prstGeom>
        </p:spPr>
      </p:pic>
      <p:pic>
        <p:nvPicPr>
          <p:cNvPr id="4" name="图片 3"/>
          <p:cNvPicPr>
            <a:picLocks noChangeAspect="1"/>
          </p:cNvPicPr>
          <p:nvPr/>
        </p:nvPicPr>
        <p:blipFill>
          <a:blip r:embed="rId3"/>
          <a:stretch>
            <a:fillRect/>
          </a:stretch>
        </p:blipFill>
        <p:spPr>
          <a:xfrm>
            <a:off x="2964403" y="3605049"/>
            <a:ext cx="3215192" cy="800854"/>
          </a:xfrm>
          <a:prstGeom prst="rect">
            <a:avLst/>
          </a:prstGeom>
        </p:spPr>
      </p:pic>
      <p:pic>
        <p:nvPicPr>
          <p:cNvPr id="5" name="图片 4"/>
          <p:cNvPicPr>
            <a:picLocks noChangeAspect="1"/>
          </p:cNvPicPr>
          <p:nvPr/>
        </p:nvPicPr>
        <p:blipFill>
          <a:blip r:embed="rId4"/>
          <a:stretch>
            <a:fillRect/>
          </a:stretch>
        </p:blipFill>
        <p:spPr>
          <a:xfrm>
            <a:off x="2744063" y="4929027"/>
            <a:ext cx="3655871" cy="827241"/>
          </a:xfrm>
          <a:prstGeom prst="rect">
            <a:avLst/>
          </a:prstGeom>
        </p:spPr>
      </p:pic>
      <p:sp>
        <p:nvSpPr>
          <p:cNvPr id="6" name="矩形 5"/>
          <p:cNvSpPr/>
          <p:nvPr/>
        </p:nvSpPr>
        <p:spPr>
          <a:xfrm>
            <a:off x="7070722" y="3774643"/>
            <a:ext cx="931665" cy="461665"/>
          </a:xfrm>
          <a:prstGeom prst="rect">
            <a:avLst/>
          </a:prstGeom>
        </p:spPr>
        <p:txBody>
          <a:bodyPr wrap="none">
            <a:spAutoFit/>
          </a:bodyPr>
          <a:lstStyle/>
          <a:p>
            <a:r>
              <a:rPr lang="en-US" altLang="zh-CN" sz="2400" dirty="0" smtClean="0"/>
              <a:t>(5-48)</a:t>
            </a:r>
            <a:endParaRPr lang="zh-CN" altLang="en-US" sz="2400" dirty="0"/>
          </a:p>
        </p:txBody>
      </p:sp>
      <p:sp>
        <p:nvSpPr>
          <p:cNvPr id="7" name="矩形 6"/>
          <p:cNvSpPr/>
          <p:nvPr/>
        </p:nvSpPr>
        <p:spPr>
          <a:xfrm>
            <a:off x="7070722" y="5111814"/>
            <a:ext cx="931665" cy="461665"/>
          </a:xfrm>
          <a:prstGeom prst="rect">
            <a:avLst/>
          </a:prstGeom>
        </p:spPr>
        <p:txBody>
          <a:bodyPr wrap="none">
            <a:spAutoFit/>
          </a:bodyPr>
          <a:lstStyle/>
          <a:p>
            <a:r>
              <a:rPr lang="en-US" altLang="zh-CN" sz="2400" dirty="0" smtClean="0"/>
              <a:t>(5-49)</a:t>
            </a:r>
            <a:endParaRPr lang="zh-CN" altLang="en-US" sz="2400" dirty="0"/>
          </a:p>
        </p:txBody>
      </p:sp>
    </p:spTree>
    <p:extLst>
      <p:ext uri="{BB962C8B-B14F-4D97-AF65-F5344CB8AC3E}">
        <p14:creationId xmlns:p14="http://schemas.microsoft.com/office/powerpoint/2010/main" val="32983885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49" y="881254"/>
            <a:ext cx="8269165" cy="5213131"/>
          </a:xfrm>
        </p:spPr>
        <p:txBody>
          <a:bodyPr/>
          <a:lstStyle/>
          <a:p>
            <a:r>
              <a:rPr lang="zh-CN" altLang="en-US" dirty="0" smtClean="0"/>
              <a:t>           双</a:t>
            </a:r>
            <a:r>
              <a:rPr lang="zh-CN" altLang="en-US" dirty="0"/>
              <a:t>端输出的情况下，</a:t>
            </a:r>
            <a:r>
              <a:rPr lang="zh-CN" altLang="en-US" dirty="0" smtClean="0"/>
              <a:t>由</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smtClean="0"/>
              <a:t>可</a:t>
            </a:r>
            <a:r>
              <a:rPr lang="zh-CN" altLang="en-US" dirty="0"/>
              <a:t>得等效的差动输出电流 </a:t>
            </a:r>
            <a:r>
              <a:rPr lang="en-US" altLang="zh-CN" dirty="0" smtClean="0"/>
              <a:t>i</a:t>
            </a:r>
            <a:r>
              <a:rPr lang="en-US" altLang="zh-CN" baseline="-25000" dirty="0" smtClean="0"/>
              <a:t>o</a:t>
            </a:r>
            <a:r>
              <a:rPr lang="zh-CN" altLang="en-US" dirty="0" smtClean="0"/>
              <a:t>与</a:t>
            </a:r>
            <a:r>
              <a:rPr lang="zh-CN" altLang="en-US" dirty="0"/>
              <a:t>输入电</a:t>
            </a:r>
            <a:r>
              <a:rPr lang="zh-CN" altLang="en-US" dirty="0" smtClean="0"/>
              <a:t>压</a:t>
            </a:r>
            <a:r>
              <a:rPr lang="en-US" altLang="zh-CN" dirty="0" smtClean="0"/>
              <a:t>u</a:t>
            </a:r>
            <a:r>
              <a:rPr lang="zh-CN" altLang="en-US" dirty="0"/>
              <a:t>的关系式</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 </a:t>
            </a:r>
            <a:r>
              <a:rPr lang="en-US" altLang="zh-CN" dirty="0" smtClean="0"/>
              <a:t>5-48</a:t>
            </a:r>
            <a:r>
              <a:rPr lang="zh-CN" altLang="en-US" dirty="0" smtClean="0"/>
              <a:t>）</a:t>
            </a:r>
            <a:r>
              <a:rPr lang="zh-CN" altLang="en-US" dirty="0"/>
              <a:t>、式（ </a:t>
            </a:r>
            <a:r>
              <a:rPr lang="en-US" altLang="zh-CN" dirty="0" smtClean="0"/>
              <a:t>5-49</a:t>
            </a:r>
            <a:r>
              <a:rPr lang="zh-CN" altLang="en-US" dirty="0" smtClean="0"/>
              <a:t>）</a:t>
            </a:r>
            <a:r>
              <a:rPr lang="zh-CN" altLang="en-US" dirty="0"/>
              <a:t>及式（ </a:t>
            </a:r>
            <a:r>
              <a:rPr lang="en-US" altLang="zh-CN" dirty="0" smtClean="0"/>
              <a:t>5-51</a:t>
            </a:r>
            <a:r>
              <a:rPr lang="zh-CN" altLang="en-US" dirty="0" smtClean="0"/>
              <a:t>）</a:t>
            </a:r>
            <a:r>
              <a:rPr lang="zh-CN" altLang="en-US" dirty="0"/>
              <a:t>分别描述了集电极电流 </a:t>
            </a:r>
            <a:r>
              <a:rPr lang="en-US" altLang="zh-CN" dirty="0" smtClean="0"/>
              <a:t>i</a:t>
            </a:r>
            <a:r>
              <a:rPr lang="zh-CN" altLang="en-US" dirty="0" smtClean="0"/>
              <a:t> </a:t>
            </a:r>
            <a:r>
              <a:rPr lang="en-US" altLang="zh-CN" baseline="-25000" dirty="0" smtClean="0"/>
              <a:t>c1</a:t>
            </a:r>
            <a:r>
              <a:rPr lang="zh-CN" altLang="en-US" dirty="0" smtClean="0"/>
              <a:t>、 </a:t>
            </a:r>
            <a:r>
              <a:rPr lang="en-US" altLang="zh-CN" dirty="0" smtClean="0"/>
              <a:t>i</a:t>
            </a:r>
            <a:r>
              <a:rPr lang="zh-CN" altLang="en-US" dirty="0" smtClean="0"/>
              <a:t> </a:t>
            </a:r>
            <a:r>
              <a:rPr lang="en-US" altLang="zh-CN" baseline="-25000" dirty="0" smtClean="0"/>
              <a:t>c2</a:t>
            </a:r>
            <a:r>
              <a:rPr lang="zh-CN" altLang="en-US" dirty="0" smtClean="0"/>
              <a:t>和</a:t>
            </a:r>
            <a:r>
              <a:rPr lang="zh-CN" altLang="en-US" dirty="0"/>
              <a:t>差动输出电流 </a:t>
            </a:r>
            <a:r>
              <a:rPr lang="en-US" altLang="zh-CN" dirty="0" smtClean="0"/>
              <a:t>i</a:t>
            </a:r>
            <a:r>
              <a:rPr lang="zh-CN" altLang="en-US" dirty="0" smtClean="0"/>
              <a:t> </a:t>
            </a:r>
            <a:r>
              <a:rPr lang="zh-CN" altLang="en-US" dirty="0"/>
              <a:t>。与输</a:t>
            </a:r>
            <a:r>
              <a:rPr lang="zh-CN" altLang="en-US" dirty="0" smtClean="0"/>
              <a:t>入</a:t>
            </a:r>
            <a:r>
              <a:rPr lang="zh-CN" altLang="en-US" dirty="0"/>
              <a:t>电</a:t>
            </a:r>
            <a:r>
              <a:rPr lang="zh-CN" altLang="en-US" dirty="0" smtClean="0"/>
              <a:t>压</a:t>
            </a:r>
            <a:r>
              <a:rPr lang="en-US" altLang="zh-CN" dirty="0" smtClean="0"/>
              <a:t>u</a:t>
            </a:r>
            <a:r>
              <a:rPr lang="zh-CN" altLang="en-US" dirty="0"/>
              <a:t>的关系，这些关系就称为传输特性。</a:t>
            </a:r>
            <a:r>
              <a:rPr lang="zh-CN" altLang="en-US" dirty="0" smtClean="0"/>
              <a:t>图</a:t>
            </a:r>
            <a:r>
              <a:rPr lang="en-US" altLang="zh-CN" dirty="0" smtClean="0"/>
              <a:t>5-15</a:t>
            </a:r>
            <a:r>
              <a:rPr lang="zh-CN" altLang="en-US" dirty="0" smtClean="0"/>
              <a:t> </a:t>
            </a:r>
            <a:r>
              <a:rPr lang="zh-CN" altLang="en-US" dirty="0"/>
              <a:t>给出了这些传输特性曲线</a:t>
            </a:r>
            <a:r>
              <a:rPr lang="zh-CN" altLang="en-US" dirty="0" smtClean="0"/>
              <a:t>。</a:t>
            </a:r>
            <a:r>
              <a:rPr lang="zh-CN" altLang="en-US" dirty="0"/>
              <a:t/>
            </a:r>
            <a:br>
              <a:rPr lang="zh-CN" altLang="en-US" dirty="0"/>
            </a:br>
            <a:r>
              <a:rPr lang="zh-CN" altLang="en-US" dirty="0" smtClean="0"/>
              <a:t/>
            </a:r>
            <a:br>
              <a:rPr lang="zh-CN" altLang="en-US" dirty="0" smtClean="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1116633" y="1410182"/>
            <a:ext cx="6910734" cy="1265892"/>
          </a:xfrm>
          <a:prstGeom prst="rect">
            <a:avLst/>
          </a:prstGeom>
        </p:spPr>
      </p:pic>
      <p:pic>
        <p:nvPicPr>
          <p:cNvPr id="4" name="图片 3"/>
          <p:cNvPicPr>
            <a:picLocks noChangeAspect="1"/>
          </p:cNvPicPr>
          <p:nvPr/>
        </p:nvPicPr>
        <p:blipFill>
          <a:blip r:embed="rId3"/>
          <a:stretch>
            <a:fillRect/>
          </a:stretch>
        </p:blipFill>
        <p:spPr>
          <a:xfrm>
            <a:off x="3058582" y="3974444"/>
            <a:ext cx="3026835" cy="821570"/>
          </a:xfrm>
          <a:prstGeom prst="rect">
            <a:avLst/>
          </a:prstGeom>
        </p:spPr>
      </p:pic>
      <p:sp>
        <p:nvSpPr>
          <p:cNvPr id="5" name="矩形 4"/>
          <p:cNvSpPr/>
          <p:nvPr/>
        </p:nvSpPr>
        <p:spPr>
          <a:xfrm>
            <a:off x="7095702" y="2676074"/>
            <a:ext cx="931665" cy="461665"/>
          </a:xfrm>
          <a:prstGeom prst="rect">
            <a:avLst/>
          </a:prstGeom>
        </p:spPr>
        <p:txBody>
          <a:bodyPr wrap="none">
            <a:spAutoFit/>
          </a:bodyPr>
          <a:lstStyle/>
          <a:p>
            <a:r>
              <a:rPr lang="en-US" altLang="zh-CN" sz="2400" dirty="0" smtClean="0"/>
              <a:t>(5-50)</a:t>
            </a:r>
            <a:endParaRPr lang="zh-CN" altLang="en-US" sz="2400" dirty="0"/>
          </a:p>
        </p:txBody>
      </p:sp>
      <p:sp>
        <p:nvSpPr>
          <p:cNvPr id="8" name="矩形 7"/>
          <p:cNvSpPr/>
          <p:nvPr/>
        </p:nvSpPr>
        <p:spPr>
          <a:xfrm>
            <a:off x="7095702" y="4191975"/>
            <a:ext cx="931665" cy="461665"/>
          </a:xfrm>
          <a:prstGeom prst="rect">
            <a:avLst/>
          </a:prstGeom>
        </p:spPr>
        <p:txBody>
          <a:bodyPr wrap="none">
            <a:spAutoFit/>
          </a:bodyPr>
          <a:lstStyle/>
          <a:p>
            <a:r>
              <a:rPr lang="en-US" altLang="zh-CN" sz="2400" dirty="0" smtClean="0"/>
              <a:t>(5-51)</a:t>
            </a:r>
            <a:endParaRPr lang="zh-CN" altLang="en-US" sz="2400" dirty="0"/>
          </a:p>
        </p:txBody>
      </p:sp>
    </p:spTree>
    <p:extLst>
      <p:ext uri="{BB962C8B-B14F-4D97-AF65-F5344CB8AC3E}">
        <p14:creationId xmlns:p14="http://schemas.microsoft.com/office/powerpoint/2010/main" val="11017183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5091" y="1332340"/>
            <a:ext cx="4233818" cy="3878487"/>
          </a:xfrm>
          <a:prstGeom prst="rect">
            <a:avLst/>
          </a:prstGeom>
        </p:spPr>
      </p:pic>
      <p:sp>
        <p:nvSpPr>
          <p:cNvPr id="4" name="矩形 3"/>
          <p:cNvSpPr/>
          <p:nvPr/>
        </p:nvSpPr>
        <p:spPr>
          <a:xfrm>
            <a:off x="2660258" y="5544683"/>
            <a:ext cx="3823483" cy="461665"/>
          </a:xfrm>
          <a:prstGeom prst="rect">
            <a:avLst/>
          </a:prstGeom>
        </p:spPr>
        <p:txBody>
          <a:bodyPr wrap="none">
            <a:spAutoFit/>
          </a:bodyPr>
          <a:lstStyle/>
          <a:p>
            <a:r>
              <a:rPr lang="zh-CN" altLang="en-US" sz="2400" dirty="0" smtClean="0"/>
              <a:t>图</a:t>
            </a:r>
            <a:r>
              <a:rPr lang="en-US" altLang="zh-CN" sz="2400" dirty="0" smtClean="0"/>
              <a:t>5-15</a:t>
            </a:r>
            <a:r>
              <a:rPr lang="zh-CN" altLang="en-US" sz="2400" dirty="0"/>
              <a:t>　差分对的传输特性</a:t>
            </a:r>
          </a:p>
        </p:txBody>
      </p:sp>
    </p:spTree>
    <p:extLst>
      <p:ext uri="{BB962C8B-B14F-4D97-AF65-F5344CB8AC3E}">
        <p14:creationId xmlns:p14="http://schemas.microsoft.com/office/powerpoint/2010/main" val="10159668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由</a:t>
                </a:r>
                <a:r>
                  <a:rPr lang="zh-CN" altLang="en-US" dirty="0"/>
                  <a:t>上面的分析可知：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 </a:t>
                </a:r>
                <a:r>
                  <a:rPr lang="en-US" altLang="zh-CN" dirty="0" smtClean="0"/>
                  <a:t>i</a:t>
                </a:r>
                <a:r>
                  <a:rPr lang="zh-CN" altLang="en-US" dirty="0" smtClean="0"/>
                  <a:t> </a:t>
                </a:r>
                <a:r>
                  <a:rPr lang="en-US" altLang="zh-CN" baseline="-25000" dirty="0" smtClean="0"/>
                  <a:t>c1</a:t>
                </a:r>
                <a:r>
                  <a:rPr lang="zh-CN" altLang="en-US" dirty="0" smtClean="0"/>
                  <a:t>、 </a:t>
                </a:r>
                <a:r>
                  <a:rPr lang="en-US" altLang="zh-CN" dirty="0" smtClean="0"/>
                  <a:t>i</a:t>
                </a:r>
                <a:r>
                  <a:rPr lang="zh-CN" altLang="en-US" dirty="0" smtClean="0"/>
                  <a:t> </a:t>
                </a:r>
                <a:r>
                  <a:rPr lang="en-US" altLang="zh-CN" baseline="-25000" dirty="0" smtClean="0"/>
                  <a:t>c2</a:t>
                </a:r>
                <a:r>
                  <a:rPr lang="zh-CN" altLang="en-US" dirty="0" smtClean="0"/>
                  <a:t>和 </a:t>
                </a:r>
                <a:r>
                  <a:rPr lang="en-US" altLang="zh-CN" dirty="0" smtClean="0"/>
                  <a:t>i</a:t>
                </a:r>
                <a:r>
                  <a:rPr lang="en-US" altLang="zh-CN" baseline="-25000" dirty="0" smtClean="0"/>
                  <a:t>o</a:t>
                </a:r>
                <a:r>
                  <a:rPr lang="zh-CN" altLang="en-US" dirty="0" smtClean="0"/>
                  <a:t>与</a:t>
                </a:r>
                <a:r>
                  <a:rPr lang="zh-CN" altLang="en-US" dirty="0"/>
                  <a:t>差模输入</a:t>
                </a:r>
                <a:r>
                  <a:rPr lang="zh-CN" altLang="en-US" dirty="0" smtClean="0"/>
                  <a:t>电压</a:t>
                </a:r>
                <a:r>
                  <a:rPr lang="en-US" altLang="zh-CN" dirty="0" smtClean="0"/>
                  <a:t>u</a:t>
                </a:r>
                <a:r>
                  <a:rPr lang="zh-CN" altLang="en-US" dirty="0" smtClean="0"/>
                  <a:t>是</a:t>
                </a:r>
                <a:r>
                  <a:rPr lang="zh-CN" altLang="en-US" dirty="0"/>
                  <a:t>非线性</a:t>
                </a:r>
                <a:r>
                  <a:rPr lang="zh-CN" altLang="en-US" dirty="0" smtClean="0"/>
                  <a:t>关系</a:t>
                </a:r>
                <a:r>
                  <a:rPr lang="en-US" altLang="zh-CN" dirty="0" smtClean="0"/>
                  <a:t>——</a:t>
                </a:r>
                <a:r>
                  <a:rPr lang="zh-CN" altLang="en-US" dirty="0" smtClean="0"/>
                  <a:t>双</a:t>
                </a:r>
                <a:r>
                  <a:rPr lang="zh-CN" altLang="en-US" dirty="0"/>
                  <a:t>曲正切函数关系，与恒流源 </a:t>
                </a:r>
                <a:r>
                  <a:rPr lang="en-US" altLang="zh-CN" dirty="0" smtClean="0"/>
                  <a:t>I</a:t>
                </a:r>
                <a:r>
                  <a:rPr lang="zh-CN" altLang="en-US" dirty="0" smtClean="0"/>
                  <a:t> </a:t>
                </a:r>
                <a:r>
                  <a:rPr lang="en-US" altLang="zh-CN" baseline="-25000" dirty="0" smtClean="0"/>
                  <a:t>0</a:t>
                </a:r>
                <a:r>
                  <a:rPr lang="zh-CN" altLang="en-US" dirty="0" smtClean="0"/>
                  <a:t>成</a:t>
                </a:r>
                <a:r>
                  <a:rPr lang="zh-CN" altLang="en-US" dirty="0"/>
                  <a:t>线性关系。 双端输出时，直流抵消，交流输出加倍。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２）输入电压很小时，传输特性近似为线性</a:t>
                </a:r>
                <a:r>
                  <a:rPr lang="zh-CN" altLang="en-US" dirty="0" smtClean="0"/>
                  <a:t>关系，即</a:t>
                </a:r>
                <a:r>
                  <a:rPr lang="zh-CN" altLang="en-US" dirty="0"/>
                  <a:t>工作在线性放大区。这是因为</a:t>
                </a:r>
                <a:r>
                  <a:rPr lang="zh-CN" altLang="en-US" dirty="0" smtClean="0"/>
                  <a:t>当</a:t>
                </a:r>
                <a:r>
                  <a:rPr lang="en-US" altLang="zh-CN" dirty="0" smtClean="0"/>
                  <a:t>|x|</a:t>
                </a:r>
                <a:r>
                  <a:rPr lang="zh-CN" altLang="en-US" dirty="0" smtClean="0"/>
                  <a:t>＜</a:t>
                </a:r>
                <a:r>
                  <a:rPr lang="zh-CN" altLang="en-US" dirty="0"/>
                  <a:t>１时， </a:t>
                </a:r>
                <a:r>
                  <a:rPr lang="en-US" altLang="zh-CN" dirty="0" smtClean="0"/>
                  <a:t>tanh</a:t>
                </a:r>
                <a:r>
                  <a:rPr lang="zh-CN" altLang="en-US" dirty="0" smtClean="0"/>
                  <a:t>（ </a:t>
                </a:r>
                <a:r>
                  <a:rPr lang="en-US" altLang="zh-CN" dirty="0" smtClean="0"/>
                  <a:t>x</a:t>
                </a:r>
                <a:r>
                  <a:rPr lang="zh-CN" altLang="en-US" dirty="0" smtClean="0"/>
                  <a:t> </a:t>
                </a:r>
                <a:r>
                  <a:rPr lang="en-US" altLang="zh-CN" dirty="0" smtClean="0"/>
                  <a:t>/2</a:t>
                </a:r>
                <a:r>
                  <a:rPr lang="zh-CN" altLang="en-US" dirty="0" smtClean="0"/>
                  <a:t>）</a:t>
                </a:r>
                <a:r>
                  <a:rPr lang="zh-CN" altLang="en-US" dirty="0"/>
                  <a:t>≈ </a:t>
                </a:r>
                <a:r>
                  <a:rPr lang="en-US" altLang="zh-CN" dirty="0" smtClean="0"/>
                  <a:t>x</a:t>
                </a:r>
                <a:r>
                  <a:rPr lang="zh-CN" altLang="en-US" dirty="0" smtClean="0"/>
                  <a:t> </a:t>
                </a:r>
                <a:r>
                  <a:rPr lang="en-US" altLang="zh-CN" dirty="0" smtClean="0"/>
                  <a:t>/2</a:t>
                </a:r>
                <a:r>
                  <a:rPr lang="zh-CN" altLang="en-US" dirty="0" smtClean="0"/>
                  <a:t>，</a:t>
                </a:r>
                <a:r>
                  <a:rPr lang="zh-CN" altLang="en-US" dirty="0"/>
                  <a:t>即</a:t>
                </a:r>
                <a:r>
                  <a:rPr lang="zh-CN" altLang="en-US" dirty="0" smtClean="0"/>
                  <a:t>当</a:t>
                </a:r>
                <a:r>
                  <a:rPr lang="en-US" altLang="zh-CN" dirty="0" smtClean="0"/>
                  <a:t>|u|</a:t>
                </a:r>
                <a:r>
                  <a:rPr lang="zh-CN" altLang="en-US" dirty="0" smtClean="0"/>
                  <a:t>＜ </a:t>
                </a:r>
                <a:r>
                  <a:rPr lang="en-US" altLang="zh-CN" dirty="0" smtClean="0"/>
                  <a:t>U</a:t>
                </a:r>
                <a:r>
                  <a:rPr lang="en-US" altLang="zh-CN" baseline="-25000" dirty="0" smtClean="0"/>
                  <a:t>T</a:t>
                </a:r>
                <a:r>
                  <a:rPr lang="zh-CN" altLang="en-US" dirty="0" smtClean="0"/>
                  <a:t> ＝</a:t>
                </a:r>
                <a:r>
                  <a:rPr lang="en-US" altLang="zh-CN" dirty="0" smtClean="0"/>
                  <a:t>26mV</a:t>
                </a:r>
                <a:r>
                  <a:rPr lang="zh-CN" altLang="en-US" dirty="0" smtClean="0"/>
                  <a:t> </a:t>
                </a:r>
                <a:r>
                  <a:rPr lang="zh-CN" altLang="en-US" dirty="0"/>
                  <a:t>时， </a:t>
                </a:r>
                <a:r>
                  <a:rPr lang="en-US" altLang="zh-CN" dirty="0" smtClean="0"/>
                  <a:t>i</a:t>
                </a:r>
                <a:r>
                  <a:rPr lang="en-US" altLang="zh-CN" baseline="-25000" dirty="0" smtClean="0"/>
                  <a:t>o</a:t>
                </a:r>
                <a:r>
                  <a:rPr lang="zh-CN" altLang="en-US" dirty="0" smtClean="0"/>
                  <a:t>＝</a:t>
                </a:r>
                <a:r>
                  <a:rPr lang="en-US" altLang="zh-CN" dirty="0"/>
                  <a:t> </a:t>
                </a:r>
                <a:r>
                  <a:rPr lang="en-US" altLang="zh-CN" dirty="0" smtClean="0"/>
                  <a:t>I</a:t>
                </a:r>
                <a:r>
                  <a:rPr lang="en-US" altLang="zh-CN" baseline="-25000" dirty="0" smtClean="0"/>
                  <a:t>0 </a:t>
                </a:r>
                <a:r>
                  <a:rPr lang="en-US" altLang="zh-CN" dirty="0" smtClean="0"/>
                  <a:t>tanh</a:t>
                </a:r>
                <a:r>
                  <a:rPr lang="zh-CN" altLang="en-US" dirty="0" smtClean="0"/>
                  <a:t>（</a:t>
                </a:r>
                <a14:m>
                  <m:oMath xmlns:m="http://schemas.openxmlformats.org/officeDocument/2006/math">
                    <m:f>
                      <m:fPr>
                        <m:ctrlPr>
                          <a:rPr lang="en-US" altLang="zh-CN" i="1" smtClean="0">
                            <a:latin typeface="Cambria Math"/>
                          </a:rPr>
                        </m:ctrlPr>
                      </m:fPr>
                      <m:num>
                        <m:r>
                          <a:rPr lang="en-US" altLang="zh-CN" b="0" i="1" smtClean="0">
                            <a:latin typeface="Cambria Math" panose="02040503050406030204" pitchFamily="18" charset="0"/>
                          </a:rPr>
                          <m:t>𝑢</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𝑈𝑇</m:t>
                        </m:r>
                      </m:den>
                    </m:f>
                  </m:oMath>
                </a14:m>
                <a:r>
                  <a:rPr lang="zh-CN" altLang="en-US" dirty="0" smtClean="0"/>
                  <a:t>）</a:t>
                </a:r>
                <a:r>
                  <a:rPr lang="zh-CN" altLang="en-US" dirty="0"/>
                  <a:t>≈</a:t>
                </a:r>
                <a:br>
                  <a:rPr lang="zh-CN" altLang="en-US" dirty="0"/>
                </a:br>
                <a14:m>
                  <m:oMath xmlns:m="http://schemas.openxmlformats.org/officeDocument/2006/math">
                    <m:f>
                      <m:fPr>
                        <m:ctrlPr>
                          <a:rPr lang="en-US" altLang="zh-CN" i="1">
                            <a:latin typeface="Cambria Math"/>
                          </a:rPr>
                        </m:ctrlPr>
                      </m:fPr>
                      <m:num>
                        <m:r>
                          <a:rPr lang="en-US" altLang="zh-CN" i="1">
                            <a:latin typeface="Cambria Math" panose="02040503050406030204" pitchFamily="18" charset="0"/>
                          </a:rPr>
                          <m:t>𝑢</m:t>
                        </m:r>
                      </m:num>
                      <m:den>
                        <m:r>
                          <a:rPr lang="en-US" altLang="zh-CN" i="1">
                            <a:latin typeface="Cambria Math" panose="02040503050406030204" pitchFamily="18" charset="0"/>
                          </a:rPr>
                          <m:t>2</m:t>
                        </m:r>
                        <m:r>
                          <a:rPr lang="en-US" altLang="zh-CN" i="1">
                            <a:latin typeface="Cambria Math" panose="02040503050406030204" pitchFamily="18" charset="0"/>
                          </a:rPr>
                          <m:t>𝑈𝑇</m:t>
                        </m:r>
                      </m:den>
                    </m:f>
                  </m:oMath>
                </a14:m>
                <a:r>
                  <a:rPr lang="zh-CN" altLang="en-US" dirty="0" smtClean="0"/>
                  <a:t>。</a:t>
                </a:r>
                <a:r>
                  <a:rPr lang="en-US" altLang="zh-CN" dirty="0" smtClean="0"/>
                  <a:t/>
                </a:r>
                <a:br>
                  <a:rPr lang="en-US" altLang="zh-CN" dirty="0" smtClean="0"/>
                </a:br>
                <a:r>
                  <a:rPr lang="en-US" altLang="zh-CN" dirty="0" smtClean="0"/>
                  <a:t>      </a:t>
                </a:r>
                <a:r>
                  <a:rPr lang="zh-CN" altLang="en-US" dirty="0" smtClean="0"/>
                  <a:t>（ </a:t>
                </a:r>
                <a:r>
                  <a:rPr lang="zh-CN" altLang="en-US" dirty="0"/>
                  <a:t>３）若输入电压很大，一般</a:t>
                </a:r>
                <a:r>
                  <a:rPr lang="zh-CN" altLang="en-US" dirty="0" smtClean="0"/>
                  <a:t>在</a:t>
                </a:r>
                <a:r>
                  <a:rPr lang="en-US" altLang="zh-CN" dirty="0" smtClean="0"/>
                  <a:t>|u|</a:t>
                </a:r>
                <a:r>
                  <a:rPr lang="zh-CN" altLang="en-US" dirty="0" smtClean="0"/>
                  <a:t>＞</a:t>
                </a:r>
                <a:r>
                  <a:rPr lang="en-US" altLang="zh-CN" dirty="0" smtClean="0"/>
                  <a:t>100mV</a:t>
                </a:r>
                <a:r>
                  <a:rPr lang="zh-CN" altLang="en-US" dirty="0" smtClean="0"/>
                  <a:t>时</a:t>
                </a:r>
                <a:r>
                  <a:rPr lang="zh-CN" altLang="en-US" dirty="0"/>
                  <a:t>，电路呈现限幅状态，两管接近于开关状态，因此，该电路可</a:t>
                </a:r>
                <a:r>
                  <a:rPr lang="zh-CN" altLang="en-US" dirty="0" smtClean="0"/>
                  <a:t>作</a:t>
                </a: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850" b="-4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90723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dirty="0" smtClean="0"/>
              <a:t>（ </a:t>
            </a:r>
            <a:r>
              <a:rPr lang="zh-CN" altLang="en-US" dirty="0"/>
              <a:t>４）小信号运用时的跨导即为传输特性线性区的斜率，它表示电路在放大区输出时</a:t>
            </a:r>
            <a:r>
              <a:rPr lang="zh-CN" altLang="en-US" dirty="0" smtClean="0"/>
              <a:t>的放</a:t>
            </a:r>
            <a:r>
              <a:rPr lang="zh-CN" altLang="en-US" dirty="0"/>
              <a:t>大能力</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该</a:t>
            </a:r>
            <a:r>
              <a:rPr lang="zh-CN" altLang="en-US" dirty="0"/>
              <a:t>式表明， </a:t>
            </a:r>
            <a:r>
              <a:rPr lang="en-US" altLang="zh-CN" dirty="0" smtClean="0"/>
              <a:t>g</a:t>
            </a:r>
            <a:r>
              <a:rPr lang="zh-CN" altLang="en-US" dirty="0" smtClean="0"/>
              <a:t> </a:t>
            </a:r>
            <a:r>
              <a:rPr lang="en-US" altLang="zh-CN" baseline="-25000" dirty="0" smtClean="0"/>
              <a:t>m</a:t>
            </a:r>
            <a:r>
              <a:rPr lang="zh-CN" altLang="en-US" dirty="0" smtClean="0"/>
              <a:t> </a:t>
            </a:r>
            <a:r>
              <a:rPr lang="zh-CN" altLang="en-US" dirty="0"/>
              <a:t>与 </a:t>
            </a:r>
            <a:r>
              <a:rPr lang="en-US" altLang="zh-CN" dirty="0" smtClean="0"/>
              <a:t>I</a:t>
            </a:r>
            <a:r>
              <a:rPr lang="zh-CN" altLang="en-US" dirty="0" smtClean="0"/>
              <a:t> </a:t>
            </a:r>
            <a:r>
              <a:rPr lang="en-US" altLang="zh-CN" baseline="-25000" dirty="0" smtClean="0"/>
              <a:t>0</a:t>
            </a:r>
            <a:r>
              <a:rPr lang="zh-CN" altLang="en-US" dirty="0" smtClean="0"/>
              <a:t> </a:t>
            </a:r>
            <a:r>
              <a:rPr lang="zh-CN" altLang="en-US" dirty="0"/>
              <a:t>成正比， </a:t>
            </a:r>
            <a:r>
              <a:rPr lang="en-US" altLang="zh-CN" dirty="0"/>
              <a:t>I</a:t>
            </a:r>
            <a:r>
              <a:rPr lang="zh-CN" altLang="en-US" dirty="0"/>
              <a:t> </a:t>
            </a:r>
            <a:r>
              <a:rPr lang="en-US" altLang="zh-CN" baseline="-25000" dirty="0"/>
              <a:t>0</a:t>
            </a:r>
            <a:r>
              <a:rPr lang="zh-CN" altLang="en-US" dirty="0" smtClean="0"/>
              <a:t> </a:t>
            </a:r>
            <a:r>
              <a:rPr lang="zh-CN" altLang="en-US" dirty="0"/>
              <a:t>增加，则 </a:t>
            </a:r>
            <a:r>
              <a:rPr lang="en-US" altLang="zh-CN" dirty="0"/>
              <a:t>g</a:t>
            </a:r>
            <a:r>
              <a:rPr lang="zh-CN" altLang="en-US" dirty="0"/>
              <a:t> </a:t>
            </a:r>
            <a:r>
              <a:rPr lang="en-US" altLang="zh-CN" baseline="-25000" dirty="0"/>
              <a:t>m</a:t>
            </a:r>
            <a:r>
              <a:rPr lang="zh-CN" altLang="en-US" dirty="0" smtClean="0"/>
              <a:t>加</a:t>
            </a:r>
            <a:r>
              <a:rPr lang="zh-CN" altLang="en-US" dirty="0"/>
              <a:t>大，增益提高。若 </a:t>
            </a:r>
            <a:r>
              <a:rPr lang="en-US" altLang="zh-CN" dirty="0"/>
              <a:t>I</a:t>
            </a:r>
            <a:r>
              <a:rPr lang="zh-CN" altLang="en-US" dirty="0"/>
              <a:t> </a:t>
            </a:r>
            <a:r>
              <a:rPr lang="en-US" altLang="zh-CN" baseline="-25000" dirty="0"/>
              <a:t>0</a:t>
            </a:r>
            <a:r>
              <a:rPr lang="zh-CN" altLang="en-US" dirty="0" smtClean="0"/>
              <a:t>随</a:t>
            </a:r>
            <a:r>
              <a:rPr lang="zh-CN" altLang="en-US" dirty="0"/>
              <a:t>时间变化， </a:t>
            </a:r>
            <a:r>
              <a:rPr lang="en-US" altLang="zh-CN" dirty="0"/>
              <a:t>g</a:t>
            </a:r>
            <a:r>
              <a:rPr lang="zh-CN" altLang="en-US" dirty="0"/>
              <a:t> </a:t>
            </a:r>
            <a:r>
              <a:rPr lang="en-US" altLang="zh-CN" baseline="-25000" dirty="0"/>
              <a:t>m</a:t>
            </a:r>
            <a:r>
              <a:rPr lang="zh-CN" altLang="en-US" dirty="0" smtClean="0"/>
              <a:t> </a:t>
            </a:r>
            <a:r>
              <a:rPr lang="zh-CN" altLang="en-US" dirty="0"/>
              <a:t>也随 时间变化，成为时变跨导 </a:t>
            </a:r>
            <a:r>
              <a:rPr lang="en-US" altLang="zh-CN" dirty="0"/>
              <a:t>g</a:t>
            </a:r>
            <a:r>
              <a:rPr lang="zh-CN" altLang="en-US" dirty="0"/>
              <a:t> </a:t>
            </a:r>
            <a:r>
              <a:rPr lang="en-US" altLang="zh-CN" baseline="-25000" dirty="0"/>
              <a:t>m</a:t>
            </a:r>
            <a:r>
              <a:rPr lang="zh-CN" altLang="en-US" dirty="0"/>
              <a:t> </a:t>
            </a:r>
            <a:r>
              <a:rPr lang="en-US" altLang="zh-CN" dirty="0" smtClean="0"/>
              <a:t>(t</a:t>
            </a:r>
            <a:r>
              <a:rPr lang="en-US" altLang="zh-CN" dirty="0"/>
              <a:t>)</a:t>
            </a:r>
            <a:r>
              <a:rPr lang="zh-CN" altLang="en-US" dirty="0" smtClean="0"/>
              <a:t>。</a:t>
            </a:r>
            <a:r>
              <a:rPr lang="zh-CN" altLang="en-US" dirty="0"/>
              <a:t>因此，可用控制 </a:t>
            </a:r>
            <a:r>
              <a:rPr lang="en-US" altLang="zh-CN" dirty="0"/>
              <a:t>I</a:t>
            </a:r>
            <a:r>
              <a:rPr lang="zh-CN" altLang="en-US" dirty="0"/>
              <a:t> </a:t>
            </a:r>
            <a:r>
              <a:rPr lang="en-US" altLang="zh-CN" baseline="-25000" dirty="0"/>
              <a:t>0</a:t>
            </a:r>
            <a:r>
              <a:rPr lang="zh-CN" altLang="en-US" dirty="0" smtClean="0"/>
              <a:t> </a:t>
            </a:r>
            <a:r>
              <a:rPr lang="zh-CN" altLang="en-US" dirty="0"/>
              <a:t>的办法构造线性时变电路。 </a:t>
            </a:r>
            <a:r>
              <a:rPr lang="zh-CN" altLang="en-US" dirty="0" smtClean="0"/>
              <a:t>为高速</a:t>
            </a:r>
            <a:r>
              <a:rPr lang="zh-CN" altLang="en-US" dirty="0"/>
              <a:t>开关、限幅放大器等电路。</a:t>
            </a:r>
            <a:endParaRPr lang="zh-CN" altLang="en-US" dirty="0"/>
          </a:p>
        </p:txBody>
      </p:sp>
      <p:pic>
        <p:nvPicPr>
          <p:cNvPr id="2" name="图片 1"/>
          <p:cNvPicPr>
            <a:picLocks noChangeAspect="1"/>
          </p:cNvPicPr>
          <p:nvPr/>
        </p:nvPicPr>
        <p:blipFill>
          <a:blip r:embed="rId2"/>
          <a:stretch>
            <a:fillRect/>
          </a:stretch>
        </p:blipFill>
        <p:spPr>
          <a:xfrm>
            <a:off x="2650084" y="1962025"/>
            <a:ext cx="4125181" cy="854768"/>
          </a:xfrm>
          <a:prstGeom prst="rect">
            <a:avLst/>
          </a:prstGeom>
        </p:spPr>
      </p:pic>
      <p:sp>
        <p:nvSpPr>
          <p:cNvPr id="4" name="矩形 3"/>
          <p:cNvSpPr/>
          <p:nvPr/>
        </p:nvSpPr>
        <p:spPr>
          <a:xfrm>
            <a:off x="7109137" y="2711285"/>
            <a:ext cx="931665" cy="461665"/>
          </a:xfrm>
          <a:prstGeom prst="rect">
            <a:avLst/>
          </a:prstGeom>
        </p:spPr>
        <p:txBody>
          <a:bodyPr wrap="none">
            <a:spAutoFit/>
          </a:bodyPr>
          <a:lstStyle/>
          <a:p>
            <a:r>
              <a:rPr lang="en-US" altLang="zh-CN" sz="2400" dirty="0" smtClean="0"/>
              <a:t>(5-52)</a:t>
            </a:r>
            <a:endParaRPr lang="zh-CN" altLang="en-US" sz="2400" dirty="0"/>
          </a:p>
        </p:txBody>
      </p:sp>
    </p:spTree>
    <p:extLst>
      <p:ext uri="{BB962C8B-B14F-4D97-AF65-F5344CB8AC3E}">
        <p14:creationId xmlns:p14="http://schemas.microsoft.com/office/powerpoint/2010/main" val="18283822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 </a:t>
            </a:r>
            <a:r>
              <a:rPr lang="zh-CN" altLang="en-US" dirty="0"/>
              <a:t>５）当输入差模电压 </a:t>
            </a:r>
            <a:r>
              <a:rPr lang="en-US" altLang="zh-CN" dirty="0" smtClean="0"/>
              <a:t>u</a:t>
            </a:r>
            <a:r>
              <a:rPr lang="zh-CN" altLang="en-US" dirty="0" smtClean="0"/>
              <a:t> </a:t>
            </a:r>
            <a:r>
              <a:rPr lang="zh-CN" altLang="en-US" dirty="0"/>
              <a:t>＝ </a:t>
            </a:r>
            <a:r>
              <a:rPr lang="en-US" altLang="zh-CN" dirty="0" smtClean="0"/>
              <a:t>U</a:t>
            </a:r>
            <a:r>
              <a:rPr lang="en-US" altLang="zh-CN" baseline="-25000" dirty="0" smtClean="0"/>
              <a:t>1</a:t>
            </a:r>
            <a:r>
              <a:rPr lang="en-US" altLang="zh-CN" dirty="0" smtClean="0"/>
              <a:t>cos</a:t>
            </a:r>
            <a:r>
              <a:rPr lang="el-GR" altLang="zh-CN" dirty="0" smtClean="0"/>
              <a:t>ω</a:t>
            </a:r>
            <a:r>
              <a:rPr lang="en-US" altLang="zh-CN" baseline="-25000" dirty="0" smtClean="0"/>
              <a:t>1</a:t>
            </a:r>
            <a:r>
              <a:rPr lang="en-US" altLang="zh-CN" dirty="0" smtClean="0"/>
              <a:t>t</a:t>
            </a:r>
            <a:r>
              <a:rPr lang="zh-CN" altLang="en-US" dirty="0" smtClean="0"/>
              <a:t>时</a:t>
            </a:r>
            <a:r>
              <a:rPr lang="zh-CN" altLang="en-US" dirty="0"/>
              <a:t>，由传输特性可得 </a:t>
            </a:r>
            <a:r>
              <a:rPr lang="en-US" altLang="zh-CN" dirty="0" smtClean="0"/>
              <a:t>i</a:t>
            </a:r>
            <a:r>
              <a:rPr lang="en-US" altLang="zh-CN" baseline="-25000" dirty="0"/>
              <a:t>o</a:t>
            </a:r>
            <a:r>
              <a:rPr lang="zh-CN" altLang="en-US" dirty="0" smtClean="0"/>
              <a:t> </a:t>
            </a:r>
            <a:r>
              <a:rPr lang="zh-CN" altLang="en-US" dirty="0"/>
              <a:t>波形，如</a:t>
            </a:r>
            <a:r>
              <a:rPr lang="zh-CN" altLang="en-US" dirty="0" smtClean="0"/>
              <a:t>图</a:t>
            </a:r>
            <a:r>
              <a:rPr lang="en-US" altLang="zh-CN" dirty="0" smtClean="0"/>
              <a:t>5-16</a:t>
            </a:r>
            <a:r>
              <a:rPr lang="zh-CN" altLang="en-US" dirty="0" smtClean="0"/>
              <a:t>。</a:t>
            </a:r>
            <a:r>
              <a:rPr lang="zh-CN" altLang="en-US" dirty="0"/>
              <a:t>其所含频 率分量可</a:t>
            </a:r>
            <a:r>
              <a:rPr lang="zh-CN" altLang="en-US" dirty="0" smtClean="0"/>
              <a:t>由</a:t>
            </a:r>
            <a:r>
              <a:rPr lang="en-US" altLang="zh-CN" dirty="0" smtClean="0"/>
              <a:t>tanh(u/2U</a:t>
            </a:r>
            <a:r>
              <a:rPr lang="en-US" altLang="zh-CN" baseline="-25000" dirty="0" smtClean="0"/>
              <a:t>T</a:t>
            </a:r>
            <a:r>
              <a:rPr lang="en-US" altLang="zh-CN" dirty="0" smtClean="0"/>
              <a:t>)</a:t>
            </a:r>
            <a:r>
              <a:rPr lang="zh-CN" altLang="en-US" dirty="0" smtClean="0"/>
              <a:t> 的</a:t>
            </a:r>
            <a:r>
              <a:rPr lang="zh-CN" altLang="en-US" dirty="0"/>
              <a:t>傅立叶级数展开式求得，</a:t>
            </a:r>
            <a:r>
              <a:rPr lang="zh-CN" altLang="en-US" dirty="0" smtClean="0"/>
              <a:t>即</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smtClean="0"/>
              <a:t>式</a:t>
            </a:r>
            <a:r>
              <a:rPr lang="zh-CN" altLang="en-US" dirty="0"/>
              <a:t>中，傅里叶系数：</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628650" y="2601878"/>
            <a:ext cx="7897078" cy="1257422"/>
          </a:xfrm>
          <a:prstGeom prst="rect">
            <a:avLst/>
          </a:prstGeom>
        </p:spPr>
      </p:pic>
      <p:pic>
        <p:nvPicPr>
          <p:cNvPr id="4" name="图片 3"/>
          <p:cNvPicPr>
            <a:picLocks noChangeAspect="1"/>
          </p:cNvPicPr>
          <p:nvPr/>
        </p:nvPicPr>
        <p:blipFill>
          <a:blip r:embed="rId3"/>
          <a:stretch>
            <a:fillRect/>
          </a:stretch>
        </p:blipFill>
        <p:spPr>
          <a:xfrm>
            <a:off x="784143" y="5134450"/>
            <a:ext cx="6997439" cy="757846"/>
          </a:xfrm>
          <a:prstGeom prst="rect">
            <a:avLst/>
          </a:prstGeom>
        </p:spPr>
      </p:pic>
      <p:sp>
        <p:nvSpPr>
          <p:cNvPr id="5" name="矩形 4"/>
          <p:cNvSpPr/>
          <p:nvPr/>
        </p:nvSpPr>
        <p:spPr>
          <a:xfrm>
            <a:off x="7315749" y="3640218"/>
            <a:ext cx="931665" cy="461665"/>
          </a:xfrm>
          <a:prstGeom prst="rect">
            <a:avLst/>
          </a:prstGeom>
        </p:spPr>
        <p:txBody>
          <a:bodyPr wrap="none">
            <a:spAutoFit/>
          </a:bodyPr>
          <a:lstStyle/>
          <a:p>
            <a:r>
              <a:rPr lang="en-US" altLang="zh-CN" sz="2400" dirty="0" smtClean="0"/>
              <a:t>(5-53)</a:t>
            </a:r>
            <a:endParaRPr lang="zh-CN" altLang="en-US" sz="2400" dirty="0"/>
          </a:p>
        </p:txBody>
      </p:sp>
      <p:sp>
        <p:nvSpPr>
          <p:cNvPr id="6" name="矩形 5"/>
          <p:cNvSpPr/>
          <p:nvPr/>
        </p:nvSpPr>
        <p:spPr>
          <a:xfrm>
            <a:off x="7471242" y="5797607"/>
            <a:ext cx="931665" cy="461665"/>
          </a:xfrm>
          <a:prstGeom prst="rect">
            <a:avLst/>
          </a:prstGeom>
        </p:spPr>
        <p:txBody>
          <a:bodyPr wrap="none">
            <a:spAutoFit/>
          </a:bodyPr>
          <a:lstStyle/>
          <a:p>
            <a:r>
              <a:rPr lang="en-US" altLang="zh-CN" sz="2400" dirty="0" smtClean="0"/>
              <a:t>(5-54)</a:t>
            </a:r>
            <a:endParaRPr lang="zh-CN" altLang="en-US" sz="2400" dirty="0"/>
          </a:p>
        </p:txBody>
      </p:sp>
    </p:spTree>
    <p:extLst>
      <p:ext uri="{BB962C8B-B14F-4D97-AF65-F5344CB8AC3E}">
        <p14:creationId xmlns:p14="http://schemas.microsoft.com/office/powerpoint/2010/main" val="15838607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7058" y="1253417"/>
            <a:ext cx="5409883" cy="3669312"/>
          </a:xfrm>
          <a:prstGeom prst="rect">
            <a:avLst/>
          </a:prstGeom>
        </p:spPr>
      </p:pic>
      <p:sp>
        <p:nvSpPr>
          <p:cNvPr id="4" name="矩形 3"/>
          <p:cNvSpPr/>
          <p:nvPr/>
        </p:nvSpPr>
        <p:spPr>
          <a:xfrm>
            <a:off x="1712932" y="5451093"/>
            <a:ext cx="5718133" cy="461665"/>
          </a:xfrm>
          <a:prstGeom prst="rect">
            <a:avLst/>
          </a:prstGeom>
        </p:spPr>
        <p:txBody>
          <a:bodyPr wrap="square">
            <a:spAutoFit/>
          </a:bodyPr>
          <a:lstStyle/>
          <a:p>
            <a:pPr algn="ctr"/>
            <a:r>
              <a:rPr lang="zh-CN" altLang="en-US" sz="2400" dirty="0" smtClean="0"/>
              <a:t>图</a:t>
            </a:r>
            <a:r>
              <a:rPr lang="en-US" altLang="zh-CN" sz="2400" dirty="0" smtClean="0"/>
              <a:t>5-16</a:t>
            </a:r>
            <a:r>
              <a:rPr lang="zh-CN" altLang="en-US" sz="2400" dirty="0"/>
              <a:t>　差分对作放大时 </a:t>
            </a:r>
            <a:r>
              <a:rPr lang="en-US" altLang="zh-CN" sz="2400" dirty="0" smtClean="0"/>
              <a:t>i</a:t>
            </a:r>
            <a:r>
              <a:rPr lang="en-US" altLang="zh-CN" sz="2400" baseline="-25000" dirty="0" smtClean="0"/>
              <a:t>o</a:t>
            </a:r>
            <a:r>
              <a:rPr lang="zh-CN" altLang="en-US" sz="2400" dirty="0" smtClean="0"/>
              <a:t>的</a:t>
            </a:r>
            <a:r>
              <a:rPr lang="zh-CN" altLang="en-US" sz="2400" dirty="0"/>
              <a:t>输出波形</a:t>
            </a:r>
          </a:p>
        </p:txBody>
      </p:sp>
    </p:spTree>
    <p:extLst>
      <p:ext uri="{BB962C8B-B14F-4D97-AF65-F5344CB8AC3E}">
        <p14:creationId xmlns:p14="http://schemas.microsoft.com/office/powerpoint/2010/main" val="40928555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2" name="矩形 1"/>
          <p:cNvSpPr/>
          <p:nvPr/>
        </p:nvSpPr>
        <p:spPr>
          <a:xfrm>
            <a:off x="3143564" y="998484"/>
            <a:ext cx="2856872" cy="461665"/>
          </a:xfrm>
          <a:prstGeom prst="rect">
            <a:avLst/>
          </a:prstGeom>
        </p:spPr>
        <p:txBody>
          <a:bodyPr wrap="none">
            <a:spAutoFit/>
          </a:bodyPr>
          <a:lstStyle/>
          <a:p>
            <a:pPr algn="ctr"/>
            <a:r>
              <a:rPr lang="zh-CN" altLang="en-US" sz="2400" dirty="0" smtClean="0"/>
              <a:t>表</a:t>
            </a:r>
            <a:r>
              <a:rPr lang="en-US" altLang="zh-CN" sz="2400" dirty="0" smtClean="0"/>
              <a:t>5-2</a:t>
            </a:r>
            <a:r>
              <a:rPr lang="zh-CN" altLang="en-US" sz="2400" dirty="0"/>
              <a:t>　 </a:t>
            </a:r>
            <a:r>
              <a:rPr lang="zh-CN" altLang="en-US" sz="2400" dirty="0" smtClean="0"/>
              <a:t>β</a:t>
            </a:r>
            <a:r>
              <a:rPr lang="en-US" altLang="zh-CN" sz="2400" baseline="-25000" dirty="0" smtClean="0"/>
              <a:t>n</a:t>
            </a:r>
            <a:r>
              <a:rPr lang="zh-CN" altLang="en-US" sz="2400" dirty="0" smtClean="0"/>
              <a:t> </a:t>
            </a:r>
            <a:r>
              <a:rPr lang="en-US" altLang="zh-CN" sz="2400" dirty="0" smtClean="0"/>
              <a:t>(x)</a:t>
            </a:r>
            <a:r>
              <a:rPr lang="zh-CN" altLang="en-US" sz="2400" dirty="0" smtClean="0"/>
              <a:t>数</a:t>
            </a:r>
            <a:r>
              <a:rPr lang="zh-CN" altLang="en-US" sz="2400" dirty="0"/>
              <a:t>值表</a:t>
            </a:r>
          </a:p>
        </p:txBody>
      </p:sp>
      <p:pic>
        <p:nvPicPr>
          <p:cNvPr id="4" name="图片 3"/>
          <p:cNvPicPr>
            <a:picLocks noChangeAspect="1"/>
          </p:cNvPicPr>
          <p:nvPr/>
        </p:nvPicPr>
        <p:blipFill>
          <a:blip r:embed="rId2"/>
          <a:stretch>
            <a:fillRect/>
          </a:stretch>
        </p:blipFill>
        <p:spPr>
          <a:xfrm>
            <a:off x="719575" y="1594859"/>
            <a:ext cx="7908509" cy="4020379"/>
          </a:xfrm>
          <a:prstGeom prst="rect">
            <a:avLst/>
          </a:prstGeom>
        </p:spPr>
      </p:pic>
    </p:spTree>
    <p:extLst>
      <p:ext uri="{BB962C8B-B14F-4D97-AF65-F5344CB8AC3E}">
        <p14:creationId xmlns:p14="http://schemas.microsoft.com/office/powerpoint/2010/main" val="39060297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３</a:t>
            </a:r>
            <a:r>
              <a:rPr lang="zh-CN" altLang="en-US" b="1" dirty="0"/>
              <a:t>．差分对频谱搬移电路 </a:t>
            </a:r>
            <a:r>
              <a:rPr lang="en-US" altLang="zh-CN" dirty="0" smtClean="0"/>
              <a:t/>
            </a:r>
            <a:br>
              <a:rPr lang="en-US" altLang="zh-CN" dirty="0" smtClean="0"/>
            </a:br>
            <a:r>
              <a:rPr lang="en-US" altLang="zh-CN" dirty="0"/>
              <a:t> </a:t>
            </a:r>
            <a:r>
              <a:rPr lang="en-US" altLang="zh-CN" dirty="0" smtClean="0"/>
              <a:t>       </a:t>
            </a:r>
            <a:r>
              <a:rPr lang="zh-CN" altLang="en-US" dirty="0" smtClean="0"/>
              <a:t>差</a:t>
            </a:r>
            <a:r>
              <a:rPr lang="zh-CN" altLang="en-US" dirty="0"/>
              <a:t>分对电路的可控通道有两个：一个为输入差模电压，一个为电流</a:t>
            </a:r>
            <a:r>
              <a:rPr lang="zh-CN" altLang="en-US" dirty="0" smtClean="0"/>
              <a:t>源</a:t>
            </a:r>
            <a:r>
              <a:rPr lang="en-US" altLang="zh-CN" dirty="0" smtClean="0"/>
              <a:t>I</a:t>
            </a:r>
            <a:r>
              <a:rPr lang="en-US" altLang="zh-CN" baseline="-25000" dirty="0" smtClean="0"/>
              <a:t>0</a:t>
            </a:r>
            <a:r>
              <a:rPr lang="zh-CN" altLang="en-US" dirty="0" smtClean="0"/>
              <a:t>；</a:t>
            </a:r>
            <a:r>
              <a:rPr lang="zh-CN" altLang="en-US" dirty="0"/>
              <a:t>故可用输</a:t>
            </a:r>
            <a:r>
              <a:rPr lang="zh-CN" altLang="en-US" dirty="0" smtClean="0"/>
              <a:t>入信</a:t>
            </a:r>
            <a:r>
              <a:rPr lang="zh-CN" altLang="en-US" dirty="0"/>
              <a:t>号和控制信号分别控制这两个通道。由于输出电流 </a:t>
            </a:r>
            <a:r>
              <a:rPr lang="en-US" altLang="zh-CN" dirty="0" smtClean="0"/>
              <a:t>i</a:t>
            </a:r>
            <a:r>
              <a:rPr lang="en-US" altLang="zh-CN" baseline="-25000" dirty="0" smtClean="0"/>
              <a:t>o</a:t>
            </a:r>
            <a:r>
              <a:rPr lang="zh-CN" altLang="en-US" dirty="0" smtClean="0"/>
              <a:t>与 </a:t>
            </a:r>
            <a:r>
              <a:rPr lang="en-US" altLang="zh-CN" dirty="0"/>
              <a:t>I</a:t>
            </a:r>
            <a:r>
              <a:rPr lang="en-US" altLang="zh-CN" baseline="-25000" dirty="0"/>
              <a:t>0</a:t>
            </a:r>
            <a:r>
              <a:rPr lang="zh-CN" altLang="en-US" dirty="0" smtClean="0"/>
              <a:t>成</a:t>
            </a:r>
            <a:r>
              <a:rPr lang="zh-CN" altLang="en-US" dirty="0"/>
              <a:t>线性关系，所以将控制电流 源的这个通道称为线性通道；输出电流 </a:t>
            </a:r>
            <a:r>
              <a:rPr lang="en-US" altLang="zh-CN" dirty="0" smtClean="0"/>
              <a:t>i</a:t>
            </a:r>
            <a:r>
              <a:rPr lang="en-US" altLang="zh-CN" baseline="-25000" dirty="0" smtClean="0"/>
              <a:t>o</a:t>
            </a:r>
            <a:r>
              <a:rPr lang="zh-CN" altLang="en-US" dirty="0" smtClean="0"/>
              <a:t>与</a:t>
            </a:r>
            <a:r>
              <a:rPr lang="zh-CN" altLang="en-US" dirty="0"/>
              <a:t>差模输入电压 </a:t>
            </a:r>
            <a:r>
              <a:rPr lang="en-US" altLang="zh-CN" dirty="0" smtClean="0"/>
              <a:t>u</a:t>
            </a:r>
            <a:r>
              <a:rPr lang="zh-CN" altLang="en-US" dirty="0" smtClean="0"/>
              <a:t> </a:t>
            </a:r>
            <a:r>
              <a:rPr lang="zh-CN" altLang="en-US" dirty="0"/>
              <a:t>成非线性关系，所以将差模输 入通道称为非线性通道。</a:t>
            </a:r>
            <a:r>
              <a:rPr lang="zh-CN" altLang="en-US" dirty="0" smtClean="0"/>
              <a:t>图</a:t>
            </a:r>
            <a:r>
              <a:rPr lang="en-US" altLang="zh-CN" dirty="0" smtClean="0"/>
              <a:t>5-17</a:t>
            </a:r>
            <a:r>
              <a:rPr lang="zh-CN" altLang="en-US" dirty="0" smtClean="0"/>
              <a:t>为</a:t>
            </a:r>
            <a:r>
              <a:rPr lang="zh-CN" altLang="en-US" dirty="0"/>
              <a:t>差分对频谱搬移电路的原理图。</a:t>
            </a:r>
            <a:br>
              <a:rPr lang="zh-CN" altLang="en-US" dirty="0"/>
            </a:br>
            <a:endParaRPr lang="zh-CN" altLang="en-US" dirty="0"/>
          </a:p>
        </p:txBody>
      </p:sp>
    </p:spTree>
    <p:extLst>
      <p:ext uri="{BB962C8B-B14F-4D97-AF65-F5344CB8AC3E}">
        <p14:creationId xmlns:p14="http://schemas.microsoft.com/office/powerpoint/2010/main" val="330465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t>式中， </a:t>
            </a:r>
            <a:r>
              <a:rPr lang="en-US" altLang="zh-CN" dirty="0" smtClean="0"/>
              <a:t>V</a:t>
            </a:r>
            <a:r>
              <a:rPr lang="en-US" altLang="zh-CN" baseline="-25000" dirty="0" smtClean="0"/>
              <a:t>n</a:t>
            </a:r>
            <a:r>
              <a:rPr lang="zh-CN" altLang="en-US" dirty="0" smtClean="0"/>
              <a:t>为</a:t>
            </a:r>
            <a:r>
              <a:rPr lang="zh-CN" altLang="en-US" dirty="0"/>
              <a:t>分解后的第 </a:t>
            </a:r>
            <a:r>
              <a:rPr lang="en-US" altLang="zh-CN" dirty="0" smtClean="0"/>
              <a:t>n</a:t>
            </a:r>
            <a:r>
              <a:rPr lang="zh-CN" altLang="en-US" dirty="0" smtClean="0"/>
              <a:t>次</a:t>
            </a:r>
            <a:r>
              <a:rPr lang="zh-CN" altLang="en-US" dirty="0"/>
              <a:t>谐波的振幅。用傅立叶级数将式（ </a:t>
            </a:r>
            <a:r>
              <a:rPr lang="en-US" altLang="zh-CN" dirty="0" smtClean="0"/>
              <a:t>5-6</a:t>
            </a:r>
            <a:r>
              <a:rPr lang="zh-CN" altLang="en-US" dirty="0" smtClean="0"/>
              <a:t>）</a:t>
            </a:r>
            <a:r>
              <a:rPr lang="zh-CN" altLang="en-US" dirty="0"/>
              <a:t>展开，也可得到</a:t>
            </a:r>
            <a:r>
              <a:rPr lang="zh-CN" altLang="en-US" dirty="0" smtClean="0"/>
              <a:t>式（ </a:t>
            </a:r>
            <a:r>
              <a:rPr lang="en-US" altLang="zh-CN" dirty="0" smtClean="0"/>
              <a:t>5-7</a:t>
            </a:r>
            <a:r>
              <a:rPr lang="zh-CN" altLang="en-US" dirty="0" smtClean="0"/>
              <a:t>）</a:t>
            </a:r>
            <a:r>
              <a:rPr lang="zh-CN" altLang="en-US" dirty="0"/>
              <a:t>相同的结果。由上式可以看出，当单一频率信号作用于非线性器件时，在输出电流 中不仅包含了输入信号的频率分量 </a:t>
            </a:r>
            <a:r>
              <a:rPr lang="el-GR" altLang="zh-CN" dirty="0" smtClean="0"/>
              <a:t>ω</a:t>
            </a:r>
            <a:r>
              <a:rPr lang="en-US" altLang="zh-CN" baseline="-25000" dirty="0" smtClean="0"/>
              <a:t>1</a:t>
            </a:r>
            <a:r>
              <a:rPr lang="zh-CN" altLang="el-GR" dirty="0" smtClean="0"/>
              <a:t>，</a:t>
            </a:r>
            <a:r>
              <a:rPr lang="zh-CN" altLang="en-US" dirty="0"/>
              <a:t>而且还包含了该频率分量的各次谐波分量 </a:t>
            </a:r>
            <a:r>
              <a:rPr lang="en-US" altLang="zh-CN" dirty="0" smtClean="0"/>
              <a:t>n</a:t>
            </a:r>
            <a:r>
              <a:rPr lang="el-GR" altLang="zh-CN" dirty="0" smtClean="0"/>
              <a:t>ω</a:t>
            </a:r>
            <a:r>
              <a:rPr lang="en-US" altLang="zh-CN" baseline="-25000" dirty="0" smtClean="0"/>
              <a:t>1</a:t>
            </a:r>
            <a:r>
              <a:rPr lang="zh-CN" altLang="el-GR" dirty="0" smtClean="0"/>
              <a:t>（ </a:t>
            </a:r>
            <a:r>
              <a:rPr lang="en-US" altLang="zh-CN" dirty="0" smtClean="0"/>
              <a:t>n</a:t>
            </a:r>
            <a:r>
              <a:rPr lang="zh-CN" altLang="en-US" dirty="0" smtClean="0"/>
              <a:t> </a:t>
            </a:r>
            <a:r>
              <a:rPr lang="en-US" altLang="zh-CN" dirty="0" smtClean="0"/>
              <a:t>=2</a:t>
            </a:r>
            <a:r>
              <a:rPr lang="zh-CN" altLang="en-US" dirty="0" smtClean="0"/>
              <a:t>，</a:t>
            </a:r>
            <a:r>
              <a:rPr lang="en-US" altLang="zh-CN" dirty="0" smtClean="0"/>
              <a:t>3</a:t>
            </a:r>
            <a:r>
              <a:rPr lang="zh-CN" altLang="en-US" dirty="0" smtClean="0"/>
              <a:t>，</a:t>
            </a:r>
            <a:r>
              <a:rPr lang="en-US" altLang="zh-CN" dirty="0"/>
              <a:t>…</a:t>
            </a:r>
            <a:r>
              <a:rPr lang="zh-CN" altLang="en-US" dirty="0"/>
              <a:t>），这些谐波分量就是非线性器件产生的新的频率分量。在放大器中，由于工作点选择不当，工作到了非线性区，或输入信号的幅度超过了放大器的动态范围，就会产生这 种非线性失真</a:t>
            </a:r>
            <a:r>
              <a:rPr lang="en-US" altLang="zh-CN" dirty="0" smtClean="0"/>
              <a:t>——</a:t>
            </a:r>
            <a:r>
              <a:rPr lang="zh-CN" altLang="en-US" dirty="0" smtClean="0"/>
              <a:t>输</a:t>
            </a:r>
            <a:r>
              <a:rPr lang="zh-CN" altLang="en-US" dirty="0"/>
              <a:t>出中有输入信号频率的谐波分量，使输出波形失真。当然，这种电路 可以用作倍频电路，在输出端加一窄带滤波器，就可根据需要获得输入信号频率的倍频 信号。 </a:t>
            </a:r>
            <a:br>
              <a:rPr lang="zh-CN" altLang="en-US" dirty="0"/>
            </a:br>
            <a:endParaRPr lang="zh-CN" altLang="en-US" dirty="0"/>
          </a:p>
        </p:txBody>
      </p:sp>
    </p:spTree>
    <p:extLst>
      <p:ext uri="{BB962C8B-B14F-4D97-AF65-F5344CB8AC3E}">
        <p14:creationId xmlns:p14="http://schemas.microsoft.com/office/powerpoint/2010/main" val="24731728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164" y="1082865"/>
            <a:ext cx="4156929" cy="4549854"/>
          </a:xfrm>
          <a:prstGeom prst="rect">
            <a:avLst/>
          </a:prstGeom>
        </p:spPr>
      </p:pic>
      <p:sp>
        <p:nvSpPr>
          <p:cNvPr id="4" name="矩形 3"/>
          <p:cNvSpPr/>
          <p:nvPr/>
        </p:nvSpPr>
        <p:spPr>
          <a:xfrm>
            <a:off x="2493535" y="5749950"/>
            <a:ext cx="4200189" cy="461665"/>
          </a:xfrm>
          <a:prstGeom prst="rect">
            <a:avLst/>
          </a:prstGeom>
        </p:spPr>
        <p:txBody>
          <a:bodyPr wrap="none">
            <a:spAutoFit/>
          </a:bodyPr>
          <a:lstStyle/>
          <a:p>
            <a:pPr algn="ctr"/>
            <a:r>
              <a:rPr lang="zh-CN" altLang="en-US" sz="2400" dirty="0" smtClean="0"/>
              <a:t>图</a:t>
            </a:r>
            <a:r>
              <a:rPr lang="en-US" altLang="zh-CN" sz="2400" dirty="0" smtClean="0"/>
              <a:t>5-17</a:t>
            </a:r>
            <a:r>
              <a:rPr lang="zh-CN" altLang="en-US" sz="2400" dirty="0"/>
              <a:t>　差分对频谱搬移电路 </a:t>
            </a:r>
          </a:p>
        </p:txBody>
      </p:sp>
    </p:spTree>
    <p:extLst>
      <p:ext uri="{BB962C8B-B14F-4D97-AF65-F5344CB8AC3E}">
        <p14:creationId xmlns:p14="http://schemas.microsoft.com/office/powerpoint/2010/main" val="3905722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集</a:t>
            </a:r>
            <a:r>
              <a:rPr lang="zh-CN" altLang="en-US" dirty="0"/>
              <a:t>电极负载为一滤波回路，滤波回路（或滤波器）的种类和参数可根据不同的功能进行设 计，输出频率分量呈现的阻抗为 </a:t>
            </a:r>
            <a:r>
              <a:rPr lang="en-US" altLang="zh-CN" dirty="0" smtClean="0"/>
              <a:t>R</a:t>
            </a:r>
            <a:r>
              <a:rPr lang="en-US" altLang="zh-CN" baseline="-25000" dirty="0" smtClean="0"/>
              <a:t>L</a:t>
            </a:r>
            <a:r>
              <a:rPr lang="zh-CN" altLang="en-US" dirty="0" smtClean="0"/>
              <a:t>。</a:t>
            </a:r>
            <a:r>
              <a:rPr lang="zh-CN" altLang="en-US" dirty="0"/>
              <a:t>恒流源 </a:t>
            </a:r>
            <a:r>
              <a:rPr lang="en-US" altLang="zh-CN" dirty="0" smtClean="0"/>
              <a:t>I</a:t>
            </a:r>
            <a:r>
              <a:rPr lang="en-US" altLang="zh-CN" baseline="-25000" dirty="0" smtClean="0"/>
              <a:t>0</a:t>
            </a:r>
            <a:r>
              <a:rPr lang="zh-CN" altLang="en-US" dirty="0" smtClean="0"/>
              <a:t> </a:t>
            </a:r>
            <a:r>
              <a:rPr lang="zh-CN" altLang="en-US" dirty="0"/>
              <a:t>由尾</a:t>
            </a:r>
            <a:r>
              <a:rPr lang="zh-CN" altLang="en-US" dirty="0" smtClean="0"/>
              <a:t>管</a:t>
            </a:r>
            <a:r>
              <a:rPr lang="en-US" altLang="zh-CN" dirty="0" smtClean="0"/>
              <a:t>V</a:t>
            </a:r>
            <a:r>
              <a:rPr lang="en-US" altLang="zh-CN" baseline="-25000" dirty="0" smtClean="0"/>
              <a:t>3</a:t>
            </a:r>
            <a:r>
              <a:rPr lang="zh-CN" altLang="en-US" dirty="0" smtClean="0"/>
              <a:t>提</a:t>
            </a:r>
            <a:r>
              <a:rPr lang="zh-CN" altLang="en-US" dirty="0"/>
              <a:t>供</a:t>
            </a:r>
            <a:r>
              <a:rPr lang="zh-CN" altLang="en-US" dirty="0" smtClean="0"/>
              <a:t>，</a:t>
            </a:r>
            <a:r>
              <a:rPr lang="en-US" altLang="zh-CN" dirty="0"/>
              <a:t> V</a:t>
            </a:r>
            <a:r>
              <a:rPr lang="en-US" altLang="zh-CN" baseline="-25000" dirty="0"/>
              <a:t>3</a:t>
            </a:r>
            <a:r>
              <a:rPr lang="zh-CN" altLang="en-US" dirty="0" smtClean="0"/>
              <a:t>射</a:t>
            </a:r>
            <a:r>
              <a:rPr lang="zh-CN" altLang="en-US" dirty="0"/>
              <a:t>极接有大电阻 </a:t>
            </a:r>
            <a:r>
              <a:rPr lang="en-US" altLang="zh-CN" dirty="0" smtClean="0"/>
              <a:t>R</a:t>
            </a:r>
            <a:r>
              <a:rPr lang="en-US" altLang="zh-CN" baseline="-25000" dirty="0" smtClean="0"/>
              <a:t>E</a:t>
            </a:r>
            <a:r>
              <a:rPr lang="zh-CN" altLang="en-US" dirty="0" smtClean="0"/>
              <a:t>，</a:t>
            </a:r>
            <a:r>
              <a:rPr lang="zh-CN" altLang="en-US" dirty="0"/>
              <a:t>所以又 将此电路称为“长尾偶电路”。 </a:t>
            </a:r>
            <a:r>
              <a:rPr lang="en-US" altLang="zh-CN" dirty="0" smtClean="0"/>
              <a:t>R</a:t>
            </a:r>
            <a:r>
              <a:rPr lang="en-US" altLang="zh-CN" baseline="-25000" dirty="0" smtClean="0"/>
              <a:t>E</a:t>
            </a:r>
            <a:r>
              <a:rPr lang="zh-CN" altLang="en-US" dirty="0" smtClean="0"/>
              <a:t>大</a:t>
            </a:r>
            <a:r>
              <a:rPr lang="zh-CN" altLang="en-US" dirty="0"/>
              <a:t>则可削弱 </a:t>
            </a:r>
            <a:r>
              <a:rPr lang="en-US" altLang="zh-CN" dirty="0"/>
              <a:t>V</a:t>
            </a:r>
            <a:r>
              <a:rPr lang="en-US" altLang="zh-CN" baseline="-25000" dirty="0"/>
              <a:t>3</a:t>
            </a:r>
            <a:r>
              <a:rPr lang="zh-CN" altLang="en-US" dirty="0" smtClean="0"/>
              <a:t>的</a:t>
            </a:r>
            <a:r>
              <a:rPr lang="zh-CN" altLang="en-US" dirty="0"/>
              <a:t>发射结非线性电阻的作用。由图中可看到</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当</a:t>
            </a:r>
            <a:r>
              <a:rPr lang="zh-CN" altLang="en-US" dirty="0"/>
              <a:t>忽</a:t>
            </a:r>
            <a:r>
              <a:rPr lang="zh-CN" altLang="en-US" dirty="0" smtClean="0"/>
              <a:t>略</a:t>
            </a:r>
            <a:r>
              <a:rPr lang="en-US" altLang="zh-CN" dirty="0" smtClean="0"/>
              <a:t>u</a:t>
            </a:r>
            <a:r>
              <a:rPr lang="en-US" altLang="zh-CN" baseline="-25000" dirty="0" smtClean="0"/>
              <a:t>be3</a:t>
            </a:r>
            <a:r>
              <a:rPr lang="zh-CN" altLang="en-US" dirty="0" smtClean="0"/>
              <a:t>后</a:t>
            </a:r>
            <a:r>
              <a:rPr lang="zh-CN" altLang="en-US" dirty="0"/>
              <a:t>，得出</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由</a:t>
            </a:r>
            <a:r>
              <a:rPr lang="zh-CN" altLang="en-US" dirty="0"/>
              <a:t>此可得输出电流：</a:t>
            </a:r>
            <a:br>
              <a:rPr lang="zh-CN" altLang="en-US" dirty="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771554" y="3462288"/>
            <a:ext cx="3600892" cy="470885"/>
          </a:xfrm>
          <a:prstGeom prst="rect">
            <a:avLst/>
          </a:prstGeom>
        </p:spPr>
      </p:pic>
      <p:pic>
        <p:nvPicPr>
          <p:cNvPr id="4" name="图片 3"/>
          <p:cNvPicPr>
            <a:picLocks noChangeAspect="1"/>
          </p:cNvPicPr>
          <p:nvPr/>
        </p:nvPicPr>
        <p:blipFill>
          <a:blip r:embed="rId3"/>
          <a:stretch>
            <a:fillRect/>
          </a:stretch>
        </p:blipFill>
        <p:spPr>
          <a:xfrm>
            <a:off x="1040204" y="4426312"/>
            <a:ext cx="6325100" cy="754060"/>
          </a:xfrm>
          <a:prstGeom prst="rect">
            <a:avLst/>
          </a:prstGeom>
        </p:spPr>
      </p:pic>
      <p:sp>
        <p:nvSpPr>
          <p:cNvPr id="5" name="矩形 4"/>
          <p:cNvSpPr/>
          <p:nvPr/>
        </p:nvSpPr>
        <p:spPr>
          <a:xfrm>
            <a:off x="7365304" y="3471508"/>
            <a:ext cx="931665" cy="461665"/>
          </a:xfrm>
          <a:prstGeom prst="rect">
            <a:avLst/>
          </a:prstGeom>
        </p:spPr>
        <p:txBody>
          <a:bodyPr wrap="none">
            <a:spAutoFit/>
          </a:bodyPr>
          <a:lstStyle/>
          <a:p>
            <a:r>
              <a:rPr lang="en-US" altLang="zh-CN" sz="2400" dirty="0" smtClean="0"/>
              <a:t>(5-55)</a:t>
            </a:r>
            <a:endParaRPr lang="zh-CN" altLang="en-US" sz="2400" dirty="0"/>
          </a:p>
        </p:txBody>
      </p:sp>
      <p:sp>
        <p:nvSpPr>
          <p:cNvPr id="6" name="矩形 5"/>
          <p:cNvSpPr/>
          <p:nvPr/>
        </p:nvSpPr>
        <p:spPr>
          <a:xfrm>
            <a:off x="7365304" y="4610728"/>
            <a:ext cx="931665" cy="461665"/>
          </a:xfrm>
          <a:prstGeom prst="rect">
            <a:avLst/>
          </a:prstGeom>
        </p:spPr>
        <p:txBody>
          <a:bodyPr wrap="none">
            <a:spAutoFit/>
          </a:bodyPr>
          <a:lstStyle/>
          <a:p>
            <a:r>
              <a:rPr lang="en-US" altLang="zh-CN" sz="2400" dirty="0" smtClean="0"/>
              <a:t>(5-56)</a:t>
            </a:r>
            <a:endParaRPr lang="zh-CN" altLang="en-US" sz="2400" dirty="0"/>
          </a:p>
        </p:txBody>
      </p:sp>
    </p:spTree>
    <p:extLst>
      <p:ext uri="{BB962C8B-B14F-4D97-AF65-F5344CB8AC3E}">
        <p14:creationId xmlns:p14="http://schemas.microsoft.com/office/powerpoint/2010/main" val="36460067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考虑</a:t>
            </a:r>
            <a:r>
              <a:rPr lang="en-US" altLang="zh-CN" dirty="0" smtClean="0"/>
              <a:t>|u</a:t>
            </a:r>
            <a:r>
              <a:rPr lang="en-US" altLang="zh-CN" baseline="-25000" dirty="0" smtClean="0"/>
              <a:t>A</a:t>
            </a:r>
            <a:r>
              <a:rPr lang="en-US" altLang="zh-CN" dirty="0" smtClean="0"/>
              <a:t>|</a:t>
            </a:r>
            <a:r>
              <a:rPr lang="zh-CN" altLang="en-US" dirty="0" smtClean="0"/>
              <a:t>＜</a:t>
            </a:r>
            <a:r>
              <a:rPr lang="en-US" altLang="zh-CN" dirty="0" smtClean="0"/>
              <a:t>26mV</a:t>
            </a:r>
            <a:r>
              <a:rPr lang="zh-CN" altLang="en-US" dirty="0" smtClean="0"/>
              <a:t> </a:t>
            </a:r>
            <a:r>
              <a:rPr lang="zh-CN" altLang="en-US" dirty="0"/>
              <a:t>时，</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式中有两个输入信号的乘积项，因此，可以构成频谱线性搬移电路。以上讨论的是双端输 出的情况，单端输出时的结果可自行推导。</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628650" y="1173848"/>
            <a:ext cx="6774449" cy="730108"/>
          </a:xfrm>
          <a:prstGeom prst="rect">
            <a:avLst/>
          </a:prstGeom>
        </p:spPr>
      </p:pic>
      <p:pic>
        <p:nvPicPr>
          <p:cNvPr id="4" name="图片 3"/>
          <p:cNvPicPr>
            <a:picLocks noChangeAspect="1"/>
          </p:cNvPicPr>
          <p:nvPr/>
        </p:nvPicPr>
        <p:blipFill>
          <a:blip r:embed="rId3"/>
          <a:stretch>
            <a:fillRect/>
          </a:stretch>
        </p:blipFill>
        <p:spPr>
          <a:xfrm>
            <a:off x="2687106" y="2545741"/>
            <a:ext cx="3641548" cy="660922"/>
          </a:xfrm>
          <a:prstGeom prst="rect">
            <a:avLst/>
          </a:prstGeom>
        </p:spPr>
      </p:pic>
      <p:sp>
        <p:nvSpPr>
          <p:cNvPr id="5" name="矩形 4"/>
          <p:cNvSpPr/>
          <p:nvPr/>
        </p:nvSpPr>
        <p:spPr>
          <a:xfrm>
            <a:off x="7493392" y="1308069"/>
            <a:ext cx="931665" cy="461665"/>
          </a:xfrm>
          <a:prstGeom prst="rect">
            <a:avLst/>
          </a:prstGeom>
        </p:spPr>
        <p:txBody>
          <a:bodyPr wrap="none">
            <a:spAutoFit/>
          </a:bodyPr>
          <a:lstStyle/>
          <a:p>
            <a:r>
              <a:rPr lang="en-US" altLang="zh-CN" sz="2400" dirty="0" smtClean="0"/>
              <a:t>(5-57)</a:t>
            </a:r>
            <a:endParaRPr lang="zh-CN" altLang="en-US" sz="2400" dirty="0"/>
          </a:p>
        </p:txBody>
      </p:sp>
      <p:sp>
        <p:nvSpPr>
          <p:cNvPr id="6" name="矩形 5"/>
          <p:cNvSpPr/>
          <p:nvPr/>
        </p:nvSpPr>
        <p:spPr>
          <a:xfrm>
            <a:off x="7493392" y="2645369"/>
            <a:ext cx="931665" cy="461665"/>
          </a:xfrm>
          <a:prstGeom prst="rect">
            <a:avLst/>
          </a:prstGeom>
        </p:spPr>
        <p:txBody>
          <a:bodyPr wrap="none">
            <a:spAutoFit/>
          </a:bodyPr>
          <a:lstStyle/>
          <a:p>
            <a:r>
              <a:rPr lang="en-US" altLang="zh-CN" sz="2400" dirty="0" smtClean="0"/>
              <a:t>(5-58)</a:t>
            </a:r>
            <a:endParaRPr lang="zh-CN" altLang="en-US" sz="2400" dirty="0"/>
          </a:p>
        </p:txBody>
      </p:sp>
    </p:spTree>
    <p:extLst>
      <p:ext uri="{BB962C8B-B14F-4D97-AF65-F5344CB8AC3E}">
        <p14:creationId xmlns:p14="http://schemas.microsoft.com/office/powerpoint/2010/main" val="42285952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49" y="787445"/>
            <a:ext cx="7886700" cy="5213131"/>
          </a:xfrm>
        </p:spPr>
        <p:txBody>
          <a:bodyPr/>
          <a:lstStyle/>
          <a:p>
            <a:r>
              <a:rPr lang="zh-CN" altLang="en-US" b="1" dirty="0"/>
              <a:t>二、双差分对电路</a:t>
            </a:r>
            <a:r>
              <a:rPr lang="zh-CN" altLang="en-US" dirty="0"/>
              <a:t/>
            </a:r>
            <a:br>
              <a:rPr lang="zh-CN" altLang="en-US" dirty="0"/>
            </a:br>
            <a:r>
              <a:rPr lang="zh-CN" altLang="en-US" dirty="0" smtClean="0"/>
              <a:t>         双</a:t>
            </a:r>
            <a:r>
              <a:rPr lang="zh-CN" altLang="en-US" dirty="0"/>
              <a:t>差分对频谱搬移电路如</a:t>
            </a:r>
            <a:r>
              <a:rPr lang="zh-CN" altLang="en-US" dirty="0" smtClean="0"/>
              <a:t>图</a:t>
            </a:r>
            <a:r>
              <a:rPr lang="en-US" altLang="zh-CN" dirty="0" smtClean="0"/>
              <a:t>5-18</a:t>
            </a:r>
            <a:r>
              <a:rPr lang="zh-CN" altLang="en-US" dirty="0" smtClean="0"/>
              <a:t>示</a:t>
            </a:r>
            <a:r>
              <a:rPr lang="zh-CN" altLang="en-US" dirty="0"/>
              <a:t>。它由三个基本的差分电路组成，也可看成由两 个单差分对电路组成</a:t>
            </a:r>
            <a:r>
              <a:rPr lang="zh-CN" altLang="en-US" dirty="0" smtClean="0"/>
              <a:t>。</a:t>
            </a:r>
            <a:r>
              <a:rPr lang="en-US" altLang="zh-CN" dirty="0" smtClean="0"/>
              <a:t>V</a:t>
            </a:r>
            <a:r>
              <a:rPr lang="en-US" altLang="zh-CN" baseline="-25000" dirty="0" smtClean="0"/>
              <a:t>1</a:t>
            </a:r>
            <a:r>
              <a:rPr lang="zh-CN" altLang="en-US" dirty="0" smtClean="0"/>
              <a:t>、</a:t>
            </a:r>
            <a:r>
              <a:rPr lang="en-US" altLang="zh-CN" dirty="0"/>
              <a:t> </a:t>
            </a:r>
            <a:r>
              <a:rPr lang="en-US" altLang="zh-CN" dirty="0" smtClean="0"/>
              <a:t>V</a:t>
            </a:r>
            <a:r>
              <a:rPr lang="en-US" altLang="zh-CN" baseline="-25000" dirty="0"/>
              <a:t>2</a:t>
            </a:r>
            <a:r>
              <a:rPr lang="zh-CN" altLang="en-US" dirty="0" smtClean="0"/>
              <a:t>、</a:t>
            </a:r>
            <a:r>
              <a:rPr lang="en-US" altLang="zh-CN" dirty="0"/>
              <a:t> </a:t>
            </a:r>
            <a:r>
              <a:rPr lang="en-US" altLang="zh-CN" dirty="0" smtClean="0"/>
              <a:t>V</a:t>
            </a:r>
            <a:r>
              <a:rPr lang="en-US" altLang="zh-CN" baseline="-25000" dirty="0" smtClean="0"/>
              <a:t>5</a:t>
            </a:r>
            <a:r>
              <a:rPr lang="zh-CN" altLang="en-US" dirty="0" smtClean="0"/>
              <a:t> </a:t>
            </a:r>
            <a:r>
              <a:rPr lang="zh-CN" altLang="en-US" dirty="0"/>
              <a:t>组成差分对电路</a:t>
            </a:r>
            <a:r>
              <a:rPr lang="en-US" altLang="zh-CN" dirty="0"/>
              <a:t>Ⅰ</a:t>
            </a:r>
            <a:r>
              <a:rPr lang="zh-CN" altLang="en-US" dirty="0" smtClean="0"/>
              <a:t>，</a:t>
            </a:r>
            <a:r>
              <a:rPr lang="en-US" altLang="zh-CN" dirty="0"/>
              <a:t> </a:t>
            </a:r>
            <a:r>
              <a:rPr lang="en-US" altLang="zh-CN" dirty="0" smtClean="0"/>
              <a:t>V</a:t>
            </a:r>
            <a:r>
              <a:rPr lang="en-US" altLang="zh-CN" baseline="-25000" dirty="0"/>
              <a:t>3</a:t>
            </a:r>
            <a:r>
              <a:rPr lang="zh-CN" altLang="en-US" dirty="0" smtClean="0"/>
              <a:t>、</a:t>
            </a:r>
            <a:r>
              <a:rPr lang="en-US" altLang="zh-CN" dirty="0"/>
              <a:t> </a:t>
            </a:r>
            <a:r>
              <a:rPr lang="en-US" altLang="zh-CN" dirty="0" smtClean="0"/>
              <a:t>V</a:t>
            </a:r>
            <a:r>
              <a:rPr lang="en-US" altLang="zh-CN" baseline="-25000" dirty="0"/>
              <a:t>4</a:t>
            </a:r>
            <a:r>
              <a:rPr lang="zh-CN" altLang="en-US" dirty="0" smtClean="0"/>
              <a:t>、</a:t>
            </a:r>
            <a:r>
              <a:rPr lang="en-US" altLang="zh-CN" dirty="0"/>
              <a:t> </a:t>
            </a:r>
            <a:r>
              <a:rPr lang="en-US" altLang="zh-CN" dirty="0" smtClean="0"/>
              <a:t>V</a:t>
            </a:r>
            <a:r>
              <a:rPr lang="en-US" altLang="zh-CN" baseline="-25000" dirty="0" smtClean="0"/>
              <a:t>6</a:t>
            </a:r>
            <a:r>
              <a:rPr lang="zh-CN" altLang="en-US" dirty="0" smtClean="0"/>
              <a:t> </a:t>
            </a:r>
            <a:r>
              <a:rPr lang="zh-CN" altLang="en-US" dirty="0"/>
              <a:t>组成差分对电路</a:t>
            </a:r>
            <a:r>
              <a:rPr lang="en-US" altLang="zh-CN" dirty="0"/>
              <a:t>Ⅱ</a:t>
            </a:r>
            <a:r>
              <a:rPr lang="zh-CN" altLang="en-US" dirty="0"/>
              <a:t>，两 个差分对电路的输出端交叉耦合。输入电压 </a:t>
            </a:r>
            <a:r>
              <a:rPr lang="en-US" altLang="zh-CN" dirty="0" smtClean="0"/>
              <a:t>u</a:t>
            </a:r>
            <a:r>
              <a:rPr lang="en-US" altLang="zh-CN" baseline="-25000" dirty="0"/>
              <a:t>A</a:t>
            </a:r>
            <a:r>
              <a:rPr lang="zh-CN" altLang="en-US" dirty="0" smtClean="0"/>
              <a:t>交</a:t>
            </a:r>
            <a:r>
              <a:rPr lang="zh-CN" altLang="en-US" dirty="0"/>
              <a:t>叉地加到两个差分对管的输入端，输入电 压 </a:t>
            </a:r>
            <a:r>
              <a:rPr lang="en-US" altLang="zh-CN" dirty="0" smtClean="0"/>
              <a:t>u</a:t>
            </a:r>
            <a:r>
              <a:rPr lang="en-US" altLang="zh-CN" baseline="-25000" dirty="0" smtClean="0"/>
              <a:t>B</a:t>
            </a:r>
            <a:r>
              <a:rPr lang="zh-CN" altLang="en-US" dirty="0" smtClean="0"/>
              <a:t>则</a:t>
            </a:r>
            <a:r>
              <a:rPr lang="zh-CN" altLang="en-US" dirty="0"/>
              <a:t>加到 </a:t>
            </a:r>
            <a:r>
              <a:rPr lang="en-US" altLang="zh-CN" dirty="0" smtClean="0"/>
              <a:t>V</a:t>
            </a:r>
            <a:r>
              <a:rPr lang="en-US" altLang="zh-CN" baseline="-25000" dirty="0" smtClean="0"/>
              <a:t>5</a:t>
            </a:r>
            <a:r>
              <a:rPr lang="zh-CN" altLang="en-US" dirty="0" smtClean="0"/>
              <a:t>和 </a:t>
            </a:r>
            <a:r>
              <a:rPr lang="en-US" altLang="zh-CN" dirty="0" smtClean="0"/>
              <a:t>V</a:t>
            </a:r>
            <a:r>
              <a:rPr lang="en-US" altLang="zh-CN" baseline="-25000" dirty="0" smtClean="0"/>
              <a:t>6</a:t>
            </a:r>
            <a:r>
              <a:rPr lang="zh-CN" altLang="en-US" dirty="0" smtClean="0"/>
              <a:t>组</a:t>
            </a:r>
            <a:r>
              <a:rPr lang="zh-CN" altLang="en-US" dirty="0"/>
              <a:t>成的差分对管输入端，三个差分对都是差模输入。双差分对每边的 输出电流为两差分对管相应边的输出电流之和，因此，双端输出时，它的差动输出电流为</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1945101" y="5257535"/>
            <a:ext cx="5253797" cy="954080"/>
          </a:xfrm>
          <a:prstGeom prst="rect">
            <a:avLst/>
          </a:prstGeom>
        </p:spPr>
      </p:pic>
      <p:sp>
        <p:nvSpPr>
          <p:cNvPr id="4" name="矩形 3"/>
          <p:cNvSpPr/>
          <p:nvPr/>
        </p:nvSpPr>
        <p:spPr>
          <a:xfrm>
            <a:off x="7391291" y="5503742"/>
            <a:ext cx="931665" cy="461665"/>
          </a:xfrm>
          <a:prstGeom prst="rect">
            <a:avLst/>
          </a:prstGeom>
        </p:spPr>
        <p:txBody>
          <a:bodyPr wrap="none">
            <a:spAutoFit/>
          </a:bodyPr>
          <a:lstStyle/>
          <a:p>
            <a:r>
              <a:rPr lang="en-US" altLang="zh-CN" sz="2400" dirty="0" smtClean="0"/>
              <a:t>(5-59)</a:t>
            </a:r>
            <a:endParaRPr lang="zh-CN" altLang="en-US" sz="2400" dirty="0"/>
          </a:p>
        </p:txBody>
      </p:sp>
    </p:spTree>
    <p:extLst>
      <p:ext uri="{BB962C8B-B14F-4D97-AF65-F5344CB8AC3E}">
        <p14:creationId xmlns:p14="http://schemas.microsoft.com/office/powerpoint/2010/main" val="38457717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式中，（ </a:t>
            </a:r>
            <a:r>
              <a:rPr lang="en-US" altLang="zh-CN" dirty="0" smtClean="0"/>
              <a:t>i</a:t>
            </a:r>
            <a:r>
              <a:rPr lang="en-US" altLang="zh-CN" baseline="-25000" dirty="0" smtClean="0"/>
              <a:t>1</a:t>
            </a:r>
            <a:r>
              <a:rPr lang="zh-CN" altLang="en-US" dirty="0" smtClean="0"/>
              <a:t>－ </a:t>
            </a:r>
            <a:r>
              <a:rPr lang="en-US" altLang="zh-CN" dirty="0" smtClean="0"/>
              <a:t>i</a:t>
            </a:r>
            <a:r>
              <a:rPr lang="en-US" altLang="zh-CN" baseline="-25000" dirty="0" smtClean="0"/>
              <a:t>2</a:t>
            </a:r>
            <a:r>
              <a:rPr lang="zh-CN" altLang="en-US" dirty="0" smtClean="0"/>
              <a:t> </a:t>
            </a:r>
            <a:r>
              <a:rPr lang="zh-CN" altLang="en-US" dirty="0"/>
              <a:t>） 是左边差分对管的差动输出电流，（ </a:t>
            </a:r>
            <a:r>
              <a:rPr lang="en-US" altLang="zh-CN" dirty="0" smtClean="0"/>
              <a:t>i</a:t>
            </a:r>
            <a:r>
              <a:rPr lang="en-US" altLang="zh-CN" baseline="-25000" dirty="0" smtClean="0"/>
              <a:t>4</a:t>
            </a:r>
            <a:r>
              <a:rPr lang="zh-CN" altLang="en-US" dirty="0" smtClean="0"/>
              <a:t>－ </a:t>
            </a:r>
            <a:r>
              <a:rPr lang="en-US" altLang="zh-CN" dirty="0" smtClean="0"/>
              <a:t>i</a:t>
            </a:r>
            <a:r>
              <a:rPr lang="en-US" altLang="zh-CN" baseline="-25000" dirty="0" smtClean="0"/>
              <a:t>3</a:t>
            </a:r>
            <a:r>
              <a:rPr lang="zh-CN" altLang="en-US" dirty="0" smtClean="0"/>
              <a:t>） </a:t>
            </a:r>
            <a:r>
              <a:rPr lang="zh-CN" altLang="en-US" dirty="0"/>
              <a:t>是右边差分对管差动输出电流，分别</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a:t>
            </a:r>
            <a:r>
              <a:rPr lang="zh-CN" altLang="en-US" dirty="0"/>
              <a:t>此可</a:t>
            </a:r>
            <a:r>
              <a:rPr lang="zh-CN" altLang="en-US" dirty="0" smtClean="0"/>
              <a:t>得</a:t>
            </a:r>
            <a:r>
              <a:rPr lang="en-US" altLang="zh-CN" dirty="0" smtClean="0"/>
              <a:t/>
            </a:r>
            <a:br>
              <a:rPr lang="en-US" altLang="zh-CN" dirty="0" smtClean="0"/>
            </a:br>
            <a:r>
              <a:rPr lang="en-US" altLang="zh-CN" dirty="0"/>
              <a:t/>
            </a:r>
            <a:br>
              <a:rPr lang="en-US" altLang="zh-CN" dirty="0"/>
            </a:br>
            <a:r>
              <a:rPr lang="zh-CN" altLang="en-US" dirty="0"/>
              <a:t>式中，（ </a:t>
            </a:r>
            <a:r>
              <a:rPr lang="en-US" altLang="zh-CN" dirty="0" smtClean="0"/>
              <a:t>i</a:t>
            </a:r>
            <a:r>
              <a:rPr lang="en-US" altLang="zh-CN" baseline="-25000" dirty="0" smtClean="0"/>
              <a:t>5</a:t>
            </a:r>
            <a:r>
              <a:rPr lang="zh-CN" altLang="en-US" dirty="0" smtClean="0"/>
              <a:t>－ </a:t>
            </a:r>
            <a:r>
              <a:rPr lang="en-US" altLang="zh-CN" dirty="0" smtClean="0"/>
              <a:t>i</a:t>
            </a:r>
            <a:r>
              <a:rPr lang="en-US" altLang="zh-CN" baseline="-25000" dirty="0" smtClean="0"/>
              <a:t>6</a:t>
            </a:r>
            <a:r>
              <a:rPr lang="zh-CN" altLang="en-US" dirty="0" smtClean="0"/>
              <a:t>）</a:t>
            </a:r>
            <a:r>
              <a:rPr lang="zh-CN" altLang="en-US" dirty="0"/>
              <a:t>是 </a:t>
            </a:r>
            <a:r>
              <a:rPr lang="en-US" altLang="zh-CN" dirty="0" smtClean="0"/>
              <a:t>V</a:t>
            </a:r>
            <a:r>
              <a:rPr lang="en-US" altLang="zh-CN" baseline="-25000" dirty="0" smtClean="0"/>
              <a:t>5</a:t>
            </a:r>
            <a:r>
              <a:rPr lang="zh-CN" altLang="en-US" dirty="0" smtClean="0"/>
              <a:t>和 </a:t>
            </a:r>
            <a:r>
              <a:rPr lang="en-US" altLang="zh-CN" dirty="0" smtClean="0"/>
              <a:t>V</a:t>
            </a:r>
            <a:r>
              <a:rPr lang="en-US" altLang="zh-CN" baseline="-25000" dirty="0" smtClean="0"/>
              <a:t>6</a:t>
            </a:r>
            <a:r>
              <a:rPr lang="zh-CN" altLang="en-US" dirty="0" smtClean="0"/>
              <a:t>差</a:t>
            </a:r>
            <a:r>
              <a:rPr lang="zh-CN" altLang="en-US" dirty="0"/>
              <a:t>分对管的差动输出电 流，为</a:t>
            </a:r>
            <a:br>
              <a:rPr lang="zh-CN" altLang="en-US"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3019499" y="2023905"/>
            <a:ext cx="3105001" cy="1581144"/>
          </a:xfrm>
          <a:prstGeom prst="rect">
            <a:avLst/>
          </a:prstGeom>
        </p:spPr>
      </p:pic>
      <p:pic>
        <p:nvPicPr>
          <p:cNvPr id="4" name="图片 3"/>
          <p:cNvPicPr>
            <a:picLocks noChangeAspect="1"/>
          </p:cNvPicPr>
          <p:nvPr/>
        </p:nvPicPr>
        <p:blipFill>
          <a:blip r:embed="rId3"/>
          <a:stretch>
            <a:fillRect/>
          </a:stretch>
        </p:blipFill>
        <p:spPr>
          <a:xfrm>
            <a:off x="2748800" y="3639024"/>
            <a:ext cx="3646398" cy="724198"/>
          </a:xfrm>
          <a:prstGeom prst="rect">
            <a:avLst/>
          </a:prstGeom>
        </p:spPr>
      </p:pic>
      <p:sp>
        <p:nvSpPr>
          <p:cNvPr id="5" name="矩形 4"/>
          <p:cNvSpPr/>
          <p:nvPr/>
        </p:nvSpPr>
        <p:spPr>
          <a:xfrm>
            <a:off x="7281819" y="2583644"/>
            <a:ext cx="931665" cy="461665"/>
          </a:xfrm>
          <a:prstGeom prst="rect">
            <a:avLst/>
          </a:prstGeom>
        </p:spPr>
        <p:txBody>
          <a:bodyPr wrap="none">
            <a:spAutoFit/>
          </a:bodyPr>
          <a:lstStyle/>
          <a:p>
            <a:r>
              <a:rPr lang="en-US" altLang="zh-CN" sz="2400" dirty="0" smtClean="0"/>
              <a:t>(5-60)</a:t>
            </a:r>
            <a:endParaRPr lang="zh-CN" altLang="en-US" sz="2400" dirty="0"/>
          </a:p>
        </p:txBody>
      </p:sp>
      <p:sp>
        <p:nvSpPr>
          <p:cNvPr id="6" name="矩形 5"/>
          <p:cNvSpPr/>
          <p:nvPr/>
        </p:nvSpPr>
        <p:spPr>
          <a:xfrm>
            <a:off x="7281818" y="3770290"/>
            <a:ext cx="931665" cy="461665"/>
          </a:xfrm>
          <a:prstGeom prst="rect">
            <a:avLst/>
          </a:prstGeom>
        </p:spPr>
        <p:txBody>
          <a:bodyPr wrap="none">
            <a:spAutoFit/>
          </a:bodyPr>
          <a:lstStyle/>
          <a:p>
            <a:r>
              <a:rPr lang="en-US" altLang="zh-CN" sz="2400" dirty="0" smtClean="0"/>
              <a:t>(5-61)</a:t>
            </a:r>
            <a:endParaRPr lang="zh-CN" altLang="en-US" sz="2400" dirty="0"/>
          </a:p>
        </p:txBody>
      </p:sp>
      <p:pic>
        <p:nvPicPr>
          <p:cNvPr id="7" name="图片 6"/>
          <p:cNvPicPr>
            <a:picLocks noChangeAspect="1"/>
          </p:cNvPicPr>
          <p:nvPr/>
        </p:nvPicPr>
        <p:blipFill>
          <a:blip r:embed="rId4"/>
          <a:stretch>
            <a:fillRect/>
          </a:stretch>
        </p:blipFill>
        <p:spPr>
          <a:xfrm>
            <a:off x="2699452" y="5355382"/>
            <a:ext cx="3695746" cy="694689"/>
          </a:xfrm>
          <a:prstGeom prst="rect">
            <a:avLst/>
          </a:prstGeom>
        </p:spPr>
      </p:pic>
      <p:sp>
        <p:nvSpPr>
          <p:cNvPr id="8" name="矩形 7"/>
          <p:cNvSpPr/>
          <p:nvPr/>
        </p:nvSpPr>
        <p:spPr>
          <a:xfrm>
            <a:off x="7281818" y="5471893"/>
            <a:ext cx="931665" cy="461665"/>
          </a:xfrm>
          <a:prstGeom prst="rect">
            <a:avLst/>
          </a:prstGeom>
        </p:spPr>
        <p:txBody>
          <a:bodyPr wrap="none">
            <a:spAutoFit/>
          </a:bodyPr>
          <a:lstStyle/>
          <a:p>
            <a:r>
              <a:rPr lang="en-US" altLang="zh-CN" sz="2400" dirty="0" smtClean="0"/>
              <a:t>(5-62)</a:t>
            </a:r>
            <a:endParaRPr lang="zh-CN" altLang="en-US" sz="2400" dirty="0"/>
          </a:p>
        </p:txBody>
      </p:sp>
    </p:spTree>
    <p:extLst>
      <p:ext uri="{BB962C8B-B14F-4D97-AF65-F5344CB8AC3E}">
        <p14:creationId xmlns:p14="http://schemas.microsoft.com/office/powerpoint/2010/main" val="38380716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1309" y="998484"/>
            <a:ext cx="3221381" cy="4375021"/>
          </a:xfrm>
          <a:prstGeom prst="rect">
            <a:avLst/>
          </a:prstGeom>
        </p:spPr>
      </p:pic>
      <p:sp>
        <p:nvSpPr>
          <p:cNvPr id="4" name="矩形 3"/>
          <p:cNvSpPr/>
          <p:nvPr/>
        </p:nvSpPr>
        <p:spPr>
          <a:xfrm>
            <a:off x="2974761" y="5749950"/>
            <a:ext cx="3207929" cy="461665"/>
          </a:xfrm>
          <a:prstGeom prst="rect">
            <a:avLst/>
          </a:prstGeom>
        </p:spPr>
        <p:txBody>
          <a:bodyPr wrap="none">
            <a:spAutoFit/>
          </a:bodyPr>
          <a:lstStyle/>
          <a:p>
            <a:r>
              <a:rPr lang="zh-CN" altLang="en-US" sz="2400" dirty="0" smtClean="0"/>
              <a:t>图</a:t>
            </a:r>
            <a:r>
              <a:rPr lang="en-US" altLang="zh-CN" sz="2400" dirty="0" smtClean="0"/>
              <a:t>5-18</a:t>
            </a:r>
            <a:r>
              <a:rPr lang="zh-CN" altLang="en-US" sz="2400" dirty="0"/>
              <a:t>　双差分对电路</a:t>
            </a:r>
          </a:p>
        </p:txBody>
      </p:sp>
    </p:spTree>
    <p:extLst>
      <p:ext uri="{BB962C8B-B14F-4D97-AF65-F5344CB8AC3E}">
        <p14:creationId xmlns:p14="http://schemas.microsoft.com/office/powerpoint/2010/main" val="5085389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代</a:t>
            </a:r>
            <a:r>
              <a:rPr lang="zh-CN" altLang="en-US" dirty="0"/>
              <a:t>入式（ </a:t>
            </a:r>
            <a:r>
              <a:rPr lang="en-US" altLang="zh-CN" dirty="0" smtClean="0"/>
              <a:t>5-61</a:t>
            </a:r>
            <a:r>
              <a:rPr lang="zh-CN" altLang="en-US" dirty="0" smtClean="0"/>
              <a:t>）</a:t>
            </a:r>
            <a:r>
              <a:rPr lang="zh-CN" altLang="en-US" dirty="0"/>
              <a:t>，</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由</a:t>
            </a:r>
            <a:r>
              <a:rPr lang="zh-CN" altLang="en-US" dirty="0"/>
              <a:t>此可见，双差分对的差动输出电流 </a:t>
            </a:r>
            <a:r>
              <a:rPr lang="en-US" altLang="zh-CN" dirty="0" smtClean="0"/>
              <a:t>i</a:t>
            </a:r>
            <a:r>
              <a:rPr lang="en-US" altLang="zh-CN" baseline="-25000" dirty="0" smtClean="0"/>
              <a:t>o</a:t>
            </a:r>
            <a:r>
              <a:rPr lang="zh-CN" altLang="en-US" dirty="0" smtClean="0"/>
              <a:t> </a:t>
            </a:r>
            <a:r>
              <a:rPr lang="zh-CN" altLang="en-US" dirty="0"/>
              <a:t>与两个输 入电压 </a:t>
            </a:r>
            <a:r>
              <a:rPr lang="en-US" altLang="zh-CN" dirty="0" smtClean="0"/>
              <a:t>u</a:t>
            </a:r>
            <a:r>
              <a:rPr lang="zh-CN" altLang="en-US" dirty="0" smtClean="0"/>
              <a:t> </a:t>
            </a:r>
            <a:r>
              <a:rPr lang="en-US" altLang="zh-CN" baseline="-25000" dirty="0" smtClean="0"/>
              <a:t>A</a:t>
            </a:r>
            <a:r>
              <a:rPr lang="zh-CN" altLang="en-US" dirty="0" smtClean="0"/>
              <a:t>、 </a:t>
            </a:r>
            <a:r>
              <a:rPr lang="en-US" altLang="zh-CN" dirty="0" smtClean="0"/>
              <a:t>u</a:t>
            </a:r>
            <a:r>
              <a:rPr lang="zh-CN" altLang="en-US" dirty="0" smtClean="0"/>
              <a:t> </a:t>
            </a:r>
            <a:r>
              <a:rPr lang="en-US" altLang="zh-CN" baseline="-25000" dirty="0" smtClean="0"/>
              <a:t>B</a:t>
            </a:r>
            <a:r>
              <a:rPr lang="zh-CN" altLang="en-US" dirty="0" smtClean="0"/>
              <a:t>之</a:t>
            </a:r>
            <a:r>
              <a:rPr lang="zh-CN" altLang="en-US" dirty="0"/>
              <a:t>间均为非线性关系。用作频谱搬移电 路时，输入信号 </a:t>
            </a:r>
            <a:r>
              <a:rPr lang="en-US" altLang="zh-CN" dirty="0" smtClean="0"/>
              <a:t>u</a:t>
            </a:r>
            <a:r>
              <a:rPr lang="en-US" altLang="zh-CN" baseline="-25000" dirty="0" smtClean="0"/>
              <a:t>1</a:t>
            </a:r>
            <a:r>
              <a:rPr lang="zh-CN" altLang="en-US" dirty="0" smtClean="0"/>
              <a:t>和</a:t>
            </a:r>
            <a:r>
              <a:rPr lang="zh-CN" altLang="en-US" dirty="0"/>
              <a:t>控制信号 </a:t>
            </a:r>
            <a:r>
              <a:rPr lang="en-US" altLang="zh-CN" dirty="0" smtClean="0"/>
              <a:t>u</a:t>
            </a:r>
            <a:r>
              <a:rPr lang="en-US" altLang="zh-CN" baseline="-25000" dirty="0" smtClean="0"/>
              <a:t>2</a:t>
            </a:r>
            <a:r>
              <a:rPr lang="zh-CN" altLang="en-US" dirty="0" smtClean="0"/>
              <a:t> </a:t>
            </a:r>
            <a:r>
              <a:rPr lang="zh-CN" altLang="en-US" dirty="0"/>
              <a:t>可以任意加在两个 非线性通道中，而单差分对电路的输出频率分量与这 两个信号所加的位置是有关的</a:t>
            </a:r>
            <a:r>
              <a:rPr lang="zh-CN" altLang="en-US" dirty="0" smtClean="0"/>
              <a:t>。当 </a:t>
            </a:r>
            <a:r>
              <a:rPr lang="en-US" altLang="zh-CN" dirty="0" smtClean="0"/>
              <a:t>u</a:t>
            </a:r>
            <a:r>
              <a:rPr lang="en-US" altLang="zh-CN" baseline="-25000" dirty="0" smtClean="0"/>
              <a:t>1</a:t>
            </a:r>
            <a:r>
              <a:rPr lang="zh-CN" altLang="en-US" dirty="0" smtClean="0"/>
              <a:t> ＝ </a:t>
            </a:r>
            <a:r>
              <a:rPr lang="en-US" altLang="zh-CN" dirty="0" smtClean="0"/>
              <a:t>U</a:t>
            </a:r>
            <a:r>
              <a:rPr lang="en-US" altLang="zh-CN" baseline="-25000" dirty="0" smtClean="0"/>
              <a:t>1</a:t>
            </a:r>
            <a:r>
              <a:rPr lang="en-US" altLang="zh-CN" dirty="0" smtClean="0"/>
              <a:t>cos</a:t>
            </a:r>
            <a:r>
              <a:rPr lang="el-GR" altLang="zh-CN" dirty="0" smtClean="0"/>
              <a:t>ω</a:t>
            </a:r>
            <a:r>
              <a:rPr lang="en-US" altLang="zh-CN" baseline="-25000" dirty="0" smtClean="0"/>
              <a:t>1</a:t>
            </a:r>
            <a:r>
              <a:rPr lang="en-US" altLang="zh-CN" dirty="0" smtClean="0"/>
              <a:t>t</a:t>
            </a:r>
            <a:r>
              <a:rPr lang="zh-CN" altLang="en-US" dirty="0"/>
              <a:t> </a:t>
            </a:r>
            <a:r>
              <a:rPr lang="zh-CN" altLang="en-US" dirty="0" smtClean="0"/>
              <a:t>，</a:t>
            </a:r>
            <a:r>
              <a:rPr lang="en-US" altLang="zh-CN" dirty="0"/>
              <a:t> </a:t>
            </a:r>
            <a:r>
              <a:rPr lang="en-US" altLang="zh-CN" dirty="0" smtClean="0"/>
              <a:t>u</a:t>
            </a:r>
            <a:r>
              <a:rPr lang="en-US" altLang="zh-CN" baseline="-25000" dirty="0" smtClean="0"/>
              <a:t>2</a:t>
            </a:r>
            <a:r>
              <a:rPr lang="zh-CN" altLang="en-US" dirty="0" smtClean="0"/>
              <a:t> </a:t>
            </a:r>
            <a:r>
              <a:rPr lang="zh-CN" altLang="en-US" dirty="0"/>
              <a:t>＝ </a:t>
            </a:r>
            <a:r>
              <a:rPr lang="en-US" altLang="zh-CN" dirty="0" smtClean="0"/>
              <a:t>U</a:t>
            </a:r>
            <a:r>
              <a:rPr lang="en-US" altLang="zh-CN" baseline="-25000" dirty="0" smtClean="0"/>
              <a:t>2</a:t>
            </a:r>
            <a:r>
              <a:rPr lang="en-US" altLang="zh-CN" dirty="0" smtClean="0"/>
              <a:t>cos</a:t>
            </a:r>
            <a:r>
              <a:rPr lang="el-GR" altLang="zh-CN" dirty="0" smtClean="0"/>
              <a:t>ω</a:t>
            </a:r>
            <a:r>
              <a:rPr lang="en-US" altLang="zh-CN" baseline="-25000" dirty="0" smtClean="0"/>
              <a:t>2</a:t>
            </a:r>
            <a:r>
              <a:rPr lang="en-US" altLang="zh-CN" dirty="0" smtClean="0"/>
              <a:t>t</a:t>
            </a:r>
            <a:r>
              <a:rPr lang="zh-CN" altLang="en-US" dirty="0"/>
              <a:t>时，代入式（ </a:t>
            </a:r>
            <a:r>
              <a:rPr lang="en-US" altLang="zh-CN" dirty="0"/>
              <a:t>5-63</a:t>
            </a:r>
            <a:r>
              <a:rPr lang="zh-CN" altLang="en-US" dirty="0"/>
              <a:t>）有</a:t>
            </a:r>
            <a:r>
              <a:rPr lang="zh-CN" altLang="en-US" dirty="0" smtClean="0"/>
              <a:t/>
            </a:r>
            <a:br>
              <a:rPr lang="zh-CN" altLang="en-US" dirty="0" smtClean="0"/>
            </a:br>
            <a:r>
              <a:rPr lang="zh-CN" altLang="en-US" dirty="0"/>
              <a:t/>
            </a:r>
            <a:br>
              <a:rPr lang="zh-CN" altLang="en-US" dirty="0"/>
            </a:br>
            <a:r>
              <a:rPr lang="en-US" altLang="zh-CN" dirty="0" smtClean="0"/>
              <a:t/>
            </a:r>
            <a:br>
              <a:rPr lang="en-US" altLang="zh-CN" dirty="0" smtClean="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558030" y="1488125"/>
            <a:ext cx="4027939" cy="728983"/>
          </a:xfrm>
          <a:prstGeom prst="rect">
            <a:avLst/>
          </a:prstGeom>
        </p:spPr>
      </p:pic>
      <p:pic>
        <p:nvPicPr>
          <p:cNvPr id="4" name="图片 3"/>
          <p:cNvPicPr>
            <a:picLocks noChangeAspect="1"/>
          </p:cNvPicPr>
          <p:nvPr/>
        </p:nvPicPr>
        <p:blipFill>
          <a:blip r:embed="rId3"/>
          <a:stretch>
            <a:fillRect/>
          </a:stretch>
        </p:blipFill>
        <p:spPr>
          <a:xfrm>
            <a:off x="628650" y="5297132"/>
            <a:ext cx="8282328" cy="752939"/>
          </a:xfrm>
          <a:prstGeom prst="rect">
            <a:avLst/>
          </a:prstGeom>
        </p:spPr>
      </p:pic>
      <p:sp>
        <p:nvSpPr>
          <p:cNvPr id="5" name="矩形 4"/>
          <p:cNvSpPr/>
          <p:nvPr/>
        </p:nvSpPr>
        <p:spPr>
          <a:xfrm>
            <a:off x="7084827" y="1621783"/>
            <a:ext cx="931665" cy="461665"/>
          </a:xfrm>
          <a:prstGeom prst="rect">
            <a:avLst/>
          </a:prstGeom>
        </p:spPr>
        <p:txBody>
          <a:bodyPr wrap="none">
            <a:spAutoFit/>
          </a:bodyPr>
          <a:lstStyle/>
          <a:p>
            <a:r>
              <a:rPr lang="en-US" altLang="zh-CN" sz="2400" dirty="0" smtClean="0"/>
              <a:t>(5-63)</a:t>
            </a:r>
            <a:endParaRPr lang="zh-CN" altLang="en-US" sz="2400" dirty="0"/>
          </a:p>
        </p:txBody>
      </p:sp>
      <p:sp>
        <p:nvSpPr>
          <p:cNvPr id="6" name="矩形 5"/>
          <p:cNvSpPr/>
          <p:nvPr/>
        </p:nvSpPr>
        <p:spPr>
          <a:xfrm>
            <a:off x="7583685" y="5920431"/>
            <a:ext cx="931665" cy="461665"/>
          </a:xfrm>
          <a:prstGeom prst="rect">
            <a:avLst/>
          </a:prstGeom>
        </p:spPr>
        <p:txBody>
          <a:bodyPr wrap="none">
            <a:spAutoFit/>
          </a:bodyPr>
          <a:lstStyle/>
          <a:p>
            <a:r>
              <a:rPr lang="en-US" altLang="zh-CN" sz="2400" dirty="0" smtClean="0"/>
              <a:t>(5-64)</a:t>
            </a:r>
            <a:endParaRPr lang="zh-CN" altLang="en-US" sz="2400" dirty="0"/>
          </a:p>
        </p:txBody>
      </p:sp>
    </p:spTree>
    <p:extLst>
      <p:ext uri="{BB962C8B-B14F-4D97-AF65-F5344CB8AC3E}">
        <p14:creationId xmlns:p14="http://schemas.microsoft.com/office/powerpoint/2010/main" val="7036208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式中， </a:t>
            </a:r>
            <a:r>
              <a:rPr lang="en-US" altLang="zh-CN" dirty="0" smtClean="0"/>
              <a:t>x</a:t>
            </a:r>
            <a:r>
              <a:rPr lang="zh-CN" altLang="en-US" dirty="0" smtClean="0"/>
              <a:t> </a:t>
            </a:r>
            <a:r>
              <a:rPr lang="en-US" altLang="zh-CN" baseline="-25000" dirty="0" smtClean="0"/>
              <a:t>1</a:t>
            </a:r>
            <a:r>
              <a:rPr lang="zh-CN" altLang="en-US" dirty="0" smtClean="0"/>
              <a:t>＝ </a:t>
            </a:r>
            <a:r>
              <a:rPr lang="en-US" altLang="zh-CN" dirty="0" smtClean="0"/>
              <a:t>U</a:t>
            </a:r>
            <a:r>
              <a:rPr lang="en-US" altLang="zh-CN" baseline="-25000" dirty="0" smtClean="0"/>
              <a:t>1</a:t>
            </a:r>
            <a:r>
              <a:rPr lang="en-US" altLang="zh-CN" dirty="0" smtClean="0"/>
              <a:t>/U</a:t>
            </a:r>
            <a:r>
              <a:rPr lang="en-US" altLang="zh-CN" baseline="-25000" dirty="0" smtClean="0"/>
              <a:t>T</a:t>
            </a:r>
            <a:r>
              <a:rPr lang="zh-CN" altLang="en-US" dirty="0" smtClean="0"/>
              <a:t>， </a:t>
            </a:r>
            <a:r>
              <a:rPr lang="en-US" altLang="zh-CN" dirty="0"/>
              <a:t>x</a:t>
            </a:r>
            <a:r>
              <a:rPr lang="zh-CN" altLang="en-US" dirty="0"/>
              <a:t> </a:t>
            </a:r>
            <a:r>
              <a:rPr lang="en-US" altLang="zh-CN" baseline="-25000" dirty="0" smtClean="0"/>
              <a:t>2</a:t>
            </a:r>
            <a:r>
              <a:rPr lang="zh-CN" altLang="en-US" dirty="0" smtClean="0"/>
              <a:t>＝ </a:t>
            </a:r>
            <a:r>
              <a:rPr lang="en-US" altLang="zh-CN" dirty="0" smtClean="0"/>
              <a:t>U</a:t>
            </a:r>
            <a:r>
              <a:rPr lang="en-US" altLang="zh-CN" baseline="-25000" dirty="0" smtClean="0"/>
              <a:t>2</a:t>
            </a:r>
            <a:r>
              <a:rPr lang="en-US" altLang="zh-CN" dirty="0" smtClean="0"/>
              <a:t>/U</a:t>
            </a:r>
            <a:r>
              <a:rPr lang="en-US" altLang="zh-CN" baseline="-25000" dirty="0" smtClean="0"/>
              <a:t>T </a:t>
            </a:r>
            <a:r>
              <a:rPr lang="zh-CN" altLang="en-US" dirty="0" smtClean="0"/>
              <a:t>，</a:t>
            </a:r>
            <a:r>
              <a:rPr lang="zh-CN" altLang="en-US" dirty="0"/>
              <a:t>有 </a:t>
            </a:r>
            <a:r>
              <a:rPr lang="el-GR" altLang="zh-CN" dirty="0" smtClean="0"/>
              <a:t>ω</a:t>
            </a:r>
            <a:r>
              <a:rPr lang="en-US" altLang="zh-CN" baseline="-25000" dirty="0" smtClean="0"/>
              <a:t>1</a:t>
            </a:r>
            <a:r>
              <a:rPr lang="zh-CN" altLang="en-US" dirty="0" smtClean="0"/>
              <a:t>与 </a:t>
            </a:r>
            <a:r>
              <a:rPr lang="el-GR" altLang="zh-CN" dirty="0" smtClean="0"/>
              <a:t>ω</a:t>
            </a:r>
            <a:r>
              <a:rPr lang="en-US" altLang="zh-CN" baseline="-25000" dirty="0" smtClean="0"/>
              <a:t>2</a:t>
            </a:r>
            <a:r>
              <a:rPr lang="zh-CN" altLang="en-US" dirty="0" smtClean="0"/>
              <a:t>的</a:t>
            </a:r>
            <a:r>
              <a:rPr lang="zh-CN" altLang="en-US" dirty="0"/>
              <a:t>各阶奇次谐波分量的组合分量，其中包括两 个信号乘积项，但不能等效为一理想乘法器。若 </a:t>
            </a:r>
            <a:r>
              <a:rPr lang="en-US" altLang="zh-CN" dirty="0" smtClean="0"/>
              <a:t>U</a:t>
            </a:r>
            <a:r>
              <a:rPr lang="en-US" altLang="zh-CN" baseline="-25000" dirty="0" smtClean="0"/>
              <a:t>1</a:t>
            </a:r>
            <a:r>
              <a:rPr lang="zh-CN" altLang="en-US" dirty="0" smtClean="0"/>
              <a:t>、 </a:t>
            </a:r>
            <a:r>
              <a:rPr lang="en-US" altLang="zh-CN" dirty="0" smtClean="0"/>
              <a:t>U</a:t>
            </a:r>
            <a:r>
              <a:rPr lang="en-US" altLang="zh-CN" baseline="-25000" dirty="0" smtClean="0"/>
              <a:t>2</a:t>
            </a:r>
            <a:r>
              <a:rPr lang="zh-CN" altLang="en-US" dirty="0" smtClean="0"/>
              <a:t>＜</a:t>
            </a:r>
            <a:r>
              <a:rPr lang="en-US" altLang="zh-CN" dirty="0" smtClean="0"/>
              <a:t>26mV</a:t>
            </a:r>
            <a:r>
              <a:rPr lang="zh-CN" altLang="en-US" dirty="0" smtClean="0"/>
              <a:t>，</a:t>
            </a:r>
            <a:r>
              <a:rPr lang="zh-CN" altLang="en-US" dirty="0"/>
              <a:t>非线性关系可近似为</a:t>
            </a:r>
            <a:r>
              <a:rPr lang="zh-CN" altLang="en-US" dirty="0" smtClean="0"/>
              <a:t>线性</a:t>
            </a:r>
            <a:r>
              <a:rPr lang="zh-CN" altLang="en-US" dirty="0"/>
              <a:t>关系，式（ </a:t>
            </a:r>
            <a:r>
              <a:rPr lang="en-US" altLang="zh-CN" dirty="0" smtClean="0"/>
              <a:t>5-64</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这是理想的乘法器</a:t>
            </a:r>
            <a:r>
              <a:rPr lang="zh-CN" altLang="en-US" dirty="0" smtClean="0"/>
              <a:t>。</a:t>
            </a:r>
            <a:r>
              <a:rPr lang="en-US" altLang="zh-CN" dirty="0" smtClean="0"/>
              <a:t/>
            </a:r>
            <a:br>
              <a:rPr lang="en-US" altLang="zh-CN" dirty="0" smtClean="0"/>
            </a:br>
            <a:r>
              <a:rPr lang="en-US" altLang="zh-CN" dirty="0" smtClean="0"/>
              <a:t>        </a:t>
            </a:r>
            <a:r>
              <a:rPr lang="zh-CN" altLang="en-US" dirty="0" smtClean="0"/>
              <a:t>作</a:t>
            </a:r>
            <a:r>
              <a:rPr lang="zh-CN" altLang="en-US" dirty="0"/>
              <a:t>为乘法器时，由于要求输入电压幅度要小，因而 </a:t>
            </a:r>
            <a:r>
              <a:rPr lang="en-US" altLang="zh-CN" dirty="0" smtClean="0"/>
              <a:t>U</a:t>
            </a:r>
            <a:r>
              <a:rPr lang="en-US" altLang="zh-CN" baseline="-25000" dirty="0" smtClean="0"/>
              <a:t>A</a:t>
            </a:r>
            <a:r>
              <a:rPr lang="zh-CN" altLang="en-US" dirty="0" smtClean="0"/>
              <a:t>、 </a:t>
            </a:r>
            <a:r>
              <a:rPr lang="en-US" altLang="zh-CN" dirty="0" smtClean="0"/>
              <a:t>U</a:t>
            </a:r>
            <a:r>
              <a:rPr lang="en-US" altLang="zh-CN" baseline="-25000" dirty="0" smtClean="0"/>
              <a:t>B</a:t>
            </a:r>
            <a:r>
              <a:rPr lang="zh-CN" altLang="en-US" dirty="0" smtClean="0"/>
              <a:t>的</a:t>
            </a:r>
            <a:r>
              <a:rPr lang="zh-CN" altLang="en-US" dirty="0"/>
              <a:t>动态范围较小。为了扩</a:t>
            </a:r>
            <a:r>
              <a:rPr lang="zh-CN" altLang="en-US" dirty="0" smtClean="0"/>
              <a:t>大</a:t>
            </a:r>
            <a:r>
              <a:rPr lang="en-US" altLang="zh-CN" dirty="0" smtClean="0"/>
              <a:t>u</a:t>
            </a:r>
            <a:r>
              <a:rPr lang="en-US" altLang="zh-CN" baseline="-25000" dirty="0" smtClean="0"/>
              <a:t>B</a:t>
            </a:r>
            <a:r>
              <a:rPr lang="zh-CN" altLang="en-US" dirty="0"/>
              <a:t>的动态范围，可以</a:t>
            </a:r>
            <a:r>
              <a:rPr lang="zh-CN" altLang="en-US" dirty="0" smtClean="0"/>
              <a:t>在</a:t>
            </a:r>
            <a:r>
              <a:rPr lang="en-US" altLang="zh-CN" dirty="0"/>
              <a:t>V</a:t>
            </a:r>
            <a:r>
              <a:rPr lang="en-US" altLang="zh-CN" baseline="-25000" dirty="0"/>
              <a:t>5</a:t>
            </a:r>
            <a:r>
              <a:rPr lang="zh-CN" altLang="en-US" dirty="0"/>
              <a:t>和 </a:t>
            </a:r>
            <a:r>
              <a:rPr lang="en-US" altLang="zh-CN" dirty="0"/>
              <a:t>V</a:t>
            </a:r>
            <a:r>
              <a:rPr lang="en-US" altLang="zh-CN" baseline="-25000" dirty="0"/>
              <a:t>6</a:t>
            </a:r>
            <a:r>
              <a:rPr lang="zh-CN" altLang="en-US" dirty="0"/>
              <a:t>的发射极上接入负反馈电</a:t>
            </a:r>
            <a:r>
              <a:rPr lang="zh-CN" altLang="en-US" dirty="0" smtClean="0"/>
              <a:t>阻</a:t>
            </a:r>
            <a:r>
              <a:rPr lang="en-US" altLang="zh-CN" dirty="0" smtClean="0"/>
              <a:t>R</a:t>
            </a:r>
            <a:r>
              <a:rPr lang="en-US" altLang="zh-CN" baseline="-25000" dirty="0" smtClean="0"/>
              <a:t>E2</a:t>
            </a:r>
            <a:r>
              <a:rPr lang="zh-CN" altLang="en-US" dirty="0" smtClean="0"/>
              <a:t>，</a:t>
            </a:r>
            <a:r>
              <a:rPr lang="zh-CN" altLang="en-US" dirty="0"/>
              <a:t>如</a:t>
            </a:r>
            <a:r>
              <a:rPr lang="zh-CN" altLang="en-US" dirty="0" smtClean="0"/>
              <a:t>图</a:t>
            </a:r>
            <a:r>
              <a:rPr lang="en-US" altLang="zh-CN" dirty="0" smtClean="0"/>
              <a:t>5-19</a:t>
            </a:r>
            <a:r>
              <a:rPr lang="zh-CN" altLang="en-US" dirty="0" smtClean="0"/>
              <a:t>。</a:t>
            </a:r>
            <a:r>
              <a:rPr lang="zh-CN" altLang="en-US" dirty="0"/>
              <a:t/>
            </a:r>
            <a:br>
              <a:rPr lang="zh-CN" altLang="en-US" dirty="0"/>
            </a:br>
            <a:r>
              <a:rPr lang="zh-CN" altLang="en-US" dirty="0" smtClean="0"/>
              <a:t/>
            </a:r>
            <a:br>
              <a:rPr lang="zh-CN" altLang="en-US" dirty="0" smtClean="0"/>
            </a:br>
            <a:r>
              <a:rPr lang="zh-CN" altLang="en-US" dirty="0"/>
              <a:t/>
            </a:r>
            <a:br>
              <a:rPr lang="zh-CN" altLang="en-US"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681115" y="3030189"/>
            <a:ext cx="3781770" cy="687594"/>
          </a:xfrm>
          <a:prstGeom prst="rect">
            <a:avLst/>
          </a:prstGeom>
        </p:spPr>
      </p:pic>
    </p:spTree>
    <p:extLst>
      <p:ext uri="{BB962C8B-B14F-4D97-AF65-F5344CB8AC3E}">
        <p14:creationId xmlns:p14="http://schemas.microsoft.com/office/powerpoint/2010/main" val="1635391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8277" y="1419385"/>
            <a:ext cx="4687445" cy="3591025"/>
          </a:xfrm>
          <a:prstGeom prst="rect">
            <a:avLst/>
          </a:prstGeom>
        </p:spPr>
      </p:pic>
      <p:sp>
        <p:nvSpPr>
          <p:cNvPr id="4" name="矩形 3"/>
          <p:cNvSpPr/>
          <p:nvPr/>
        </p:nvSpPr>
        <p:spPr>
          <a:xfrm>
            <a:off x="2044704" y="5380180"/>
            <a:ext cx="5054589" cy="461665"/>
          </a:xfrm>
          <a:prstGeom prst="rect">
            <a:avLst/>
          </a:prstGeom>
        </p:spPr>
        <p:txBody>
          <a:bodyPr wrap="none">
            <a:spAutoFit/>
          </a:bodyPr>
          <a:lstStyle/>
          <a:p>
            <a:pPr algn="ctr"/>
            <a:r>
              <a:rPr lang="zh-CN" altLang="en-US" sz="2400" dirty="0" smtClean="0"/>
              <a:t>图</a:t>
            </a:r>
            <a:r>
              <a:rPr lang="en-US" altLang="zh-CN" sz="2400" dirty="0" smtClean="0"/>
              <a:t>5-19</a:t>
            </a:r>
            <a:r>
              <a:rPr lang="zh-CN" altLang="en-US" sz="2400" dirty="0"/>
              <a:t>　接入负反馈时的差分对电路</a:t>
            </a:r>
          </a:p>
        </p:txBody>
      </p:sp>
    </p:spTree>
    <p:extLst>
      <p:ext uri="{BB962C8B-B14F-4D97-AF65-F5344CB8AC3E}">
        <p14:creationId xmlns:p14="http://schemas.microsoft.com/office/powerpoint/2010/main" val="30296203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例</a:t>
            </a:r>
            <a:r>
              <a:rPr lang="en-US" altLang="zh-CN" b="1" dirty="0" smtClean="0"/>
              <a:t>5-2</a:t>
            </a:r>
            <a:r>
              <a:rPr lang="zh-CN" altLang="en-US" dirty="0"/>
              <a:t>　试推导出</a:t>
            </a:r>
            <a:r>
              <a:rPr lang="zh-CN" altLang="en-US" dirty="0" smtClean="0"/>
              <a:t>图</a:t>
            </a:r>
            <a:r>
              <a:rPr lang="en-US" altLang="zh-CN" dirty="0" smtClean="0"/>
              <a:t>5-20</a:t>
            </a:r>
            <a:r>
              <a:rPr lang="zh-CN" altLang="en-US" dirty="0" smtClean="0"/>
              <a:t>所</a:t>
            </a:r>
            <a:r>
              <a:rPr lang="zh-CN" altLang="en-US" dirty="0"/>
              <a:t>示双差分电路单端输出时的输出电压表示式</a:t>
            </a:r>
            <a:r>
              <a:rPr lang="zh-CN" altLang="en-US" dirty="0" smtClean="0"/>
              <a:t>。</a:t>
            </a:r>
            <a:r>
              <a:rPr lang="en-US" altLang="zh-CN" dirty="0" smtClean="0"/>
              <a:t/>
            </a:r>
            <a:br>
              <a:rPr lang="en-US" altLang="zh-CN" dirty="0" smtClean="0"/>
            </a:br>
            <a:r>
              <a:rPr lang="en-US" altLang="zh-CN" dirty="0" smtClean="0"/>
              <a:t>        </a:t>
            </a:r>
            <a:r>
              <a:rPr lang="zh-CN" altLang="en-US" dirty="0" smtClean="0"/>
              <a:t>题</a:t>
            </a:r>
            <a:r>
              <a:rPr lang="zh-CN" altLang="en-US" dirty="0"/>
              <a:t>意分析：差分对输出有两种形式：双端输出与单端输出。前面分析的是双端输出的情 况，单端输出与双端输出的结果是否相同，本题就是讨论这个问题。分析的方法与教材中的 讨论方法相同，但要注意的是单端输出时，输出电压是相对于地的电压。如从右边的电阻 </a:t>
            </a:r>
            <a:r>
              <a:rPr lang="en-US" altLang="zh-CN" dirty="0" smtClean="0"/>
              <a:t>R</a:t>
            </a:r>
            <a:r>
              <a:rPr lang="zh-CN" altLang="en-US" dirty="0" smtClean="0"/>
              <a:t> </a:t>
            </a:r>
            <a:r>
              <a:rPr lang="en-US" altLang="zh-CN" baseline="-25000" dirty="0" smtClean="0"/>
              <a:t>L</a:t>
            </a:r>
            <a:r>
              <a:rPr lang="zh-CN" altLang="en-US" dirty="0" smtClean="0"/>
              <a:t> </a:t>
            </a:r>
            <a:r>
              <a:rPr lang="zh-CN" altLang="en-US" dirty="0"/>
              <a:t>的下端输出，其输出电压 </a:t>
            </a:r>
            <a:r>
              <a:rPr lang="en-US" altLang="zh-CN" dirty="0" smtClean="0"/>
              <a:t>u</a:t>
            </a:r>
            <a:r>
              <a:rPr lang="en-US" altLang="zh-CN" baseline="-25000" dirty="0" smtClean="0"/>
              <a:t>o</a:t>
            </a:r>
            <a:r>
              <a:rPr lang="zh-CN" altLang="en-US" dirty="0" smtClean="0"/>
              <a:t>＝ </a:t>
            </a:r>
            <a:r>
              <a:rPr lang="en-US" altLang="zh-CN" dirty="0" smtClean="0"/>
              <a:t>U</a:t>
            </a:r>
            <a:r>
              <a:rPr lang="en-US" altLang="zh-CN" baseline="-25000" dirty="0" smtClean="0"/>
              <a:t>CC</a:t>
            </a:r>
            <a:r>
              <a:rPr lang="zh-CN" altLang="en-US" dirty="0" smtClean="0"/>
              <a:t>－ </a:t>
            </a:r>
            <a:r>
              <a:rPr lang="en-US" altLang="zh-CN" dirty="0" smtClean="0"/>
              <a:t>i</a:t>
            </a:r>
            <a:r>
              <a:rPr lang="en-US" altLang="zh-CN" baseline="-25000" dirty="0" smtClean="0"/>
              <a:t>Ⅱ</a:t>
            </a:r>
            <a:r>
              <a:rPr lang="en-US" altLang="zh-CN" dirty="0" smtClean="0"/>
              <a:t> R</a:t>
            </a:r>
            <a:r>
              <a:rPr lang="en-US" altLang="zh-CN" baseline="-25000" dirty="0" smtClean="0"/>
              <a:t>L</a:t>
            </a:r>
            <a:r>
              <a:rPr lang="zh-CN" altLang="en-US" dirty="0" smtClean="0"/>
              <a:t>，</a:t>
            </a:r>
            <a:r>
              <a:rPr lang="zh-CN" altLang="en-US" dirty="0"/>
              <a:t>只要求出 </a:t>
            </a:r>
            <a:r>
              <a:rPr lang="en-US" altLang="zh-CN" dirty="0" smtClean="0"/>
              <a:t>i</a:t>
            </a:r>
            <a:r>
              <a:rPr lang="en-US" altLang="zh-CN" baseline="-25000" dirty="0" smtClean="0"/>
              <a:t>Ⅱ</a:t>
            </a:r>
            <a:r>
              <a:rPr lang="zh-CN" altLang="en-US" dirty="0"/>
              <a:t>，代入式中，就可得出结论</a:t>
            </a:r>
            <a:r>
              <a:rPr lang="zh-CN" altLang="en-US" dirty="0" smtClean="0"/>
              <a:t>。</a:t>
            </a:r>
            <a:endParaRPr lang="zh-CN" altLang="en-US" dirty="0"/>
          </a:p>
        </p:txBody>
      </p:sp>
    </p:spTree>
    <p:extLst>
      <p:ext uri="{BB962C8B-B14F-4D97-AF65-F5344CB8AC3E}">
        <p14:creationId xmlns:p14="http://schemas.microsoft.com/office/powerpoint/2010/main" val="358809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a:t>
            </a:r>
            <a:r>
              <a:rPr lang="zh-CN" altLang="en-US" dirty="0"/>
              <a:t>上面可以看出，当只加一个信号时，只能得到输入信号频率的基波分量和各次谐波 分量，但不能获得任意频率的信号，当然也不能完成频谱在频域上的任意搬移。因此，还 需要另外一个频率的信号，才能完成频谱任意搬移的功能。为分析方便，把 </a:t>
            </a:r>
            <a:r>
              <a:rPr lang="en-US" altLang="zh-CN" dirty="0" smtClean="0"/>
              <a:t>u</a:t>
            </a:r>
            <a:r>
              <a:rPr lang="en-US" altLang="zh-CN" baseline="-25000" dirty="0" smtClean="0"/>
              <a:t>1</a:t>
            </a:r>
            <a:r>
              <a:rPr lang="zh-CN" altLang="en-US" dirty="0" smtClean="0"/>
              <a:t> </a:t>
            </a:r>
            <a:r>
              <a:rPr lang="zh-CN" altLang="en-US" dirty="0"/>
              <a:t>称为输入信 号，把 </a:t>
            </a:r>
            <a:r>
              <a:rPr lang="en-US" altLang="zh-CN" dirty="0" smtClean="0"/>
              <a:t>u</a:t>
            </a:r>
            <a:r>
              <a:rPr lang="en-US" altLang="zh-CN" baseline="-25000" dirty="0" smtClean="0"/>
              <a:t>2</a:t>
            </a:r>
            <a:r>
              <a:rPr lang="zh-CN" altLang="en-US" dirty="0" smtClean="0"/>
              <a:t>称</a:t>
            </a:r>
            <a:r>
              <a:rPr lang="zh-CN" altLang="en-US" dirty="0"/>
              <a:t>为参考信号或控制信号。一般情况下， </a:t>
            </a:r>
            <a:r>
              <a:rPr lang="en-US" altLang="zh-CN" dirty="0"/>
              <a:t>u</a:t>
            </a:r>
            <a:r>
              <a:rPr lang="en-US" altLang="zh-CN" baseline="-25000" dirty="0"/>
              <a:t>1</a:t>
            </a:r>
            <a:r>
              <a:rPr lang="zh-CN" altLang="en-US" dirty="0" smtClean="0"/>
              <a:t>为</a:t>
            </a:r>
            <a:r>
              <a:rPr lang="zh-CN" altLang="en-US" dirty="0"/>
              <a:t>要处理的信号，它占据一定的频带</a:t>
            </a:r>
            <a:r>
              <a:rPr lang="zh-CN" altLang="en-US" dirty="0" smtClean="0"/>
              <a:t>；而</a:t>
            </a:r>
            <a:r>
              <a:rPr lang="en-US" altLang="zh-CN" dirty="0"/>
              <a:t>u</a:t>
            </a:r>
            <a:r>
              <a:rPr lang="en-US" altLang="zh-CN" baseline="-25000" dirty="0"/>
              <a:t>2</a:t>
            </a:r>
            <a:r>
              <a:rPr lang="zh-CN" altLang="en-US" dirty="0" smtClean="0"/>
              <a:t> </a:t>
            </a:r>
            <a:r>
              <a:rPr lang="zh-CN" altLang="en-US" dirty="0"/>
              <a:t>为一单频信号。从电路的形式看，线性电路（如放大器、滤波器等）、倍频器等都是四 端（或双口）网络，一个输入端口，一个输出端口；而频谱搬移电路一般情况下有两个输入， 一个输出，因而是六端（三口）网络。</a:t>
            </a:r>
          </a:p>
        </p:txBody>
      </p:sp>
    </p:spTree>
    <p:extLst>
      <p:ext uri="{BB962C8B-B14F-4D97-AF65-F5344CB8AC3E}">
        <p14:creationId xmlns:p14="http://schemas.microsoft.com/office/powerpoint/2010/main" val="36697564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2787" y="998484"/>
            <a:ext cx="3518425" cy="4224869"/>
          </a:xfrm>
          <a:prstGeom prst="rect">
            <a:avLst/>
          </a:prstGeom>
        </p:spPr>
      </p:pic>
      <p:sp>
        <p:nvSpPr>
          <p:cNvPr id="4" name="矩形 3"/>
          <p:cNvSpPr/>
          <p:nvPr/>
        </p:nvSpPr>
        <p:spPr>
          <a:xfrm>
            <a:off x="2968034" y="5486651"/>
            <a:ext cx="3207929" cy="461665"/>
          </a:xfrm>
          <a:prstGeom prst="rect">
            <a:avLst/>
          </a:prstGeom>
        </p:spPr>
        <p:txBody>
          <a:bodyPr wrap="none">
            <a:spAutoFit/>
          </a:bodyPr>
          <a:lstStyle/>
          <a:p>
            <a:pPr algn="ctr"/>
            <a:r>
              <a:rPr lang="zh-CN" altLang="en-US" sz="2400" dirty="0" smtClean="0"/>
              <a:t>图</a:t>
            </a:r>
            <a:r>
              <a:rPr lang="en-US" altLang="zh-CN" sz="2400" dirty="0" smtClean="0"/>
              <a:t>5-20</a:t>
            </a:r>
            <a:r>
              <a:rPr lang="zh-CN" altLang="en-US" sz="2400" dirty="0"/>
              <a:t>　双差分对电路</a:t>
            </a:r>
          </a:p>
        </p:txBody>
      </p:sp>
    </p:spTree>
    <p:extLst>
      <p:ext uri="{BB962C8B-B14F-4D97-AF65-F5344CB8AC3E}">
        <p14:creationId xmlns:p14="http://schemas.microsoft.com/office/powerpoint/2010/main" val="2088090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       解</a:t>
            </a:r>
            <a:r>
              <a:rPr lang="zh-CN" altLang="en-US" dirty="0"/>
              <a:t>　</a:t>
            </a:r>
            <a:r>
              <a:rPr lang="zh-CN" altLang="en-US" dirty="0" smtClean="0"/>
              <a:t>图</a:t>
            </a:r>
            <a:r>
              <a:rPr lang="en-US" altLang="zh-CN" dirty="0" smtClean="0"/>
              <a:t>5-20</a:t>
            </a:r>
            <a:r>
              <a:rPr lang="zh-CN" altLang="en-US" dirty="0" smtClean="0"/>
              <a:t>为</a:t>
            </a:r>
            <a:r>
              <a:rPr lang="zh-CN" altLang="en-US" dirty="0"/>
              <a:t>双差分对电路，从右边的电</a:t>
            </a:r>
            <a:r>
              <a:rPr lang="zh-CN" altLang="en-US" dirty="0" smtClean="0"/>
              <a:t>阻</a:t>
            </a:r>
            <a:r>
              <a:rPr lang="en-US" altLang="zh-CN" dirty="0" smtClean="0"/>
              <a:t>R</a:t>
            </a:r>
            <a:r>
              <a:rPr lang="zh-CN" altLang="en-US" dirty="0" smtClean="0"/>
              <a:t> </a:t>
            </a:r>
            <a:r>
              <a:rPr lang="en-US" altLang="zh-CN" baseline="-25000" dirty="0" smtClean="0"/>
              <a:t>L</a:t>
            </a:r>
            <a:r>
              <a:rPr lang="zh-CN" altLang="en-US" dirty="0" smtClean="0"/>
              <a:t> </a:t>
            </a:r>
            <a:r>
              <a:rPr lang="zh-CN" altLang="en-US" dirty="0"/>
              <a:t>的下端输出，则输出电</a:t>
            </a:r>
            <a:r>
              <a:rPr lang="zh-CN" altLang="en-US" dirty="0" smtClean="0"/>
              <a:t>压</a:t>
            </a:r>
            <a:r>
              <a:rPr lang="en-US" altLang="zh-CN" dirty="0" smtClean="0"/>
              <a:t>u</a:t>
            </a:r>
            <a:r>
              <a:rPr lang="en-US" altLang="zh-CN" baseline="-25000" dirty="0" smtClean="0"/>
              <a:t>o</a:t>
            </a:r>
            <a:r>
              <a:rPr lang="zh-CN" altLang="en-US" dirty="0" smtClean="0"/>
              <a:t>＝</a:t>
            </a:r>
            <a:r>
              <a:rPr lang="en-US" altLang="zh-CN" dirty="0" smtClean="0"/>
              <a:t>E</a:t>
            </a:r>
            <a:r>
              <a:rPr lang="en-US" altLang="zh-CN" baseline="-25000" dirty="0" smtClean="0"/>
              <a:t>c</a:t>
            </a:r>
            <a:r>
              <a:rPr lang="zh-CN" altLang="en-US" dirty="0" smtClean="0"/>
              <a:t>－</a:t>
            </a:r>
            <a:r>
              <a:rPr lang="en-US" altLang="zh-CN" dirty="0" smtClean="0"/>
              <a:t>i</a:t>
            </a:r>
            <a:r>
              <a:rPr lang="en-US" altLang="zh-CN" baseline="-25000" dirty="0" smtClean="0"/>
              <a:t>Ⅱ</a:t>
            </a:r>
            <a:r>
              <a:rPr lang="en-US" altLang="zh-CN" dirty="0" smtClean="0"/>
              <a:t> R</a:t>
            </a:r>
            <a:r>
              <a:rPr lang="en-US" altLang="zh-CN" baseline="-25000" dirty="0" smtClean="0"/>
              <a:t>L</a:t>
            </a:r>
            <a:r>
              <a:rPr lang="zh-CN" altLang="en-US" dirty="0" smtClean="0"/>
              <a:t>。</a:t>
            </a:r>
            <a:r>
              <a:rPr lang="zh-CN" altLang="en-US" dirty="0"/>
              <a:t>求出 </a:t>
            </a:r>
            <a:r>
              <a:rPr lang="en-US" altLang="zh-CN" dirty="0" smtClean="0"/>
              <a:t>i</a:t>
            </a:r>
            <a:r>
              <a:rPr lang="en-US" altLang="zh-CN" baseline="-25000" dirty="0" smtClean="0"/>
              <a:t>Ⅱ</a:t>
            </a:r>
            <a:r>
              <a:rPr lang="en-US" altLang="zh-CN" dirty="0" smtClean="0"/>
              <a:t> </a:t>
            </a:r>
            <a:r>
              <a:rPr lang="zh-CN" altLang="en-US" dirty="0"/>
              <a:t>后，就可得到输出电压。由图中可以看出， </a:t>
            </a:r>
            <a:r>
              <a:rPr lang="en-US" altLang="zh-CN" dirty="0" smtClean="0"/>
              <a:t>i</a:t>
            </a:r>
            <a:r>
              <a:rPr lang="en-US" altLang="zh-CN" baseline="-25000" dirty="0" smtClean="0"/>
              <a:t>Ⅱ </a:t>
            </a:r>
            <a:r>
              <a:rPr lang="zh-CN" altLang="en-US" dirty="0"/>
              <a:t>＝ </a:t>
            </a:r>
            <a:r>
              <a:rPr lang="en-US" altLang="zh-CN" dirty="0" smtClean="0"/>
              <a:t>i</a:t>
            </a:r>
            <a:r>
              <a:rPr lang="zh-CN" altLang="en-US" dirty="0" smtClean="0"/>
              <a:t> </a:t>
            </a:r>
            <a:r>
              <a:rPr lang="en-US" altLang="zh-CN" baseline="-25000" dirty="0" smtClean="0"/>
              <a:t>2</a:t>
            </a:r>
            <a:r>
              <a:rPr lang="zh-CN" altLang="en-US" dirty="0" smtClean="0"/>
              <a:t>＋ </a:t>
            </a:r>
            <a:r>
              <a:rPr lang="en-US" altLang="zh-CN" dirty="0" smtClean="0"/>
              <a:t>i</a:t>
            </a:r>
            <a:r>
              <a:rPr lang="zh-CN" altLang="en-US" dirty="0" smtClean="0"/>
              <a:t> </a:t>
            </a:r>
            <a:r>
              <a:rPr lang="en-US" altLang="zh-CN" baseline="-25000" dirty="0" smtClean="0"/>
              <a:t>4</a:t>
            </a:r>
            <a:r>
              <a:rPr lang="zh-CN" altLang="en-US" dirty="0" smtClean="0"/>
              <a:t>， </a:t>
            </a:r>
            <a:r>
              <a:rPr lang="en-US" altLang="zh-CN" dirty="0"/>
              <a:t>i</a:t>
            </a:r>
            <a:r>
              <a:rPr lang="zh-CN" altLang="en-US" dirty="0"/>
              <a:t> </a:t>
            </a:r>
            <a:r>
              <a:rPr lang="en-US" altLang="zh-CN" baseline="-25000" dirty="0"/>
              <a:t>2</a:t>
            </a:r>
            <a:r>
              <a:rPr lang="zh-CN" altLang="en-US" dirty="0" smtClean="0"/>
              <a:t>是</a:t>
            </a:r>
            <a:r>
              <a:rPr lang="zh-CN" altLang="en-US" dirty="0"/>
              <a:t>由 </a:t>
            </a:r>
            <a:r>
              <a:rPr lang="en-US" altLang="zh-CN" dirty="0" smtClean="0"/>
              <a:t>V</a:t>
            </a:r>
            <a:r>
              <a:rPr lang="en-US" altLang="zh-CN" baseline="-25000" dirty="0" smtClean="0"/>
              <a:t>1</a:t>
            </a:r>
            <a:r>
              <a:rPr lang="zh-CN" altLang="en-US" dirty="0" smtClean="0"/>
              <a:t>、</a:t>
            </a:r>
            <a:r>
              <a:rPr lang="en-US" altLang="zh-CN" dirty="0" smtClean="0"/>
              <a:t>V</a:t>
            </a:r>
            <a:r>
              <a:rPr lang="en-US" altLang="zh-CN" baseline="-25000" dirty="0" smtClean="0"/>
              <a:t>2</a:t>
            </a:r>
            <a:r>
              <a:rPr lang="zh-CN" altLang="en-US" dirty="0" smtClean="0"/>
              <a:t>组</a:t>
            </a:r>
            <a:r>
              <a:rPr lang="zh-CN" altLang="en-US" dirty="0"/>
              <a:t>成 的单差分对的单端输出电流</a:t>
            </a:r>
            <a:r>
              <a:rPr lang="zh-CN" altLang="en-US" dirty="0" smtClean="0"/>
              <a:t>，</a:t>
            </a:r>
            <a:r>
              <a:rPr lang="en-US" altLang="zh-CN" dirty="0" smtClean="0"/>
              <a:t>i</a:t>
            </a:r>
            <a:r>
              <a:rPr lang="en-US" altLang="zh-CN" baseline="-25000" dirty="0" smtClean="0"/>
              <a:t>3</a:t>
            </a:r>
            <a:r>
              <a:rPr lang="zh-CN" altLang="en-US" dirty="0" smtClean="0"/>
              <a:t>、 </a:t>
            </a:r>
            <a:r>
              <a:rPr lang="en-US" altLang="zh-CN" dirty="0" smtClean="0"/>
              <a:t>i</a:t>
            </a:r>
            <a:r>
              <a:rPr lang="en-US" altLang="zh-CN" baseline="-25000" dirty="0" smtClean="0"/>
              <a:t>4</a:t>
            </a:r>
            <a:r>
              <a:rPr lang="zh-CN" altLang="en-US" dirty="0" smtClean="0"/>
              <a:t>是</a:t>
            </a:r>
            <a:r>
              <a:rPr lang="zh-CN" altLang="en-US" dirty="0"/>
              <a:t>由 </a:t>
            </a:r>
            <a:r>
              <a:rPr lang="en-US" altLang="zh-CN" dirty="0" smtClean="0"/>
              <a:t>V</a:t>
            </a:r>
            <a:r>
              <a:rPr lang="en-US" altLang="zh-CN" baseline="-25000" dirty="0" smtClean="0"/>
              <a:t>3</a:t>
            </a:r>
            <a:r>
              <a:rPr lang="zh-CN" altLang="en-US" dirty="0" smtClean="0"/>
              <a:t>、</a:t>
            </a:r>
            <a:r>
              <a:rPr lang="en-US" altLang="zh-CN" dirty="0" smtClean="0"/>
              <a:t>V</a:t>
            </a:r>
            <a:r>
              <a:rPr lang="en-US" altLang="zh-CN" baseline="-25000" dirty="0" smtClean="0"/>
              <a:t>4</a:t>
            </a:r>
            <a:r>
              <a:rPr lang="zh-CN" altLang="en-US" dirty="0" smtClean="0"/>
              <a:t> </a:t>
            </a:r>
            <a:r>
              <a:rPr lang="zh-CN" altLang="en-US" dirty="0"/>
              <a:t>组成的单差分对的单端输出电流，输入电 压 </a:t>
            </a:r>
            <a:r>
              <a:rPr lang="en-US" altLang="zh-CN" dirty="0" smtClean="0"/>
              <a:t>u</a:t>
            </a:r>
            <a:r>
              <a:rPr lang="en-US" altLang="zh-CN" baseline="-25000" dirty="0" smtClean="0"/>
              <a:t>A</a:t>
            </a:r>
            <a:r>
              <a:rPr lang="zh-CN" altLang="en-US" dirty="0" smtClean="0"/>
              <a:t>正</a:t>
            </a:r>
            <a:r>
              <a:rPr lang="zh-CN" altLang="en-US" dirty="0"/>
              <a:t>向加到 </a:t>
            </a:r>
            <a:r>
              <a:rPr lang="en-US" altLang="zh-CN" dirty="0" smtClean="0"/>
              <a:t>V</a:t>
            </a:r>
            <a:r>
              <a:rPr lang="en-US" altLang="zh-CN" baseline="-25000" dirty="0" smtClean="0"/>
              <a:t>4</a:t>
            </a:r>
            <a:r>
              <a:rPr lang="zh-CN" altLang="en-US" dirty="0"/>
              <a:t>，</a:t>
            </a:r>
            <a:r>
              <a:rPr lang="zh-CN" altLang="en-US" dirty="0" smtClean="0"/>
              <a:t>反</a:t>
            </a:r>
            <a:r>
              <a:rPr lang="zh-CN" altLang="en-US" dirty="0"/>
              <a:t>向加到 </a:t>
            </a:r>
            <a:r>
              <a:rPr lang="en-US" altLang="zh-CN" dirty="0" smtClean="0"/>
              <a:t>V</a:t>
            </a:r>
            <a:r>
              <a:rPr lang="en-US" altLang="zh-CN" baseline="-25000" dirty="0" smtClean="0"/>
              <a:t>2</a:t>
            </a:r>
            <a:r>
              <a:rPr lang="zh-CN" altLang="en-US" dirty="0" smtClean="0"/>
              <a:t>，</a:t>
            </a:r>
            <a:r>
              <a:rPr lang="zh-CN" altLang="en-US" dirty="0"/>
              <a:t>由单差分对电路的分析可知</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983887" y="4087672"/>
            <a:ext cx="3176225" cy="1436307"/>
          </a:xfrm>
          <a:prstGeom prst="rect">
            <a:avLst/>
          </a:prstGeom>
        </p:spPr>
      </p:pic>
    </p:spTree>
    <p:extLst>
      <p:ext uri="{BB962C8B-B14F-4D97-AF65-F5344CB8AC3E}">
        <p14:creationId xmlns:p14="http://schemas.microsoft.com/office/powerpoint/2010/main" val="32735254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这</a:t>
            </a:r>
            <a:r>
              <a:rPr lang="zh-CN" altLang="en-US" dirty="0"/>
              <a:t>里， </a:t>
            </a:r>
            <a:r>
              <a:rPr lang="en-US" altLang="zh-CN" dirty="0" smtClean="0"/>
              <a:t>i</a:t>
            </a:r>
            <a:r>
              <a:rPr lang="en-US" altLang="zh-CN" baseline="-25000" dirty="0" smtClean="0"/>
              <a:t>5</a:t>
            </a:r>
            <a:r>
              <a:rPr lang="zh-CN" altLang="en-US" dirty="0" smtClean="0"/>
              <a:t>和 </a:t>
            </a:r>
            <a:r>
              <a:rPr lang="en-US" altLang="zh-CN" dirty="0" smtClean="0"/>
              <a:t>i</a:t>
            </a:r>
            <a:r>
              <a:rPr lang="en-US" altLang="zh-CN" baseline="-25000" dirty="0" smtClean="0"/>
              <a:t>6</a:t>
            </a:r>
            <a:r>
              <a:rPr lang="zh-CN" altLang="en-US" dirty="0" smtClean="0"/>
              <a:t>分</a:t>
            </a:r>
            <a:r>
              <a:rPr lang="zh-CN" altLang="en-US" dirty="0"/>
              <a:t>别是两个差分对的恒流源。由此可</a:t>
            </a:r>
            <a:r>
              <a:rPr lang="zh-CN" altLang="en-US" dirty="0" smtClean="0"/>
              <a:t>得</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由</a:t>
            </a:r>
            <a:r>
              <a:rPr lang="zh-CN" altLang="en-US" dirty="0"/>
              <a:t>此可见，双差分对在单端输出时，将 </a:t>
            </a:r>
            <a:r>
              <a:rPr lang="en-US" altLang="zh-CN" dirty="0" smtClean="0"/>
              <a:t>i</a:t>
            </a:r>
            <a:r>
              <a:rPr lang="en-US" altLang="zh-CN" baseline="-25000" dirty="0" smtClean="0"/>
              <a:t>Ⅱ</a:t>
            </a:r>
            <a:r>
              <a:rPr lang="en-US" altLang="zh-CN" dirty="0" smtClean="0"/>
              <a:t> </a:t>
            </a:r>
            <a:r>
              <a:rPr lang="zh-CN" altLang="en-US" dirty="0"/>
              <a:t>代</a:t>
            </a:r>
            <a:r>
              <a:rPr lang="zh-CN" altLang="en-US" dirty="0" smtClean="0"/>
              <a:t>入</a:t>
            </a:r>
            <a:r>
              <a:rPr lang="en-US" altLang="zh-CN" dirty="0" smtClean="0"/>
              <a:t>u</a:t>
            </a:r>
            <a:r>
              <a:rPr lang="zh-CN" altLang="en-US" dirty="0" smtClean="0"/>
              <a:t> </a:t>
            </a:r>
            <a:r>
              <a:rPr lang="en-US" altLang="zh-CN" baseline="-25000" dirty="0" smtClean="0"/>
              <a:t>o</a:t>
            </a:r>
            <a:r>
              <a:rPr lang="zh-CN" altLang="en-US" dirty="0" smtClean="0"/>
              <a:t> ＝</a:t>
            </a:r>
            <a:r>
              <a:rPr lang="en-US" altLang="zh-CN" dirty="0" smtClean="0"/>
              <a:t>U</a:t>
            </a:r>
            <a:r>
              <a:rPr lang="en-US" altLang="zh-CN" baseline="-25000" dirty="0" smtClean="0"/>
              <a:t>CC</a:t>
            </a:r>
            <a:r>
              <a:rPr lang="zh-CN" altLang="en-US" baseline="-25000" dirty="0" smtClean="0"/>
              <a:t> </a:t>
            </a:r>
            <a:r>
              <a:rPr lang="zh-CN" altLang="en-US" dirty="0"/>
              <a:t>－ </a:t>
            </a:r>
            <a:r>
              <a:rPr lang="en-US" altLang="zh-CN" dirty="0" smtClean="0"/>
              <a:t>i</a:t>
            </a:r>
            <a:r>
              <a:rPr lang="en-US" altLang="zh-CN" baseline="-25000" dirty="0" smtClean="0"/>
              <a:t>Ⅱ</a:t>
            </a:r>
            <a:r>
              <a:rPr lang="en-US" altLang="zh-CN" dirty="0" smtClean="0"/>
              <a:t> R</a:t>
            </a:r>
            <a:r>
              <a:rPr lang="en-US" altLang="zh-CN" baseline="-25000" dirty="0" smtClean="0"/>
              <a:t>L</a:t>
            </a:r>
            <a:r>
              <a:rPr lang="zh-CN" altLang="en-US" dirty="0" smtClean="0"/>
              <a:t>中</a:t>
            </a:r>
            <a:r>
              <a:rPr lang="zh-CN" altLang="en-US" dirty="0"/>
              <a:t>，可得</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1338648" y="1722967"/>
            <a:ext cx="6890371" cy="1421065"/>
          </a:xfrm>
          <a:prstGeom prst="rect">
            <a:avLst/>
          </a:prstGeom>
        </p:spPr>
      </p:pic>
      <p:pic>
        <p:nvPicPr>
          <p:cNvPr id="4" name="图片 3"/>
          <p:cNvPicPr>
            <a:picLocks noChangeAspect="1"/>
          </p:cNvPicPr>
          <p:nvPr/>
        </p:nvPicPr>
        <p:blipFill>
          <a:blip r:embed="rId3"/>
          <a:stretch>
            <a:fillRect/>
          </a:stretch>
        </p:blipFill>
        <p:spPr>
          <a:xfrm>
            <a:off x="1648461" y="4564711"/>
            <a:ext cx="6282094" cy="1234839"/>
          </a:xfrm>
          <a:prstGeom prst="rect">
            <a:avLst/>
          </a:prstGeom>
        </p:spPr>
      </p:pic>
    </p:spTree>
    <p:extLst>
      <p:ext uri="{BB962C8B-B14F-4D97-AF65-F5344CB8AC3E}">
        <p14:creationId xmlns:p14="http://schemas.microsoft.com/office/powerpoint/2010/main" val="27920586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当</a:t>
            </a:r>
            <a:r>
              <a:rPr lang="en-US" altLang="zh-CN" dirty="0" smtClean="0"/>
              <a:t>u</a:t>
            </a:r>
            <a:r>
              <a:rPr lang="en-US" altLang="zh-CN" baseline="-25000" dirty="0" smtClean="0"/>
              <a:t>A</a:t>
            </a:r>
            <a:r>
              <a:rPr lang="zh-CN" altLang="en-US" dirty="0" smtClean="0"/>
              <a:t>和</a:t>
            </a:r>
            <a:r>
              <a:rPr lang="en-US" altLang="zh-CN" dirty="0" smtClean="0"/>
              <a:t>u</a:t>
            </a:r>
            <a:r>
              <a:rPr lang="en-US" altLang="zh-CN" baseline="-25000" dirty="0" smtClean="0"/>
              <a:t>B</a:t>
            </a:r>
            <a:r>
              <a:rPr lang="zh-CN" altLang="en-US" dirty="0" smtClean="0"/>
              <a:t>的</a:t>
            </a:r>
            <a:r>
              <a:rPr lang="zh-CN" altLang="en-US" dirty="0"/>
              <a:t>幅度均小</a:t>
            </a:r>
            <a:r>
              <a:rPr lang="zh-CN" altLang="en-US" dirty="0" smtClean="0"/>
              <a:t>于</a:t>
            </a:r>
            <a:r>
              <a:rPr lang="en-US" altLang="zh-CN" dirty="0" smtClean="0"/>
              <a:t>26mV</a:t>
            </a:r>
            <a:r>
              <a:rPr lang="zh-CN" altLang="en-US" dirty="0" smtClean="0"/>
              <a:t> </a:t>
            </a:r>
            <a:r>
              <a:rPr lang="zh-CN" altLang="en-US" dirty="0"/>
              <a:t>时，</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由于</a:t>
            </a:r>
            <a:r>
              <a:rPr lang="en-US" altLang="zh-CN" dirty="0" smtClean="0"/>
              <a:t>u</a:t>
            </a:r>
            <a:r>
              <a:rPr lang="en-US" altLang="zh-CN" baseline="-25000" dirty="0" smtClean="0"/>
              <a:t>o</a:t>
            </a:r>
            <a:r>
              <a:rPr lang="zh-CN" altLang="en-US" dirty="0" smtClean="0"/>
              <a:t>中</a:t>
            </a:r>
            <a:r>
              <a:rPr lang="zh-CN" altLang="en-US" dirty="0"/>
              <a:t>有直流分量，还不是一个理想乘法器（隔直后为一理想乘法器），它可以完成 频谱的线性搬移功能</a:t>
            </a:r>
            <a:r>
              <a:rPr lang="zh-CN" altLang="en-US" dirty="0" smtClean="0"/>
              <a:t>。</a:t>
            </a:r>
            <a:r>
              <a:rPr lang="en-US" altLang="zh-CN" dirty="0" smtClean="0"/>
              <a:t/>
            </a:r>
            <a:br>
              <a:rPr lang="en-US" altLang="zh-CN" dirty="0" smtClean="0"/>
            </a:br>
            <a:r>
              <a:rPr lang="en-US" altLang="zh-CN" dirty="0" smtClean="0"/>
              <a:t>        </a:t>
            </a:r>
            <a:r>
              <a:rPr lang="zh-CN" altLang="en-US" dirty="0" smtClean="0"/>
              <a:t>讨</a:t>
            </a:r>
            <a:r>
              <a:rPr lang="zh-CN" altLang="en-US" dirty="0"/>
              <a:t>论：差分对电路有两种形式，单差分对电路和双差分对电路，这两种电路均可用于 频谱的线性搬移，其输出方式可以双端输出，也可单端输出，但两种输出的结果是不相同 的。两种输出均有其各自的优缺点：单差分对电路双端输出可以抑制共模干扰，但输出不 是对地，还需进行双 单变换；单端输出直接对地，但不能有效抑制共模</a:t>
            </a:r>
            <a:r>
              <a:rPr lang="zh-CN" altLang="en-US" dirty="0"/>
              <a:t>干扰。</a:t>
            </a:r>
            <a:endParaRPr lang="zh-CN" altLang="en-US" dirty="0"/>
          </a:p>
        </p:txBody>
      </p:sp>
      <p:pic>
        <p:nvPicPr>
          <p:cNvPr id="2" name="图片 1"/>
          <p:cNvPicPr>
            <a:picLocks noChangeAspect="1"/>
          </p:cNvPicPr>
          <p:nvPr/>
        </p:nvPicPr>
        <p:blipFill>
          <a:blip r:embed="rId2"/>
          <a:stretch>
            <a:fillRect/>
          </a:stretch>
        </p:blipFill>
        <p:spPr>
          <a:xfrm>
            <a:off x="2484114" y="1571998"/>
            <a:ext cx="4175771" cy="682688"/>
          </a:xfrm>
          <a:prstGeom prst="rect">
            <a:avLst/>
          </a:prstGeom>
        </p:spPr>
      </p:pic>
    </p:spTree>
    <p:extLst>
      <p:ext uri="{BB962C8B-B14F-4D97-AF65-F5344CB8AC3E}">
        <p14:creationId xmlns:p14="http://schemas.microsoft.com/office/powerpoint/2010/main" val="10675870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双</a:t>
            </a:r>
            <a:r>
              <a:rPr lang="zh-CN" altLang="en-US" dirty="0"/>
              <a:t>差分对双 端输出时，可等效一理想乘法器，但要进行双 单变换；而单端输出直接对地，但不能等效 为理想乘法器，且输出幅度是双端输出的一半。第六章将要分析：单差分对完成频谱的线 性搬移与两个输入信号的位置有关，而双差分对与两个输入信号的位置无关。 </a:t>
            </a:r>
            <a:r>
              <a:rPr lang="en-US" altLang="zh-CN" dirty="0" smtClean="0"/>
              <a:t/>
            </a:r>
            <a:br>
              <a:rPr lang="en-US" altLang="zh-CN" dirty="0" smtClean="0"/>
            </a:br>
            <a:r>
              <a:rPr lang="en-US" altLang="zh-CN" dirty="0" smtClean="0"/>
              <a:t>        </a:t>
            </a:r>
            <a:r>
              <a:rPr lang="zh-CN" altLang="en-US" dirty="0" smtClean="0"/>
              <a:t>这</a:t>
            </a:r>
            <a:r>
              <a:rPr lang="zh-CN" altLang="en-US" dirty="0"/>
              <a:t>里分析的是双差分对的单端输出时的输出表达式，读者也可按此思路分析单差分对 电路单端输出的结果。</a:t>
            </a:r>
          </a:p>
        </p:txBody>
      </p:sp>
    </p:spTree>
    <p:extLst>
      <p:ext uri="{BB962C8B-B14F-4D97-AF65-F5344CB8AC3E}">
        <p14:creationId xmlns:p14="http://schemas.microsoft.com/office/powerpoint/2010/main" val="1150414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双</a:t>
            </a:r>
            <a:r>
              <a:rPr lang="zh-CN" altLang="en-US" dirty="0"/>
              <a:t>差分电路具有结构简单、有增益、不用变压器、易于集成化、对称性精确、体积小等 优点，因而得到广泛的应用。双差分电路是集成模拟乘法器的核心。模拟乘法器种类很 多，由于内部电路结构不同，各项参数指标也不同，其主要指标有：工作频率、电源电压、 输入电压动态范围、线性度、带宽等。</a:t>
            </a:r>
            <a:r>
              <a:rPr lang="zh-CN" altLang="en-US" dirty="0" smtClean="0"/>
              <a:t>图</a:t>
            </a:r>
            <a:r>
              <a:rPr lang="en-US" altLang="zh-CN" dirty="0" smtClean="0"/>
              <a:t>5-21</a:t>
            </a:r>
            <a:r>
              <a:rPr lang="zh-CN" altLang="en-US" dirty="0" smtClean="0"/>
              <a:t>为 </a:t>
            </a:r>
            <a:r>
              <a:rPr lang="en-US" altLang="zh-CN" dirty="0" smtClean="0"/>
              <a:t>Motorola MC1596</a:t>
            </a:r>
            <a:r>
              <a:rPr lang="zh-CN" altLang="en-US" dirty="0" smtClean="0"/>
              <a:t>内</a:t>
            </a:r>
            <a:r>
              <a:rPr lang="zh-CN" altLang="en-US" dirty="0"/>
              <a:t>部电路图，它是以 双差分电路为基础，</a:t>
            </a:r>
            <a:r>
              <a:rPr lang="zh-CN" altLang="en-US" dirty="0" smtClean="0"/>
              <a:t>在</a:t>
            </a:r>
            <a:r>
              <a:rPr lang="en-US" altLang="zh-CN" dirty="0" smtClean="0"/>
              <a:t>Y</a:t>
            </a:r>
            <a:r>
              <a:rPr lang="zh-CN" altLang="en-US" dirty="0" smtClean="0"/>
              <a:t>输</a:t>
            </a:r>
            <a:r>
              <a:rPr lang="zh-CN" altLang="en-US" dirty="0"/>
              <a:t>入通道加入了反馈电阻，</a:t>
            </a:r>
            <a:r>
              <a:rPr lang="zh-CN" altLang="en-US" dirty="0" smtClean="0"/>
              <a:t>故</a:t>
            </a:r>
            <a:r>
              <a:rPr lang="en-US" altLang="zh-CN" dirty="0" smtClean="0"/>
              <a:t>Y</a:t>
            </a:r>
            <a:r>
              <a:rPr lang="zh-CN" altLang="en-US" dirty="0" smtClean="0"/>
              <a:t>通</a:t>
            </a:r>
            <a:r>
              <a:rPr lang="zh-CN" altLang="en-US" dirty="0"/>
              <a:t>道输入电压动态范围较大</a:t>
            </a:r>
            <a:r>
              <a:rPr lang="zh-CN" altLang="en-US" dirty="0" smtClean="0"/>
              <a:t>，</a:t>
            </a:r>
            <a:r>
              <a:rPr lang="en-US" altLang="zh-CN" dirty="0" smtClean="0"/>
              <a:t>X</a:t>
            </a:r>
            <a:r>
              <a:rPr lang="zh-CN" altLang="en-US" dirty="0" smtClean="0"/>
              <a:t>通</a:t>
            </a:r>
            <a:r>
              <a:rPr lang="zh-CN" altLang="en-US" dirty="0"/>
              <a:t>道输入电压动态范围很小</a:t>
            </a:r>
            <a:r>
              <a:rPr lang="zh-CN" altLang="en-US" dirty="0" smtClean="0"/>
              <a:t>。</a:t>
            </a:r>
            <a:r>
              <a:rPr lang="en-US" altLang="zh-CN" dirty="0" smtClean="0"/>
              <a:t>MC1596</a:t>
            </a:r>
            <a:r>
              <a:rPr lang="zh-CN" altLang="en-US" dirty="0" smtClean="0"/>
              <a:t>工</a:t>
            </a:r>
            <a:r>
              <a:rPr lang="zh-CN" altLang="en-US" dirty="0"/>
              <a:t>作频率高，常用做调制、解调和混频。</a:t>
            </a:r>
            <a:br>
              <a:rPr lang="zh-CN" altLang="en-US" dirty="0"/>
            </a:br>
            <a:endParaRPr lang="zh-CN" altLang="en-US" dirty="0"/>
          </a:p>
        </p:txBody>
      </p:sp>
    </p:spTree>
    <p:extLst>
      <p:ext uri="{BB962C8B-B14F-4D97-AF65-F5344CB8AC3E}">
        <p14:creationId xmlns:p14="http://schemas.microsoft.com/office/powerpoint/2010/main" val="39429489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1999" y="885750"/>
            <a:ext cx="4359841" cy="4664448"/>
          </a:xfrm>
          <a:prstGeom prst="rect">
            <a:avLst/>
          </a:prstGeom>
        </p:spPr>
      </p:pic>
      <p:sp>
        <p:nvSpPr>
          <p:cNvPr id="4" name="矩形 3"/>
          <p:cNvSpPr/>
          <p:nvPr/>
        </p:nvSpPr>
        <p:spPr>
          <a:xfrm>
            <a:off x="2747660" y="5749950"/>
            <a:ext cx="3948517" cy="461665"/>
          </a:xfrm>
          <a:prstGeom prst="rect">
            <a:avLst/>
          </a:prstGeom>
        </p:spPr>
        <p:txBody>
          <a:bodyPr wrap="none">
            <a:spAutoFit/>
          </a:bodyPr>
          <a:lstStyle/>
          <a:p>
            <a:pPr algn="ctr"/>
            <a:r>
              <a:rPr lang="zh-CN" altLang="en-US" sz="2400" dirty="0" smtClean="0"/>
              <a:t>图</a:t>
            </a:r>
            <a:r>
              <a:rPr lang="en-US" altLang="zh-CN" sz="2400" dirty="0" smtClean="0"/>
              <a:t>5-21</a:t>
            </a:r>
            <a:r>
              <a:rPr lang="zh-CN" altLang="en-US" sz="2400" dirty="0"/>
              <a:t>　</a:t>
            </a:r>
            <a:r>
              <a:rPr lang="en-US" altLang="zh-CN" sz="2400" dirty="0" smtClean="0"/>
              <a:t>MC1596</a:t>
            </a:r>
            <a:r>
              <a:rPr lang="zh-CN" altLang="en-US" sz="2400" dirty="0" smtClean="0"/>
              <a:t>的</a:t>
            </a:r>
            <a:r>
              <a:rPr lang="zh-CN" altLang="en-US" sz="2400" dirty="0"/>
              <a:t>内部电路</a:t>
            </a:r>
          </a:p>
        </p:txBody>
      </p:sp>
    </p:spTree>
    <p:extLst>
      <p:ext uri="{BB962C8B-B14F-4D97-AF65-F5344CB8AC3E}">
        <p14:creationId xmlns:p14="http://schemas.microsoft.com/office/powerpoint/2010/main" val="253385256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通</a:t>
            </a:r>
            <a:r>
              <a:rPr lang="zh-CN" altLang="en-US" dirty="0"/>
              <a:t>过上面的分析可知，差分对作为放大器时是四端网络，其工作点不变，不产生新的 频率分量。差分对作为频谱线性搬移电路时，为六端网络。两个输入电压中，一个用来改 变工作点，使跨导变为时变跨导；另一个则作为输入信号，以时变跨导进行放大，因此称为时变跨导放大器。这种线性时变电路，即使工作于线性区，也能产生新的频率成分，完成 相乘功能。</a:t>
            </a:r>
            <a:br>
              <a:rPr lang="zh-CN" altLang="en-US" dirty="0"/>
            </a:br>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242831053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p:cNvSpPr>
                <a:spLocks noGrp="1"/>
              </p:cNvSpPr>
              <p:nvPr>
                <p:ph type="title"/>
              </p:nvPr>
            </p:nvSpPr>
            <p:spPr>
              <a:xfrm>
                <a:off x="628650" y="998484"/>
                <a:ext cx="8081596" cy="5213131"/>
              </a:xfrm>
            </p:spPr>
            <p:txBody>
              <a:bodyPr/>
              <a:lstStyle/>
              <a:p>
                <a:r>
                  <a:rPr lang="zh-CN" altLang="en-US" dirty="0" smtClean="0"/>
                  <a:t>               </a:t>
                </a:r>
                <a:r>
                  <a:rPr lang="zh-CN" altLang="en-US" sz="3200" b="1" dirty="0" smtClean="0"/>
                  <a:t> 第</a:t>
                </a:r>
                <a:r>
                  <a:rPr lang="zh-CN" altLang="en-US" sz="3200" b="1" dirty="0"/>
                  <a:t>四节　其他频谱线性搬移</a:t>
                </a:r>
                <a:r>
                  <a:rPr lang="zh-CN" altLang="en-US" sz="3200" b="1" dirty="0" smtClean="0"/>
                  <a:t>电路</a:t>
                </a:r>
                <a:r>
                  <a:rPr lang="en-US" altLang="zh-CN" sz="3200" b="1" dirty="0" smtClean="0"/>
                  <a:t/>
                </a:r>
                <a:br>
                  <a:rPr lang="en-US" altLang="zh-CN" sz="3200" b="1" dirty="0" smtClean="0"/>
                </a:br>
                <a:r>
                  <a:rPr lang="en-US" altLang="zh-CN" sz="3200" b="1" dirty="0" smtClean="0"/>
                  <a:t/>
                </a:r>
                <a:br>
                  <a:rPr lang="en-US" altLang="zh-CN" sz="3200" b="1" dirty="0" smtClean="0"/>
                </a:br>
                <a:r>
                  <a:rPr lang="zh-CN" altLang="en-US" b="1" dirty="0"/>
                  <a:t>一、晶体三极管频谱线性搬移电</a:t>
                </a:r>
                <a:r>
                  <a:rPr lang="zh-CN" altLang="en-US" b="1" dirty="0" smtClean="0"/>
                  <a:t>路</a:t>
                </a:r>
                <a:r>
                  <a:rPr lang="en-US" altLang="zh-CN" dirty="0" smtClean="0"/>
                  <a:t/>
                </a:r>
                <a:br>
                  <a:rPr lang="en-US" altLang="zh-CN" dirty="0" smtClean="0"/>
                </a:br>
                <a:r>
                  <a:rPr lang="en-US" altLang="zh-CN" dirty="0" smtClean="0"/>
                  <a:t>       </a:t>
                </a:r>
                <a:r>
                  <a:rPr lang="zh-CN" altLang="en-US" dirty="0" smtClean="0"/>
                  <a:t>晶</a:t>
                </a:r>
                <a:r>
                  <a:rPr lang="zh-CN" altLang="en-US" dirty="0"/>
                  <a:t>体三极管频谱线性搬移电路如</a:t>
                </a:r>
                <a:r>
                  <a:rPr lang="zh-CN" altLang="en-US" dirty="0" smtClean="0"/>
                  <a:t>图</a:t>
                </a:r>
                <a:r>
                  <a:rPr lang="en-US" altLang="zh-CN" dirty="0" smtClean="0"/>
                  <a:t>5-22</a:t>
                </a:r>
                <a:r>
                  <a:rPr lang="zh-CN" altLang="en-US" dirty="0" smtClean="0"/>
                  <a:t>所</a:t>
                </a:r>
                <a:r>
                  <a:rPr lang="zh-CN" altLang="en-US" dirty="0"/>
                  <a:t>示，图中</a:t>
                </a:r>
                <a:r>
                  <a:rPr lang="zh-CN" altLang="en-US" dirty="0" smtClean="0"/>
                  <a:t>，</a:t>
                </a:r>
                <a:r>
                  <a:rPr lang="en-US" altLang="zh-CN" dirty="0" smtClean="0"/>
                  <a:t>u</a:t>
                </a:r>
                <a:r>
                  <a:rPr lang="en-US" altLang="zh-CN" baseline="-25000" dirty="0" smtClean="0"/>
                  <a:t>1</a:t>
                </a:r>
                <a:r>
                  <a:rPr lang="zh-CN" altLang="en-US" dirty="0" smtClean="0"/>
                  <a:t>是</a:t>
                </a:r>
                <a:r>
                  <a:rPr lang="zh-CN" altLang="en-US" dirty="0"/>
                  <a:t>输入信号， </a:t>
                </a:r>
                <a:r>
                  <a:rPr lang="en-US" altLang="zh-CN" dirty="0" smtClean="0"/>
                  <a:t>u</a:t>
                </a:r>
                <a:r>
                  <a:rPr lang="en-US" altLang="zh-CN" baseline="-25000" dirty="0" smtClean="0"/>
                  <a:t>2</a:t>
                </a:r>
                <a:r>
                  <a:rPr lang="zh-CN" altLang="en-US" dirty="0" smtClean="0"/>
                  <a:t> </a:t>
                </a:r>
                <a:r>
                  <a:rPr lang="zh-CN" altLang="en-US" dirty="0"/>
                  <a:t>是参考信号</a:t>
                </a:r>
                <a:r>
                  <a:rPr lang="zh-CN" altLang="en-US" dirty="0" smtClean="0"/>
                  <a:t>，</a:t>
                </a:r>
                <a:r>
                  <a:rPr lang="zh-CN" altLang="en-US" dirty="0"/>
                  <a:t>且</a:t>
                </a:r>
                <a:r>
                  <a:rPr lang="en-US" altLang="zh-CN" dirty="0"/>
                  <a:t>u</a:t>
                </a:r>
                <a:r>
                  <a:rPr lang="en-US" altLang="zh-CN" baseline="-25000" dirty="0"/>
                  <a:t>1</a:t>
                </a:r>
                <a:r>
                  <a:rPr lang="zh-CN" altLang="en-US" dirty="0"/>
                  <a:t>的振幅 </a:t>
                </a:r>
                <a:r>
                  <a:rPr lang="en-US" altLang="zh-CN" dirty="0"/>
                  <a:t>U</a:t>
                </a:r>
                <a:r>
                  <a:rPr lang="en-US" altLang="zh-CN" baseline="-25000" dirty="0"/>
                  <a:t>1</a:t>
                </a:r>
                <a:r>
                  <a:rPr lang="zh-CN" altLang="en-US" dirty="0"/>
                  <a:t>远远小于 </a:t>
                </a:r>
                <a:r>
                  <a:rPr lang="en-US" altLang="zh-CN" dirty="0"/>
                  <a:t>u</a:t>
                </a:r>
                <a:r>
                  <a:rPr lang="en-US" altLang="zh-CN" baseline="-25000" dirty="0"/>
                  <a:t>2</a:t>
                </a:r>
                <a:r>
                  <a:rPr lang="zh-CN" altLang="en-US" dirty="0"/>
                  <a:t> 的振幅 </a:t>
                </a:r>
                <a:r>
                  <a:rPr lang="en-US" altLang="zh-CN" dirty="0"/>
                  <a:t>U</a:t>
                </a:r>
                <a:r>
                  <a:rPr lang="en-US" altLang="zh-CN" baseline="-25000" dirty="0"/>
                  <a:t>2</a:t>
                </a:r>
                <a:r>
                  <a:rPr lang="zh-CN" altLang="en-US" dirty="0" smtClean="0"/>
                  <a:t>，</a:t>
                </a:r>
                <a:r>
                  <a:rPr lang="zh-CN" altLang="en-US" dirty="0"/>
                  <a:t>即 </a:t>
                </a:r>
                <a:r>
                  <a:rPr lang="en-US" altLang="zh-CN" dirty="0"/>
                  <a:t>U</a:t>
                </a:r>
                <a:r>
                  <a:rPr lang="en-US" altLang="zh-CN" baseline="-25000" dirty="0"/>
                  <a:t>2</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U</a:t>
                </a:r>
                <a:r>
                  <a:rPr lang="en-US" altLang="zh-CN" baseline="-25000" dirty="0"/>
                  <a:t>1</a:t>
                </a:r>
                <a:r>
                  <a:rPr lang="zh-CN" altLang="en-US" dirty="0"/>
                  <a:t>。由图看出， </a:t>
                </a:r>
                <a:r>
                  <a:rPr lang="en-US" altLang="zh-CN" dirty="0"/>
                  <a:t>u</a:t>
                </a:r>
                <a:r>
                  <a:rPr lang="en-US" altLang="zh-CN" baseline="-25000" dirty="0"/>
                  <a:t>1</a:t>
                </a:r>
                <a:r>
                  <a:rPr lang="zh-CN" altLang="en-US" dirty="0"/>
                  <a:t>与 </a:t>
                </a:r>
                <a:r>
                  <a:rPr lang="en-US" altLang="zh-CN" dirty="0"/>
                  <a:t>u</a:t>
                </a:r>
                <a:r>
                  <a:rPr lang="en-US" altLang="zh-CN" baseline="-25000" dirty="0"/>
                  <a:t>2</a:t>
                </a:r>
                <a:r>
                  <a:rPr lang="zh-CN" altLang="en-US" dirty="0"/>
                  <a:t>都加到三极管的</a:t>
                </a:r>
                <a:r>
                  <a:rPr lang="en-US" altLang="zh-CN" dirty="0" smtClean="0"/>
                  <a:t>be</a:t>
                </a:r>
                <a:r>
                  <a:rPr lang="zh-CN" altLang="en-US" dirty="0"/>
                  <a:t>结，利用其非线性特性，可以产生 </a:t>
                </a:r>
                <a:r>
                  <a:rPr lang="en-US" altLang="zh-CN" dirty="0"/>
                  <a:t>u</a:t>
                </a:r>
                <a:r>
                  <a:rPr lang="en-US" altLang="zh-CN" baseline="-25000" dirty="0"/>
                  <a:t>1</a:t>
                </a:r>
                <a:r>
                  <a:rPr lang="zh-CN" altLang="en-US" dirty="0"/>
                  <a:t> 和 </a:t>
                </a:r>
                <a:r>
                  <a:rPr lang="en-US" altLang="zh-CN" dirty="0"/>
                  <a:t>u</a:t>
                </a:r>
                <a:r>
                  <a:rPr lang="en-US" altLang="zh-CN" baseline="-25000" dirty="0"/>
                  <a:t>2</a:t>
                </a:r>
                <a:r>
                  <a:rPr lang="zh-CN" altLang="en-US" dirty="0"/>
                  <a:t>的频率的组合分量，再经集电极的输出回路选出 完成某一频谱线性搬移功能所需的频率分量，从而达到频谱线性搬移的目的。</a:t>
                </a:r>
                <a:br>
                  <a:rPr lang="zh-CN" altLang="en-US" dirty="0"/>
                </a:br>
                <a:r>
                  <a:rPr lang="zh-CN" altLang="en-US" dirty="0"/>
                  <a:t/>
                </a:r>
                <a:br>
                  <a:rPr lang="zh-CN" altLang="en-US" dirty="0"/>
                </a:br>
                <a:r>
                  <a:rPr lang="zh-CN" altLang="en-US" dirty="0" smtClean="0"/>
                  <a:t/>
                </a:r>
                <a:br>
                  <a:rPr lang="zh-CN" altLang="en-US" dirty="0" smtClean="0"/>
                </a:br>
                <a:r>
                  <a:rPr lang="en-US" altLang="zh-CN" dirty="0" smtClean="0"/>
                  <a:t/>
                </a:r>
                <a:br>
                  <a:rPr lang="en-US" altLang="zh-CN" dirty="0" smtClean="0"/>
                </a:br>
                <a:r>
                  <a:rPr lang="zh-CN" altLang="en-US" sz="3200" b="1" dirty="0"/>
                  <a:t/>
                </a:r>
                <a:br>
                  <a:rPr lang="zh-CN" altLang="en-US" sz="3200" b="1" dirty="0"/>
                </a:br>
                <a:r>
                  <a:rPr lang="zh-CN" altLang="en-US" dirty="0"/>
                  <a:t/>
                </a:r>
                <a:br>
                  <a:rPr lang="zh-CN" altLang="en-US" dirty="0"/>
                </a:br>
                <a:endParaRPr lang="zh-CN" altLang="en-US" dirty="0"/>
              </a:p>
            </p:txBody>
          </p:sp>
        </mc:Choice>
        <mc:Fallback>
          <p:sp>
            <p:nvSpPr>
              <p:cNvPr id="3" name="标题 2"/>
              <p:cNvSpPr>
                <a:spLocks noGrp="1" noRot="1" noChangeAspect="1" noMove="1" noResize="1" noEditPoints="1" noAdjustHandles="1" noChangeArrowheads="1" noChangeShapeType="1" noTextEdit="1"/>
              </p:cNvSpPr>
              <p:nvPr>
                <p:ph type="title"/>
              </p:nvPr>
            </p:nvSpPr>
            <p:spPr>
              <a:xfrm>
                <a:off x="628650" y="998484"/>
                <a:ext cx="8081596" cy="5213131"/>
              </a:xfrm>
              <a:blipFill rotWithShape="1">
                <a:blip r:embed="rId2"/>
                <a:stretch>
                  <a:fillRect l="-1131" t="-468" r="-3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46210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966" y="1211426"/>
            <a:ext cx="6418067" cy="3948038"/>
          </a:xfrm>
          <a:prstGeom prst="rect">
            <a:avLst/>
          </a:prstGeom>
        </p:spPr>
      </p:pic>
      <p:sp>
        <p:nvSpPr>
          <p:cNvPr id="4" name="矩形 3"/>
          <p:cNvSpPr/>
          <p:nvPr/>
        </p:nvSpPr>
        <p:spPr>
          <a:xfrm>
            <a:off x="1890816" y="5550977"/>
            <a:ext cx="5362365" cy="461665"/>
          </a:xfrm>
          <a:prstGeom prst="rect">
            <a:avLst/>
          </a:prstGeom>
        </p:spPr>
        <p:txBody>
          <a:bodyPr wrap="none">
            <a:spAutoFit/>
          </a:bodyPr>
          <a:lstStyle/>
          <a:p>
            <a:pPr algn="ctr"/>
            <a:r>
              <a:rPr lang="zh-CN" altLang="en-US" sz="2400" dirty="0" smtClean="0"/>
              <a:t>图</a:t>
            </a:r>
            <a:r>
              <a:rPr lang="en-US" altLang="zh-CN" sz="2400" dirty="0" smtClean="0"/>
              <a:t>5-22</a:t>
            </a:r>
            <a:r>
              <a:rPr lang="zh-CN" altLang="en-US" sz="2400" dirty="0"/>
              <a:t>　晶体三极管频谱搬移原理电路</a:t>
            </a:r>
          </a:p>
        </p:txBody>
      </p:sp>
    </p:spTree>
    <p:extLst>
      <p:ext uri="{BB962C8B-B14F-4D97-AF65-F5344CB8AC3E}">
        <p14:creationId xmlns:p14="http://schemas.microsoft.com/office/powerpoint/2010/main" val="2425850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4177</Words>
  <Application>Microsoft Office PowerPoint</Application>
  <PresentationFormat>全屏显示(4:3)</PresentationFormat>
  <Paragraphs>206</Paragraphs>
  <Slides>122</Slides>
  <Notes>0</Notes>
  <HiddenSlides>0</HiddenSlides>
  <MMClips>0</MMClips>
  <ScaleCrop>false</ScaleCrop>
  <HeadingPairs>
    <vt:vector size="4" baseType="variant">
      <vt:variant>
        <vt:lpstr>主题</vt:lpstr>
      </vt:variant>
      <vt:variant>
        <vt:i4>1</vt:i4>
      </vt:variant>
      <vt:variant>
        <vt:lpstr>幻灯片标题</vt:lpstr>
      </vt:variant>
      <vt:variant>
        <vt:i4>122</vt:i4>
      </vt:variant>
    </vt:vector>
  </HeadingPairs>
  <TitlesOfParts>
    <vt:vector size="123" baseType="lpstr">
      <vt:lpstr>1_Office 主题</vt:lpstr>
      <vt:lpstr>PowerPoint 演示文稿</vt:lpstr>
      <vt:lpstr>        在通信系统中，频谱搬移电路是最基本的单元电路。振幅调制与解调、频率调制与解 调、相位调制与解调、混频等电路，都属于频谱搬移电路。它们的共同特点是将输入信号 进行频谱变换，以获得具有所需频谱的输出信号。                  在频谱的搬移电路中，根据不同的特点，可以分为频谱的线性搬移电路和非线性搬移电 路。从频域上看，在搬移的过程中，输入信号的频谱结构不发生变化，即搬移前后各频率分量 的比例关系不变，只是在频域上简单的搬移（允许只取其中的一部分），如图5-1（ a）所示，这 类搬移电路称为频谱的线性搬移电路，振幅调制与解调、混频等电路就属于这一类电路。</vt:lpstr>
      <vt:lpstr>频 谱的非线性搬移电路，是在频谱的搬移过程中，输入信号的频谱不仅在频域上搬移，而且频谱 结构也发生了变化，如图5-1（ b）所示，频率调制与解调、相位调制与解调等电路就属于这一 类电路。本章和第六章讨论频谱的线性搬移电路及其应用——振幅调制与解调和混频电路； 在第七章讨论频谱的非线性搬移电路及其应用——频率调制与解调等电路。</vt:lpstr>
      <vt:lpstr>PowerPoint 演示文稿</vt:lpstr>
      <vt:lpstr>            第一节　非线性电路的分析方法  一、非线性函数的级数展开分析法         非线性器件的伏安特性，可用下面的非线性函数来表示：  式中， u 为加在非线性器件上的电压。由高等数学可知，该非线性函数可用泰勒级数展开为    </vt:lpstr>
      <vt:lpstr>式中， an（ n＝０，１，２，…）为各次方项的系数。一般情况下u=UQ+u1+u2，其中UQ为静态工作点电压， u1 和 u2 为两个输入电压，带入式（ 5-2），有              利用二项式可将 ( u1+u2)n展开为   式中， C_n^m为二项式系数，故： </vt:lpstr>
      <vt:lpstr>          令u2=0，即只有一个输入信号，且令u1=U1cosw1t，代入式（ 5-2），有   利用三角公式经整理式（ 5-6）变为 </vt:lpstr>
      <vt:lpstr>式中， Vn为分解后的第 n次谐波的振幅。用傅立叶级数将式（ 5-6）展开，也可得到式（ 5-7）相同的结果。由上式可以看出，当单一频率信号作用于非线性器件时，在输出电流 中不仅包含了输入信号的频率分量 ω1，而且还包含了该频率分量的各次谐波分量 nω1（ n =2，3，…），这些谐波分量就是非线性器件产生的新的频率分量。在放大器中，由于工作点选择不当，工作到了非线性区，或输入信号的幅度超过了放大器的动态范围，就会产生这 种非线性失真——输出中有输入信号频率的谐波分量，使输出波形失真。当然，这种电路 可以用作倍频电路，在输出端加一窄带滤波器，就可根据需要获得输入信号频率的倍频 信号。  </vt:lpstr>
      <vt:lpstr>        由上面可以看出，当只加一个信号时，只能得到输入信号频率的基波分量和各次谐波 分量，但不能获得任意频率的信号，当然也不能完成频谱在频域上的任意搬移。因此，还 需要另外一个频率的信号，才能完成频谱任意搬移的功能。为分析方便，把 u1 称为输入信 号，把 u2称为参考信号或控制信号。一般情况下， u1为要处理的信号，它占据一定的频带；而u2 为一单频信号。从电路的形式看，线性电路（如放大器、滤波器等）、倍频器等都是四 端（或双口）网络，一个输入端口，一个输出端口；而频谱搬移电路一般情况下有两个输入， 一个输出，因而是六端（三口）网络。</vt:lpstr>
      <vt:lpstr>        当两个信号u1和 u2作用于非线性器件时，通过非线性器件的作用，从式（ 5-5）可以看 出，输出电流中不仅有两个输入电压的分量（ n=1时），而且存在着大量的乘积u_1^(n-m) u_2^m。 在第六章的振幅调制与解调、混频电路将指出要完成这些功能，关键在于这两个信号的乘 积项 （ 2a1u1u2），它是由特性的二次方项产生的。除了完成这些功能所需的二次方项以外， 还有大量不需要的项，必须去掉，因此，频谱搬移电路必须具有频率选择功能。在实际的电路中，这个选择功能是由滤波器来实现的，如图5-2示。 </vt:lpstr>
      <vt:lpstr>PowerPoint 演示文稿</vt:lpstr>
      <vt:lpstr>       若作用在非线性器件上的两个电压均为余弦信号，即 u1=U1cosw1t， u2=U2cosw2t ，利用式（ 5-7）和三角函数的积化和差公式：   可得    其中， I为振幅。由式（ 5-9）不难看出， i 中将包含由下列通式表示的无限多个频率组合分量：   </vt:lpstr>
      <vt:lpstr>  式中， p 和 q是包括零在内的正整数，即 p 、q＝０，１，２，…，把 p+q称为组合分量的阶数。其中p＝１，q＝１的频率分量（ ω1，1＝|± ω1± ω2|）是由二次项产生的。在大多数情况下， 其他分量是不需要的。这些频率分量产生的规律是：凡是 p+q为偶数的组合分量，均由幂级数中 n为偶数且大于等于p+q的各次方项产生的；凡是p+q为奇效的组合分量均由幂 级数中n为奇数且大于等于p+q的各次方项产生的。当 U1和 U2幅度较小时，它们的强度都将随着p+q的增大减小。 </vt:lpstr>
      <vt:lpstr>         综上所述，当多个信号作用于非线性器件时，由于器件的非线性特性，其输出端不仅 包含了输入信号的频率分量，还有输入信号频率的各次谐波分量（ pω1、 qω2、 rω3、… ）以及 输入信号频率的组合分量（± pω1 ± qω2 ± rω3 、±…）。在这些频率分量中，只有很少的项是完成某一频谱搬移功能所需要的，其他绝大多数分量是不需要的。因此，频谱搬移电路必 须具有选频功能，以滤除不必要的频率分量，减少输出信号的失真。大多数频谱搬移电路 所需的是非线性函数展开式中的平方项，或者说，是两个输入信号的乘积项。因此，在实 际中实现接近理想的乘法运算，减少无用的组合频率分量的数目和强度，就成为人</vt:lpstr>
      <vt:lpstr>们追求的目标。对此一般可从以下三个方面考虑：① 从非线性器件的特性考虑。例如，选用具有 平方律特性的场效应管作为非线性器件；选择合适的静态工作点电压 UQ，使非线性器件工 作在特性接近平方律的区域。② 从电路考虑。例如，采用多个非线性器件组成平衡电路， 抵消一部分无用组合频率分量。③ 从输入信号的大小考虑。例如减小 u1 和（或）u2的振 幅，以便有效地减小高阶相乘项及其产生的组合频率分量的强度。下面介绍的差分对电路 采用这种措施后，就可等效为一模拟乘法器。         上面的分析是对非线性函数用泰勒级数展开后完成的，用其他函数展开，也可以得到 上述类似的结果。 </vt:lpstr>
      <vt:lpstr>二、线性时变电路分析法          对式（ 5-1）在UQ+u2上对u1用泰勒级数展开，有    式中， f(n)（ UQ+u2）为泰勒级数系数。若u1足够小，可以忽略式（ 5-11）中u1的二次方及其以上各次方项，则该式化简为   </vt:lpstr>
      <vt:lpstr>式中， f（ UQ+u2）和f ′ （ UQ+u2 ）是与 u1 无关的系数，但是它们都随 u2变化，即随时间变 化，因此，称为时变系数，或称为时变参量。其中， f（ UQ+u2）是当输入信号 u1=0时的电 流，称为时变静态电流或称为时变工作点电流（与静态工作点电流相对应），用 I0(t)表示；f ′ （ UQ+u2 ）称为时变增益或时变电导、时变跨导，用 g(t)表示。与上相对应，可得时变偏 置电压 UQ(t)＝ UQ ＋ u2。式（ 5-12）可表示为</vt:lpstr>
      <vt:lpstr>         由上式可见，就非线性器件的输出电流i与输入电压 u1的关系而言，是线性的，类似于 线性器件，但是它们的系数却是随时间变的。因此，将具有式（ 5-13）描述的工作状态称为 线性时变工作状态，具有这种关系的电路称为线性时变电路。         考虑 u1 和 u2 都是余弦信号， u1＝ U1cosw1t， u2＝U2cosw2t ，时变偏置电压 UQ(t)＝ UQ＋U2cosw2t为一周期性函数，故 I0(t)、 g(t)也必为周期性函数，可用傅里叶级数展开，得</vt:lpstr>
      <vt:lpstr>         由此可以看出，时变工作点电流 I0(t)和时变电导g(t)中包含了控制信号 u2的基波分量ω2 和谐波分量 nω2。因此，线性时变电路的输出信号的频率分量仅有非线性器件产生的 频率分量。式（ 5-10）中 p为０和１，q为任意数的组合分量，去除了 q为任意和 p 大于１的 众多组合频率分量。其频率分量为 </vt:lpstr>
      <vt:lpstr>即ω2的各次谐波分量及其与ω1的组合分量。         虽然线性时变电路相对于非线性电路的输出中的组合频率分量大大减少，但二者的实 质是一致的。线性时变电路是在一定条件下由非线性电路演变来的，其产生的频率分量与 非线性器件产生的频率分量是完全相同的（在同一非线性器件条件下），只不过是选择线性 时变工作状态后，由于高阶分量（ ωp,q=| ± p ω1 ± q ω2| ， p≠0"，"1）的幅度相对于低阶的 分量（ ωp,q=| ± p ω1 ± q ω2| ， p=0"，"1 ）的幅度要小得多，因而被忽略，这在工程中是完全 合理的。线性时变电路虽然大大减少了组合频率分量的数目，但仍然有大量的不需要的频 率分量，</vt:lpstr>
      <vt:lpstr>用于频谱的搬移电路时，仍然需要用滤波器选出所需的频率分量，滤除不必要的 频率分量，如图5-3所示。 </vt:lpstr>
      <vt:lpstr>        应指出的是，线性时变电路并非线性电路，前已指出，线性电路不会产生新的频率分 量，不能完成频谱的搬移功能。线性时变电路其本质还是非线性电路，是非线性电路在一 定的条件下近似的结果；线性时变分析方法是在非线性电路的级数展开分析法的基础上， 在一定的条件下的近似。线性时变电路分析方法大大简化了非线性电路的分析，线性时变 电路大大减少了非线性器件的组合频率分量。因此，大多数频谱搬移电路都工作于线性时 变工作状态，这样有利于系统性能指标的提高。 </vt:lpstr>
      <vt:lpstr>        介绍了非线性电路的分析方法后，下面分别介绍不同的非线性器件实现频谱的线性搬 移电路，重点是二极管电路和差分对电路。分析的重点，主要是分析各种频谱线性搬移电 路产生的组合频率分量。</vt:lpstr>
      <vt:lpstr>                               第二节　二 极 管 电 路  一、单二极管电路         单二极管电路的原理电路如图5-4所示，输入信号u1和控制信号（参考信号） u2相加 作用在非线性器件二极管上。如前所述，由于二极管伏安特性非线性的频率变换作用，在 流过二极管的电流中产生各种组合分量，用传输函数为 H(jw)的滤波器取出所需的频率分量，就可完成某一频谱的线性搬移功能。下面分析单二极管电路的频谱线性搬移功能。 </vt:lpstr>
      <vt:lpstr>PowerPoint 演示文稿</vt:lpstr>
      <vt:lpstr>        设二极管电路工作在大信号状态。所谓大信号，是指输入的信号电压振幅大于0.5Ｖ。u1为输入信号或要处理的信号； u2是参考信号，为一余弦波， u2 ＝U2cosw2t，其振幅U2远比U1的振幅大，即U2≫U1；且有U2＞0.5Ｖ。忽略输出电压 u0对回路的反作用，这样，加在二极管两端的电压uD是输入的两个信号u1和u2之和，为           由于二极管工作在大信号状态，主要工作于截止区和导通区，因此可将二极管的伏安 特性用折线近似，如图5-5。由此可见，当二极管两端的电压 uD 大于二极管的导通 </vt:lpstr>
      <vt:lpstr>电压 Up时，二极管导通，流过二极管的电流 iD与加在二极管两端的电压 uD 成正比；当二极管两 端电压 uD 小于导通电利 Up时，二极管截止， iD＝０。这样，二极管可等效为一个受控开关， 控制电压就是 uD 。有 </vt:lpstr>
      <vt:lpstr>PowerPoint 演示文稿</vt:lpstr>
      <vt:lpstr>        由前已知， U1≫U2，而 uD ＝ u1＋ u2，可进一步认为二极管的通断主要由 u2控制，可得            一般情况下， Up 较小，有 U2 ≫"Up"，可令 Up ＝0（也可在电路中加一固定偏置电压 Uo， 用以抵消 Up，在这种情况下 uD＝ Uo＋ u1 ＋ u2），式（ 5-19）可进一步写为  </vt:lpstr>
      <vt:lpstr>        由于 u2 ＝ U2cos ω2t，则 u2 ≥０对应于2nπ－π /2≤ ω2 t ≤2nπ＋π /2， n＝０，１，２，…，故有             上式也可以合并写成   式中， g(t)为时变电导，受u2的控制； K( ω2t ）为开关函数，它在 u2 的正半周时等于１，在负半周时为零，即    </vt:lpstr>
      <vt:lpstr>   如图5-6所示，这是一个单向开关函数。由此可见，在前面的假设条件下，二极管电路可 等效一线性时变电路，其时变电导 g(t)为</vt:lpstr>
      <vt:lpstr>PowerPoint 演示文稿</vt:lpstr>
      <vt:lpstr>         K( ω2t )是一周期性函数，其周期与控制信号u2的周期相同，可用一傅立叶级数展开，其展开式为     代入式（ 5-22）有  </vt:lpstr>
      <vt:lpstr>          若u1 ＝U1cos ω1t，为单一频率信号，代入上式有 </vt:lpstr>
      <vt:lpstr>       由上式可以看出，流过二极管的电流 iD 中的频率分量有：          ① 输入信号 u1和控制信号 u2的频率分量 ω1和 ω2；              ② 控制信号 u2 的频率 ω2 的偶次谐波分量；          ③ 由输入信号 u1的频率 ω1 与控制信号 u2的奇次谐波分量的组合频率分量（ 2n＋1） ω2± ω1， n＝０，１，２，…。        在前面的分析中，是在一定的条件下，将二极管等效为一个受控开关，从而可将二极 管电路等效为一线性时变电路。应指出的是：如果假定条件不满足，比如 U2较小，不足以 使二极管工作在大信号状态，图5-5的二极管特性的折线近似就是不正确的了，因而后面的线性时变电路的等效也存在较大的问题；</vt:lpstr>
      <vt:lpstr>若 U2≫U1不满足，等效的开关控制信号不仅 仅是 U2 ，还应考虑 U1的影响，这时等效的开关函数的通角不是固定的π/2，而是随 u1变化 的；分析中还忽略了输出电压 u0 对回路的反作用，这是由于在 U2≫U1的条件下，输出电 压 u0的幅度相对于 u2 而言，有 U2≫U0 ，若考虑 u0的反作用，对二极管两端电压 uD的影 响不大，频率分量不会变化， u0的影响可能使输出信号幅度降低。还需进一步指出：即便 前述条件不满足，该电路仍然可以完成频谱的线性搬移功能；不同的是，这些条件不满足 后，电路不能等效为线性时变电路，因而不能用线性时变电路的分析法来分析，但仍然是 一非线性电路，可以用级数展开的非线性电路分析方法来分析。</vt:lpstr>
      <vt:lpstr>二、二极管平衡电路        １．电路          图5-7（a）是二极管平衡电路的原理电路。它是由两个性能一致的二极管及中心抽头 变压器Ｔ1、Ｔ2 接成平衡电路的。图中，Ａ、Ａ′的上半部与下半部完全一样。控制电压 u2加 于变压器的 Ａ、Ａ′两端。输出变压器 Ｔ2 次级接滤波器，用以滤除无用的频率分量。从 Ｔ2 次级向右看的负载电阻为 RL。          为了分析方便，设变压器线圈匝数比N1∶ N2 ＝1∶1，因此加给 VD1、VD2两管的输入电压均为u1，其大小相等，但方向相反；而u2 是同相加到两管上的。该电路可等效成图5-7（ b）所示的原理电路。</vt:lpstr>
      <vt:lpstr>PowerPoint 演示文稿</vt:lpstr>
      <vt:lpstr>       ２．工作原理         与单二极管电路的条件相同，二极管处于大信号工作状态，即U2＞0.5Ｖ。这样，二 极管主要工作在截止区和线性区，二极管的伏安特性可用折线近似。 U2≫U1，二极管开关 主要受 u2控制。若忽略输出电压的反作用，则加到两个二极管的电压 uD1、 uD2为 </vt:lpstr>
      <vt:lpstr>       由于加到两个二极管上的控制电压u2 是同相的，因此两个二极管的导通、截止时间是 相同的，其时变电导也是相同的。由此可得流过两管的电流 i1、 i2分别为            i1、 i2在 T2次级产生的电流分别为  </vt:lpstr>
      <vt:lpstr>            但两电流流过 T2的方向相反，在 T2中产生的磁通相消，故次级总电流 iL应为  将式（ 5-29）代入上式，有  </vt:lpstr>
      <vt:lpstr>         考虑u1 ＝U1cos ω1t ，代入上式可得             由上式可以看出，输出电流 iL 中的频率分量有：         ① 输入信号的频率分量 ω1；          ② 控制信号 u2 的奇次谐波分量与输入信号 u1的频率 ω 1 的组合分量 （ 2n＋1） ω2 ＋ ω1，n＝０，１，２，…。 </vt:lpstr>
      <vt:lpstr>        与单二极管电路相比较， u2的基波分量和偶次谐波分量被抵消掉了，二极管平衡电路 的输出电路中不需要的频率分量又进一步地减少了。这是不难理解的，因为控制电压 u2是同相加于VD1、VD2的两端，当电路完全对称时，两个相等的 ω2分量在 T2产生的磁通互 相抵消，在次级上不再有 ω2及其谐波分量。         在上面的分析中，假设电路是理想对称的，因而可以抵消一些无用分量，但实际上难以做到这点。例如，两个二极管特性不一致， i1和 i2中的 ω2电流值将不同，致使 ω2及其谐 波分量不能完全抵消，变压器不对称也会造成这个结果。很多情况下，不需要有控制信号 输出，但由于电路</vt:lpstr>
      <vt:lpstr>不可能完全平衡、从而形成控制信号的泄漏。一般要求泄漏的控制信号 频率分量的电平要比有用的输出信号电平至少低20dB以上。为减少这种泄漏，以满足实 际运用的需要，首先要保证电路的对称性。一般采用如下办法：        （ １）选用特性相同的二极管；用小电阻与二极管串接，使二极管等效正、反向电阻彼此 接近。但串接电阻后会使电流减小，所以阻值不能太大，一般为几十至上百欧姆。  </vt:lpstr>
      <vt:lpstr>      （ ２）变压器中心抽头要准确对称，分布电容及漏感要对称，这可以采用双线并绕法绕 制变压器，并在中心抽头处加平衡电阻。同时，还要注意两线圈对地分布电容的对称性。 为了防止杂散电磁耦合影响对称性，可采取屏蔽措施。           为改善电路性能，应使其工作在理想开关状态，且二极管的通断只取决于控制电压 u2， 而与输入电压 u1无关。为此，要选择开关特性好的二极管，如热载流子二极管。控制电压 要远大于输入电压，一般要大于十倍以上。 </vt:lpstr>
      <vt:lpstr>         图5-8（ a）为平衡电路的另一种形式，称为二极管桥式电路。这种电路应用较多，因为 它不需要具有中心抽头的变压器，四个二极管接成桥路，控制电压直接加到二极管上。当u2 ＞0时，四个二极管同时截止， u1直接加到 T2上；当 u1＜0时，四个二极管导通，A、B 两点短路，无输出。所以：  由于四个二极管接成桥型，若二极管特性完全一致，AB端无u2的泄与式（ 5-31）相比 较，二极管平衡电路与桥式电路的功能相同，产生的频率分量相同。 </vt:lpstr>
      <vt:lpstr>        图5-8（ b）是一实际桥式电路，其工作原理同上，只不过桥路输出加至晶体管的基极 经放大及回路滤波后输出所需频率分量，从而完成特定的频谱搬移功能。 </vt:lpstr>
      <vt:lpstr>PowerPoint 演示文稿</vt:lpstr>
      <vt:lpstr>三、二极管环形电路        １．基本电路          图5-9（ a）为二极管环形电路的基本电路，与二极管平衡电路相比，只是多接了两只二 极管 VD3 和 VD4 ，四只二极管方向一致，组成一个环路，因此称为二极管环形电路。控制 电压 u2 正向地加到 VD1 、 VD2 两端，反向地加到 VD3 、 VD4两端，随控制电压 u2 的正负变 化，两组二极管交替导通和截止。当 u2 ≥ 0时， VD1 、 VD2 导通， VD3 、 VD4 截止；当 u2 ＜0时， VD1 、 VD2 截止， VD3 、 VD4 导通。在理想情况下，它们互不影响，因此，二极 管环形电路是由两个平衡电路组成的： VD1 与 VD2 组成平衡电路Ⅰ， VD3与 VD4组成平 衡电路Ⅱ，分别如图5-9（ b）、（ c）所示。因此，二极管环形电路又称为二极管双平衡电路。</vt:lpstr>
      <vt:lpstr>PowerPoint 演示文稿</vt:lpstr>
      <vt:lpstr>        ２．工作原理           二极管环形电路的分析条件与单二极管电路和二极管平衡电路相同。平衡电路Ⅰ与前面分析 的电路完全相同。根据图5-9（ a） 中电流的方向，平衡电路Ⅰ在负载 RL 上产生的总电流为  式中， iLI为平衡电路Ⅰ在负载RL上的电流，前已得 iLI ＝2gDK(ω2t)u1； iLⅡ 为平衡电路Ⅱ在负载RL 上产生的电流。由于VD3、 VD4是在控制信号u2的负半周内导通，其开关函数与K(ω2t)相差T2/2 (T2=2π/ ω2)。又因 VD3上所加的输入电压u1 与 VD1上的极性相反， VD4上所加的输入电压u1与VD2上的极性相反，所以 iLⅡ 表示式为</vt:lpstr>
      <vt:lpstr>  代入式（ 5-34），输出总电流 iL 为            图5-10给出了K( ω2t)、 K( ω2t- π)及K’( ω2t)的波形。    </vt:lpstr>
      <vt:lpstr>PowerPoint 演示文稿</vt:lpstr>
      <vt:lpstr>       由此可见K( ω2t)、 K( ω2t- π) 为单向开关函数，K’( ω2t)为双向开关函数，且有   和  由此可得K( ω2t- π) 、 K’( ω2t)的傅立叶级数： </vt:lpstr>
      <vt:lpstr>    </vt:lpstr>
      <vt:lpstr>           当u1 ＝U1cos ω1t 时，有      由上式可以看出，环形电路中，输出电流 iL 只有控制信号 u2的基波分量和奇次谐波分量与 输入信号 u1的频率 ω1 的组合频率分量 （ 2n ＋1） ω2± ω1（ n ＝０，１，２，…）。在平衡电路的基础上，又消除了输入信号 u1的频率分量 ω1，且输出的 （ 2n＋1）ω2± ω1（ n ＝０，１，２，…）的频率分量的幅度等于平衡电路的两倍。   </vt:lpstr>
      <vt:lpstr>        环形电路 iL中无ω1 频率分量，这是两次平衡抵消的结果。每个平衡电路自身抵消ω2及其谐波分量，两个平衡电路抵消 ω1分量。若 ω2较高，则3 ω2± ω1，5ω2± ω1，…组合频率分量很容易滤除，故环形电路的性能更接近理想相乘器，这是频谱线性搬移电路要解决的核心问题。          前述平衡电路中的实际问题同样存在于环形电路中，在实际电路中仍需采取措施加以 解决。为了解决二极管特性参差性问题，可将每臂用两个二极管并联，如采用图5-11的 电路，另一种更为有效的办法是采用环形电路组件。 </vt:lpstr>
      <vt:lpstr>PowerPoint 演示文稿</vt:lpstr>
      <vt:lpstr>        环形电路组件称为双平衡混频器组件或环形混频器组件，已有从短波到微波波段的系列产品提供用户。这种组件是由精密配对的肖特基二极管及传输线变压器装配而成，内部元件用硅胶粘接，外部用小型金属壳屏蔽。二极管和变压器在装入混频器之前经过严格的 筛选，能承受强烈的震动、冲击和温度循环。图5-12是这种组件的外形和电路图，图中混 频器有三个端口（本振、射频和中频），分别以 LO、RF和IF来表示，VD1、 VD2、 VD3和 VD4为混频管堆，T1、T2为平衡 不平衡变换器，以便把不平衡的输入变为平衡的输出 （ T1 ）；或平衡的输入转变为不平衡输出（ T1）。</vt:lpstr>
      <vt:lpstr>双平衡混频器组件的三个端口均具有极宽的 频带，它的动态范围大、损耗小、频谱纯、隔离度高，而且在其工作频率范围内，从任意两 端口输入 u1 和 u2，就可在第三端口得到所需的输出。但应注意所用器件对每一输入信号的输入电平的要求，以保证器件的安全。 </vt:lpstr>
      <vt:lpstr>PowerPoint 演示文稿</vt:lpstr>
      <vt:lpstr>　   例5-1　在图5-12的双平衡混频器组件的本振口加输入信号u1，在中频口加控制信号u2，输出信号从射频口输出，如图5-13所示。忽略输出电压的反作用，可得加到四个 二极管上的电压分别为             由此可见，控制电压u2正向加到 VD2、VD4的 两端，反向加到 VD1、 VD3两端。由于有 U2≫U1， 四个二极管的通断受 u2的控制，由此可得流过四个二极管的电流与加到二         </vt:lpstr>
      <vt:lpstr>极管两端的电压 的关系为线性时变关系，这些电流为             这四个电流与输出电流i之间的关系为  </vt:lpstr>
      <vt:lpstr>         此结果与式（ 5-36）完全相同。改变u1、 u2的输入端口，同样可以得到以上结论。表 5-1给出了部分国产双平衡混频器组件的特性参数。 </vt:lpstr>
      <vt:lpstr>PowerPoint 演示文稿</vt:lpstr>
      <vt:lpstr>        双平衡混频器组件有很广阔的应用领域，除用作混频器外，还可用作相位检波器、脉 冲或振幅调制器、2PSK调制器、电流控制衰减器和二倍频器；与其他电路配合使用，还可 以组成更复杂的高性能电路组件。应用双平衡混频器组件，可减少整机的体积和重量，提 高整机的性能和可靠性，简化整机的维修，提高了整机的标准化、通用化和系列化程度。 </vt:lpstr>
      <vt:lpstr>                            第三节　差 分 对 电 路 一、单差分对电路      １．电路         基本的差分对电路如图5-14所示。图中两个晶体管和两个电阻精密配对（这在集成电路上很容易实现）。恒流源 I0为对管提供射极电流。两管静态工作电流相等， Ie1＝ Ie2 ＝ I0/2。当输入端加有电压（差模电压） u时，若u＞0，则 V1管射极电流增加Δ I ，V2管电流减 少 Δ I ，但仍保持如下关系： </vt:lpstr>
      <vt:lpstr>PowerPoint 演示文稿</vt:lpstr>
      <vt:lpstr>        ２．传输特性         设 V1、V2管的 α ≈１，则有 ic1≈ ic2， i e1 ≈ ie2，可得晶体管的集电极电流与基极射极电压ube的关系为             由式（ 5-42），有     </vt:lpstr>
      <vt:lpstr>故有   式中， u = ube1－ ube2。类似可得           为了易于观察 i c1、 i c2随输入电压 狌 变化的规律，将式（ 5-46）减去静态工作电流 I 0／2，可得   </vt:lpstr>
      <vt:lpstr>         这里：   为双曲正切函数。           因此：            同理可得   </vt:lpstr>
      <vt:lpstr>           双端输出的情况下，由     可得等效的差动输出电流 io与输入电压u的关系式：   式（ 5-48）、式（ 5-49）及式（ 5-51）分别描述了集电极电流 i c1、 i c2和差动输出电流 i 。与输入电压u的关系，这些关系就称为传输特性。图5-15 给出了这些传输特性曲线。    </vt:lpstr>
      <vt:lpstr>PowerPoint 演示文稿</vt:lpstr>
      <vt:lpstr>        由上面的分析可知：        （ １） i c1、 i c2和 io与差模输入电压u是非线性关系——双曲正切函数关系，与恒流源 I 0成线性关系。 双端输出时，直流抵消，交流输出加倍。        （ ２）输入电压很小时，传输特性近似为线性关系，即工作在线性放大区。这是因为当|x|＜１时， tanh（ x /2）≈ x /2，即当|u|＜ UT ＝26mV 时， io＝ I0 tanh（u/2UT）≈ u/2UT。       （ ３）若输入电压很大，一般在|u|＞100mV时，电路呈现限幅状态，两管接近于开关状态，因此，该电路可作 </vt:lpstr>
      <vt:lpstr>      （ ４）小信号运用时的跨导即为传输特性线性区的斜率，它表示电路在放大区输出时的放大能力：           该式表明， g m 与 I 0 成正比， I 0 增加，则 g m加大，增益提高。若 I 0随时间变化， g m 也随 时间变化，成为时变跨导 g m (t)。因此，可用控制 I 0 的办法构造线性时变电路。 为高速开关、限幅放大器等电路。</vt:lpstr>
      <vt:lpstr>     （ ５）当输入差模电压 u ＝ U1cosω1t时，由传输特性可得 io 波形，如图5-16。其所含频 率分量可由tanh(u/2UT) 的傅立叶级数展开式求得，即     式中，傅里叶系数： </vt:lpstr>
      <vt:lpstr>PowerPoint 演示文稿</vt:lpstr>
      <vt:lpstr>PowerPoint 演示文稿</vt:lpstr>
      <vt:lpstr>        ３．差分对频谱搬移电路          差分对电路的可控通道有两个：一个为输入差模电压，一个为电流源I0；故可用输入信号和控制信号分别控制这两个通道。由于输出电流 io与 I0成线性关系，所以将控制电流 源的这个通道称为线性通道；输出电流 io与差模输入电压 u 成非线性关系，所以将差模输 入通道称为非线性通道。图5-17为差分对频谱搬移电路的原理图。 </vt:lpstr>
      <vt:lpstr>PowerPoint 演示文稿</vt:lpstr>
      <vt:lpstr>        集电极负载为一滤波回路，滤波回路（或滤波器）的种类和参数可根据不同的功能进行设 计，输出频率分量呈现的阻抗为 RL。恒流源 I0 由尾管V3提供， V3射极接有大电阻 RE，所以又 将此电路称为“长尾偶电路”。 RE大则可削弱 V3的发射结非线性电阻的作用。由图中可看到：          当忽略ube3后，得出：           由此可得输出电流：   </vt:lpstr>
      <vt:lpstr>          考虑|uA|＜26mV 时，有   式中有两个输入信号的乘积项，因此，可以构成频谱线性搬移电路。以上讨论的是双端输 出的情况，单端输出时的结果可自行推导。  </vt:lpstr>
      <vt:lpstr>二、双差分对电路          双差分对频谱搬移电路如图5-18示。它由三个基本的差分电路组成，也可看成由两 个单差分对电路组成。V1、 V2、 V5 组成差分对电路Ⅰ， V3、 V4、 V6 组成差分对电路Ⅱ，两 个差分对电路的输出端交叉耦合。输入电压 uA交叉地加到两个差分对管的输入端，输入电 压 uB则加到 V5和 V6组成的差分对管输入端，三个差分对都是差模输入。双差分对每边的 输出电流为两差分对管相应边的输出电流之和，因此，双端输出时，它的差动输出电流为 </vt:lpstr>
      <vt:lpstr>式中，（ i1－ i2 ） 是左边差分对管的差动输出电流，（ i4－ i3） 是右边差分对管差动输出电流，分别为             由此可得  式中，（ i5－ i6）是 V5和 V6差分对管的差动输出电 流，为        </vt:lpstr>
      <vt:lpstr>PowerPoint 演示文稿</vt:lpstr>
      <vt:lpstr>        代入式（ 5-61），有           由此可见，双差分对的差动输出电流 io 与两个输 入电压 u A、 u B之间均为非线性关系。用作频谱搬移电 路时，输入信号 u1和控制信号 u2 可以任意加在两个 非线性通道中，而单差分对电路的输出频率分量与这 两个信号所加的位置是有关的。当 u1 ＝ U1cosω1t ， u2 ＝ U2cosω2t时，代入式（ 5-63）有    </vt:lpstr>
      <vt:lpstr>式中， x 1＝ U1/UT， x 2＝ U2/UT ，有 ω1与 ω2的各阶奇次谐波分量的组合分量，其中包括两 个信号乘积项，但不能等效为一理想乘法器。若 U1、 U2＜26mV，非线性关系可近似为线性关系，式（ 5-64）为   这是理想的乘法器。         作为乘法器时，由于要求输入电压幅度要小，因而 UA、 UB的动态范围较小。为了扩大uB的动态范围，可以在V5和 V6的发射极上接入负反馈电阻RE2，如图5-19。       </vt:lpstr>
      <vt:lpstr>PowerPoint 演示文稿</vt:lpstr>
      <vt:lpstr>        例5-2　试推导出图5-20所示双差分电路单端输出时的输出电压表示式。         题意分析：差分对输出有两种形式：双端输出与单端输出。前面分析的是双端输出的情 况，单端输出与双端输出的结果是否相同，本题就是讨论这个问题。分析的方法与教材中的 讨论方法相同，但要注意的是单端输出时，输出电压是相对于地的电压。如从右边的电阻 R L 的下端输出，其输出电压 uo＝ UCC－ iⅡ RL，只要求出 iⅡ，代入式中，就可得出结论。</vt:lpstr>
      <vt:lpstr>PowerPoint 演示文稿</vt:lpstr>
      <vt:lpstr>        解　图5-20为双差分对电路，从右边的电阻R L 的下端输出，则输出电压uo＝Ec－iⅡ RL。求出 iⅡ 后，就可得到输出电压。由图中可以看出， iⅡ ＝ i 2＋ i 4， i 2是由 V1、V2组成 的单差分对的单端输出电流，i3、 i4是由 V3、V4 组成的单差分对的单端输出电流，输入电 压 uA正向加到 V4，反向加到 V2，由单差分对电路的分析可知：      </vt:lpstr>
      <vt:lpstr>        这里， i5和 i6分别是两个差分对的恒流源。由此可得             由此可见，双差分对在单端输出时，将 iⅡ 代入u o ＝UCC － iⅡ RL中，可得  </vt:lpstr>
      <vt:lpstr>        当uA和uB的幅度均小于26mV 时，有           由于uo中有直流分量，还不是一个理想乘法器（隔直后为一理想乘法器），它可以完成 频谱的线性搬移功能。         讨论：差分对电路有两种形式，单差分对电路和双差分对电路，这两种电路均可用于 频谱的线性搬移，其输出方式可以双端输出，也可单端输出，但两种输出的结果是不相同 的。两种输出均有其各自的优缺点：单差分对电路双端输出可以抑制共模干扰，但输出不 是对地，还需进行双 单变换；单端输出直接对地，但不能有效抑制共模干扰。</vt:lpstr>
      <vt:lpstr>双差分对双 端输出时，可等效一理想乘法器，但要进行双 单变换；而单端输出直接对地，但不能等效 为理想乘法器，且输出幅度是双端输出的一半。第六章将要分析：单差分对完成频谱的线 性搬移与两个输入信号的位置有关，而双差分对与两个输入信号的位置无关。          这里分析的是双差分对的单端输出时的输出表达式，读者也可按此思路分析单差分对 电路单端输出的结果。</vt:lpstr>
      <vt:lpstr>        双差分电路具有结构简单、有增益、不用变压器、易于集成化、对称性精确、体积小等 优点，因而得到广泛的应用。双差分电路是集成模拟乘法器的核心。模拟乘法器种类很 多，由于内部电路结构不同，各项参数指标也不同，其主要指标有：工作频率、电源电压、 输入电压动态范围、线性度、带宽等。图5-21为 Motorola MC1596内部电路图，它是以 双差分电路为基础，在Y输入通道加入了反馈电阻，故Y通道输入电压动态范围较大，X通道输入电压动态范围很小。MC1596工作频率高，常用做调制、解调和混频。 </vt:lpstr>
      <vt:lpstr>PowerPoint 演示文稿</vt:lpstr>
      <vt:lpstr>        通过上面的分析可知，差分对作为放大器时是四端网络，其工作点不变，不产生新的 频率分量。差分对作为频谱线性搬移电路时，为六端网络。两个输入电压中，一个用来改 变工作点，使跨导变为时变跨导；另一个则作为输入信号，以时变跨导进行放大，因此称为时变跨导放大器。这种线性时变电路，即使工作于线性区，也能产生新的频率成分，完成 相乘功能。 </vt:lpstr>
      <vt:lpstr>                第四节　其他频谱线性搬移电路  一、晶体三极管频谱线性搬移电路        晶体三极管频谱线性搬移电路如图5-22所示，图中，u1是输入信号， u2 是参考信号，且u1的振幅 U1远远小于 u2 的振幅 U2，即 U2≫U1。由图看出， u1与 u2都加到三极管的be结，利用其非线性特性，可以产生 u1 和 u2的频率的组合分量，再经集电极的输出回路选出 完成某一频谱线性搬移功能所需的频率分量，从而达到频谱线性搬移的目的。      </vt:lpstr>
      <vt:lpstr>PowerPoint 演示文稿</vt:lpstr>
      <vt:lpstr>         当频率不太高时，晶体管集电极电流 ic是 ube及 uce的函数。若忽略输出电压的反作用，则 ic可以近似表示为ube的函数，即 ic＝f (ube ， uce)≈ f (ube )。         从图5-22可以看出， ube ＝u1＋ u2＋ UBB，其中， UBB为直流工作点电压。现将UBB ＋ u2＝ UBB(t)看作三极管频谱线性搬移电路的静态工作点电压（即无信号时的偏压），由于工作点随时间变化，所以叫做时变工作点，即 UBB(t) （实质上是 u2）使三极管的工作点沿转移特性来回移动。因此，可将 ic表示为</vt:lpstr>
      <vt:lpstr>        在时变工作点处，将上式对u 1 展开成泰勒级数，并考虑U2≫U1，有  式中各项系数的意义说明如下：                                                                             ，表示时变工作点处的电流，或称为静态工作点电流，它随参考信号 u2周期性地变化。当 u2瞬时值最大时，三极管工作点为Q 1，Ic0(t)为最大值，当u2瞬时值最小时，三极管工作点为Q 2， Ic0(t)为最小值。图5-23（ a）给出了ic-ube曲线，同时画出Ic0(t)波形，其表示式为</vt:lpstr>
      <vt:lpstr>PowerPoint 演示文稿</vt:lpstr>
      <vt:lpstr>PowerPoint 演示文稿</vt:lpstr>
      <vt:lpstr>        这里dic/dube 是晶体管的跨导，而f ′ ［ UBB(t)］就是在 UBB(t)作用下晶体管的正向传输电导g m(t)也随 u2周期性变化，称之为时变跨导。图5-23（ b）给出了g m(t)-ube曲线。由于g m(t)是 u2的函数，而 u2是周期性变化的，其角频率为 ω 2，因此 g m(t)也是以角频率 ω2周期性变化的函数，用傅立叶级数展开，可得   式中， gm0 是g m(t)的平均分量（直流分量），它不一定是直流工作点UBB处的跨导。 gm1 是g m(t)中角频率为ω2分量的振幅——时变跨导的基波分量振幅。 </vt:lpstr>
      <vt:lpstr>           将式（ 5-68）、式（ 5-70）代入式（ 5-67），可得              可以看出，ic中的频率分量包含了 ω1和 ω2的各次谐波分量以及 ω1和 ω2的各次组合频 率分量： </vt:lpstr>
      <vt:lpstr>        用晶体管组成的频谱线性搬移电路，其集电极电流中包含了各种频率成分，用滤波器 选出所需频率分量，就可完成所要求的频谱线性搬移功能。          若 U2≫U1的条件不满足，其分析结果与本章第一节非线性分析方法的结果相同，组 合频率分量如式（ 5-10）。</vt:lpstr>
      <vt:lpstr>二、场效应管频谱线性搬移电路         晶体三极管频谱线性搬移电路具有高增益、低噪声等特点，但它的动态范围小，非线性失真大。在高频工作时，场效应管（ FET）比双极晶体管（ BJT）的性能好，因为其特性近似于平 方律，动态范围大，非线性失真小。下面讨论结型场效应管（ JFET）频谱线性搬移电路。          结型场效应管是利用栅漏极间的非线性转移特性实现频谱线性搬移功能的。场效应管 转移特性 iD-uGS近似为平方律关系，其表示式为 </vt:lpstr>
      <vt:lpstr>           它的正向传输跨导gm为   式中， g m0 ＝2IDSS/|UP|为uGS＝0时的跨导。iD-uGS及gm-uGS曲线如图5-24所示。图中UP＝-2V；工作点Q的电压UGS ＝-1V。    </vt:lpstr>
      <vt:lpstr>PowerPoint 演示文稿</vt:lpstr>
      <vt:lpstr>         令                                                      ，则对应UGS点的静态跨导为            对应于uGS的时变跨导为    其曲线如图5-24（ b）所示。上式只适用于gm的线性区。由于UP为负值，故式（ 5-76）可改写为       </vt:lpstr>
      <vt:lpstr>          当输入信号为u1 ＝U1cos ω1t ，且U1≪U2时，漏极电流中的时变分量就等于u1与gm(t)的乘积，即            由上式可以看出，由于结型场效应管转移特性近似为平方律，其组合分量相对于晶体 三极管电路的组合分量要少得多，在 U1≪U2的情况下，只有 ω1、 ω2± ω1三个频率分量。 </vt:lpstr>
      <vt:lpstr>即使 U1≪U2条件不成立，其频率分量也只有 ω1、ω2、2 ω1、2ω2及 ω2± ω1等六个频率分量。          由式（ 5-78）可以看出，要完成频谱的线性搬移功能，必须用第二项才能完成，则其搬 移效率或灵敏度与第二项的系数（式（ 5-77）中的基波分量振幅 gm0U2/|UP|）有关。如果q点选在 gm曲线的中点，则 gQ＝ gm0/2。 U2应在 gm的线性区工作，这时场效管频谱搬移 电路的效率较高，失真小。</vt:lpstr>
      <vt:lpstr>                                     思考题与练习题         5-1　一非线性器件的伏安特性为   式中， 试写出电流 犻 中组合频率分量的频率通式，说明它们是由 i的哪些乘积项产生的，并求出其中的ω1、2 ω1＋ ω2、 ω 1 ＋ ω 2 －ω3频率分量的振幅。           5-2　若非线性器件的伏安特性幂级数表示为  式中， a0、 a1、 a3是不为零的常数，信号u是频率为    </vt:lpstr>
      <vt:lpstr>150KHz和200KHz的两个正弦波，问电流中能否出现50KHZ和300KHz的频率成分？为什么？        5-3　一非线性器件的伏安特性为   式中， 若U1 很小，满足线性时变条件，则在UQ ＝－ U2/2时求出时变电导gm(t)的表示式。         5-4　二极管平衡电路如图P5-1， u1 及 u2 的注入位置如图所示，图中， u1 ＝ U1cos ω1t ， u2 ＝ U2cos ω2t ，且 U2≫U1。求 uo(t)的表示式，并与图5-7所示电路的输出相比较。          </vt:lpstr>
      <vt:lpstr>PowerPoint 演示文稿</vt:lpstr>
      <vt:lpstr>         5-5　图P5-2为二极管平衡电路， u1 ＝ U1cosω1t， u2 ＝ U2cosω2t，且 U2≫U1 。试分析RL上的电压或流过RL的电流频谱分量，并与图5-7所示电路的输出相比较。            </vt:lpstr>
      <vt:lpstr>         5-6　试推导出图5-14所示单差分对电路单端输出时的输出电压表示式（从 V2 集电 极输出）。          5-7　在图P5-3电路中，晶体三极管的转移特性为                            。若回路的谐振阻抗为R0，试写出下列三种情况下的输出电压uo的表示式。        （ １） u＝U1cos ω1t，输出回路谐振在2ω1上；        （ ２） u＝Uccos ωct＋UΩcosΩt ，且ωc≫ Ω，UΩ很小，满足线性时变条件，输出回路谐振在ω c 上；         （ ３） u＝U1cos ω1t＋U2cosω2t ，且 ω2＞ ω1，U1很小，满足线性时变条件，输出回路谐振在（ ω2－ ω1）上。 </vt:lpstr>
      <vt:lpstr>PowerPoint 演示文稿</vt:lpstr>
      <vt:lpstr>        5-8　场效应管的静态转移特性为                                   ，如图P5-4所示。图中，uGS=UGS+U1cosω1t+U2cosω2t；若U1很小，满足线性时变条件。       （ １）当U2 ≤|UP-UGS|，UGS＝ UP/2时，求时变跨导gm(t)以及gm1；       （ ２）当U2 =|UP-UGS| ， UGS＝ UP/2时，证明gm1为静态工作点跨导。       </vt:lpstr>
      <vt:lpstr>PowerPoint 演示文稿</vt:lpstr>
      <vt:lpstr>         5-9　图 P5-5所示二极管平衡电路，输入信号u1 ＝ U1 cos ω1t ，u2 ＝ U2cos ω2t ，且ω2 ≫ ω1，U2 ≫U1。输出回路对ω2谐振，谐振阻抗为R0，带宽B＝2F1（ F1＝ω1/2π）。       （ １）不考虑输出电压的反作用，求输出电压uo的表示式；      （ ２）考虑输出电压的反作用，求输出电压的表示式，并与（ １）的结果相比较。 </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denyiefei</dc:creator>
  <cp:lastModifiedBy>lenovo</cp:lastModifiedBy>
  <cp:revision>52</cp:revision>
  <dcterms:created xsi:type="dcterms:W3CDTF">2017-07-29T03:18:11Z</dcterms:created>
  <dcterms:modified xsi:type="dcterms:W3CDTF">2017-08-28T08:23:42Z</dcterms:modified>
</cp:coreProperties>
</file>