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06" r:id="rId90"/>
    <p:sldId id="307" r:id="rId91"/>
    <p:sldId id="308" r:id="rId92"/>
    <p:sldId id="309" r:id="rId93"/>
    <p:sldId id="310" r:id="rId94"/>
    <p:sldId id="311" r:id="rId95"/>
    <p:sldId id="312"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72"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54"/>
            <a:ext cx="48032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mn-ea"/>
                <a:cs typeface="+mn-cs"/>
              </a:rPr>
              <a:t>第七章　频率调制与解调</a:t>
            </a:r>
          </a:p>
        </p:txBody>
      </p:sp>
    </p:spTree>
    <p:extLst>
      <p:ext uri="{BB962C8B-B14F-4D97-AF65-F5344CB8AC3E}">
        <p14:creationId xmlns:p14="http://schemas.microsoft.com/office/powerpoint/2010/main" val="9901391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82"/>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8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82"/>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72"/>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8" y="44656"/>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5259" y="57257"/>
            <a:ext cx="700359" cy="697260"/>
          </a:xfrm>
          <a:prstGeom prst="rect">
            <a:avLst/>
          </a:prstGeom>
        </p:spPr>
      </p:pic>
    </p:spTree>
    <p:extLst>
      <p:ext uri="{BB962C8B-B14F-4D97-AF65-F5344CB8AC3E}">
        <p14:creationId xmlns:p14="http://schemas.microsoft.com/office/powerpoint/2010/main" val="2695707143"/>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32.xml"/><Relationship Id="rId3" Type="http://schemas.openxmlformats.org/officeDocument/2006/relationships/slide" Target="slide41.xml"/><Relationship Id="rId7" Type="http://schemas.openxmlformats.org/officeDocument/2006/relationships/slide" Target="slide122.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97.xml"/><Relationship Id="rId5" Type="http://schemas.openxmlformats.org/officeDocument/2006/relationships/slide" Target="slide74.xml"/><Relationship Id="rId10" Type="http://schemas.openxmlformats.org/officeDocument/2006/relationships/image" Target="../media/image3.gif"/><Relationship Id="rId4" Type="http://schemas.openxmlformats.org/officeDocument/2006/relationships/slide" Target="slide55.xml"/><Relationship Id="rId9" Type="http://schemas.openxmlformats.org/officeDocument/2006/relationships/hyperlink" Target="&#30446;&#24405;.pptx"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xml"/><Relationship Id="rId4" Type="http://schemas.openxmlformats.org/officeDocument/2006/relationships/image" Target="../media/image133.png"/></Relationships>
</file>

<file path=ppt/slides/_rels/slide10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10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1.xml"/><Relationship Id="rId5" Type="http://schemas.openxmlformats.org/officeDocument/2006/relationships/image" Target="../media/image140.tif"/><Relationship Id="rId4" Type="http://schemas.openxmlformats.org/officeDocument/2006/relationships/image" Target="../media/image139.png"/></Relationships>
</file>

<file path=ppt/slides/_rels/slide10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41.tif"/><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45.tiff"/><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6.tiff"/><Relationship Id="rId2" Type="http://schemas.openxmlformats.org/officeDocument/2006/relationships/image" Target="../media/image147.png"/><Relationship Id="rId1" Type="http://schemas.openxmlformats.org/officeDocument/2006/relationships/slideLayout" Target="../slideLayouts/slideLayout1.xml"/><Relationship Id="rId4" Type="http://schemas.openxmlformats.org/officeDocument/2006/relationships/image" Target="../media/image14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49.tiff"/><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50.tiff"/><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51.tiff"/><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560.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57.tiff"/><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158.tiff"/><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159.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60.tiff"/><Relationship Id="rId1" Type="http://schemas.openxmlformats.org/officeDocument/2006/relationships/slideLayout" Target="../slideLayouts/slideLayout1.xml"/><Relationship Id="rId4" Type="http://schemas.openxmlformats.org/officeDocument/2006/relationships/image" Target="../media/image59.GIF"/></Relationships>
</file>

<file path=ppt/slides/_rels/slide132.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1.xml"/><Relationship Id="rId4" Type="http://schemas.openxmlformats.org/officeDocument/2006/relationships/image" Target="../media/image164.png"/></Relationships>
</file>

<file path=ppt/slides/_rels/slide134.xml.rels><?xml version="1.0" encoding="UTF-8" standalone="yes"?>
<Relationships xmlns="http://schemas.openxmlformats.org/package/2006/relationships"><Relationship Id="rId2" Type="http://schemas.openxmlformats.org/officeDocument/2006/relationships/image" Target="../media/image165.tiff"/><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166.tiff"/><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image" Target="../media/image168.tiff"/><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169.tif"/><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70.tif"/><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71.tiff"/><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72.tiff"/><Relationship Id="rId1" Type="http://schemas.openxmlformats.org/officeDocument/2006/relationships/slideLayout" Target="../slideLayouts/slideLayout1.xml"/><Relationship Id="rId4" Type="http://schemas.openxmlformats.org/officeDocument/2006/relationships/image" Target="../media/image59.GIF"/></Relationships>
</file>

<file path=ppt/slides/_rels/slide1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8.t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1.t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59.GIF"/></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3.tif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6.tif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8.tif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73.tif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6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78.tif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6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1.xml"/><Relationship Id="rId4" Type="http://schemas.openxmlformats.org/officeDocument/2006/relationships/image" Target="../media/image94.png"/></Relationships>
</file>

<file path=ppt/slides/_rels/slide7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98.ti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 Id="rId5" Type="http://schemas.openxmlformats.org/officeDocument/2006/relationships/image" Target="../media/image102.png"/><Relationship Id="rId4" Type="http://schemas.openxmlformats.org/officeDocument/2006/relationships/image" Target="../media/image101.png"/></Relationships>
</file>

<file path=ppt/slides/_rels/slide7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06.tif"/><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07.tif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08.t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09.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113.png"/><Relationship Id="rId4" Type="http://schemas.openxmlformats.org/officeDocument/2006/relationships/image" Target="../media/image112.png"/></Relationships>
</file>

<file path=ppt/slides/_rels/slide9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9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18.tif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4" Type="http://schemas.openxmlformats.org/officeDocument/2006/relationships/image" Target="../media/image121.png"/></Relationships>
</file>

<file path=ppt/slides/_rels/slide9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9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7.png"/><Relationship Id="rId1" Type="http://schemas.openxmlformats.org/officeDocument/2006/relationships/slideLayout" Target="../slideLayouts/slideLayout1.xml"/><Relationship Id="rId4" Type="http://schemas.openxmlformats.org/officeDocument/2006/relationships/image" Target="../media/image59.GIF"/></Relationships>
</file>

<file path=ppt/slides/_rels/slide9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29.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73899" y="841761"/>
            <a:ext cx="6912018" cy="707886"/>
          </a:xfrm>
          <a:prstGeom prst="rect">
            <a:avLst/>
          </a:prstGeom>
          <a:noFill/>
        </p:spPr>
        <p:txBody>
          <a:bodyPr wrap="square" rtlCol="0">
            <a:spAutoFit/>
          </a:bodyPr>
          <a:lstStyle/>
          <a:p>
            <a:pPr algn="ctr"/>
            <a:r>
              <a:rPr lang="zh-CN" altLang="en-US" sz="4000" b="1" dirty="0" smtClean="0"/>
              <a:t>第七章　频率调制与解调</a:t>
            </a:r>
          </a:p>
        </p:txBody>
      </p:sp>
      <p:sp>
        <p:nvSpPr>
          <p:cNvPr id="4" name="文本框 3"/>
          <p:cNvSpPr txBox="1"/>
          <p:nvPr/>
        </p:nvSpPr>
        <p:spPr>
          <a:xfrm>
            <a:off x="1829945" y="1636907"/>
            <a:ext cx="6973455" cy="4573560"/>
          </a:xfrm>
          <a:prstGeom prst="rect">
            <a:avLst/>
          </a:prstGeom>
          <a:noFill/>
        </p:spPr>
        <p:txBody>
          <a:bodyPr wrap="square" rtlCol="0">
            <a:spAutoFit/>
          </a:bodyPr>
          <a:lstStyle/>
          <a:p>
            <a:pPr>
              <a:lnSpc>
                <a:spcPct val="130000"/>
              </a:lnSpc>
            </a:pPr>
            <a:r>
              <a:rPr lang="zh-CN" altLang="en-US" sz="3200" b="1" u="sng" dirty="0">
                <a:solidFill>
                  <a:srgbClr val="FF0000"/>
                </a:solidFill>
                <a:uFill>
                  <a:solidFill>
                    <a:srgbClr val="FF0000"/>
                  </a:solidFill>
                </a:uFill>
                <a:hlinkClick r:id="rId2" action="ppaction://hlinksldjump"/>
              </a:rPr>
              <a:t>第一节　调频信号分</a:t>
            </a:r>
            <a:r>
              <a:rPr lang="zh-CN" altLang="en-US" sz="3200" b="1" u="sng" dirty="0" smtClean="0">
                <a:solidFill>
                  <a:srgbClr val="FF0000"/>
                </a:solidFill>
                <a:uFill>
                  <a:solidFill>
                    <a:srgbClr val="FF0000"/>
                  </a:solidFill>
                </a:uFill>
                <a:hlinkClick r:id="rId2" action="ppaction://hlinksldjump"/>
              </a:rPr>
              <a:t>析</a:t>
            </a:r>
            <a:endParaRPr lang="en-US" altLang="zh-CN" sz="3200" b="1" u="sng" dirty="0" smtClean="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3" action="ppaction://hlinksldjump"/>
              </a:rPr>
              <a:t>第二节　调 频 方 法</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4" action="ppaction://hlinksldjump"/>
              </a:rPr>
              <a:t>第三节　变容二极管直接调频电路</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5" action="ppaction://hlinksldjump"/>
              </a:rPr>
              <a:t>第四节　调频信号的解调</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6" action="ppaction://hlinksldjump"/>
              </a:rPr>
              <a:t>第五节　互感耦合相位鉴频器电路</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7" action="ppaction://hlinksldjump"/>
              </a:rPr>
              <a:t>第六节　调频收发机电路</a:t>
            </a:r>
            <a:endParaRPr lang="zh-CN" altLang="en-US" sz="3200" b="1" u="sng" dirty="0">
              <a:solidFill>
                <a:srgbClr val="FF0000"/>
              </a:solidFill>
              <a:uFill>
                <a:solidFill>
                  <a:srgbClr val="FF0000"/>
                </a:solidFill>
              </a:uFill>
            </a:endParaRPr>
          </a:p>
          <a:p>
            <a:pPr>
              <a:lnSpc>
                <a:spcPct val="130000"/>
              </a:lnSpc>
            </a:pPr>
            <a:r>
              <a:rPr lang="zh-CN" altLang="en-US" sz="3200" b="1" u="sng" dirty="0">
                <a:solidFill>
                  <a:srgbClr val="FF0000"/>
                </a:solidFill>
                <a:uFill>
                  <a:solidFill>
                    <a:srgbClr val="FF0000"/>
                  </a:solidFill>
                </a:uFill>
                <a:hlinkClick r:id="rId8" action="ppaction://hlinksldjump"/>
              </a:rPr>
              <a:t>思考题与练习</a:t>
            </a:r>
            <a:r>
              <a:rPr lang="zh-CN" altLang="en-US" sz="3200" b="1" u="sng" dirty="0" smtClean="0">
                <a:solidFill>
                  <a:srgbClr val="FF0000"/>
                </a:solidFill>
                <a:uFill>
                  <a:solidFill>
                    <a:srgbClr val="FF0000"/>
                  </a:solidFill>
                </a:uFill>
                <a:hlinkClick r:id="rId8" action="ppaction://hlinksldjump"/>
              </a:rPr>
              <a:t>题</a:t>
            </a:r>
            <a:endParaRPr lang="zh-CN" altLang="en-US" sz="3200" b="1" u="sng" dirty="0">
              <a:solidFill>
                <a:srgbClr val="FF0000"/>
              </a:solidFill>
              <a:uFill>
                <a:solidFill>
                  <a:srgbClr val="FF0000"/>
                </a:solidFill>
              </a:uFill>
            </a:endParaRPr>
          </a:p>
        </p:txBody>
      </p:sp>
      <p:pic>
        <p:nvPicPr>
          <p:cNvPr id="6" name="Picture 8" descr="GIF014">
            <a:hlinkClick r:id="rId9" action="ppaction://hlinkpres?slideindex=1&amp;slidetitle="/>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8393722" y="6394862"/>
            <a:ext cx="782515" cy="41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046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二、调频信号的频谱和功率</a:t>
            </a:r>
            <a:r>
              <a:rPr lang="zh-CN" altLang="en-US" dirty="0"/>
              <a:t/>
            </a:r>
            <a:br>
              <a:rPr lang="zh-CN" altLang="en-US" dirty="0"/>
            </a:br>
            <a:r>
              <a:rPr lang="zh-CN" altLang="en-US" dirty="0" smtClean="0"/>
              <a:t>       </a:t>
            </a:r>
            <a:r>
              <a:rPr lang="zh-CN" altLang="en-US" b="1" dirty="0" smtClean="0"/>
              <a:t>１</a:t>
            </a:r>
            <a:r>
              <a:rPr lang="zh-CN" altLang="en-US" b="1" dirty="0"/>
              <a:t>．调频信号的频谱特性 </a:t>
            </a:r>
            <a:r>
              <a:rPr lang="en-US" altLang="zh-CN" dirty="0" smtClean="0"/>
              <a:t/>
            </a:r>
            <a:br>
              <a:rPr lang="en-US" altLang="zh-CN" dirty="0" smtClean="0"/>
            </a:br>
            <a:r>
              <a:rPr lang="en-US" altLang="zh-CN" dirty="0" smtClean="0"/>
              <a:t>        </a:t>
            </a:r>
            <a:r>
              <a:rPr lang="zh-CN" altLang="en-US" dirty="0" smtClean="0"/>
              <a:t>将式（ </a:t>
            </a:r>
            <a:r>
              <a:rPr lang="en-US" altLang="zh-CN" dirty="0" smtClean="0"/>
              <a:t>7-4</a:t>
            </a:r>
            <a:r>
              <a:rPr lang="zh-CN" altLang="en-US" dirty="0" smtClean="0"/>
              <a:t>）</a:t>
            </a:r>
            <a:r>
              <a:rPr lang="zh-CN" altLang="en-US" dirty="0"/>
              <a:t>展开成正交形式，</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式中，同相分量 </a:t>
            </a:r>
            <a:r>
              <a:rPr lang="en-US" altLang="zh-CN" dirty="0" smtClean="0"/>
              <a:t>(cos</a:t>
            </a:r>
            <a:r>
              <a:rPr lang="el-GR" altLang="zh-CN" dirty="0" smtClean="0"/>
              <a:t>ω</a:t>
            </a:r>
            <a:r>
              <a:rPr lang="en-US" altLang="zh-CN" baseline="-25000" dirty="0" smtClean="0"/>
              <a:t>c</a:t>
            </a:r>
            <a:r>
              <a:rPr lang="en-US" altLang="zh-CN" dirty="0" smtClean="0"/>
              <a:t>t</a:t>
            </a:r>
            <a:r>
              <a:rPr lang="en-US" altLang="zh-CN" dirty="0"/>
              <a:t>)</a:t>
            </a:r>
            <a:r>
              <a:rPr lang="zh-CN" altLang="en-US" dirty="0" smtClean="0"/>
              <a:t>的</a:t>
            </a:r>
            <a:r>
              <a:rPr lang="zh-CN" altLang="en-US" dirty="0"/>
              <a:t>振</a:t>
            </a:r>
            <a:r>
              <a:rPr lang="zh-CN" altLang="en-US" dirty="0" smtClean="0"/>
              <a:t>幅</a:t>
            </a:r>
            <a:r>
              <a:rPr lang="en-US" altLang="zh-CN" dirty="0" smtClean="0"/>
              <a:t>cos(m</a:t>
            </a:r>
            <a:r>
              <a:rPr lang="en-US" altLang="zh-CN" baseline="-25000" dirty="0" smtClean="0"/>
              <a:t>f</a:t>
            </a:r>
            <a:r>
              <a:rPr lang="en-US" altLang="zh-CN" dirty="0" smtClean="0"/>
              <a:t>sin</a:t>
            </a:r>
            <a:r>
              <a:rPr lang="el-GR" altLang="zh-CN" dirty="0" smtClean="0"/>
              <a:t>Ω</a:t>
            </a:r>
            <a:r>
              <a:rPr lang="en-US" altLang="zh-CN" dirty="0" smtClean="0"/>
              <a:t>t)</a:t>
            </a:r>
            <a:r>
              <a:rPr lang="zh-CN" altLang="en-US" dirty="0" smtClean="0"/>
              <a:t>和</a:t>
            </a:r>
            <a:r>
              <a:rPr lang="zh-CN" altLang="en-US" dirty="0"/>
              <a:t>正交分量 </a:t>
            </a:r>
            <a:r>
              <a:rPr lang="en-US" altLang="zh-CN" dirty="0" smtClean="0"/>
              <a:t>(sin</a:t>
            </a:r>
            <a:r>
              <a:rPr lang="el-GR" altLang="zh-CN" dirty="0"/>
              <a:t> ω</a:t>
            </a:r>
            <a:r>
              <a:rPr lang="en-US" altLang="zh-CN" baseline="-25000" dirty="0"/>
              <a:t>c</a:t>
            </a:r>
            <a:r>
              <a:rPr lang="en-US" altLang="zh-CN" dirty="0"/>
              <a:t>t)</a:t>
            </a:r>
            <a:r>
              <a:rPr lang="zh-CN" altLang="en-US" dirty="0" smtClean="0"/>
              <a:t>的</a:t>
            </a:r>
            <a:r>
              <a:rPr lang="zh-CN" altLang="en-US" dirty="0"/>
              <a:t>振</a:t>
            </a:r>
            <a:r>
              <a:rPr lang="zh-CN" altLang="en-US" dirty="0" smtClean="0"/>
              <a:t>幅</a:t>
            </a:r>
            <a:r>
              <a:rPr lang="en-US" altLang="zh-CN" dirty="0" smtClean="0"/>
              <a:t>sin(m</a:t>
            </a:r>
            <a:r>
              <a:rPr lang="en-US" altLang="zh-CN" baseline="-25000" dirty="0" smtClean="0"/>
              <a:t>f</a:t>
            </a:r>
            <a:r>
              <a:rPr lang="en-US" altLang="zh-CN" dirty="0" smtClean="0"/>
              <a:t>sin</a:t>
            </a:r>
            <a:r>
              <a:rPr lang="el-GR" altLang="zh-CN" dirty="0"/>
              <a:t>Ω</a:t>
            </a:r>
            <a:r>
              <a:rPr lang="en-US" altLang="zh-CN" dirty="0"/>
              <a:t>t)</a:t>
            </a:r>
            <a:r>
              <a:rPr lang="zh-CN" altLang="en-US" dirty="0" smtClean="0"/>
              <a:t>均 是</a:t>
            </a:r>
            <a:r>
              <a:rPr lang="en-US" altLang="zh-CN" dirty="0" smtClean="0"/>
              <a:t>sin</a:t>
            </a:r>
            <a:r>
              <a:rPr lang="el-GR" altLang="zh-CN" dirty="0" smtClean="0"/>
              <a:t>Ω</a:t>
            </a:r>
            <a:r>
              <a:rPr lang="en-US" altLang="zh-CN" dirty="0"/>
              <a:t>t</a:t>
            </a:r>
            <a:r>
              <a:rPr lang="zh-CN" altLang="en-US" dirty="0" smtClean="0"/>
              <a:t> </a:t>
            </a:r>
            <a:r>
              <a:rPr lang="zh-CN" altLang="en-US" dirty="0"/>
              <a:t>的函数，因而也是周期性函数，其周期与调制信号的周期相同，因此可以展开为傅 立叶级数，可得</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60963" y="2503884"/>
            <a:ext cx="7822074" cy="1101165"/>
          </a:xfrm>
          <a:prstGeom prst="rect">
            <a:avLst/>
          </a:prstGeom>
        </p:spPr>
      </p:pic>
      <p:sp>
        <p:nvSpPr>
          <p:cNvPr id="4" name="矩形 3"/>
          <p:cNvSpPr/>
          <p:nvPr/>
        </p:nvSpPr>
        <p:spPr>
          <a:xfrm>
            <a:off x="7706862" y="3590076"/>
            <a:ext cx="776175" cy="461665"/>
          </a:xfrm>
          <a:prstGeom prst="rect">
            <a:avLst/>
          </a:prstGeom>
        </p:spPr>
        <p:txBody>
          <a:bodyPr wrap="none">
            <a:spAutoFit/>
          </a:bodyPr>
          <a:lstStyle/>
          <a:p>
            <a:r>
              <a:rPr lang="en-US" altLang="zh-CN" sz="2400" dirty="0" smtClean="0"/>
              <a:t>(7-5)</a:t>
            </a:r>
            <a:endParaRPr lang="zh-CN" altLang="en-US" sz="2400" dirty="0"/>
          </a:p>
        </p:txBody>
      </p:sp>
    </p:spTree>
    <p:extLst>
      <p:ext uri="{BB962C8B-B14F-4D97-AF65-F5344CB8AC3E}">
        <p14:creationId xmlns:p14="http://schemas.microsoft.com/office/powerpoint/2010/main" val="28139540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
            </a:r>
            <a:br>
              <a:rPr lang="zh-CN" altLang="en-US" dirty="0"/>
            </a:br>
            <a:r>
              <a:rPr lang="zh-CN" altLang="en-US" b="1" dirty="0"/>
              <a:t>一、频</a:t>
            </a:r>
            <a:r>
              <a:rPr lang="zh-CN" altLang="en-US" b="1" dirty="0" smtClean="0"/>
              <a:t>率</a:t>
            </a:r>
            <a:r>
              <a:rPr lang="en-US" altLang="zh-CN" b="1" dirty="0" smtClean="0"/>
              <a:t>-</a:t>
            </a:r>
            <a:r>
              <a:rPr lang="zh-CN" altLang="en-US" b="1" dirty="0" smtClean="0"/>
              <a:t>相</a:t>
            </a:r>
            <a:r>
              <a:rPr lang="zh-CN" altLang="en-US" b="1" dirty="0"/>
              <a:t>位变</a:t>
            </a:r>
            <a:r>
              <a:rPr lang="zh-CN" altLang="en-US" b="1" dirty="0" smtClean="0"/>
              <a:t>换</a:t>
            </a:r>
            <a:r>
              <a:rPr lang="en-US" altLang="zh-CN" dirty="0" smtClean="0"/>
              <a:t/>
            </a:r>
            <a:br>
              <a:rPr lang="en-US" altLang="zh-CN" dirty="0" smtClean="0"/>
            </a:br>
            <a:r>
              <a:rPr lang="en-US" altLang="zh-CN" dirty="0" smtClean="0"/>
              <a:t>         </a:t>
            </a:r>
            <a:r>
              <a:rPr lang="zh-CN" altLang="en-US" dirty="0" smtClean="0"/>
              <a:t>频率</a:t>
            </a:r>
            <a:r>
              <a:rPr lang="en-US" altLang="zh-CN" dirty="0" smtClean="0"/>
              <a:t>-</a:t>
            </a:r>
            <a:r>
              <a:rPr lang="zh-CN" altLang="en-US" dirty="0" smtClean="0"/>
              <a:t>相</a:t>
            </a:r>
            <a:r>
              <a:rPr lang="zh-CN" altLang="en-US" dirty="0"/>
              <a:t>位变换是由</a:t>
            </a:r>
            <a:r>
              <a:rPr lang="zh-CN" altLang="en-US" dirty="0" smtClean="0"/>
              <a:t>图</a:t>
            </a:r>
            <a:r>
              <a:rPr lang="en-US" altLang="zh-CN" dirty="0" smtClean="0"/>
              <a:t>7-20</a:t>
            </a:r>
            <a:r>
              <a:rPr lang="zh-CN" altLang="en-US" dirty="0" smtClean="0"/>
              <a:t>所</a:t>
            </a:r>
            <a:r>
              <a:rPr lang="zh-CN" altLang="en-US" dirty="0"/>
              <a:t>示的互感耦合回路完成的。由</a:t>
            </a:r>
            <a:r>
              <a:rPr lang="zh-CN" altLang="en-US" dirty="0" smtClean="0"/>
              <a:t>图</a:t>
            </a:r>
            <a:r>
              <a:rPr lang="en-US" altLang="zh-CN" dirty="0" smtClean="0"/>
              <a:t>7-20</a:t>
            </a:r>
            <a:r>
              <a:rPr lang="zh-CN" altLang="en-US" dirty="0" smtClean="0"/>
              <a:t>（ </a:t>
            </a:r>
            <a:r>
              <a:rPr lang="en-US" altLang="zh-CN" dirty="0" smtClean="0"/>
              <a:t>b</a:t>
            </a:r>
            <a:r>
              <a:rPr lang="zh-CN" altLang="en-US" dirty="0" smtClean="0"/>
              <a:t>）</a:t>
            </a:r>
            <a:r>
              <a:rPr lang="zh-CN" altLang="en-US" dirty="0"/>
              <a:t>的等效电路可知，初级回路电</a:t>
            </a:r>
            <a:r>
              <a:rPr lang="zh-CN" altLang="en-US" dirty="0" smtClean="0"/>
              <a:t>感</a:t>
            </a:r>
            <a:r>
              <a:rPr lang="en-US" altLang="zh-CN" dirty="0" smtClean="0"/>
              <a:t>L</a:t>
            </a:r>
            <a:r>
              <a:rPr lang="en-US" altLang="zh-CN" baseline="-25000" dirty="0" smtClean="0"/>
              <a:t>1</a:t>
            </a:r>
            <a:r>
              <a:rPr lang="zh-CN" altLang="en-US" dirty="0" smtClean="0"/>
              <a:t>中</a:t>
            </a:r>
            <a:r>
              <a:rPr lang="zh-CN" altLang="en-US" dirty="0"/>
              <a:t>的电流</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114022" y="4242801"/>
            <a:ext cx="2915955" cy="892870"/>
          </a:xfrm>
          <a:prstGeom prst="rect">
            <a:avLst/>
          </a:prstGeom>
        </p:spPr>
      </p:pic>
      <p:sp>
        <p:nvSpPr>
          <p:cNvPr id="4" name="矩形 3"/>
          <p:cNvSpPr/>
          <p:nvPr/>
        </p:nvSpPr>
        <p:spPr>
          <a:xfrm>
            <a:off x="7334605" y="4458403"/>
            <a:ext cx="931665" cy="461665"/>
          </a:xfrm>
          <a:prstGeom prst="rect">
            <a:avLst/>
          </a:prstGeom>
        </p:spPr>
        <p:txBody>
          <a:bodyPr wrap="none">
            <a:spAutoFit/>
          </a:bodyPr>
          <a:lstStyle/>
          <a:p>
            <a:r>
              <a:rPr lang="en-US" altLang="zh-CN" sz="2400" dirty="0" smtClean="0"/>
              <a:t>(7-44)</a:t>
            </a:r>
            <a:endParaRPr lang="zh-CN" altLang="en-US" sz="2400" dirty="0"/>
          </a:p>
        </p:txBody>
      </p:sp>
    </p:spTree>
    <p:extLst>
      <p:ext uri="{BB962C8B-B14F-4D97-AF65-F5344CB8AC3E}">
        <p14:creationId xmlns:p14="http://schemas.microsoft.com/office/powerpoint/2010/main" val="266427383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式中， </a:t>
                </a:r>
                <a:r>
                  <a:rPr lang="en-US" altLang="zh-CN" dirty="0" smtClean="0"/>
                  <a:t>Z</a:t>
                </a:r>
                <a:r>
                  <a:rPr lang="en-US" altLang="zh-CN" baseline="-25000" dirty="0" smtClean="0"/>
                  <a:t>f</a:t>
                </a:r>
                <a:r>
                  <a:rPr lang="zh-CN" altLang="en-US" dirty="0" smtClean="0"/>
                  <a:t>为</a:t>
                </a:r>
                <a:r>
                  <a:rPr lang="zh-CN" altLang="en-US" dirty="0"/>
                  <a:t>次级回路对初级回路的反射阻抗，在互</a:t>
                </a:r>
                <a:r>
                  <a:rPr lang="zh-CN" altLang="en-US" dirty="0" smtClean="0"/>
                  <a:t>感</a:t>
                </a:r>
                <a:r>
                  <a:rPr lang="en-US" altLang="zh-CN" dirty="0" smtClean="0"/>
                  <a:t>M</a:t>
                </a:r>
                <a:r>
                  <a:rPr lang="zh-CN" altLang="en-US" dirty="0" smtClean="0"/>
                  <a:t>较</a:t>
                </a:r>
                <a:r>
                  <a:rPr lang="zh-CN" altLang="en-US" dirty="0"/>
                  <a:t>小时， </a:t>
                </a:r>
                <a:r>
                  <a:rPr lang="en-US" altLang="zh-CN" dirty="0"/>
                  <a:t>Z</a:t>
                </a:r>
                <a:r>
                  <a:rPr lang="en-US" altLang="zh-CN" baseline="-25000" dirty="0"/>
                  <a:t>f</a:t>
                </a:r>
                <a:r>
                  <a:rPr lang="zh-CN" altLang="en-US" dirty="0" smtClean="0"/>
                  <a:t>可</a:t>
                </a:r>
                <a:r>
                  <a:rPr lang="zh-CN" altLang="en-US" dirty="0"/>
                  <a:t>以忽略。考虑初、</a:t>
                </a:r>
                <a:r>
                  <a:rPr lang="zh-CN" altLang="en-US" dirty="0" smtClean="0"/>
                  <a:t>次级</a:t>
                </a:r>
                <a:r>
                  <a:rPr lang="zh-CN" altLang="en-US" dirty="0"/>
                  <a:t>回路均为</a:t>
                </a:r>
                <a:r>
                  <a:rPr lang="zh-CN" altLang="en-US" dirty="0" smtClean="0"/>
                  <a:t>高</a:t>
                </a:r>
                <a:r>
                  <a:rPr lang="en-US" altLang="zh-CN" dirty="0" smtClean="0"/>
                  <a:t>Q</a:t>
                </a:r>
                <a:r>
                  <a:rPr lang="zh-CN" altLang="en-US" dirty="0" smtClean="0"/>
                  <a:t>回</a:t>
                </a:r>
                <a:r>
                  <a:rPr lang="zh-CN" altLang="en-US" dirty="0"/>
                  <a:t>路， </a:t>
                </a:r>
                <a:r>
                  <a:rPr lang="en-US" altLang="zh-CN" dirty="0" smtClean="0"/>
                  <a:t>r</a:t>
                </a:r>
                <a:r>
                  <a:rPr lang="en-US" altLang="zh-CN" baseline="-25000" dirty="0" smtClean="0"/>
                  <a:t>1</a:t>
                </a:r>
                <a:r>
                  <a:rPr lang="zh-CN" altLang="en-US" dirty="0" smtClean="0"/>
                  <a:t>也</a:t>
                </a:r>
                <a:r>
                  <a:rPr lang="zh-CN" altLang="en-US" dirty="0"/>
                  <a:t>可忽略。这样，式（ </a:t>
                </a:r>
                <a:r>
                  <a:rPr lang="en-US" altLang="zh-CN" dirty="0" smtClean="0"/>
                  <a:t>7-44</a:t>
                </a:r>
                <a:r>
                  <a:rPr lang="zh-CN" altLang="en-US" dirty="0" smtClean="0"/>
                  <a:t>）</a:t>
                </a:r>
                <a:r>
                  <a:rPr lang="zh-CN" altLang="en-US" dirty="0"/>
                  <a:t>可近似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初</a:t>
                </a:r>
                <a:r>
                  <a:rPr lang="zh-CN" altLang="en-US" dirty="0"/>
                  <a:t>级电流在次级回路产生的感应电动势</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感</a:t>
                </a:r>
                <a:r>
                  <a:rPr lang="zh-CN" altLang="en-US" dirty="0"/>
                  <a:t>应电动</a:t>
                </a:r>
                <a:r>
                  <a:rPr lang="zh-CN" altLang="en-US" dirty="0" smtClean="0"/>
                  <a:t>势</a:t>
                </a:r>
                <a14:m>
                  <m:oMath xmlns:m="http://schemas.openxmlformats.org/officeDocument/2006/math">
                    <m:acc>
                      <m:accPr>
                        <m:chr m:val="̇"/>
                        <m:ctrlPr>
                          <a:rPr lang="zh-CN" altLang="en-US" i="1" smtClean="0">
                            <a:latin typeface="Cambria Math"/>
                          </a:rPr>
                        </m:ctrlPr>
                      </m:accPr>
                      <m:e>
                        <m:sSubSup>
                          <m:sSubSupPr>
                            <m:ctrlPr>
                              <a:rPr lang="en-US" altLang="zh-CN" i="1" smtClean="0">
                                <a:latin typeface="Cambria Math"/>
                              </a:rPr>
                            </m:ctrlPr>
                          </m:sSubSup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e>
                    </m:acc>
                  </m:oMath>
                </a14:m>
                <a:r>
                  <a:rPr lang="zh-CN" altLang="en-US" dirty="0"/>
                  <a:t>在次级回路形成的电</a:t>
                </a:r>
                <a:r>
                  <a:rPr lang="zh-CN" altLang="en-US" dirty="0" smtClean="0"/>
                  <a:t>流</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𝐼</m:t>
                        </m:r>
                        <m:r>
                          <a:rPr lang="en-US" altLang="zh-CN" b="0" i="1" baseline="-25000" smtClean="0">
                            <a:latin typeface="Cambria Math" panose="02040503050406030204" pitchFamily="18" charset="0"/>
                          </a:rPr>
                          <m:t>2</m:t>
                        </m:r>
                      </m:e>
                    </m:acc>
                  </m:oMath>
                </a14:m>
                <a:r>
                  <a:rPr lang="zh-CN" altLang="en-US" dirty="0" smtClean="0"/>
                  <a:t>为</a:t>
                </a: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741703" y="2543596"/>
            <a:ext cx="1660594" cy="800854"/>
          </a:xfrm>
          <a:prstGeom prst="rect">
            <a:avLst/>
          </a:prstGeom>
        </p:spPr>
      </p:pic>
      <p:pic>
        <p:nvPicPr>
          <p:cNvPr id="4" name="图片 3"/>
          <p:cNvPicPr>
            <a:picLocks noChangeAspect="1"/>
          </p:cNvPicPr>
          <p:nvPr/>
        </p:nvPicPr>
        <p:blipFill>
          <a:blip r:embed="rId4"/>
          <a:stretch>
            <a:fillRect/>
          </a:stretch>
        </p:blipFill>
        <p:spPr>
          <a:xfrm>
            <a:off x="2460059" y="4050970"/>
            <a:ext cx="4223881" cy="727062"/>
          </a:xfrm>
          <a:prstGeom prst="rect">
            <a:avLst/>
          </a:prstGeom>
        </p:spPr>
      </p:pic>
      <p:sp>
        <p:nvSpPr>
          <p:cNvPr id="5" name="矩形 4"/>
          <p:cNvSpPr/>
          <p:nvPr/>
        </p:nvSpPr>
        <p:spPr>
          <a:xfrm>
            <a:off x="7309552" y="2713190"/>
            <a:ext cx="931665" cy="461665"/>
          </a:xfrm>
          <a:prstGeom prst="rect">
            <a:avLst/>
          </a:prstGeom>
        </p:spPr>
        <p:txBody>
          <a:bodyPr wrap="none">
            <a:spAutoFit/>
          </a:bodyPr>
          <a:lstStyle/>
          <a:p>
            <a:r>
              <a:rPr lang="en-US" altLang="zh-CN" sz="2400" dirty="0" smtClean="0"/>
              <a:t>(7-45)</a:t>
            </a:r>
            <a:endParaRPr lang="zh-CN" altLang="en-US" sz="2400" dirty="0"/>
          </a:p>
        </p:txBody>
      </p:sp>
      <p:sp>
        <p:nvSpPr>
          <p:cNvPr id="6" name="矩形 5"/>
          <p:cNvSpPr/>
          <p:nvPr/>
        </p:nvSpPr>
        <p:spPr>
          <a:xfrm>
            <a:off x="7309552" y="4183668"/>
            <a:ext cx="931665" cy="461665"/>
          </a:xfrm>
          <a:prstGeom prst="rect">
            <a:avLst/>
          </a:prstGeom>
        </p:spPr>
        <p:txBody>
          <a:bodyPr wrap="none">
            <a:spAutoFit/>
          </a:bodyPr>
          <a:lstStyle/>
          <a:p>
            <a:r>
              <a:rPr lang="en-US" altLang="zh-CN" sz="2400" dirty="0" smtClean="0"/>
              <a:t>(7-46)</a:t>
            </a:r>
            <a:endParaRPr lang="zh-CN" altLang="en-US" sz="2400" dirty="0"/>
          </a:p>
        </p:txBody>
      </p:sp>
    </p:spTree>
    <p:extLst>
      <p:ext uri="{BB962C8B-B14F-4D97-AF65-F5344CB8AC3E}">
        <p14:creationId xmlns:p14="http://schemas.microsoft.com/office/powerpoint/2010/main" val="30825468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smtClean="0"/>
                  <a:t>      </a:t>
                </a:r>
                <a14:m>
                  <m:oMath xmlns:m="http://schemas.openxmlformats.org/officeDocument/2006/math">
                    <m:acc>
                      <m:accPr>
                        <m:chr m:val="̇"/>
                        <m:ctrlPr>
                          <a:rPr lang="zh-CN" altLang="en-US" i="1">
                            <a:latin typeface="Cambria Math"/>
                          </a:rPr>
                        </m:ctrlPr>
                      </m:accPr>
                      <m:e>
                        <m:r>
                          <a:rPr lang="en-US" altLang="zh-CN" b="0" i="1" smtClean="0">
                            <a:latin typeface="Cambria Math" panose="02040503050406030204" pitchFamily="18" charset="0"/>
                          </a:rPr>
                          <m:t> </m:t>
                        </m:r>
                        <m:r>
                          <a:rPr lang="en-US" altLang="zh-CN" i="1">
                            <a:latin typeface="Cambria Math" panose="02040503050406030204" pitchFamily="18" charset="0"/>
                          </a:rPr>
                          <m:t>𝐼</m:t>
                        </m:r>
                        <m:r>
                          <a:rPr lang="en-US" altLang="zh-CN" i="1" baseline="-25000">
                            <a:latin typeface="Cambria Math" panose="02040503050406030204" pitchFamily="18" charset="0"/>
                          </a:rPr>
                          <m:t>2</m:t>
                        </m:r>
                      </m:e>
                    </m:acc>
                  </m:oMath>
                </a14:m>
                <a:r>
                  <a:rPr lang="zh-CN" altLang="en-US" dirty="0"/>
                  <a:t>流经</a:t>
                </a:r>
                <a:r>
                  <a:rPr lang="en-US" altLang="zh-CN" dirty="0"/>
                  <a:t>C</a:t>
                </a:r>
                <a:r>
                  <a:rPr lang="en-US" altLang="zh-CN" baseline="-25000" dirty="0"/>
                  <a:t>2</a:t>
                </a:r>
                <a:r>
                  <a:rPr lang="zh-CN" altLang="en-US" dirty="0"/>
                  <a:t>，在</a:t>
                </a:r>
                <a:r>
                  <a:rPr lang="en-US" altLang="zh-CN" dirty="0"/>
                  <a:t>C</a:t>
                </a:r>
                <a:r>
                  <a:rPr lang="en-US" altLang="zh-CN" baseline="-25000" dirty="0"/>
                  <a:t>2</a:t>
                </a:r>
                <a:r>
                  <a:rPr lang="zh-CN" altLang="en-US" dirty="0"/>
                  <a:t>上形成的电压</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i="1" baseline="-25000">
                            <a:latin typeface="Cambria Math" panose="02040503050406030204" pitchFamily="18" charset="0"/>
                          </a:rPr>
                          <m:t>2</m:t>
                        </m:r>
                      </m:e>
                    </m:acc>
                  </m:oMath>
                </a14:m>
                <a:r>
                  <a:rPr lang="zh-CN" altLang="en-US" dirty="0"/>
                  <a:t>为</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838522" y="1111218"/>
            <a:ext cx="7466955" cy="1293779"/>
          </a:xfrm>
          <a:prstGeom prst="rect">
            <a:avLst/>
          </a:prstGeom>
        </p:spPr>
      </p:pic>
      <p:sp>
        <p:nvSpPr>
          <p:cNvPr id="4" name="矩形 3"/>
          <p:cNvSpPr/>
          <p:nvPr/>
        </p:nvSpPr>
        <p:spPr>
          <a:xfrm>
            <a:off x="7583685" y="2530257"/>
            <a:ext cx="931665" cy="461665"/>
          </a:xfrm>
          <a:prstGeom prst="rect">
            <a:avLst/>
          </a:prstGeom>
        </p:spPr>
        <p:txBody>
          <a:bodyPr wrap="none">
            <a:spAutoFit/>
          </a:bodyPr>
          <a:lstStyle/>
          <a:p>
            <a:r>
              <a:rPr lang="en-US" altLang="zh-CN" sz="2400" dirty="0" smtClean="0"/>
              <a:t>(7-47)</a:t>
            </a:r>
            <a:endParaRPr lang="zh-CN" altLang="en-US" sz="2400" dirty="0"/>
          </a:p>
        </p:txBody>
      </p:sp>
      <p:pic>
        <p:nvPicPr>
          <p:cNvPr id="5" name="图片 4"/>
          <p:cNvPicPr>
            <a:picLocks noChangeAspect="1"/>
          </p:cNvPicPr>
          <p:nvPr/>
        </p:nvPicPr>
        <p:blipFill>
          <a:blip r:embed="rId4"/>
          <a:stretch>
            <a:fillRect/>
          </a:stretch>
        </p:blipFill>
        <p:spPr>
          <a:xfrm>
            <a:off x="838522" y="3605049"/>
            <a:ext cx="7010874" cy="2457548"/>
          </a:xfrm>
          <a:prstGeom prst="rect">
            <a:avLst/>
          </a:prstGeom>
        </p:spPr>
      </p:pic>
      <p:sp>
        <p:nvSpPr>
          <p:cNvPr id="6" name="矩形 5"/>
          <p:cNvSpPr/>
          <p:nvPr/>
        </p:nvSpPr>
        <p:spPr>
          <a:xfrm>
            <a:off x="7476603" y="5457135"/>
            <a:ext cx="931665" cy="461665"/>
          </a:xfrm>
          <a:prstGeom prst="rect">
            <a:avLst/>
          </a:prstGeom>
        </p:spPr>
        <p:txBody>
          <a:bodyPr wrap="none">
            <a:spAutoFit/>
          </a:bodyPr>
          <a:lstStyle/>
          <a:p>
            <a:r>
              <a:rPr lang="en-US" altLang="zh-CN" sz="2400" dirty="0" smtClean="0"/>
              <a:t>(7-48)</a:t>
            </a:r>
            <a:endParaRPr lang="zh-CN" altLang="en-US" sz="2400" dirty="0"/>
          </a:p>
        </p:txBody>
      </p:sp>
    </p:spTree>
    <p:extLst>
      <p:ext uri="{BB962C8B-B14F-4D97-AF65-F5344CB8AC3E}">
        <p14:creationId xmlns:p14="http://schemas.microsoft.com/office/powerpoint/2010/main" val="12976619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式中， </a:t>
            </a:r>
            <a:r>
              <a:rPr lang="zh-CN" altLang="en-US" dirty="0" smtClean="0"/>
              <a:t>               为</a:t>
            </a:r>
            <a:r>
              <a:rPr lang="zh-CN" altLang="en-US" dirty="0"/>
              <a:t>耦合因子</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为</a:t>
            </a:r>
            <a:r>
              <a:rPr lang="zh-CN" altLang="en-US" dirty="0"/>
              <a:t>次级回路的阻抗角。</a:t>
            </a:r>
          </a:p>
        </p:txBody>
      </p:sp>
      <p:pic>
        <p:nvPicPr>
          <p:cNvPr id="2" name="图片 1"/>
          <p:cNvPicPr>
            <a:picLocks noChangeAspect="1"/>
          </p:cNvPicPr>
          <p:nvPr/>
        </p:nvPicPr>
        <p:blipFill>
          <a:blip r:embed="rId2"/>
          <a:stretch>
            <a:fillRect/>
          </a:stretch>
        </p:blipFill>
        <p:spPr>
          <a:xfrm>
            <a:off x="1530543" y="998484"/>
            <a:ext cx="1209682" cy="493747"/>
          </a:xfrm>
          <a:prstGeom prst="rect">
            <a:avLst/>
          </a:prstGeom>
        </p:spPr>
      </p:pic>
      <p:pic>
        <p:nvPicPr>
          <p:cNvPr id="5" name="图片 4"/>
          <p:cNvPicPr>
            <a:picLocks noChangeAspect="1"/>
          </p:cNvPicPr>
          <p:nvPr/>
        </p:nvPicPr>
        <p:blipFill>
          <a:blip r:embed="rId3"/>
          <a:stretch>
            <a:fillRect/>
          </a:stretch>
        </p:blipFill>
        <p:spPr>
          <a:xfrm>
            <a:off x="4672208" y="894996"/>
            <a:ext cx="3234991" cy="700721"/>
          </a:xfrm>
          <a:prstGeom prst="rect">
            <a:avLst/>
          </a:prstGeom>
        </p:spPr>
      </p:pic>
      <p:pic>
        <p:nvPicPr>
          <p:cNvPr id="6" name="图片 5"/>
          <p:cNvPicPr>
            <a:picLocks noChangeAspect="1"/>
          </p:cNvPicPr>
          <p:nvPr/>
        </p:nvPicPr>
        <p:blipFill>
          <a:blip r:embed="rId4"/>
          <a:stretch>
            <a:fillRect/>
          </a:stretch>
        </p:blipFill>
        <p:spPr>
          <a:xfrm>
            <a:off x="747494" y="1492231"/>
            <a:ext cx="2102590" cy="536231"/>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879" y="2329482"/>
            <a:ext cx="7186241" cy="2715623"/>
          </a:xfrm>
          <a:prstGeom prst="rect">
            <a:avLst/>
          </a:prstGeom>
        </p:spPr>
      </p:pic>
      <p:sp>
        <p:nvSpPr>
          <p:cNvPr id="8" name="矩形 7"/>
          <p:cNvSpPr/>
          <p:nvPr/>
        </p:nvSpPr>
        <p:spPr>
          <a:xfrm>
            <a:off x="2968034" y="5408862"/>
            <a:ext cx="3207929" cy="461665"/>
          </a:xfrm>
          <a:prstGeom prst="rect">
            <a:avLst/>
          </a:prstGeom>
        </p:spPr>
        <p:txBody>
          <a:bodyPr wrap="none">
            <a:spAutoFit/>
          </a:bodyPr>
          <a:lstStyle/>
          <a:p>
            <a:pPr algn="ctr"/>
            <a:r>
              <a:rPr lang="zh-CN" altLang="en-US" sz="2400" dirty="0" smtClean="0"/>
              <a:t>图</a:t>
            </a:r>
            <a:r>
              <a:rPr lang="en-US" altLang="zh-CN" sz="2400" dirty="0" smtClean="0"/>
              <a:t>7-20</a:t>
            </a:r>
            <a:r>
              <a:rPr lang="zh-CN" altLang="en-US" sz="2400" dirty="0"/>
              <a:t>　互感耦合回路</a:t>
            </a:r>
          </a:p>
        </p:txBody>
      </p:sp>
    </p:spTree>
    <p:extLst>
      <p:ext uri="{BB962C8B-B14F-4D97-AF65-F5344CB8AC3E}">
        <p14:creationId xmlns:p14="http://schemas.microsoft.com/office/powerpoint/2010/main" val="35982369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上</a:t>
                </a:r>
                <a:r>
                  <a:rPr lang="zh-CN" altLang="en-US" dirty="0"/>
                  <a:t>式表明， </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𝑈</m:t>
                        </m:r>
                      </m:e>
                    </m:acc>
                  </m:oMath>
                </a14:m>
                <a:r>
                  <a:rPr lang="en-US" altLang="zh-CN" baseline="-25000" dirty="0" smtClean="0"/>
                  <a:t>2</a:t>
                </a:r>
                <a:r>
                  <a:rPr lang="zh-CN" altLang="en-US" dirty="0" smtClean="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0" i="0" baseline="-25000" smtClean="0">
                        <a:latin typeface="Cambria Math" panose="02040503050406030204" pitchFamily="18" charset="0"/>
                      </a:rPr>
                      <m:t>1</m:t>
                    </m:r>
                  </m:oMath>
                </a14:m>
                <a:r>
                  <a:rPr lang="zh-CN" altLang="en-US" dirty="0" smtClean="0"/>
                  <a:t>之</a:t>
                </a:r>
                <a:r>
                  <a:rPr lang="zh-CN" altLang="en-US" dirty="0"/>
                  <a:t>间的幅值和相位关系都将随输入信号的频率变化。但</a:t>
                </a:r>
                <a:r>
                  <a:rPr lang="zh-CN" altLang="en-US" dirty="0" smtClean="0"/>
                  <a:t>在</a:t>
                </a:r>
                <a:r>
                  <a:rPr lang="en-US" altLang="zh-CN" i="1" dirty="0" smtClean="0"/>
                  <a:t>f</a:t>
                </a:r>
                <a:r>
                  <a:rPr lang="en-US" altLang="zh-CN" baseline="-25000" dirty="0" smtClean="0"/>
                  <a:t>0</a:t>
                </a:r>
                <a:r>
                  <a:rPr lang="zh-CN" altLang="en-US" dirty="0" smtClean="0"/>
                  <a:t>附</a:t>
                </a:r>
                <a:r>
                  <a:rPr lang="zh-CN" altLang="en-US" dirty="0"/>
                  <a:t>近</a:t>
                </a:r>
                <a:r>
                  <a:rPr lang="zh-CN" altLang="en-US" dirty="0" smtClean="0"/>
                  <a:t>幅值</a:t>
                </a:r>
                <a:r>
                  <a:rPr lang="zh-CN" altLang="en-US" dirty="0"/>
                  <a:t>变化不大，而相位变化明显。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smtClean="0"/>
                  <a:t>之</a:t>
                </a:r>
                <a:r>
                  <a:rPr lang="zh-CN" altLang="en-US" dirty="0"/>
                  <a:t>间的相位差为 </a:t>
                </a:r>
                <a14:m>
                  <m:oMath xmlns:m="http://schemas.openxmlformats.org/officeDocument/2006/math">
                    <m:f>
                      <m:fPr>
                        <m:ctrlPr>
                          <a:rPr lang="el-GR" altLang="zh-CN" i="1" smtClean="0">
                            <a:latin typeface="Cambria Math"/>
                          </a:rPr>
                        </m:ctrlPr>
                      </m:fPr>
                      <m:num>
                        <m:r>
                          <m:rPr>
                            <m:nor/>
                          </m:rPr>
                          <a:rPr lang="el-GR" altLang="zh-CN" dirty="0"/>
                          <m:t>π</m:t>
                        </m:r>
                      </m:num>
                      <m:den>
                        <m:r>
                          <a:rPr lang="en-US" altLang="zh-CN" b="0" i="1" smtClean="0">
                            <a:latin typeface="Cambria Math" panose="02040503050406030204" pitchFamily="18" charset="0"/>
                          </a:rPr>
                          <m:t>2</m:t>
                        </m:r>
                      </m:den>
                    </m:f>
                  </m:oMath>
                </a14:m>
                <a:r>
                  <a:rPr lang="zh-CN" altLang="el-GR" dirty="0" smtClean="0"/>
                  <a:t>－</a:t>
                </a:r>
                <a14:m>
                  <m:oMath xmlns:m="http://schemas.openxmlformats.org/officeDocument/2006/math">
                    <m:r>
                      <a:rPr lang="zh-CN" altLang="en-US" i="1" dirty="0" smtClean="0">
                        <a:latin typeface="Cambria Math" panose="02040503050406030204" pitchFamily="18" charset="0"/>
                      </a:rPr>
                      <m:t>𝜑</m:t>
                    </m:r>
                  </m:oMath>
                </a14:m>
                <a:r>
                  <a:rPr lang="zh-CN" altLang="el-GR" dirty="0" smtClean="0"/>
                  <a:t>。</a:t>
                </a:r>
                <a14:m>
                  <m:oMath xmlns:m="http://schemas.openxmlformats.org/officeDocument/2006/math">
                    <m:r>
                      <a:rPr lang="zh-CN" altLang="en-US" i="1" dirty="0">
                        <a:latin typeface="Cambria Math" panose="02040503050406030204" pitchFamily="18" charset="0"/>
                      </a:rPr>
                      <m:t>𝜑</m:t>
                    </m:r>
                  </m:oMath>
                </a14:m>
                <a:r>
                  <a:rPr lang="zh-CN" altLang="en-US" dirty="0"/>
                  <a:t>与频率的关系及 </a:t>
                </a:r>
                <a14:m>
                  <m:oMath xmlns:m="http://schemas.openxmlformats.org/officeDocument/2006/math">
                    <m:f>
                      <m:fPr>
                        <m:ctrlPr>
                          <a:rPr lang="el-GR" altLang="zh-CN" i="1">
                            <a:latin typeface="Cambria Math"/>
                          </a:rPr>
                        </m:ctrlPr>
                      </m:fPr>
                      <m:num>
                        <m:r>
                          <m:rPr>
                            <m:nor/>
                          </m:rPr>
                          <a:rPr lang="el-GR" altLang="zh-CN" dirty="0"/>
                          <m:t>π</m:t>
                        </m:r>
                      </m:num>
                      <m:den>
                        <m:r>
                          <a:rPr lang="en-US" altLang="zh-CN" i="1">
                            <a:latin typeface="Cambria Math" panose="02040503050406030204" pitchFamily="18" charset="0"/>
                          </a:rPr>
                          <m:t>2</m:t>
                        </m:r>
                      </m:den>
                    </m:f>
                  </m:oMath>
                </a14:m>
                <a:r>
                  <a:rPr lang="zh-CN" altLang="el-GR" dirty="0"/>
                  <a:t>－</a:t>
                </a:r>
                <a14:m>
                  <m:oMath xmlns:m="http://schemas.openxmlformats.org/officeDocument/2006/math">
                    <m:r>
                      <a:rPr lang="zh-CN" altLang="en-US" i="1" dirty="0">
                        <a:latin typeface="Cambria Math" panose="02040503050406030204" pitchFamily="18" charset="0"/>
                      </a:rPr>
                      <m:t>𝜑</m:t>
                    </m:r>
                  </m:oMath>
                </a14:m>
                <a:r>
                  <a:rPr lang="zh-CN" altLang="en-US" dirty="0" smtClean="0"/>
                  <a:t>与频</a:t>
                </a:r>
                <a:r>
                  <a:rPr lang="zh-CN" altLang="en-US" dirty="0"/>
                  <a:t>率的关系如</a:t>
                </a:r>
                <a:r>
                  <a:rPr lang="zh-CN" altLang="en-US" dirty="0" smtClean="0"/>
                  <a:t>图</a:t>
                </a:r>
                <a:r>
                  <a:rPr lang="en-US" altLang="zh-CN" dirty="0" smtClean="0"/>
                  <a:t>7-21</a:t>
                </a:r>
                <a:r>
                  <a:rPr lang="zh-CN" altLang="en-US" dirty="0" smtClean="0"/>
                  <a:t>所</a:t>
                </a:r>
                <a:r>
                  <a:rPr lang="zh-CN" altLang="en-US" dirty="0"/>
                  <a:t>示。由此可知，</a:t>
                </a:r>
                <a:r>
                  <a:rPr lang="zh-CN" altLang="en-US" dirty="0" smtClean="0"/>
                  <a:t>当</a:t>
                </a:r>
                <a:r>
                  <a:rPr lang="en-US" altLang="zh-CN" i="1" dirty="0" smtClean="0"/>
                  <a:t>f</a:t>
                </a:r>
                <a:r>
                  <a:rPr lang="zh-CN" altLang="en-US" dirty="0" smtClean="0"/>
                  <a:t>＝</a:t>
                </a:r>
                <a:r>
                  <a:rPr lang="en-US" altLang="zh-CN" i="1" dirty="0" smtClean="0"/>
                  <a:t>f</a:t>
                </a:r>
                <a:r>
                  <a:rPr lang="en-US" altLang="zh-CN" baseline="-25000" dirty="0" smtClean="0"/>
                  <a:t>0</a:t>
                </a:r>
                <a:r>
                  <a:rPr lang="zh-CN" altLang="en-US" baseline="-25000" dirty="0" smtClean="0"/>
                  <a:t> </a:t>
                </a:r>
                <a:r>
                  <a:rPr lang="zh-CN" altLang="en-US" dirty="0" smtClean="0"/>
                  <a:t>＝</a:t>
                </a:r>
                <a:r>
                  <a:rPr lang="en-US" altLang="zh-CN" i="1" dirty="0" smtClean="0"/>
                  <a:t>f</a:t>
                </a:r>
                <a:r>
                  <a:rPr lang="en-US" altLang="zh-CN" baseline="-25000" dirty="0" smtClean="0"/>
                  <a:t>c</a:t>
                </a:r>
                <a:r>
                  <a:rPr lang="zh-CN" altLang="en-US" dirty="0" smtClean="0"/>
                  <a:t>时</a:t>
                </a:r>
                <a:r>
                  <a:rPr lang="zh-CN" altLang="en-US" dirty="0"/>
                  <a:t>，次级回路谐振，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smtClean="0"/>
                  <a:t>之间的</a:t>
                </a:r>
                <a:r>
                  <a:rPr lang="zh-CN" altLang="en-US" dirty="0"/>
                  <a:t>相位差为 </a:t>
                </a:r>
                <a14:m>
                  <m:oMath xmlns:m="http://schemas.openxmlformats.org/officeDocument/2006/math">
                    <m:f>
                      <m:fPr>
                        <m:ctrlPr>
                          <a:rPr lang="el-GR" altLang="zh-CN" i="1">
                            <a:latin typeface="Cambria Math"/>
                          </a:rPr>
                        </m:ctrlPr>
                      </m:fPr>
                      <m:num>
                        <m:r>
                          <m:rPr>
                            <m:nor/>
                          </m:rPr>
                          <a:rPr lang="el-GR" altLang="zh-CN" dirty="0"/>
                          <m:t>π</m:t>
                        </m:r>
                      </m:num>
                      <m:den>
                        <m:r>
                          <a:rPr lang="en-US" altLang="zh-CN" i="1">
                            <a:latin typeface="Cambria Math" panose="02040503050406030204" pitchFamily="18" charset="0"/>
                          </a:rPr>
                          <m:t>2</m:t>
                        </m:r>
                      </m:den>
                    </m:f>
                  </m:oMath>
                </a14:m>
                <a:r>
                  <a:rPr lang="zh-CN" altLang="el-GR" dirty="0" smtClean="0"/>
                  <a:t>（</a:t>
                </a:r>
                <a:r>
                  <a:rPr lang="zh-CN" altLang="en-US" dirty="0"/>
                  <a:t>引入的固定相差）；</a:t>
                </a:r>
                <a:r>
                  <a:rPr lang="zh-CN" altLang="en-US" dirty="0" smtClean="0"/>
                  <a:t>当</a:t>
                </a:r>
                <a:r>
                  <a:rPr lang="en-US" altLang="zh-CN" i="1" dirty="0" smtClean="0"/>
                  <a:t>f</a:t>
                </a:r>
                <a:r>
                  <a:rPr lang="zh-CN" altLang="en-US" dirty="0" smtClean="0"/>
                  <a:t>＞ </a:t>
                </a:r>
                <a:r>
                  <a:rPr lang="en-US" altLang="zh-CN" i="1" dirty="0" smtClean="0"/>
                  <a:t>f</a:t>
                </a:r>
                <a:r>
                  <a:rPr lang="en-US" altLang="zh-CN" baseline="-25000" dirty="0" smtClean="0"/>
                  <a:t>0</a:t>
                </a:r>
                <a:r>
                  <a:rPr lang="zh-CN" altLang="en-US" dirty="0" smtClean="0"/>
                  <a:t> </a:t>
                </a:r>
                <a:r>
                  <a:rPr lang="zh-CN" altLang="en-US" dirty="0"/>
                  <a:t>＝ </a:t>
                </a:r>
                <a:r>
                  <a:rPr lang="en-US" altLang="zh-CN" i="1" dirty="0" smtClean="0"/>
                  <a:t>f</a:t>
                </a:r>
                <a:r>
                  <a:rPr lang="en-US" altLang="zh-CN" baseline="-25000" dirty="0" smtClean="0"/>
                  <a:t>c</a:t>
                </a:r>
                <a:r>
                  <a:rPr lang="zh-CN" altLang="en-US" dirty="0" smtClean="0"/>
                  <a:t>时</a:t>
                </a:r>
                <a:r>
                  <a:rPr lang="zh-CN" altLang="en-US" dirty="0"/>
                  <a:t>，次级回路成感性，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a:t> 之间的</a:t>
                </a:r>
                <a:r>
                  <a:rPr lang="zh-CN" altLang="en-US" dirty="0" smtClean="0"/>
                  <a:t>相差</a:t>
                </a:r>
                <a:r>
                  <a:rPr lang="zh-CN" altLang="en-US" dirty="0"/>
                  <a:t>为０～ </a:t>
                </a:r>
                <a14:m>
                  <m:oMath xmlns:m="http://schemas.openxmlformats.org/officeDocument/2006/math">
                    <m:f>
                      <m:fPr>
                        <m:ctrlPr>
                          <a:rPr lang="el-GR" altLang="zh-CN" i="1">
                            <a:latin typeface="Cambria Math"/>
                          </a:rPr>
                        </m:ctrlPr>
                      </m:fPr>
                      <m:num>
                        <m:r>
                          <m:rPr>
                            <m:nor/>
                          </m:rPr>
                          <a:rPr lang="el-GR" altLang="zh-CN" dirty="0"/>
                          <m:t>π</m:t>
                        </m:r>
                      </m:num>
                      <m:den>
                        <m:r>
                          <a:rPr lang="en-US" altLang="zh-CN" i="1">
                            <a:latin typeface="Cambria Math" panose="02040503050406030204" pitchFamily="18" charset="0"/>
                          </a:rPr>
                          <m:t>2</m:t>
                        </m:r>
                      </m:den>
                    </m:f>
                  </m:oMath>
                </a14:m>
                <a:r>
                  <a:rPr lang="zh-CN" altLang="el-GR" dirty="0" smtClean="0"/>
                  <a:t>；</a:t>
                </a:r>
                <a:r>
                  <a:rPr lang="zh-CN" altLang="en-US" dirty="0" smtClean="0"/>
                  <a:t>当</a:t>
                </a:r>
                <a:r>
                  <a:rPr lang="en-US" altLang="zh-CN" i="1" dirty="0" smtClean="0"/>
                  <a:t>f</a:t>
                </a:r>
                <a:r>
                  <a:rPr lang="zh-CN" altLang="en-US" dirty="0" smtClean="0"/>
                  <a:t> </a:t>
                </a:r>
                <a:r>
                  <a:rPr lang="zh-CN" altLang="en-US" dirty="0"/>
                  <a:t>＜ </a:t>
                </a:r>
                <a:r>
                  <a:rPr lang="en-US" altLang="zh-CN" i="1" dirty="0" smtClean="0"/>
                  <a:t>f</a:t>
                </a:r>
                <a:r>
                  <a:rPr lang="en-US" altLang="zh-CN" baseline="-25000" dirty="0" smtClean="0"/>
                  <a:t>0</a:t>
                </a:r>
                <a:r>
                  <a:rPr lang="zh-CN" altLang="en-US" dirty="0" smtClean="0"/>
                  <a:t> </a:t>
                </a:r>
                <a:r>
                  <a:rPr lang="zh-CN" altLang="en-US" dirty="0"/>
                  <a:t>＝ </a:t>
                </a:r>
                <a:r>
                  <a:rPr lang="en-US" altLang="zh-CN" i="1" dirty="0" smtClean="0"/>
                  <a:t>f</a:t>
                </a:r>
                <a:r>
                  <a:rPr lang="en-US" altLang="zh-CN" baseline="-25000" dirty="0" smtClean="0"/>
                  <a:t>c</a:t>
                </a:r>
                <a:r>
                  <a:rPr lang="zh-CN" altLang="en-US" dirty="0" smtClean="0"/>
                  <a:t> </a:t>
                </a:r>
                <a:r>
                  <a:rPr lang="zh-CN" altLang="en-US" dirty="0"/>
                  <a:t>时，次级回路成容性，</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a:t> 之间的相位差为</a:t>
                </a:r>
                <a14:m>
                  <m:oMath xmlns:m="http://schemas.openxmlformats.org/officeDocument/2006/math">
                    <m:f>
                      <m:fPr>
                        <m:ctrlPr>
                          <a:rPr lang="el-GR" altLang="zh-CN" i="1">
                            <a:latin typeface="Cambria Math"/>
                          </a:rPr>
                        </m:ctrlPr>
                      </m:fPr>
                      <m:num>
                        <m:r>
                          <m:rPr>
                            <m:nor/>
                          </m:rPr>
                          <a:rPr lang="el-GR" altLang="zh-CN" dirty="0"/>
                          <m:t>π</m:t>
                        </m:r>
                      </m:num>
                      <m:den>
                        <m:r>
                          <a:rPr lang="en-US" altLang="zh-CN" i="1">
                            <a:latin typeface="Cambria Math" panose="02040503050406030204" pitchFamily="18" charset="0"/>
                          </a:rPr>
                          <m:t>2</m:t>
                        </m:r>
                      </m:den>
                    </m:f>
                  </m:oMath>
                </a14:m>
                <a:r>
                  <a:rPr lang="zh-CN" altLang="el-GR" dirty="0" smtClean="0"/>
                  <a:t>～</a:t>
                </a:r>
                <a:r>
                  <a:rPr lang="el-GR" altLang="zh-CN" dirty="0"/>
                  <a:t>π</a:t>
                </a:r>
                <a:r>
                  <a:rPr lang="zh-CN" altLang="el-GR" dirty="0"/>
                  <a:t>。</a:t>
                </a:r>
                <a:br>
                  <a:rPr lang="zh-CN" altLang="el-GR"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91252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4201" y="1468448"/>
            <a:ext cx="6595597" cy="3667224"/>
          </a:xfrm>
          <a:prstGeom prst="rect">
            <a:avLst/>
          </a:prstGeom>
        </p:spPr>
      </p:pic>
      <p:sp>
        <p:nvSpPr>
          <p:cNvPr id="4" name="矩形 3"/>
          <p:cNvSpPr/>
          <p:nvPr/>
        </p:nvSpPr>
        <p:spPr>
          <a:xfrm>
            <a:off x="1856351" y="5599625"/>
            <a:ext cx="5431295" cy="461665"/>
          </a:xfrm>
          <a:prstGeom prst="rect">
            <a:avLst/>
          </a:prstGeom>
        </p:spPr>
        <p:txBody>
          <a:bodyPr wrap="none">
            <a:spAutoFit/>
          </a:bodyPr>
          <a:lstStyle/>
          <a:p>
            <a:pPr algn="ctr"/>
            <a:r>
              <a:rPr lang="zh-CN" altLang="en-US" sz="2400" dirty="0" smtClean="0"/>
              <a:t>图</a:t>
            </a:r>
            <a:r>
              <a:rPr lang="en-US" altLang="zh-CN" sz="2400" dirty="0" smtClean="0"/>
              <a:t>7-21</a:t>
            </a:r>
            <a:r>
              <a:rPr lang="zh-CN" altLang="en-US" sz="2400" dirty="0"/>
              <a:t>　频率 相位变换电路的相频特性</a:t>
            </a:r>
          </a:p>
        </p:txBody>
      </p:sp>
    </p:spTree>
    <p:extLst>
      <p:ext uri="{BB962C8B-B14F-4D97-AF65-F5344CB8AC3E}">
        <p14:creationId xmlns:p14="http://schemas.microsoft.com/office/powerpoint/2010/main" val="345467483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a:t>
                </a:r>
                <a:r>
                  <a:rPr lang="zh-CN" altLang="en-US" dirty="0"/>
                  <a:t>上可以看出，在一定频率范围内，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a:t>间的相差与频率之间具有线性关系。因</a:t>
                </a:r>
                <a:r>
                  <a:rPr lang="zh-CN" altLang="en-US" dirty="0" smtClean="0"/>
                  <a:t>而互</a:t>
                </a:r>
                <a:r>
                  <a:rPr lang="zh-CN" altLang="en-US" dirty="0"/>
                  <a:t>感耦合回路可以作为线性相移网络，其中固定相差</a:t>
                </a:r>
                <a:r>
                  <a:rPr lang="el-GR" altLang="zh-CN" dirty="0" smtClean="0"/>
                  <a:t>π</a:t>
                </a:r>
                <a:r>
                  <a:rPr lang="en-US" altLang="zh-CN" dirty="0" smtClean="0"/>
                  <a:t>/2</a:t>
                </a:r>
                <a:r>
                  <a:rPr lang="zh-CN" altLang="en-US" dirty="0" smtClean="0"/>
                  <a:t>是</a:t>
                </a:r>
                <a:r>
                  <a:rPr lang="zh-CN" altLang="en-US" dirty="0"/>
                  <a:t>由互感形成的。 </a:t>
                </a:r>
                <a:r>
                  <a:rPr lang="en-US" altLang="zh-CN" dirty="0" smtClean="0"/>
                  <a:t/>
                </a:r>
                <a:br>
                  <a:rPr lang="en-US" altLang="zh-CN" dirty="0" smtClean="0"/>
                </a:br>
                <a:r>
                  <a:rPr lang="en-US" altLang="zh-CN" dirty="0"/>
                  <a:t> </a:t>
                </a:r>
                <a:r>
                  <a:rPr lang="en-US" altLang="zh-CN" dirty="0" smtClean="0"/>
                  <a:t>        </a:t>
                </a:r>
                <a:r>
                  <a:rPr lang="zh-CN" altLang="en-US" dirty="0" smtClean="0"/>
                  <a:t>应</a:t>
                </a:r>
                <a:r>
                  <a:rPr lang="zh-CN" altLang="en-US" dirty="0"/>
                  <a:t>当注意，与鉴相器不同，由于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smtClean="0"/>
                  <a:t>2</a:t>
                </a:r>
                <a:r>
                  <a:rPr lang="zh-CN" altLang="en-US" dirty="0" smtClean="0"/>
                  <a:t>由</a:t>
                </a:r>
                <a:r>
                  <a:rPr lang="zh-CN" altLang="en-US" dirty="0"/>
                  <a:t>耦合回路产生，相移网络由谐振回路近似形成， 因此，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smtClean="0"/>
                  <a:t>2</a:t>
                </a:r>
                <a:r>
                  <a:rPr lang="zh-CN" altLang="en-US" dirty="0" smtClean="0"/>
                  <a:t>的</a:t>
                </a:r>
                <a:r>
                  <a:rPr lang="zh-CN" altLang="en-US" dirty="0"/>
                  <a:t>幅度随频率变化。但在回路通频带之内，幅度基本不变。</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11191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b="1" dirty="0"/>
                  <a:t>二、相</a:t>
                </a:r>
                <a:r>
                  <a:rPr lang="zh-CN" altLang="en-US" b="1" dirty="0" smtClean="0"/>
                  <a:t>位</a:t>
                </a:r>
                <a:r>
                  <a:rPr lang="en-US" altLang="zh-CN" b="1" dirty="0" smtClean="0"/>
                  <a:t>-</a:t>
                </a:r>
                <a:r>
                  <a:rPr lang="zh-CN" altLang="en-US" b="1" dirty="0" smtClean="0"/>
                  <a:t>幅</a:t>
                </a:r>
                <a:r>
                  <a:rPr lang="zh-CN" altLang="en-US" b="1" dirty="0"/>
                  <a:t>度变换</a:t>
                </a:r>
                <a:r>
                  <a:rPr lang="zh-CN" altLang="en-US" dirty="0"/>
                  <a:t/>
                </a:r>
                <a:br>
                  <a:rPr lang="zh-CN" altLang="en-US" dirty="0"/>
                </a:br>
                <a:r>
                  <a:rPr lang="zh-CN" altLang="en-US" dirty="0" smtClean="0"/>
                  <a:t>        根</a:t>
                </a:r>
                <a:r>
                  <a:rPr lang="zh-CN" altLang="en-US" dirty="0"/>
                  <a:t>据图中规定</a:t>
                </a:r>
                <a:r>
                  <a:rPr lang="zh-CN" altLang="en-US" dirty="0" smtClean="0"/>
                  <a:t>的</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smtClean="0"/>
                  <a:t>的</a:t>
                </a:r>
                <a:r>
                  <a:rPr lang="zh-CN" altLang="en-US" dirty="0"/>
                  <a:t>极性，</a:t>
                </a:r>
                <a:r>
                  <a:rPr lang="zh-CN" altLang="en-US" dirty="0" smtClean="0"/>
                  <a:t>图</a:t>
                </a:r>
                <a:r>
                  <a:rPr lang="en-US" altLang="zh-CN" dirty="0" smtClean="0"/>
                  <a:t>7-19</a:t>
                </a:r>
                <a:r>
                  <a:rPr lang="zh-CN" altLang="en-US" dirty="0" smtClean="0"/>
                  <a:t>电</a:t>
                </a:r>
                <a:r>
                  <a:rPr lang="zh-CN" altLang="en-US" dirty="0"/>
                  <a:t>路可简化为</a:t>
                </a:r>
                <a:r>
                  <a:rPr lang="zh-CN" altLang="en-US" dirty="0" smtClean="0"/>
                  <a:t>图</a:t>
                </a:r>
                <a:r>
                  <a:rPr lang="en-US" altLang="zh-CN" dirty="0" smtClean="0"/>
                  <a:t>7-22</a:t>
                </a:r>
                <a:r>
                  <a:rPr lang="zh-CN" altLang="en-US" dirty="0" smtClean="0"/>
                  <a:t>。</a:t>
                </a:r>
                <a:r>
                  <a:rPr lang="zh-CN" altLang="en-US" dirty="0"/>
                  <a:t>这样，在两个检</a:t>
                </a:r>
                <a:r>
                  <a:rPr lang="zh-CN" altLang="en-US" dirty="0" smtClean="0"/>
                  <a:t>波二</a:t>
                </a:r>
                <a:r>
                  <a:rPr lang="zh-CN" altLang="en-US" dirty="0"/>
                  <a:t>极管上的高频电压分别为</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279790" y="2632872"/>
            <a:ext cx="2584420" cy="1944353"/>
          </a:xfrm>
          <a:prstGeom prst="rect">
            <a:avLst/>
          </a:prstGeom>
        </p:spPr>
      </p:pic>
      <p:sp>
        <p:nvSpPr>
          <p:cNvPr id="4" name="矩形 3"/>
          <p:cNvSpPr/>
          <p:nvPr/>
        </p:nvSpPr>
        <p:spPr>
          <a:xfrm>
            <a:off x="7271814" y="3374215"/>
            <a:ext cx="931665" cy="461665"/>
          </a:xfrm>
          <a:prstGeom prst="rect">
            <a:avLst/>
          </a:prstGeom>
        </p:spPr>
        <p:txBody>
          <a:bodyPr wrap="none">
            <a:spAutoFit/>
          </a:bodyPr>
          <a:lstStyle/>
          <a:p>
            <a:r>
              <a:rPr lang="en-US" altLang="zh-CN" sz="2400" dirty="0" smtClean="0"/>
              <a:t>(7-49)</a:t>
            </a:r>
            <a:endParaRPr lang="zh-CN" altLang="en-US" sz="2400" dirty="0"/>
          </a:p>
        </p:txBody>
      </p:sp>
    </p:spTree>
    <p:extLst>
      <p:ext uri="{BB962C8B-B14F-4D97-AF65-F5344CB8AC3E}">
        <p14:creationId xmlns:p14="http://schemas.microsoft.com/office/powerpoint/2010/main" val="4685198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211" y="1876325"/>
            <a:ext cx="7403578" cy="2996300"/>
          </a:xfrm>
          <a:prstGeom prst="rect">
            <a:avLst/>
          </a:prstGeom>
        </p:spPr>
      </p:pic>
      <p:sp>
        <p:nvSpPr>
          <p:cNvPr id="4" name="矩形 3"/>
          <p:cNvSpPr/>
          <p:nvPr/>
        </p:nvSpPr>
        <p:spPr>
          <a:xfrm>
            <a:off x="2687510" y="5519633"/>
            <a:ext cx="3768980" cy="461665"/>
          </a:xfrm>
          <a:prstGeom prst="rect">
            <a:avLst/>
          </a:prstGeom>
        </p:spPr>
        <p:txBody>
          <a:bodyPr wrap="none">
            <a:spAutoFit/>
          </a:bodyPr>
          <a:lstStyle/>
          <a:p>
            <a:pPr algn="ctr"/>
            <a:r>
              <a:rPr lang="zh-CN" altLang="en-US" sz="2400" dirty="0" smtClean="0"/>
              <a:t>图</a:t>
            </a:r>
            <a:r>
              <a:rPr lang="en-US" altLang="zh-CN" sz="2400" dirty="0" smtClean="0"/>
              <a:t>7-22</a:t>
            </a:r>
            <a:r>
              <a:rPr lang="zh-CN" altLang="en-US" sz="2400" dirty="0"/>
              <a:t>　</a:t>
            </a:r>
            <a:r>
              <a:rPr lang="zh-CN" altLang="en-US" sz="2400" dirty="0" smtClean="0"/>
              <a:t>图</a:t>
            </a:r>
            <a:r>
              <a:rPr lang="en-US" altLang="zh-CN" sz="2400" dirty="0" smtClean="0"/>
              <a:t>7-19</a:t>
            </a:r>
            <a:r>
              <a:rPr lang="zh-CN" altLang="en-US" sz="2400" dirty="0" smtClean="0"/>
              <a:t>的</a:t>
            </a:r>
            <a:r>
              <a:rPr lang="zh-CN" altLang="en-US" sz="2400" dirty="0"/>
              <a:t>简化电路</a:t>
            </a:r>
          </a:p>
        </p:txBody>
      </p:sp>
    </p:spTree>
    <p:extLst>
      <p:ext uri="{BB962C8B-B14F-4D97-AF65-F5344CB8AC3E}">
        <p14:creationId xmlns:p14="http://schemas.microsoft.com/office/powerpoint/2010/main" val="37228805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合</a:t>
                </a:r>
                <a:r>
                  <a:rPr lang="zh-CN" altLang="en-US" dirty="0"/>
                  <a:t>成矢量的幅度随</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a:t>间的相差而变化（ </a:t>
                </a:r>
                <a:r>
                  <a:rPr lang="en-US" altLang="zh-CN" dirty="0" smtClean="0"/>
                  <a:t>FM-PM-AM</a:t>
                </a:r>
                <a:r>
                  <a:rPr lang="zh-CN" altLang="en-US" dirty="0" smtClean="0"/>
                  <a:t> </a:t>
                </a:r>
                <a:r>
                  <a:rPr lang="zh-CN" altLang="en-US" dirty="0"/>
                  <a:t>信号），如</a:t>
                </a:r>
                <a:r>
                  <a:rPr lang="zh-CN" altLang="en-US" dirty="0" smtClean="0"/>
                  <a:t>图</a:t>
                </a:r>
                <a:r>
                  <a:rPr lang="en-US" altLang="zh-CN" dirty="0" smtClean="0"/>
                  <a:t>7-23</a:t>
                </a:r>
                <a:r>
                  <a:rPr lang="zh-CN" altLang="en-US" dirty="0" smtClean="0"/>
                  <a:t>所</a:t>
                </a:r>
                <a:r>
                  <a:rPr lang="zh-CN" altLang="en-US" dirty="0"/>
                  <a:t>示。</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a:stretch>
              </a:blipFill>
            </p:spPr>
            <p:txBody>
              <a:bodyPr/>
              <a:lstStyle/>
              <a:p>
                <a:r>
                  <a:rPr lang="zh-CN" altLang="en-US">
                    <a:noFill/>
                  </a:rPr>
                  <a:t> </a:t>
                </a:r>
              </a:p>
            </p:txBody>
          </p:sp>
        </mc:Fallback>
      </mc:AlternateContent>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181" y="2092921"/>
            <a:ext cx="8007637" cy="3293270"/>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1875771" y="5738409"/>
                <a:ext cx="5392455" cy="473206"/>
              </a:xfrm>
              <a:prstGeom prst="rect">
                <a:avLst/>
              </a:prstGeom>
            </p:spPr>
            <p:txBody>
              <a:bodyPr wrap="square">
                <a:spAutoFit/>
              </a:bodyPr>
              <a:lstStyle/>
              <a:p>
                <a:pPr algn="ctr"/>
                <a:r>
                  <a:rPr lang="zh-CN" altLang="en-US" sz="2400" dirty="0" smtClean="0"/>
                  <a:t>图</a:t>
                </a:r>
                <a:r>
                  <a:rPr lang="en-US" altLang="zh-CN" sz="2400" dirty="0" smtClean="0"/>
                  <a:t>7-23</a:t>
                </a:r>
                <a:r>
                  <a:rPr lang="zh-CN" altLang="en-US" sz="2400" dirty="0" smtClean="0"/>
                  <a:t>　不同频率时的</a:t>
                </a:r>
                <a14:m>
                  <m:oMath xmlns:m="http://schemas.openxmlformats.org/officeDocument/2006/math">
                    <m:acc>
                      <m:accPr>
                        <m:chr m:val="̇"/>
                        <m:ctrlPr>
                          <a:rPr lang="zh-CN" altLang="en-US" sz="2400" i="1">
                            <a:latin typeface="Cambria Math"/>
                          </a:rPr>
                        </m:ctrlPr>
                      </m:accPr>
                      <m:e>
                        <m:r>
                          <a:rPr lang="en-US" altLang="zh-CN" sz="2400" i="1">
                            <a:latin typeface="Cambria Math" panose="02040503050406030204" pitchFamily="18" charset="0"/>
                          </a:rPr>
                          <m:t>𝑈</m:t>
                        </m:r>
                      </m:e>
                    </m:acc>
                  </m:oMath>
                </a14:m>
                <a:r>
                  <a:rPr lang="en-US" altLang="zh-CN" sz="2400" baseline="-25000" dirty="0" smtClean="0"/>
                  <a:t>D2</a:t>
                </a:r>
                <a:r>
                  <a:rPr lang="zh-CN" altLang="en-US" sz="2400" dirty="0" smtClean="0"/>
                  <a:t>与 </a:t>
                </a:r>
                <a14:m>
                  <m:oMath xmlns:m="http://schemas.openxmlformats.org/officeDocument/2006/math">
                    <m:acc>
                      <m:accPr>
                        <m:chr m:val="̇"/>
                        <m:ctrlPr>
                          <a:rPr lang="zh-CN" altLang="en-US" sz="2400" i="1">
                            <a:latin typeface="Cambria Math"/>
                          </a:rPr>
                        </m:ctrlPr>
                      </m:accPr>
                      <m:e>
                        <m:r>
                          <a:rPr lang="en-US" altLang="zh-CN" sz="2400" i="1">
                            <a:latin typeface="Cambria Math" panose="02040503050406030204" pitchFamily="18" charset="0"/>
                          </a:rPr>
                          <m:t>𝑈</m:t>
                        </m:r>
                      </m:e>
                    </m:acc>
                    <m:r>
                      <m:rPr>
                        <m:sty m:val="p"/>
                      </m:rPr>
                      <a:rPr lang="en-US" altLang="zh-CN" sz="2400" b="0" i="0" baseline="-25000" smtClean="0">
                        <a:latin typeface="Cambria Math" panose="02040503050406030204" pitchFamily="18" charset="0"/>
                      </a:rPr>
                      <m:t>D</m:t>
                    </m:r>
                    <m:r>
                      <a:rPr lang="en-US" altLang="zh-CN" sz="2400" b="0" i="0" baseline="-25000" smtClean="0">
                        <a:latin typeface="Cambria Math" panose="02040503050406030204" pitchFamily="18" charset="0"/>
                      </a:rPr>
                      <m:t>1</m:t>
                    </m:r>
                  </m:oMath>
                </a14:m>
                <a:r>
                  <a:rPr lang="zh-CN" altLang="en-US" sz="2400" dirty="0" smtClean="0"/>
                  <a:t>矢</a:t>
                </a:r>
                <a:r>
                  <a:rPr lang="zh-CN" altLang="en-US" sz="2400" dirty="0"/>
                  <a:t>量图</a:t>
                </a:r>
              </a:p>
            </p:txBody>
          </p:sp>
        </mc:Choice>
        <mc:Fallback xmlns="">
          <p:sp>
            <p:nvSpPr>
              <p:cNvPr id="4" name="矩形 3"/>
              <p:cNvSpPr>
                <a:spLocks noRot="1" noChangeAspect="1" noMove="1" noResize="1" noEditPoints="1" noAdjustHandles="1" noChangeArrowheads="1" noChangeShapeType="1" noTextEdit="1"/>
              </p:cNvSpPr>
              <p:nvPr/>
            </p:nvSpPr>
            <p:spPr>
              <a:xfrm>
                <a:off x="1875771" y="5738409"/>
                <a:ext cx="5392455" cy="473206"/>
              </a:xfrm>
              <a:prstGeom prst="rect">
                <a:avLst/>
              </a:prstGeom>
              <a:blipFill>
                <a:blip r:embed="rId4"/>
                <a:stretch>
                  <a:fillRect l="-1697" t="-14103" r="-1471" b="-28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7789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zh-CN" altLang="en-US" dirty="0"/>
                  <a:t>式中， </a:t>
                </a:r>
                <a:r>
                  <a:rPr lang="en-US" altLang="zh-CN" dirty="0" smtClean="0"/>
                  <a:t>J</a:t>
                </a:r>
                <a:r>
                  <a:rPr lang="en-US" altLang="zh-CN" baseline="-25000" dirty="0" smtClean="0"/>
                  <a:t>n</a:t>
                </a:r>
                <a:r>
                  <a:rPr lang="en-US" altLang="zh-CN" dirty="0" smtClean="0"/>
                  <a:t>(m</a:t>
                </a:r>
                <a:r>
                  <a:rPr lang="en-US" altLang="zh-CN" baseline="-25000" dirty="0" smtClean="0"/>
                  <a:t>f</a:t>
                </a:r>
                <a:r>
                  <a:rPr lang="en-US" altLang="zh-CN" dirty="0" smtClean="0"/>
                  <a:t>)</a:t>
                </a:r>
                <a:r>
                  <a:rPr lang="zh-CN" altLang="en-US" dirty="0" smtClean="0"/>
                  <a:t>是</a:t>
                </a:r>
                <a:r>
                  <a:rPr lang="zh-CN" altLang="en-US" dirty="0"/>
                  <a:t>宗数</a:t>
                </a:r>
                <a:r>
                  <a:rPr lang="zh-CN" altLang="en-US" dirty="0" smtClean="0"/>
                  <a:t>为</a:t>
                </a:r>
                <a:r>
                  <a:rPr lang="en-US" altLang="zh-CN" dirty="0" smtClean="0"/>
                  <a:t>m</a:t>
                </a:r>
                <a:r>
                  <a:rPr lang="en-US" altLang="zh-CN" baseline="-25000" dirty="0" smtClean="0"/>
                  <a:t>f</a:t>
                </a:r>
                <a:r>
                  <a:rPr lang="zh-CN" altLang="en-US" dirty="0" smtClean="0"/>
                  <a:t>的 </a:t>
                </a:r>
                <a:r>
                  <a:rPr lang="en-US" altLang="zh-CN" dirty="0" smtClean="0"/>
                  <a:t>n</a:t>
                </a:r>
                <a:r>
                  <a:rPr lang="zh-CN" altLang="en-US" dirty="0" smtClean="0"/>
                  <a:t>阶</a:t>
                </a:r>
                <a:r>
                  <a:rPr lang="zh-CN" altLang="en-US" dirty="0"/>
                  <a:t>第一类贝塞尔函数，它随</a:t>
                </a:r>
                <a:br>
                  <a:rPr lang="zh-CN" altLang="en-US" dirty="0"/>
                </a:br>
                <a:r>
                  <a:rPr lang="en-US" altLang="zh-CN" dirty="0" smtClean="0"/>
                  <a:t>m</a:t>
                </a:r>
                <a:r>
                  <a:rPr lang="en-US" altLang="zh-CN" baseline="-25000" dirty="0" smtClean="0"/>
                  <a:t>f</a:t>
                </a:r>
                <a:r>
                  <a:rPr lang="zh-CN" altLang="en-US" dirty="0" smtClean="0"/>
                  <a:t>变</a:t>
                </a:r>
                <a:r>
                  <a:rPr lang="zh-CN" altLang="en-US" dirty="0"/>
                  <a:t>化的曲线如</a:t>
                </a:r>
                <a:r>
                  <a:rPr lang="zh-CN" altLang="en-US" dirty="0" smtClean="0"/>
                  <a:t>图</a:t>
                </a:r>
                <a:r>
                  <a:rPr lang="en-US" altLang="zh-CN" dirty="0" smtClean="0"/>
                  <a:t>7-3</a:t>
                </a:r>
                <a:r>
                  <a:rPr lang="zh-CN" altLang="en-US" dirty="0" smtClean="0"/>
                  <a:t>所</a:t>
                </a:r>
                <a:r>
                  <a:rPr lang="zh-CN" altLang="en-US" dirty="0"/>
                  <a:t>示</a:t>
                </a:r>
                <a:r>
                  <a:rPr lang="zh-CN" altLang="en-US" dirty="0" smtClean="0"/>
                  <a:t>，并</a:t>
                </a:r>
                <a:r>
                  <a:rPr lang="zh-CN" altLang="en-US" dirty="0"/>
                  <a:t>具有以下特性</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在图</a:t>
                </a:r>
                <a:r>
                  <a:rPr lang="en-US" altLang="zh-CN" dirty="0" smtClean="0"/>
                  <a:t>7-3</a:t>
                </a:r>
                <a:r>
                  <a:rPr lang="zh-CN" altLang="en-US" dirty="0" smtClean="0"/>
                  <a:t>中</a:t>
                </a:r>
                <a:r>
                  <a:rPr lang="zh-CN" altLang="en-US" dirty="0"/>
                  <a:t>，除</a:t>
                </a:r>
                <a:r>
                  <a:rPr lang="zh-CN" altLang="en-US" dirty="0" smtClean="0"/>
                  <a:t>了</a:t>
                </a:r>
                <a:r>
                  <a:rPr lang="en-US" altLang="zh-CN" dirty="0" smtClean="0"/>
                  <a:t>J</a:t>
                </a:r>
                <a:r>
                  <a:rPr lang="en-US" altLang="zh-CN" baseline="-25000" dirty="0" smtClean="0"/>
                  <a:t>0</a:t>
                </a:r>
                <a:r>
                  <a:rPr lang="en-US" altLang="zh-CN" dirty="0" smtClean="0"/>
                  <a:t>(m</a:t>
                </a:r>
                <a:r>
                  <a:rPr lang="en-US" altLang="zh-CN" baseline="-25000" dirty="0" smtClean="0"/>
                  <a:t>f</a:t>
                </a:r>
                <a:r>
                  <a:rPr lang="en-US" altLang="zh-CN" dirty="0" smtClean="0"/>
                  <a:t>)</a:t>
                </a:r>
                <a:r>
                  <a:rPr lang="zh-CN" altLang="en-US" dirty="0" smtClean="0"/>
                  <a:t>外</a:t>
                </a:r>
                <a:r>
                  <a:rPr lang="zh-CN" altLang="en-US" dirty="0"/>
                  <a:t>，</a:t>
                </a:r>
                <a:r>
                  <a:rPr lang="zh-CN" altLang="en-US" dirty="0" smtClean="0"/>
                  <a:t>在</a:t>
                </a:r>
                <a:r>
                  <a:rPr lang="en-US" altLang="zh-CN" dirty="0" smtClean="0"/>
                  <a:t>m</a:t>
                </a:r>
                <a:r>
                  <a:rPr lang="en-US" altLang="zh-CN" baseline="-25000" dirty="0" smtClean="0"/>
                  <a:t>f</a:t>
                </a:r>
                <a:r>
                  <a:rPr lang="zh-CN" altLang="en-US" dirty="0"/>
                  <a:t> ＝</a:t>
                </a:r>
                <a:r>
                  <a:rPr lang="en-US" altLang="zh-CN" dirty="0"/>
                  <a:t>0</a:t>
                </a:r>
                <a:r>
                  <a:rPr lang="zh-CN" altLang="en-US" dirty="0"/>
                  <a:t>的其他各阶函数值都为零。这意味着，当没 有角度调制时，除了载波外，不含有其他频率分量。所有贝塞尔函数都是正负交替变化</a:t>
                </a:r>
                <a:r>
                  <a:rPr lang="zh-CN" altLang="en-US" dirty="0" smtClean="0"/>
                  <a:t>的非</a:t>
                </a:r>
                <a:r>
                  <a:rPr lang="zh-CN" altLang="en-US" dirty="0"/>
                  <a:t>周期函</a:t>
                </a:r>
                <a:r>
                  <a:rPr lang="zh-CN" altLang="en-US" dirty="0" smtClean="0"/>
                  <a:t>数</a:t>
                </a:r>
                <a:r>
                  <a:rPr lang="zh-CN" altLang="en-US" dirty="0"/>
                  <a:t>，在 </a:t>
                </a:r>
                <a:r>
                  <a:rPr lang="en-US" altLang="zh-CN" dirty="0"/>
                  <a:t>m</a:t>
                </a:r>
                <a:r>
                  <a:rPr lang="en-US" altLang="zh-CN" baseline="-25000" dirty="0"/>
                  <a:t>f</a:t>
                </a:r>
                <a:r>
                  <a:rPr lang="zh-CN" altLang="en-US" dirty="0"/>
                  <a:t>的某些值上，函数值为零。与此对应，在某些确定的 </a:t>
                </a:r>
                <a:r>
                  <a:rPr lang="el-GR" altLang="zh-CN" dirty="0"/>
                  <a:t>Δ </a:t>
                </a:r>
                <a14:m>
                  <m:oMath xmlns:m="http://schemas.openxmlformats.org/officeDocument/2006/math">
                    <m:r>
                      <a:rPr lang="zh-CN" altLang="el-GR" i="1" smtClean="0">
                        <a:latin typeface="Cambria Math" panose="02040503050406030204" pitchFamily="18" charset="0"/>
                      </a:rPr>
                      <m:t>𝜑</m:t>
                    </m:r>
                    <m:r>
                      <a:rPr lang="en-US" altLang="zh-CN" b="0" i="1" baseline="-25000" smtClean="0">
                        <a:latin typeface="Cambria Math" panose="02040503050406030204" pitchFamily="18" charset="0"/>
                      </a:rPr>
                      <m:t>𝑚</m:t>
                    </m:r>
                  </m:oMath>
                </a14:m>
                <a:r>
                  <a:rPr lang="zh-CN" altLang="en-US" dirty="0" smtClean="0"/>
                  <a:t>值</a:t>
                </a:r>
                <a:r>
                  <a:rPr lang="zh-CN" altLang="en-US" dirty="0"/>
                  <a:t>，对应的频 率分量为零。</a:t>
                </a:r>
                <a:br>
                  <a:rPr lang="zh-CN" altLang="en-US" dirty="0"/>
                </a:br>
                <a:r>
                  <a:rPr lang="zh-CN" altLang="en-US" dirty="0"/>
                  <a:t/>
                </a:r>
                <a:br>
                  <a:rPr lang="zh-CN" altLang="en-US" dirty="0"/>
                </a:br>
                <a:r>
                  <a:rPr lang="zh-CN" altLang="en-US" dirty="0" smtClean="0"/>
                  <a:t/>
                </a:r>
                <a:br>
                  <a:rPr lang="zh-CN" altLang="en-US" dirty="0" smtClean="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1005" b="-409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064059" y="1108009"/>
            <a:ext cx="5015882" cy="846052"/>
          </a:xfrm>
          <a:prstGeom prst="rect">
            <a:avLst/>
          </a:prstGeom>
        </p:spPr>
      </p:pic>
      <p:pic>
        <p:nvPicPr>
          <p:cNvPr id="4" name="图片 3"/>
          <p:cNvPicPr>
            <a:picLocks noChangeAspect="1"/>
          </p:cNvPicPr>
          <p:nvPr/>
        </p:nvPicPr>
        <p:blipFill>
          <a:blip r:embed="rId4"/>
          <a:stretch>
            <a:fillRect/>
          </a:stretch>
        </p:blipFill>
        <p:spPr>
          <a:xfrm>
            <a:off x="2787856" y="3165647"/>
            <a:ext cx="3568288" cy="537162"/>
          </a:xfrm>
          <a:prstGeom prst="rect">
            <a:avLst/>
          </a:prstGeom>
        </p:spPr>
      </p:pic>
      <p:sp>
        <p:nvSpPr>
          <p:cNvPr id="5" name="矩形 4"/>
          <p:cNvSpPr/>
          <p:nvPr/>
        </p:nvSpPr>
        <p:spPr>
          <a:xfrm>
            <a:off x="7317935" y="1300202"/>
            <a:ext cx="776175" cy="461665"/>
          </a:xfrm>
          <a:prstGeom prst="rect">
            <a:avLst/>
          </a:prstGeom>
        </p:spPr>
        <p:txBody>
          <a:bodyPr wrap="none">
            <a:spAutoFit/>
          </a:bodyPr>
          <a:lstStyle/>
          <a:p>
            <a:r>
              <a:rPr lang="en-US" altLang="zh-CN" sz="2400" dirty="0" smtClean="0"/>
              <a:t>(7-6)</a:t>
            </a:r>
            <a:endParaRPr lang="zh-CN" altLang="en-US" sz="2400" dirty="0"/>
          </a:p>
        </p:txBody>
      </p:sp>
      <p:sp>
        <p:nvSpPr>
          <p:cNvPr id="6" name="矩形 5"/>
          <p:cNvSpPr/>
          <p:nvPr/>
        </p:nvSpPr>
        <p:spPr>
          <a:xfrm>
            <a:off x="7317935" y="3203395"/>
            <a:ext cx="776175" cy="461665"/>
          </a:xfrm>
          <a:prstGeom prst="rect">
            <a:avLst/>
          </a:prstGeom>
        </p:spPr>
        <p:txBody>
          <a:bodyPr wrap="none">
            <a:spAutoFit/>
          </a:bodyPr>
          <a:lstStyle/>
          <a:p>
            <a:r>
              <a:rPr lang="en-US" altLang="zh-CN" sz="2400" dirty="0" smtClean="0"/>
              <a:t>(7-7)</a:t>
            </a:r>
            <a:endParaRPr lang="zh-CN" altLang="en-US" sz="2400" dirty="0"/>
          </a:p>
        </p:txBody>
      </p:sp>
    </p:spTree>
    <p:extLst>
      <p:ext uri="{BB962C8B-B14F-4D97-AF65-F5344CB8AC3E}">
        <p14:creationId xmlns:p14="http://schemas.microsoft.com/office/powerpoint/2010/main" val="75187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a:t>
                </a:r>
                <a:r>
                  <a:rPr lang="zh-CN" altLang="en-US" dirty="0"/>
                  <a:t>此可见：</a:t>
                </a:r>
                <a:br>
                  <a:rPr lang="zh-CN" altLang="en-US" dirty="0"/>
                </a:br>
                <a:r>
                  <a:rPr lang="zh-CN" altLang="en-US" dirty="0" smtClean="0"/>
                  <a:t>        （ </a:t>
                </a:r>
                <a:r>
                  <a:rPr lang="zh-CN" altLang="en-US" dirty="0"/>
                  <a:t>１） </a:t>
                </a:r>
                <a:r>
                  <a:rPr lang="en-US" altLang="zh-CN" i="1" dirty="0" smtClean="0"/>
                  <a:t>f</a:t>
                </a:r>
                <a:r>
                  <a:rPr lang="zh-CN" altLang="en-US" dirty="0"/>
                  <a:t> </a:t>
                </a:r>
                <a:r>
                  <a:rPr lang="zh-CN" altLang="en-US" dirty="0" smtClean="0"/>
                  <a:t>＝</a:t>
                </a:r>
                <a:r>
                  <a:rPr lang="en-US" altLang="zh-CN" i="1" dirty="0"/>
                  <a:t> f</a:t>
                </a:r>
                <a:r>
                  <a:rPr lang="en-US" altLang="zh-CN" baseline="-25000" dirty="0"/>
                  <a:t>0</a:t>
                </a:r>
                <a:r>
                  <a:rPr lang="zh-CN" altLang="en-US" dirty="0"/>
                  <a:t>＝</a:t>
                </a:r>
                <a:r>
                  <a:rPr lang="en-US" altLang="zh-CN" i="1" dirty="0"/>
                  <a:t>f</a:t>
                </a:r>
                <a:r>
                  <a:rPr lang="en-US" altLang="zh-CN" baseline="-25000" dirty="0"/>
                  <a:t>c</a:t>
                </a:r>
                <a:r>
                  <a:rPr lang="zh-CN" altLang="en-US" dirty="0"/>
                  <a:t>时，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D2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m:rPr>
                        <m:sty m:val="p"/>
                      </m:rPr>
                      <a:rPr lang="en-US" altLang="zh-CN" baseline="-25000">
                        <a:latin typeface="Cambria Math" panose="02040503050406030204" pitchFamily="18" charset="0"/>
                      </a:rPr>
                      <m:t>D</m:t>
                    </m:r>
                    <m:r>
                      <a:rPr lang="en-US" altLang="zh-CN" baseline="-25000">
                        <a:latin typeface="Cambria Math" panose="02040503050406030204" pitchFamily="18" charset="0"/>
                      </a:rPr>
                      <m:t>1</m:t>
                    </m:r>
                  </m:oMath>
                </a14:m>
                <a:r>
                  <a:rPr lang="zh-CN" altLang="en-US" dirty="0"/>
                  <a:t>的振幅相等，</a:t>
                </a:r>
                <a:r>
                  <a:rPr lang="zh-CN" altLang="en-US" dirty="0" smtClean="0"/>
                  <a:t>即</a:t>
                </a:r>
                <a:r>
                  <a:rPr lang="en-US" altLang="zh-CN" dirty="0" smtClean="0"/>
                  <a:t>U</a:t>
                </a:r>
                <a:r>
                  <a:rPr lang="en-US" altLang="zh-CN" baseline="-25000" dirty="0" smtClean="0"/>
                  <a:t>D1</a:t>
                </a:r>
                <a:r>
                  <a:rPr lang="zh-CN" altLang="en-US" dirty="0" smtClean="0"/>
                  <a:t>＝</a:t>
                </a:r>
                <a:r>
                  <a:rPr lang="en-US" altLang="zh-CN" dirty="0" smtClean="0"/>
                  <a:t>U</a:t>
                </a:r>
                <a:r>
                  <a:rPr lang="en-US" altLang="zh-CN" baseline="-25000" dirty="0" smtClean="0"/>
                  <a:t>D2</a:t>
                </a:r>
                <a:r>
                  <a:rPr lang="zh-CN" altLang="en-US" dirty="0" smtClean="0"/>
                  <a:t>；</a:t>
                </a:r>
                <a:r>
                  <a:rPr lang="zh-CN" altLang="en-US" dirty="0"/>
                  <a:t/>
                </a:r>
                <a:br>
                  <a:rPr lang="zh-CN" altLang="en-US" dirty="0"/>
                </a:br>
                <a:r>
                  <a:rPr lang="zh-CN" altLang="en-US" dirty="0" smtClean="0"/>
                  <a:t>        （ </a:t>
                </a:r>
                <a:r>
                  <a:rPr lang="zh-CN" altLang="en-US" dirty="0"/>
                  <a:t>２</a:t>
                </a:r>
                <a:r>
                  <a:rPr lang="zh-CN" altLang="en-US" dirty="0" smtClean="0"/>
                  <a:t>）</a:t>
                </a:r>
                <a:r>
                  <a:rPr lang="en-US" altLang="zh-CN" i="1" dirty="0" smtClean="0"/>
                  <a:t>f</a:t>
                </a:r>
                <a:r>
                  <a:rPr lang="zh-CN" altLang="en-US" dirty="0" smtClean="0"/>
                  <a:t> ＞</a:t>
                </a:r>
                <a:r>
                  <a:rPr lang="en-US" altLang="zh-CN" i="1" dirty="0" smtClean="0"/>
                  <a:t>f</a:t>
                </a:r>
                <a:r>
                  <a:rPr lang="en-US" altLang="zh-CN" baseline="-25000" dirty="0" smtClean="0"/>
                  <a:t>0 </a:t>
                </a:r>
                <a:r>
                  <a:rPr lang="zh-CN" altLang="en-US" dirty="0" smtClean="0"/>
                  <a:t>＝</a:t>
                </a:r>
                <a:r>
                  <a:rPr lang="en-US" altLang="zh-CN" i="1" dirty="0" smtClean="0"/>
                  <a:t>f</a:t>
                </a:r>
                <a:r>
                  <a:rPr lang="en-US" altLang="zh-CN" baseline="-25000" dirty="0" smtClean="0"/>
                  <a:t>c</a:t>
                </a:r>
                <a:r>
                  <a:rPr lang="zh-CN" altLang="en-US" dirty="0" smtClean="0"/>
                  <a:t>时</a:t>
                </a:r>
                <a:r>
                  <a:rPr lang="zh-CN" altLang="en-US" dirty="0"/>
                  <a:t>， </a:t>
                </a:r>
                <a:r>
                  <a:rPr lang="en-US" altLang="zh-CN" dirty="0"/>
                  <a:t>U</a:t>
                </a:r>
                <a:r>
                  <a:rPr lang="en-US" altLang="zh-CN" baseline="-25000" dirty="0"/>
                  <a:t>D1 </a:t>
                </a:r>
                <a:r>
                  <a:rPr lang="zh-CN" altLang="en-US" dirty="0" smtClean="0"/>
                  <a:t>＞</a:t>
                </a:r>
                <a:r>
                  <a:rPr lang="en-US" altLang="zh-CN" dirty="0"/>
                  <a:t> U</a:t>
                </a:r>
                <a:r>
                  <a:rPr lang="en-US" altLang="zh-CN" baseline="-25000" dirty="0"/>
                  <a:t>D2 </a:t>
                </a:r>
                <a:r>
                  <a:rPr lang="zh-CN" altLang="en-US" dirty="0" smtClean="0"/>
                  <a:t>，</a:t>
                </a:r>
                <a:r>
                  <a:rPr lang="zh-CN" altLang="en-US" dirty="0"/>
                  <a:t>随</a:t>
                </a:r>
                <a:r>
                  <a:rPr lang="zh-CN" altLang="en-US" dirty="0" smtClean="0"/>
                  <a:t>着</a:t>
                </a:r>
                <a:r>
                  <a:rPr lang="en-US" altLang="zh-CN" i="1" dirty="0" smtClean="0"/>
                  <a:t>f</a:t>
                </a:r>
                <a:r>
                  <a:rPr lang="zh-CN" altLang="en-US" dirty="0" smtClean="0"/>
                  <a:t>的</a:t>
                </a:r>
                <a:r>
                  <a:rPr lang="zh-CN" altLang="en-US" dirty="0"/>
                  <a:t>降低，两者差值将加大；</a:t>
                </a:r>
                <a:br>
                  <a:rPr lang="zh-CN" altLang="en-US" dirty="0"/>
                </a:br>
                <a:r>
                  <a:rPr lang="zh-CN" altLang="en-US" dirty="0" smtClean="0"/>
                  <a:t>        （ </a:t>
                </a:r>
                <a:r>
                  <a:rPr lang="zh-CN" altLang="en-US" dirty="0"/>
                  <a:t>３） </a:t>
                </a:r>
                <a:r>
                  <a:rPr lang="en-US" altLang="zh-CN" i="1" dirty="0"/>
                  <a:t>f</a:t>
                </a:r>
                <a:r>
                  <a:rPr lang="zh-CN" altLang="en-US" dirty="0"/>
                  <a:t> ＜</a:t>
                </a:r>
                <a:r>
                  <a:rPr lang="en-US" altLang="zh-CN" i="1" dirty="0" smtClean="0"/>
                  <a:t> </a:t>
                </a:r>
                <a:r>
                  <a:rPr lang="en-US" altLang="zh-CN" i="1" dirty="0"/>
                  <a:t>f</a:t>
                </a:r>
                <a:r>
                  <a:rPr lang="en-US" altLang="zh-CN" baseline="-25000" dirty="0"/>
                  <a:t>0</a:t>
                </a:r>
                <a:r>
                  <a:rPr lang="zh-CN" altLang="en-US" dirty="0"/>
                  <a:t>＝</a:t>
                </a:r>
                <a:r>
                  <a:rPr lang="en-US" altLang="zh-CN" i="1" dirty="0" smtClean="0"/>
                  <a:t>f</a:t>
                </a:r>
                <a:r>
                  <a:rPr lang="en-US" altLang="zh-CN" baseline="-25000" dirty="0" smtClean="0"/>
                  <a:t>c</a:t>
                </a:r>
                <a:r>
                  <a:rPr lang="zh-CN" altLang="en-US" dirty="0" smtClean="0"/>
                  <a:t>时</a:t>
                </a:r>
                <a:r>
                  <a:rPr lang="zh-CN" altLang="en-US" dirty="0"/>
                  <a:t>， </a:t>
                </a:r>
                <a:r>
                  <a:rPr lang="en-US" altLang="zh-CN" dirty="0"/>
                  <a:t>U</a:t>
                </a:r>
                <a:r>
                  <a:rPr lang="en-US" altLang="zh-CN" baseline="-25000" dirty="0"/>
                  <a:t>D1 </a:t>
                </a:r>
                <a:r>
                  <a:rPr lang="zh-CN" altLang="en-US" dirty="0" smtClean="0"/>
                  <a:t>＜</a:t>
                </a:r>
                <a:r>
                  <a:rPr lang="en-US" altLang="zh-CN" dirty="0"/>
                  <a:t> U</a:t>
                </a:r>
                <a:r>
                  <a:rPr lang="en-US" altLang="zh-CN" baseline="-25000" dirty="0"/>
                  <a:t>D2 </a:t>
                </a:r>
                <a:r>
                  <a:rPr lang="zh-CN" altLang="en-US" dirty="0" smtClean="0"/>
                  <a:t>，</a:t>
                </a:r>
                <a:r>
                  <a:rPr lang="zh-CN" altLang="en-US" dirty="0"/>
                  <a:t>随</a:t>
                </a:r>
                <a:r>
                  <a:rPr lang="zh-CN" altLang="en-US" dirty="0" smtClean="0"/>
                  <a:t>着</a:t>
                </a:r>
                <a:r>
                  <a:rPr lang="en-US" altLang="zh-CN" i="1" dirty="0" smtClean="0"/>
                  <a:t>f</a:t>
                </a:r>
                <a:r>
                  <a:rPr lang="zh-CN" altLang="en-US" dirty="0" smtClean="0"/>
                  <a:t>的</a:t>
                </a:r>
                <a:r>
                  <a:rPr lang="zh-CN" altLang="en-US" dirty="0"/>
                  <a:t>增加，两者差值也将加大。</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7677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三、检波特性</a:t>
            </a:r>
            <a:r>
              <a:rPr lang="zh-CN" altLang="en-US" dirty="0"/>
              <a:t/>
            </a:r>
            <a:br>
              <a:rPr lang="zh-CN" altLang="en-US" dirty="0"/>
            </a:br>
            <a:r>
              <a:rPr lang="zh-CN" altLang="en-US" dirty="0" smtClean="0"/>
              <a:t>         由</a:t>
            </a:r>
            <a:r>
              <a:rPr lang="zh-CN" altLang="en-US" dirty="0"/>
              <a:t>于是平衡电路，两个包络检波器的检波系</a:t>
            </a:r>
            <a:r>
              <a:rPr lang="zh-CN" altLang="en-US" dirty="0" smtClean="0"/>
              <a:t>数</a:t>
            </a:r>
            <a:r>
              <a:rPr lang="en-US" altLang="zh-CN" dirty="0" smtClean="0"/>
              <a:t>K</a:t>
            </a:r>
            <a:r>
              <a:rPr lang="en-US" altLang="zh-CN" baseline="-25000" dirty="0" smtClean="0"/>
              <a:t>d1</a:t>
            </a:r>
            <a:r>
              <a:rPr lang="zh-CN" altLang="en-US" dirty="0" smtClean="0"/>
              <a:t>＝</a:t>
            </a:r>
            <a:r>
              <a:rPr lang="en-US" altLang="zh-CN" dirty="0" smtClean="0"/>
              <a:t>K</a:t>
            </a:r>
            <a:r>
              <a:rPr lang="en-US" altLang="zh-CN" baseline="-25000" dirty="0" smtClean="0"/>
              <a:t>d2</a:t>
            </a:r>
            <a:r>
              <a:rPr lang="zh-CN" altLang="en-US" dirty="0" smtClean="0"/>
              <a:t>＝</a:t>
            </a:r>
            <a:r>
              <a:rPr lang="en-US" altLang="zh-CN" dirty="0" smtClean="0"/>
              <a:t>K</a:t>
            </a:r>
            <a:r>
              <a:rPr lang="en-US" altLang="zh-CN" baseline="-25000" dirty="0" smtClean="0"/>
              <a:t>d</a:t>
            </a:r>
            <a:r>
              <a:rPr lang="zh-CN" altLang="en-US" dirty="0" smtClean="0"/>
              <a:t>，</a:t>
            </a:r>
            <a:r>
              <a:rPr lang="zh-CN" altLang="en-US" dirty="0"/>
              <a:t>包络检波器的输出</a:t>
            </a:r>
            <a:r>
              <a:rPr lang="zh-CN" altLang="en-US" dirty="0" smtClean="0"/>
              <a:t>分别为</a:t>
            </a:r>
            <a:r>
              <a:rPr lang="en-US" altLang="zh-CN" dirty="0" smtClean="0"/>
              <a:t>u</a:t>
            </a:r>
            <a:r>
              <a:rPr lang="en-US" altLang="zh-CN" baseline="-25000" dirty="0" smtClean="0"/>
              <a:t>o1</a:t>
            </a:r>
            <a:r>
              <a:rPr lang="zh-CN" altLang="en-US" dirty="0" smtClean="0"/>
              <a:t>＝</a:t>
            </a:r>
            <a:r>
              <a:rPr lang="en-US" altLang="zh-CN" dirty="0" smtClean="0"/>
              <a:t>K</a:t>
            </a:r>
            <a:r>
              <a:rPr lang="en-US" altLang="zh-CN" baseline="-25000" dirty="0" smtClean="0"/>
              <a:t>d1</a:t>
            </a:r>
            <a:r>
              <a:rPr lang="en-US" altLang="zh-CN" dirty="0" smtClean="0"/>
              <a:t>U</a:t>
            </a:r>
            <a:r>
              <a:rPr lang="en-US" altLang="zh-CN" baseline="-25000" dirty="0" smtClean="0"/>
              <a:t>d1</a:t>
            </a:r>
            <a:r>
              <a:rPr lang="zh-CN" altLang="en-US" dirty="0" smtClean="0"/>
              <a:t>、 </a:t>
            </a:r>
            <a:r>
              <a:rPr lang="en-US" altLang="zh-CN" dirty="0" smtClean="0"/>
              <a:t>u</a:t>
            </a:r>
            <a:r>
              <a:rPr lang="en-US" altLang="zh-CN" baseline="-25000" dirty="0" smtClean="0"/>
              <a:t>o2</a:t>
            </a:r>
            <a:r>
              <a:rPr lang="zh-CN" altLang="en-US" dirty="0" smtClean="0"/>
              <a:t>＝</a:t>
            </a:r>
            <a:r>
              <a:rPr lang="en-US" altLang="zh-CN" dirty="0" smtClean="0"/>
              <a:t>K</a:t>
            </a:r>
            <a:r>
              <a:rPr lang="en-US" altLang="zh-CN" baseline="-25000" dirty="0" smtClean="0"/>
              <a:t>d2</a:t>
            </a:r>
            <a:r>
              <a:rPr lang="en-US" altLang="zh-CN" dirty="0" smtClean="0"/>
              <a:t>U</a:t>
            </a:r>
            <a:r>
              <a:rPr lang="en-US" altLang="zh-CN" baseline="-25000" dirty="0" smtClean="0"/>
              <a:t>d2 </a:t>
            </a:r>
            <a:r>
              <a:rPr lang="zh-CN" altLang="en-US" dirty="0" smtClean="0"/>
              <a:t>。</a:t>
            </a:r>
            <a:r>
              <a:rPr lang="zh-CN" altLang="en-US" dirty="0"/>
              <a:t>鉴频器的输出电压</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上面分析可知，</a:t>
            </a:r>
            <a:r>
              <a:rPr lang="zh-CN" altLang="en-US" dirty="0" smtClean="0"/>
              <a:t>当</a:t>
            </a:r>
            <a:r>
              <a:rPr lang="en-US" altLang="zh-CN" i="1" dirty="0"/>
              <a:t>f</a:t>
            </a:r>
            <a:r>
              <a:rPr lang="zh-CN" altLang="en-US" dirty="0"/>
              <a:t> ＝</a:t>
            </a:r>
            <a:r>
              <a:rPr lang="en-US" altLang="zh-CN" i="1" dirty="0"/>
              <a:t> f</a:t>
            </a:r>
            <a:r>
              <a:rPr lang="en-US" altLang="zh-CN" baseline="-25000" dirty="0"/>
              <a:t>0</a:t>
            </a:r>
            <a:r>
              <a:rPr lang="zh-CN" altLang="en-US" dirty="0"/>
              <a:t>＝</a:t>
            </a:r>
            <a:r>
              <a:rPr lang="en-US" altLang="zh-CN" i="1" dirty="0"/>
              <a:t>f</a:t>
            </a:r>
            <a:r>
              <a:rPr lang="en-US" altLang="zh-CN" baseline="-25000" dirty="0"/>
              <a:t>c</a:t>
            </a:r>
            <a:r>
              <a:rPr lang="zh-CN" altLang="en-US" dirty="0" smtClean="0"/>
              <a:t>时</a:t>
            </a:r>
            <a:r>
              <a:rPr lang="zh-CN" altLang="en-US" dirty="0"/>
              <a:t>，鉴频器输出为零；</a:t>
            </a:r>
            <a:r>
              <a:rPr lang="zh-CN" altLang="en-US" dirty="0" smtClean="0"/>
              <a:t>当</a:t>
            </a:r>
            <a:r>
              <a:rPr lang="en-US" altLang="zh-CN" i="1" dirty="0" smtClean="0"/>
              <a:t>f</a:t>
            </a:r>
            <a:r>
              <a:rPr lang="zh-CN" altLang="en-US" dirty="0" smtClean="0"/>
              <a:t> </a:t>
            </a:r>
            <a:r>
              <a:rPr lang="zh-CN" altLang="en-US" dirty="0"/>
              <a:t>＞</a:t>
            </a:r>
            <a:r>
              <a:rPr lang="en-US" altLang="zh-CN" i="1" dirty="0"/>
              <a:t>f</a:t>
            </a:r>
            <a:r>
              <a:rPr lang="en-US" altLang="zh-CN" baseline="-25000" dirty="0"/>
              <a:t>0 </a:t>
            </a:r>
            <a:r>
              <a:rPr lang="zh-CN" altLang="en-US" dirty="0"/>
              <a:t>＝</a:t>
            </a:r>
            <a:r>
              <a:rPr lang="en-US" altLang="zh-CN" i="1" dirty="0"/>
              <a:t>f</a:t>
            </a:r>
            <a:r>
              <a:rPr lang="en-US" altLang="zh-CN" baseline="-25000" dirty="0"/>
              <a:t>c</a:t>
            </a:r>
            <a:r>
              <a:rPr lang="zh-CN" altLang="en-US" dirty="0" smtClean="0"/>
              <a:t>时</a:t>
            </a:r>
            <a:r>
              <a:rPr lang="zh-CN" altLang="en-US" dirty="0"/>
              <a:t>，鉴频器</a:t>
            </a:r>
            <a:r>
              <a:rPr lang="zh-CN" altLang="en-US" dirty="0" smtClean="0"/>
              <a:t>输出</a:t>
            </a:r>
            <a:r>
              <a:rPr lang="zh-CN" altLang="en-US" dirty="0"/>
              <a:t>为正；</a:t>
            </a:r>
            <a:r>
              <a:rPr lang="zh-CN" altLang="en-US" dirty="0" smtClean="0"/>
              <a:t>当</a:t>
            </a:r>
            <a:r>
              <a:rPr lang="en-US" altLang="zh-CN" i="1" dirty="0" smtClean="0"/>
              <a:t>f</a:t>
            </a:r>
            <a:r>
              <a:rPr lang="zh-CN" altLang="en-US" dirty="0" smtClean="0"/>
              <a:t> </a:t>
            </a:r>
            <a:r>
              <a:rPr lang="zh-CN" altLang="en-US" dirty="0"/>
              <a:t>＜</a:t>
            </a:r>
            <a:r>
              <a:rPr lang="en-US" altLang="zh-CN" i="1" dirty="0"/>
              <a:t> f</a:t>
            </a:r>
            <a:r>
              <a:rPr lang="en-US" altLang="zh-CN" baseline="-25000" dirty="0"/>
              <a:t>0</a:t>
            </a:r>
            <a:r>
              <a:rPr lang="zh-CN" altLang="en-US" dirty="0"/>
              <a:t>＝</a:t>
            </a:r>
            <a:r>
              <a:rPr lang="en-US" altLang="zh-CN" i="1" dirty="0"/>
              <a:t>f</a:t>
            </a:r>
            <a:r>
              <a:rPr lang="en-US" altLang="zh-CN" baseline="-25000" dirty="0"/>
              <a:t>c</a:t>
            </a:r>
            <a:r>
              <a:rPr lang="zh-CN" altLang="en-US" dirty="0" smtClean="0"/>
              <a:t>时</a:t>
            </a:r>
            <a:r>
              <a:rPr lang="zh-CN" altLang="en-US" dirty="0"/>
              <a:t>，鉴频器输出为负。由此可得此鉴频器的鉴频特性，如</a:t>
            </a:r>
            <a:r>
              <a:rPr lang="zh-CN" altLang="en-US" dirty="0" smtClean="0"/>
              <a:t>图</a:t>
            </a:r>
            <a:r>
              <a:rPr lang="en-US" altLang="zh-CN" dirty="0" smtClean="0"/>
              <a:t>7-23</a:t>
            </a:r>
            <a:r>
              <a:rPr lang="zh-CN" altLang="en-US" dirty="0" smtClean="0"/>
              <a:t>（ </a:t>
            </a:r>
            <a:r>
              <a:rPr lang="en-US" altLang="zh-CN" dirty="0" smtClean="0"/>
              <a:t>a</a:t>
            </a:r>
            <a:r>
              <a:rPr lang="zh-CN" altLang="en-US" dirty="0" smtClean="0"/>
              <a:t>）</a:t>
            </a:r>
            <a:r>
              <a:rPr lang="zh-CN" altLang="en-US" dirty="0"/>
              <a:t>所示，为正极性。在瞬时频偏为零（ </a:t>
            </a:r>
            <a:r>
              <a:rPr lang="en-US" altLang="zh-CN" i="1" dirty="0"/>
              <a:t>f</a:t>
            </a:r>
            <a:r>
              <a:rPr lang="zh-CN" altLang="en-US" dirty="0"/>
              <a:t> ＝</a:t>
            </a:r>
            <a:r>
              <a:rPr lang="en-US" altLang="zh-CN" i="1" dirty="0"/>
              <a:t> f</a:t>
            </a:r>
            <a:r>
              <a:rPr lang="en-US" altLang="zh-CN" baseline="-25000" dirty="0"/>
              <a:t>0</a:t>
            </a:r>
            <a:r>
              <a:rPr lang="zh-CN" altLang="en-US" dirty="0"/>
              <a:t>＝</a:t>
            </a:r>
            <a:r>
              <a:rPr lang="en-US" altLang="zh-CN" i="1" dirty="0"/>
              <a:t>f</a:t>
            </a:r>
            <a:r>
              <a:rPr lang="en-US" altLang="zh-CN" baseline="-25000" dirty="0"/>
              <a:t>c</a:t>
            </a:r>
            <a:r>
              <a:rPr lang="zh-CN" altLang="en-US" dirty="0" smtClean="0"/>
              <a:t> </a:t>
            </a:r>
            <a:r>
              <a:rPr lang="zh-CN" altLang="en-US" dirty="0"/>
              <a:t>）时输出也为零，这是靠固定相移</a:t>
            </a:r>
            <a:r>
              <a:rPr lang="el-GR" altLang="zh-CN" dirty="0" smtClean="0"/>
              <a:t>π</a:t>
            </a:r>
            <a:r>
              <a:rPr lang="en-US" altLang="zh-CN" dirty="0" smtClean="0"/>
              <a:t>/2</a:t>
            </a:r>
            <a:r>
              <a:rPr lang="zh-CN" altLang="en-US" dirty="0" smtClean="0"/>
              <a:t>及</a:t>
            </a:r>
            <a:r>
              <a:rPr lang="zh-CN" altLang="en-US" dirty="0"/>
              <a:t>平衡差动输出来保证的。</a:t>
            </a:r>
          </a:p>
        </p:txBody>
      </p:sp>
      <p:pic>
        <p:nvPicPr>
          <p:cNvPr id="2" name="图片 1"/>
          <p:cNvPicPr>
            <a:picLocks noChangeAspect="1"/>
          </p:cNvPicPr>
          <p:nvPr/>
        </p:nvPicPr>
        <p:blipFill>
          <a:blip r:embed="rId2"/>
          <a:stretch>
            <a:fillRect/>
          </a:stretch>
        </p:blipFill>
        <p:spPr>
          <a:xfrm>
            <a:off x="1994247" y="2883374"/>
            <a:ext cx="5155506" cy="486127"/>
          </a:xfrm>
          <a:prstGeom prst="rect">
            <a:avLst/>
          </a:prstGeom>
        </p:spPr>
      </p:pic>
      <p:sp>
        <p:nvSpPr>
          <p:cNvPr id="4" name="矩形 3"/>
          <p:cNvSpPr/>
          <p:nvPr/>
        </p:nvSpPr>
        <p:spPr>
          <a:xfrm>
            <a:off x="7366719" y="2860120"/>
            <a:ext cx="931665" cy="461665"/>
          </a:xfrm>
          <a:prstGeom prst="rect">
            <a:avLst/>
          </a:prstGeom>
        </p:spPr>
        <p:txBody>
          <a:bodyPr wrap="none">
            <a:spAutoFit/>
          </a:bodyPr>
          <a:lstStyle/>
          <a:p>
            <a:r>
              <a:rPr lang="en-US" altLang="zh-CN" sz="2400" dirty="0" smtClean="0"/>
              <a:t>(7-50)</a:t>
            </a:r>
            <a:endParaRPr lang="zh-CN" altLang="en-US" sz="2400" dirty="0"/>
          </a:p>
        </p:txBody>
      </p:sp>
    </p:spTree>
    <p:extLst>
      <p:ext uri="{BB962C8B-B14F-4D97-AF65-F5344CB8AC3E}">
        <p14:creationId xmlns:p14="http://schemas.microsoft.com/office/powerpoint/2010/main" val="2940944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在</a:t>
                </a:r>
                <a:r>
                  <a:rPr lang="zh-CN" altLang="en-US" dirty="0"/>
                  <a:t>理想情况下，鉴频特性不受耦合回路的幅频特性的影响，调频信号通过耦合回路移 相后得到的是等幅电压，鉴频特性形状与耦合回路这一移相网络的相频特性相似，如图 </a:t>
                </a:r>
                <a:r>
                  <a:rPr lang="en-US" altLang="zh-CN" dirty="0" smtClean="0"/>
                  <a:t>7-24</a:t>
                </a:r>
                <a:r>
                  <a:rPr lang="zh-CN" altLang="en-US" dirty="0" smtClean="0"/>
                  <a:t>（ </a:t>
                </a:r>
                <a:r>
                  <a:rPr lang="en-US" altLang="zh-CN" dirty="0" smtClean="0"/>
                  <a:t>c</a:t>
                </a:r>
                <a:r>
                  <a:rPr lang="zh-CN" altLang="en-US" dirty="0" smtClean="0"/>
                  <a:t>）</a:t>
                </a:r>
                <a:r>
                  <a:rPr lang="zh-CN" altLang="en-US" dirty="0"/>
                  <a:t>中曲线①所示。但实际上，鉴频特性受耦合回路的幅频特性和相频特性的共同作 用，可以认为是两者共同作用的结果，如</a:t>
                </a:r>
                <a:r>
                  <a:rPr lang="zh-CN" altLang="en-US" dirty="0" smtClean="0"/>
                  <a:t>图</a:t>
                </a:r>
                <a:r>
                  <a:rPr lang="en-US" altLang="zh-CN" dirty="0" smtClean="0"/>
                  <a:t>7-24</a:t>
                </a:r>
                <a:r>
                  <a:rPr lang="zh-CN" altLang="en-US" dirty="0" smtClean="0"/>
                  <a:t>（</a:t>
                </a:r>
                <a:r>
                  <a:rPr lang="en-US" altLang="zh-CN" dirty="0" smtClean="0"/>
                  <a:t>c</a:t>
                </a:r>
                <a:r>
                  <a:rPr lang="zh-CN" altLang="en-US" dirty="0" smtClean="0"/>
                  <a:t>）</a:t>
                </a:r>
                <a:r>
                  <a:rPr lang="zh-CN" altLang="en-US" dirty="0"/>
                  <a:t>中曲线②所示。在频偏不大的情况下</a:t>
                </a:r>
                <a:r>
                  <a:rPr lang="zh-CN" altLang="en-US" dirty="0" smtClean="0"/>
                  <a:t>，随</a:t>
                </a:r>
                <a:r>
                  <a:rPr lang="zh-CN" altLang="en-US" dirty="0"/>
                  <a:t>着频率的变化，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a:t>幅度变化不大而相位变化明显，此时起主导作用的是两个信</a:t>
                </a:r>
                <a:r>
                  <a:rPr lang="zh-CN" altLang="en-US" dirty="0" smtClean="0"/>
                  <a:t>号的</a:t>
                </a:r>
                <a:r>
                  <a:rPr lang="zh-CN" altLang="en-US" dirty="0"/>
                  <a:t>相位差，鉴频特性近似线性；当频偏较大时，相位变化趋于缓慢，此时起主导作用的是</a:t>
                </a:r>
                <a:r>
                  <a:rPr lang="zh-CN" altLang="en-US" dirty="0" smtClean="0"/>
                  <a:t>两个</a:t>
                </a:r>
                <a:r>
                  <a:rPr lang="zh-CN" altLang="en-US" dirty="0"/>
                  <a:t>信号的振幅，由于</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oMath>
                </a14:m>
                <a:r>
                  <a:rPr lang="en-US" altLang="zh-CN" baseline="-25000" dirty="0"/>
                  <a:t>2</a:t>
                </a:r>
                <a:r>
                  <a:rPr lang="zh-CN" altLang="en-US" dirty="0"/>
                  <a:t>与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e>
                    </m:acc>
                    <m:r>
                      <a:rPr lang="en-US" altLang="zh-CN" baseline="-25000">
                        <a:latin typeface="Cambria Math" panose="02040503050406030204" pitchFamily="18" charset="0"/>
                      </a:rPr>
                      <m:t>1</m:t>
                    </m:r>
                  </m:oMath>
                </a14:m>
                <a:r>
                  <a:rPr lang="zh-CN" altLang="en-US" dirty="0"/>
                  <a:t>幅度明显下降，从而引起合成电压下降。</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005" b="-3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2294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436366"/>
          </a:xfrm>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103" y="1120318"/>
            <a:ext cx="7525794" cy="4644826"/>
          </a:xfrm>
          <a:prstGeom prst="rect">
            <a:avLst/>
          </a:prstGeom>
        </p:spPr>
      </p:pic>
      <p:sp>
        <p:nvSpPr>
          <p:cNvPr id="4" name="矩形 3"/>
          <p:cNvSpPr/>
          <p:nvPr/>
        </p:nvSpPr>
        <p:spPr>
          <a:xfrm>
            <a:off x="2968035" y="5973185"/>
            <a:ext cx="3207929" cy="461665"/>
          </a:xfrm>
          <a:prstGeom prst="rect">
            <a:avLst/>
          </a:prstGeom>
        </p:spPr>
        <p:txBody>
          <a:bodyPr wrap="none">
            <a:spAutoFit/>
          </a:bodyPr>
          <a:lstStyle/>
          <a:p>
            <a:pPr algn="ctr"/>
            <a:r>
              <a:rPr lang="zh-CN" altLang="en-US" sz="2400" dirty="0" smtClean="0"/>
              <a:t>图</a:t>
            </a:r>
            <a:r>
              <a:rPr lang="en-US" altLang="zh-CN" sz="2400" dirty="0" smtClean="0"/>
              <a:t>7-24</a:t>
            </a:r>
            <a:r>
              <a:rPr lang="zh-CN" altLang="en-US" sz="2400" dirty="0"/>
              <a:t>　鉴频特性曲线</a:t>
            </a:r>
          </a:p>
        </p:txBody>
      </p:sp>
    </p:spTree>
    <p:extLst>
      <p:ext uri="{BB962C8B-B14F-4D97-AF65-F5344CB8AC3E}">
        <p14:creationId xmlns:p14="http://schemas.microsoft.com/office/powerpoint/2010/main" val="5394120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b="1" dirty="0" smtClean="0"/>
              <a:t>       例</a:t>
            </a:r>
            <a:r>
              <a:rPr lang="en-US" altLang="zh-CN" b="1" dirty="0" smtClean="0"/>
              <a:t>7-4</a:t>
            </a:r>
            <a:r>
              <a:rPr lang="zh-CN" altLang="en-US" dirty="0"/>
              <a:t>　互感耦合相位鉴频器电路如</a:t>
            </a:r>
            <a:r>
              <a:rPr lang="zh-CN" altLang="en-US" dirty="0" smtClean="0"/>
              <a:t>图</a:t>
            </a:r>
            <a:r>
              <a:rPr lang="en-US" altLang="zh-CN" dirty="0" smtClean="0"/>
              <a:t>7-25</a:t>
            </a:r>
            <a:r>
              <a:rPr lang="zh-CN" altLang="en-US" dirty="0" smtClean="0"/>
              <a:t>（ </a:t>
            </a:r>
            <a:r>
              <a:rPr lang="en-US" altLang="zh-CN" dirty="0" smtClean="0"/>
              <a:t>a</a:t>
            </a:r>
            <a:r>
              <a:rPr lang="zh-CN" altLang="en-US" dirty="0" smtClean="0"/>
              <a:t>）</a:t>
            </a:r>
            <a:r>
              <a:rPr lang="zh-CN" altLang="en-US" dirty="0"/>
              <a:t>所示。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１）画出信号频率 </a:t>
            </a:r>
            <a:r>
              <a:rPr lang="en-US" altLang="zh-CN" i="1" dirty="0" smtClean="0"/>
              <a:t>f</a:t>
            </a:r>
            <a:r>
              <a:rPr lang="zh-CN" altLang="en-US" dirty="0" smtClean="0"/>
              <a:t>＜ </a:t>
            </a:r>
            <a:r>
              <a:rPr lang="en-US" altLang="zh-CN" i="1" dirty="0" smtClean="0"/>
              <a:t>f</a:t>
            </a:r>
            <a:r>
              <a:rPr lang="en-US" altLang="zh-CN" baseline="-25000" dirty="0" smtClean="0"/>
              <a:t>c</a:t>
            </a:r>
            <a:r>
              <a:rPr lang="zh-CN" altLang="en-US" dirty="0" smtClean="0"/>
              <a:t>时</a:t>
            </a:r>
            <a:r>
              <a:rPr lang="zh-CN" altLang="en-US" dirty="0"/>
              <a:t>的矢量图；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２）画出二极</a:t>
            </a:r>
            <a:r>
              <a:rPr lang="zh-CN" altLang="en-US" dirty="0" smtClean="0"/>
              <a:t>管</a:t>
            </a:r>
            <a:r>
              <a:rPr lang="en-US" altLang="zh-CN" dirty="0" smtClean="0"/>
              <a:t>VD</a:t>
            </a:r>
            <a:r>
              <a:rPr lang="en-US" altLang="zh-CN" baseline="-25000" dirty="0" smtClean="0"/>
              <a:t>1</a:t>
            </a:r>
            <a:r>
              <a:rPr lang="zh-CN" altLang="en-US" dirty="0" smtClean="0"/>
              <a:t>两</a:t>
            </a:r>
            <a:r>
              <a:rPr lang="zh-CN" altLang="en-US" dirty="0"/>
              <a:t>端电压波形示意图</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３）若鉴频特性如</a:t>
            </a:r>
            <a:r>
              <a:rPr lang="zh-CN" altLang="en-US" dirty="0" smtClean="0"/>
              <a:t>图</a:t>
            </a:r>
            <a:r>
              <a:rPr lang="en-US" altLang="zh-CN" dirty="0" smtClean="0"/>
              <a:t>7-25</a:t>
            </a:r>
            <a:r>
              <a:rPr lang="zh-CN" altLang="en-US" dirty="0" smtClean="0"/>
              <a:t>（</a:t>
            </a:r>
            <a:r>
              <a:rPr lang="en-US" altLang="zh-CN" dirty="0" smtClean="0"/>
              <a:t>b</a:t>
            </a:r>
            <a:r>
              <a:rPr lang="zh-CN" altLang="en-US" dirty="0" smtClean="0"/>
              <a:t>）</a:t>
            </a:r>
            <a:r>
              <a:rPr lang="zh-CN" altLang="en-US" dirty="0"/>
              <a:t>所示， </a:t>
            </a:r>
            <a:r>
              <a:rPr lang="en-US" altLang="zh-CN" dirty="0" smtClean="0"/>
              <a:t>S</a:t>
            </a:r>
            <a:r>
              <a:rPr lang="en-US" altLang="zh-CN" baseline="-25000" dirty="0" smtClean="0"/>
              <a:t>D</a:t>
            </a:r>
            <a:r>
              <a:rPr lang="zh-CN" altLang="en-US" dirty="0" smtClean="0"/>
              <a:t>＝</a:t>
            </a:r>
            <a:r>
              <a:rPr lang="en-US" altLang="zh-CN" dirty="0" smtClean="0"/>
              <a:t>10mV/kHz</a:t>
            </a:r>
            <a:r>
              <a:rPr lang="zh-CN" altLang="en-US" dirty="0" smtClean="0"/>
              <a:t>， </a:t>
            </a:r>
            <a:r>
              <a:rPr lang="en-US" altLang="zh-CN" i="1" dirty="0" smtClean="0"/>
              <a:t>f</a:t>
            </a:r>
            <a:r>
              <a:rPr lang="en-US" altLang="zh-CN" baseline="-25000" dirty="0"/>
              <a:t>0</a:t>
            </a:r>
            <a:r>
              <a:rPr lang="en-US" altLang="zh-CN" baseline="-25000" dirty="0" smtClean="0"/>
              <a:t>1</a:t>
            </a:r>
            <a:r>
              <a:rPr lang="zh-CN" altLang="en-US" dirty="0" smtClean="0"/>
              <a:t>＝</a:t>
            </a:r>
            <a:r>
              <a:rPr lang="en-US" altLang="zh-CN" i="1" dirty="0"/>
              <a:t> </a:t>
            </a:r>
            <a:r>
              <a:rPr lang="en-US" altLang="zh-CN" i="1" dirty="0" smtClean="0"/>
              <a:t>f</a:t>
            </a:r>
            <a:r>
              <a:rPr lang="en-US" altLang="zh-CN" baseline="-25000" dirty="0" smtClean="0"/>
              <a:t>02</a:t>
            </a:r>
            <a:r>
              <a:rPr lang="zh-CN" altLang="en-US" dirty="0" smtClean="0"/>
              <a:t>＝</a:t>
            </a:r>
            <a:r>
              <a:rPr lang="en-US" altLang="zh-CN" i="1" dirty="0" smtClean="0"/>
              <a:t>f</a:t>
            </a:r>
            <a:r>
              <a:rPr lang="en-US" altLang="zh-CN" baseline="-25000" dirty="0" smtClean="0"/>
              <a:t>c</a:t>
            </a:r>
            <a:r>
              <a:rPr lang="zh-CN" altLang="en-US" dirty="0" smtClean="0"/>
              <a:t>＝</a:t>
            </a:r>
            <a:r>
              <a:rPr lang="en-US" altLang="zh-CN" dirty="0" smtClean="0"/>
              <a:t>10MHz</a:t>
            </a:r>
            <a:r>
              <a:rPr lang="zh-CN" altLang="en-US" dirty="0" smtClean="0"/>
              <a:t>，</a:t>
            </a:r>
            <a:r>
              <a:rPr lang="en-US" altLang="zh-CN" dirty="0" smtClean="0"/>
              <a:t>u</a:t>
            </a:r>
            <a:r>
              <a:rPr lang="en-US" altLang="zh-CN" baseline="-25000" dirty="0" smtClean="0"/>
              <a:t>1</a:t>
            </a:r>
            <a:r>
              <a:rPr lang="zh-CN" altLang="en-US" dirty="0" smtClean="0"/>
              <a:t>＝</a:t>
            </a:r>
            <a:r>
              <a:rPr lang="en-US" altLang="zh-CN" dirty="0" smtClean="0"/>
              <a:t>1.5cos(2</a:t>
            </a:r>
            <a:r>
              <a:rPr lang="el-GR" altLang="zh-CN" dirty="0" smtClean="0"/>
              <a:t>π×</a:t>
            </a:r>
            <a:r>
              <a:rPr lang="en-US" altLang="zh-CN" dirty="0" smtClean="0"/>
              <a:t>10</a:t>
            </a:r>
            <a:r>
              <a:rPr lang="en-US" altLang="zh-CN" baseline="30000" dirty="0" smtClean="0"/>
              <a:t>7</a:t>
            </a:r>
            <a:r>
              <a:rPr lang="en-US" altLang="zh-CN" dirty="0" smtClean="0"/>
              <a:t>t</a:t>
            </a:r>
            <a:r>
              <a:rPr lang="zh-CN" altLang="en-US" dirty="0" smtClean="0"/>
              <a:t>＋</a:t>
            </a:r>
            <a:r>
              <a:rPr lang="en-US" altLang="zh-CN" dirty="0" smtClean="0"/>
              <a:t>15sin(4</a:t>
            </a:r>
            <a:r>
              <a:rPr lang="el-GR" altLang="zh-CN" dirty="0" smtClean="0"/>
              <a:t>π</a:t>
            </a:r>
            <a:r>
              <a:rPr lang="en-US" altLang="zh-CN" dirty="0" smtClean="0"/>
              <a:t> </a:t>
            </a:r>
            <a:r>
              <a:rPr lang="el-GR" altLang="zh-CN" dirty="0" smtClean="0"/>
              <a:t>×</a:t>
            </a:r>
            <a:r>
              <a:rPr lang="en-US" altLang="zh-CN" dirty="0" smtClean="0"/>
              <a:t>10</a:t>
            </a:r>
            <a:r>
              <a:rPr lang="en-US" altLang="zh-CN" baseline="30000" dirty="0" smtClean="0"/>
              <a:t>3</a:t>
            </a:r>
            <a:r>
              <a:rPr lang="en-US" altLang="zh-CN" dirty="0" smtClean="0"/>
              <a:t>t))(V)</a:t>
            </a:r>
            <a:r>
              <a:rPr lang="zh-CN" altLang="en-US" dirty="0" smtClean="0"/>
              <a:t>，</a:t>
            </a:r>
            <a:r>
              <a:rPr lang="zh-CN" altLang="en-US" dirty="0"/>
              <a:t>求输出电</a:t>
            </a:r>
            <a:r>
              <a:rPr lang="zh-CN" altLang="en-US" dirty="0" smtClean="0"/>
              <a:t>压</a:t>
            </a:r>
            <a:r>
              <a:rPr lang="en-US" altLang="zh-CN" dirty="0" smtClean="0"/>
              <a:t>u</a:t>
            </a:r>
            <a:r>
              <a:rPr lang="en-US" altLang="zh-CN" baseline="-25000" dirty="0" smtClean="0"/>
              <a:t>o</a:t>
            </a:r>
            <a:r>
              <a:rPr lang="zh-CN" altLang="en-US" dirty="0" smtClean="0"/>
              <a:t>＝</a:t>
            </a:r>
            <a:r>
              <a:rPr lang="zh-CN" altLang="en-US" dirty="0"/>
              <a:t>？</a:t>
            </a:r>
            <a:br>
              <a:rPr lang="zh-CN" altLang="en-US" dirty="0"/>
            </a:br>
            <a:r>
              <a:rPr lang="zh-CN" altLang="en-US" dirty="0" smtClean="0"/>
              <a:t>       （ </a:t>
            </a:r>
            <a:r>
              <a:rPr lang="zh-CN" altLang="en-US" dirty="0"/>
              <a:t>４）当发送端调制信号</a:t>
            </a:r>
            <a:r>
              <a:rPr lang="zh-CN" altLang="en-US" dirty="0" smtClean="0"/>
              <a:t>的</a:t>
            </a:r>
            <a:r>
              <a:rPr lang="en-US" altLang="zh-CN" dirty="0" smtClean="0"/>
              <a:t>U</a:t>
            </a:r>
            <a:r>
              <a:rPr lang="el-GR" altLang="zh-CN" baseline="-25000" dirty="0" smtClean="0"/>
              <a:t>Ω</a:t>
            </a:r>
            <a:r>
              <a:rPr lang="zh-CN" altLang="en-US" dirty="0" smtClean="0"/>
              <a:t>加</a:t>
            </a:r>
            <a:r>
              <a:rPr lang="zh-CN" altLang="en-US" dirty="0"/>
              <a:t>大一倍时，画</a:t>
            </a:r>
            <a:r>
              <a:rPr lang="zh-CN" altLang="en-US" dirty="0" smtClean="0"/>
              <a:t>出</a:t>
            </a:r>
            <a:r>
              <a:rPr lang="en-US" altLang="zh-CN" dirty="0" smtClean="0"/>
              <a:t>u</a:t>
            </a:r>
            <a:r>
              <a:rPr lang="en-US" altLang="zh-CN" baseline="-25000" dirty="0" smtClean="0"/>
              <a:t>o</a:t>
            </a:r>
            <a:r>
              <a:rPr lang="zh-CN" altLang="en-US" dirty="0" smtClean="0"/>
              <a:t>的</a:t>
            </a:r>
            <a:r>
              <a:rPr lang="zh-CN" altLang="en-US" dirty="0"/>
              <a:t>波形示意图；</a:t>
            </a:r>
            <a:br>
              <a:rPr lang="zh-CN" altLang="en-US" dirty="0"/>
            </a:br>
            <a:r>
              <a:rPr lang="zh-CN" altLang="en-US" dirty="0" smtClean="0"/>
              <a:t>       （ </a:t>
            </a:r>
            <a:r>
              <a:rPr lang="zh-CN" altLang="en-US" dirty="0"/>
              <a:t>５）说明 </a:t>
            </a:r>
            <a:r>
              <a:rPr lang="en-US" altLang="zh-CN" dirty="0" smtClean="0"/>
              <a:t>VD</a:t>
            </a:r>
            <a:r>
              <a:rPr lang="en-US" altLang="zh-CN" baseline="-25000" dirty="0" smtClean="0"/>
              <a:t>1</a:t>
            </a:r>
            <a:r>
              <a:rPr lang="zh-CN" altLang="en-US" dirty="0" smtClean="0"/>
              <a:t>断</a:t>
            </a:r>
            <a:r>
              <a:rPr lang="zh-CN" altLang="en-US" dirty="0"/>
              <a:t>开时能否鉴频？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６）定性画出次级回路中 </a:t>
            </a:r>
            <a:r>
              <a:rPr lang="en-US" altLang="zh-CN" dirty="0" smtClean="0"/>
              <a:t>L</a:t>
            </a:r>
            <a:r>
              <a:rPr lang="en-US" altLang="zh-CN" baseline="-25000" dirty="0" smtClean="0"/>
              <a:t>2</a:t>
            </a:r>
            <a:r>
              <a:rPr lang="zh-CN" altLang="en-US" dirty="0" smtClean="0"/>
              <a:t>的</a:t>
            </a:r>
            <a:r>
              <a:rPr lang="zh-CN" altLang="en-US" dirty="0"/>
              <a:t>中心抽头向下偏移时的鉴频特性曲线。</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02251711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86" y="1705502"/>
            <a:ext cx="8343627" cy="3129544"/>
          </a:xfrm>
          <a:prstGeom prst="rect">
            <a:avLst/>
          </a:prstGeom>
        </p:spPr>
      </p:pic>
      <p:sp>
        <p:nvSpPr>
          <p:cNvPr id="4" name="矩形 3"/>
          <p:cNvSpPr/>
          <p:nvPr/>
        </p:nvSpPr>
        <p:spPr>
          <a:xfrm>
            <a:off x="4045252" y="5311231"/>
            <a:ext cx="1053494" cy="461665"/>
          </a:xfrm>
          <a:prstGeom prst="rect">
            <a:avLst/>
          </a:prstGeom>
        </p:spPr>
        <p:txBody>
          <a:bodyPr wrap="none">
            <a:spAutoFit/>
          </a:bodyPr>
          <a:lstStyle/>
          <a:p>
            <a:pPr algn="ctr"/>
            <a:r>
              <a:rPr lang="zh-CN" altLang="en-US" sz="2400" dirty="0" smtClean="0"/>
              <a:t>图</a:t>
            </a:r>
            <a:r>
              <a:rPr lang="en-US" altLang="zh-CN" sz="2400" dirty="0" smtClean="0"/>
              <a:t>7-25</a:t>
            </a:r>
            <a:endParaRPr lang="zh-CN" altLang="en-US" sz="2400" dirty="0"/>
          </a:p>
        </p:txBody>
      </p:sp>
    </p:spTree>
    <p:extLst>
      <p:ext uri="{BB962C8B-B14F-4D97-AF65-F5344CB8AC3E}">
        <p14:creationId xmlns:p14="http://schemas.microsoft.com/office/powerpoint/2010/main" val="3881002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题</a:t>
            </a:r>
            <a:r>
              <a:rPr lang="zh-CN" altLang="en-US" dirty="0"/>
              <a:t>意分析：本题较为全面地考查相位鉴频的电路、工作原理、性能分析等。从题图可 以看出，这是一个互感耦合相位鉴频器的典型电路，对其线路形式和器件的配置要了如指 掌，对此电路与其他电路的异同点也要一清二楚。也就是说，一种电路形式也应该能举一 反三，触类旁通。这些题中，有的要求画矢量图，有的要求画波形图，有的要求画鉴频特性 曲线，这些都涉及鉴频器的基本工作原理。因此，鉴频器（包括相位鉴频器）的工作原理要 非常清楚。解题时要根据所问的问题与鉴频器工作原理中相关部分的关系来分析。</a:t>
            </a:r>
          </a:p>
        </p:txBody>
      </p:sp>
    </p:spTree>
    <p:extLst>
      <p:ext uri="{BB962C8B-B14F-4D97-AF65-F5344CB8AC3E}">
        <p14:creationId xmlns:p14="http://schemas.microsoft.com/office/powerpoint/2010/main" val="11182584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464946"/>
          </a:xfrm>
        </p:spPr>
        <p:txBody>
          <a:bodyPr/>
          <a:lstStyle/>
          <a:p>
            <a:r>
              <a:rPr lang="zh-CN" altLang="en-US" dirty="0" smtClean="0"/>
              <a:t>         解</a:t>
            </a:r>
            <a:r>
              <a:rPr lang="zh-CN" altLang="en-US" dirty="0"/>
              <a:t>　（ １）从工作原理可知，</a:t>
            </a:r>
            <a:r>
              <a:rPr lang="zh-CN" altLang="en-US" dirty="0" smtClean="0"/>
              <a:t>在</a:t>
            </a:r>
            <a:r>
              <a:rPr lang="en-US" altLang="zh-CN" i="1" dirty="0" smtClean="0"/>
              <a:t>f</a:t>
            </a:r>
            <a:r>
              <a:rPr lang="zh-CN" altLang="en-US" dirty="0" smtClean="0"/>
              <a:t>＜</a:t>
            </a:r>
            <a:r>
              <a:rPr lang="en-US" altLang="zh-CN" i="1" dirty="0" smtClean="0"/>
              <a:t>f</a:t>
            </a:r>
            <a:r>
              <a:rPr lang="en-US" altLang="zh-CN" baseline="-25000" dirty="0" smtClean="0"/>
              <a:t>c</a:t>
            </a:r>
            <a:r>
              <a:rPr lang="zh-CN" altLang="en-US" dirty="0" smtClean="0"/>
              <a:t>时</a:t>
            </a:r>
            <a:r>
              <a:rPr lang="zh-CN" altLang="en-US" dirty="0"/>
              <a:t>的矢量图如</a:t>
            </a:r>
            <a:r>
              <a:rPr lang="zh-CN" altLang="en-US" dirty="0" smtClean="0"/>
              <a:t>图</a:t>
            </a:r>
            <a:r>
              <a:rPr lang="en-US" altLang="zh-CN" dirty="0" smtClean="0"/>
              <a:t>7-26</a:t>
            </a:r>
            <a:r>
              <a:rPr lang="zh-CN" altLang="en-US" dirty="0" smtClean="0"/>
              <a:t>（ </a:t>
            </a:r>
            <a:r>
              <a:rPr lang="en-US" altLang="zh-CN" dirty="0" smtClean="0"/>
              <a:t>a</a:t>
            </a:r>
            <a:r>
              <a:rPr lang="zh-CN" altLang="en-US" dirty="0" smtClean="0"/>
              <a:t>）</a:t>
            </a:r>
            <a:r>
              <a:rPr lang="zh-CN" altLang="en-US" dirty="0"/>
              <a:t>所示。</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784" y="1940510"/>
            <a:ext cx="6360432" cy="3871567"/>
          </a:xfrm>
          <a:prstGeom prst="rect">
            <a:avLst/>
          </a:prstGeom>
        </p:spPr>
      </p:pic>
      <p:sp>
        <p:nvSpPr>
          <p:cNvPr id="4" name="矩形 3"/>
          <p:cNvSpPr/>
          <p:nvPr/>
        </p:nvSpPr>
        <p:spPr>
          <a:xfrm>
            <a:off x="4045253" y="6096609"/>
            <a:ext cx="1053494" cy="461665"/>
          </a:xfrm>
          <a:prstGeom prst="rect">
            <a:avLst/>
          </a:prstGeom>
        </p:spPr>
        <p:txBody>
          <a:bodyPr wrap="none">
            <a:spAutoFit/>
          </a:bodyPr>
          <a:lstStyle/>
          <a:p>
            <a:pPr algn="ctr"/>
            <a:r>
              <a:rPr lang="zh-CN" altLang="en-US" sz="2400" dirty="0" smtClean="0"/>
              <a:t>图</a:t>
            </a:r>
            <a:r>
              <a:rPr lang="en-US" altLang="zh-CN" sz="2400" dirty="0" smtClean="0"/>
              <a:t>7-26</a:t>
            </a:r>
            <a:endParaRPr lang="zh-CN" altLang="en-US" sz="2400" dirty="0"/>
          </a:p>
        </p:txBody>
      </p:sp>
    </p:spTree>
    <p:extLst>
      <p:ext uri="{BB962C8B-B14F-4D97-AF65-F5344CB8AC3E}">
        <p14:creationId xmlns:p14="http://schemas.microsoft.com/office/powerpoint/2010/main" val="6643972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２）二极管 </a:t>
            </a:r>
            <a:r>
              <a:rPr lang="en-US" altLang="zh-CN" dirty="0" smtClean="0"/>
              <a:t>VD</a:t>
            </a:r>
            <a:r>
              <a:rPr lang="en-US" altLang="zh-CN" baseline="-25000" dirty="0" smtClean="0"/>
              <a:t>1</a:t>
            </a:r>
            <a:r>
              <a:rPr lang="zh-CN" altLang="en-US" dirty="0" smtClean="0"/>
              <a:t>两</a:t>
            </a:r>
            <a:r>
              <a:rPr lang="zh-CN" altLang="en-US" dirty="0"/>
              <a:t>端的电压</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其波形如</a:t>
            </a:r>
            <a:r>
              <a:rPr lang="zh-CN" altLang="en-US" dirty="0" smtClean="0"/>
              <a:t>图</a:t>
            </a:r>
            <a:r>
              <a:rPr lang="en-US" altLang="zh-CN" dirty="0" smtClean="0"/>
              <a:t>7-26</a:t>
            </a:r>
            <a:r>
              <a:rPr lang="zh-CN" altLang="en-US" dirty="0" smtClean="0"/>
              <a:t>（</a:t>
            </a:r>
            <a:r>
              <a:rPr lang="en-US" altLang="zh-CN" dirty="0" smtClean="0"/>
              <a:t>b</a:t>
            </a:r>
            <a:r>
              <a:rPr lang="zh-CN" altLang="en-US" dirty="0" smtClean="0"/>
              <a:t>）</a:t>
            </a:r>
            <a:r>
              <a:rPr lang="zh-CN" altLang="en-US" dirty="0"/>
              <a:t>所示</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３）由题知，输入信</a:t>
            </a:r>
            <a:r>
              <a:rPr lang="zh-CN" altLang="en-US" dirty="0" smtClean="0"/>
              <a:t>号</a:t>
            </a:r>
            <a:r>
              <a:rPr lang="en-US" altLang="zh-CN" dirty="0" smtClean="0"/>
              <a:t>u</a:t>
            </a:r>
            <a:r>
              <a:rPr lang="en-US" altLang="zh-CN" baseline="-25000" dirty="0" smtClean="0"/>
              <a:t>1</a:t>
            </a:r>
            <a:r>
              <a:rPr lang="zh-CN" altLang="en-US" dirty="0" smtClean="0"/>
              <a:t>的</a:t>
            </a:r>
            <a:r>
              <a:rPr lang="zh-CN" altLang="en-US" dirty="0"/>
              <a:t>频率变化部分</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根</a:t>
            </a:r>
            <a:r>
              <a:rPr lang="zh-CN" altLang="en-US" dirty="0"/>
              <a:t>据题中的条件，鉴频器的鉴频特性曲线的鉴频带宽为</a:t>
            </a:r>
            <a:r>
              <a:rPr lang="en-US" altLang="zh-CN" dirty="0" smtClean="0"/>
              <a:t>±40kHz</a:t>
            </a:r>
            <a:r>
              <a:rPr lang="zh-CN" altLang="en-US" dirty="0" smtClean="0"/>
              <a:t>，</a:t>
            </a:r>
            <a:r>
              <a:rPr lang="zh-CN" altLang="en-US" dirty="0"/>
              <a:t>大于 </a:t>
            </a:r>
            <a:r>
              <a:rPr lang="el-GR" altLang="zh-CN" dirty="0"/>
              <a:t>Δ </a:t>
            </a:r>
            <a:r>
              <a:rPr lang="en-US" altLang="zh-CN" i="1" dirty="0" smtClean="0"/>
              <a:t>f</a:t>
            </a:r>
            <a:r>
              <a:rPr lang="en-US" altLang="zh-CN" baseline="-25000" dirty="0" smtClean="0"/>
              <a:t>m</a:t>
            </a:r>
            <a:r>
              <a:rPr lang="zh-CN" altLang="en-US" dirty="0" smtClean="0"/>
              <a:t>，</a:t>
            </a:r>
            <a:r>
              <a:rPr lang="zh-CN" altLang="en-US" dirty="0"/>
              <a:t>而在鉴 频带宽之内为线性鉴频，鉴频灵敏度 </a:t>
            </a:r>
            <a:r>
              <a:rPr lang="en-US" altLang="zh-CN" dirty="0" smtClean="0"/>
              <a:t>S</a:t>
            </a:r>
            <a:r>
              <a:rPr lang="en-US" altLang="zh-CN" baseline="-25000" dirty="0" smtClean="0"/>
              <a:t>D</a:t>
            </a:r>
            <a:r>
              <a:rPr lang="zh-CN" altLang="en-US" dirty="0" smtClean="0"/>
              <a:t>＝</a:t>
            </a:r>
            <a:r>
              <a:rPr lang="en-US" altLang="zh-CN" dirty="0" smtClean="0"/>
              <a:t>10mv/kHz</a:t>
            </a:r>
            <a:r>
              <a:rPr lang="zh-CN" altLang="en-US" dirty="0" smtClean="0"/>
              <a:t>，</a:t>
            </a:r>
            <a:r>
              <a:rPr lang="zh-CN" altLang="en-US" dirty="0"/>
              <a:t>因此，输出电压为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880871" y="1656963"/>
            <a:ext cx="3382257" cy="773087"/>
          </a:xfrm>
          <a:prstGeom prst="rect">
            <a:avLst/>
          </a:prstGeom>
        </p:spPr>
      </p:pic>
      <p:pic>
        <p:nvPicPr>
          <p:cNvPr id="4" name="图片 3"/>
          <p:cNvPicPr>
            <a:picLocks noChangeAspect="1"/>
          </p:cNvPicPr>
          <p:nvPr/>
        </p:nvPicPr>
        <p:blipFill>
          <a:blip r:embed="rId3"/>
          <a:stretch>
            <a:fillRect/>
          </a:stretch>
        </p:blipFill>
        <p:spPr>
          <a:xfrm>
            <a:off x="1624190" y="3367054"/>
            <a:ext cx="5895618" cy="1543148"/>
          </a:xfrm>
          <a:prstGeom prst="rect">
            <a:avLst/>
          </a:prstGeom>
        </p:spPr>
      </p:pic>
    </p:spTree>
    <p:extLst>
      <p:ext uri="{BB962C8B-B14F-4D97-AF65-F5344CB8AC3E}">
        <p14:creationId xmlns:p14="http://schemas.microsoft.com/office/powerpoint/2010/main" val="4171962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 </a:t>
            </a:r>
            <a:r>
              <a:rPr lang="zh-CN" altLang="en-US" dirty="0"/>
              <a:t>４）在发送端，调制电路确定后，调制灵敏度就确定了。</a:t>
            </a:r>
            <a:r>
              <a:rPr lang="zh-CN" altLang="en-US" dirty="0" smtClean="0"/>
              <a:t>若</a:t>
            </a:r>
            <a:r>
              <a:rPr lang="en-US" altLang="zh-CN" dirty="0" smtClean="0"/>
              <a:t>U</a:t>
            </a:r>
            <a:r>
              <a:rPr lang="el-GR" altLang="zh-CN" baseline="-25000" dirty="0" smtClean="0"/>
              <a:t>Ω</a:t>
            </a:r>
            <a:r>
              <a:rPr lang="zh-CN" altLang="en-US" dirty="0" smtClean="0"/>
              <a:t>加</a:t>
            </a:r>
            <a:r>
              <a:rPr lang="zh-CN" altLang="en-US" dirty="0"/>
              <a:t>大一倍，则调频信</a:t>
            </a:r>
            <a:r>
              <a:rPr lang="zh-CN" altLang="en-US" dirty="0" smtClean="0"/>
              <a:t>号的</a:t>
            </a:r>
            <a:r>
              <a:rPr lang="zh-CN" altLang="en-US" dirty="0"/>
              <a:t>频偏也将加大一倍，即变成</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t>
            </a:r>
            <a:r>
              <a:rPr lang="el-GR" altLang="zh-CN" dirty="0" smtClean="0"/>
              <a:t>Δ </a:t>
            </a:r>
            <a:r>
              <a:rPr lang="en-US" altLang="zh-CN" i="1" dirty="0" smtClean="0"/>
              <a:t>f</a:t>
            </a:r>
            <a:r>
              <a:rPr lang="en-US" altLang="zh-CN" baseline="-25000" dirty="0" smtClean="0"/>
              <a:t>m</a:t>
            </a:r>
            <a:r>
              <a:rPr lang="zh-CN" altLang="en-US" dirty="0" smtClean="0"/>
              <a:t>＝</a:t>
            </a:r>
            <a:r>
              <a:rPr lang="en-US" altLang="zh-CN" dirty="0" smtClean="0"/>
              <a:t>60kHz</a:t>
            </a:r>
            <a:r>
              <a:rPr lang="zh-CN" altLang="en-US" dirty="0" smtClean="0"/>
              <a:t>＞</a:t>
            </a:r>
            <a:r>
              <a:rPr lang="zh-CN" altLang="en-US" dirty="0"/>
              <a:t>鉴频带宽，在接收端必然产生失真。主要是在已调信号瞬时频偏大</a:t>
            </a:r>
            <a:r>
              <a:rPr lang="zh-CN" altLang="en-US" dirty="0" smtClean="0"/>
              <a:t>于鉴</a:t>
            </a:r>
            <a:r>
              <a:rPr lang="zh-CN" altLang="en-US" dirty="0"/>
              <a:t>频带宽时输出会限幅，如</a:t>
            </a:r>
            <a:r>
              <a:rPr lang="zh-CN" altLang="en-US" dirty="0" smtClean="0"/>
              <a:t>图</a:t>
            </a:r>
            <a:r>
              <a:rPr lang="en-US" altLang="zh-CN" dirty="0" smtClean="0"/>
              <a:t>7-26</a:t>
            </a:r>
            <a:r>
              <a:rPr lang="zh-CN" altLang="en-US" dirty="0" smtClean="0"/>
              <a:t>（ </a:t>
            </a:r>
            <a:r>
              <a:rPr lang="en-US" altLang="zh-CN" dirty="0" smtClean="0"/>
              <a:t>c</a:t>
            </a:r>
            <a:r>
              <a:rPr lang="zh-CN" altLang="en-US" dirty="0" smtClean="0"/>
              <a:t>）</a:t>
            </a:r>
            <a:r>
              <a:rPr lang="zh-CN" altLang="en-US" dirty="0"/>
              <a:t>所示。 </a:t>
            </a:r>
          </a:p>
        </p:txBody>
      </p:sp>
      <p:pic>
        <p:nvPicPr>
          <p:cNvPr id="2" name="图片 1"/>
          <p:cNvPicPr>
            <a:picLocks noChangeAspect="1"/>
          </p:cNvPicPr>
          <p:nvPr/>
        </p:nvPicPr>
        <p:blipFill>
          <a:blip r:embed="rId2"/>
          <a:stretch>
            <a:fillRect/>
          </a:stretch>
        </p:blipFill>
        <p:spPr>
          <a:xfrm>
            <a:off x="763897" y="1120534"/>
            <a:ext cx="7616205" cy="946952"/>
          </a:xfrm>
          <a:prstGeom prst="rect">
            <a:avLst/>
          </a:prstGeom>
        </p:spPr>
      </p:pic>
      <p:pic>
        <p:nvPicPr>
          <p:cNvPr id="4" name="图片 3"/>
          <p:cNvPicPr>
            <a:picLocks noChangeAspect="1"/>
          </p:cNvPicPr>
          <p:nvPr/>
        </p:nvPicPr>
        <p:blipFill>
          <a:blip r:embed="rId3"/>
          <a:stretch>
            <a:fillRect/>
          </a:stretch>
        </p:blipFill>
        <p:spPr>
          <a:xfrm>
            <a:off x="500449" y="3442668"/>
            <a:ext cx="8143100" cy="324762"/>
          </a:xfrm>
          <a:prstGeom prst="rect">
            <a:avLst/>
          </a:prstGeom>
        </p:spPr>
      </p:pic>
    </p:spTree>
    <p:extLst>
      <p:ext uri="{BB962C8B-B14F-4D97-AF65-F5344CB8AC3E}">
        <p14:creationId xmlns:p14="http://schemas.microsoft.com/office/powerpoint/2010/main" val="352808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360" y="998484"/>
            <a:ext cx="6853279" cy="4395957"/>
          </a:xfrm>
          <a:prstGeom prst="rect">
            <a:avLst/>
          </a:prstGeom>
        </p:spPr>
      </p:pic>
      <p:sp>
        <p:nvSpPr>
          <p:cNvPr id="4" name="矩形 3"/>
          <p:cNvSpPr/>
          <p:nvPr/>
        </p:nvSpPr>
        <p:spPr>
          <a:xfrm>
            <a:off x="2430226" y="5749950"/>
            <a:ext cx="4283545" cy="461665"/>
          </a:xfrm>
          <a:prstGeom prst="rect">
            <a:avLst/>
          </a:prstGeom>
        </p:spPr>
        <p:txBody>
          <a:bodyPr wrap="none">
            <a:spAutoFit/>
          </a:bodyPr>
          <a:lstStyle/>
          <a:p>
            <a:pPr algn="ctr"/>
            <a:r>
              <a:rPr lang="zh-CN" altLang="en-US" sz="2400" dirty="0" smtClean="0"/>
              <a:t>图</a:t>
            </a:r>
            <a:r>
              <a:rPr lang="en-US" altLang="zh-CN" sz="2400" dirty="0" smtClean="0"/>
              <a:t>7-3</a:t>
            </a:r>
            <a:r>
              <a:rPr lang="zh-CN" altLang="en-US" sz="2400" dirty="0" smtClean="0"/>
              <a:t>　第一类贝塞尔函数曲线</a:t>
            </a:r>
            <a:endParaRPr lang="zh-CN" altLang="en-US" sz="2400" dirty="0"/>
          </a:p>
        </p:txBody>
      </p:sp>
    </p:spTree>
    <p:extLst>
      <p:ext uri="{BB962C8B-B14F-4D97-AF65-F5344CB8AC3E}">
        <p14:creationId xmlns:p14="http://schemas.microsoft.com/office/powerpoint/2010/main" val="3171098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 </a:t>
                </a:r>
                <a:r>
                  <a:rPr lang="zh-CN" altLang="en-US" dirty="0"/>
                  <a:t>５）当 </a:t>
                </a:r>
                <a:r>
                  <a:rPr lang="en-US" altLang="zh-CN" dirty="0" smtClean="0"/>
                  <a:t>VD</a:t>
                </a:r>
                <a:r>
                  <a:rPr lang="en-US" altLang="zh-CN" baseline="-25000" dirty="0" smtClean="0"/>
                  <a:t>1</a:t>
                </a:r>
                <a:r>
                  <a:rPr lang="zh-CN" altLang="en-US" dirty="0" smtClean="0"/>
                  <a:t>断</a:t>
                </a:r>
                <a:r>
                  <a:rPr lang="zh-CN" altLang="en-US" dirty="0"/>
                  <a:t>开时， </a:t>
                </a:r>
                <a:r>
                  <a:rPr lang="en-US" altLang="zh-CN" dirty="0" smtClean="0"/>
                  <a:t>C</a:t>
                </a:r>
                <a:r>
                  <a:rPr lang="en-US" altLang="zh-CN" baseline="-25000" dirty="0" smtClean="0"/>
                  <a:t>L1</a:t>
                </a:r>
                <a:r>
                  <a:rPr lang="zh-CN" altLang="en-US" dirty="0" smtClean="0"/>
                  <a:t>上</a:t>
                </a:r>
                <a:r>
                  <a:rPr lang="zh-CN" altLang="en-US" dirty="0"/>
                  <a:t>无电压变化，</a:t>
                </a:r>
                <a:r>
                  <a:rPr lang="zh-CN" altLang="en-US" dirty="0" smtClean="0"/>
                  <a:t>而</a:t>
                </a:r>
                <a:r>
                  <a:rPr lang="en-US" altLang="zh-CN" dirty="0" smtClean="0"/>
                  <a:t>C</a:t>
                </a:r>
                <a:r>
                  <a:rPr lang="en-US" altLang="zh-CN" baseline="-25000" dirty="0" smtClean="0"/>
                  <a:t>L2</a:t>
                </a:r>
                <a:r>
                  <a:rPr lang="zh-CN" altLang="en-US" dirty="0" smtClean="0"/>
                  <a:t>上</a:t>
                </a:r>
                <a:r>
                  <a:rPr lang="zh-CN" altLang="en-US" dirty="0"/>
                  <a:t>的电压变化仍能反映输入信号的频率 变化，因此仍可鉴频。同样道理，若只</a:t>
                </a:r>
                <a:r>
                  <a:rPr lang="zh-CN" altLang="en-US" dirty="0" smtClean="0"/>
                  <a:t>有</a:t>
                </a:r>
                <a:r>
                  <a:rPr lang="en-US" altLang="zh-CN" dirty="0" smtClean="0"/>
                  <a:t>VD</a:t>
                </a:r>
                <a:r>
                  <a:rPr lang="en-US" altLang="zh-CN" baseline="-25000" dirty="0" smtClean="0"/>
                  <a:t>2</a:t>
                </a:r>
                <a:r>
                  <a:rPr lang="zh-CN" altLang="en-US" dirty="0" smtClean="0"/>
                  <a:t>断</a:t>
                </a:r>
                <a:r>
                  <a:rPr lang="zh-CN" altLang="en-US" dirty="0"/>
                  <a:t>开时也可鉴频。</a:t>
                </a:r>
                <a:br>
                  <a:rPr lang="zh-CN" altLang="en-US" dirty="0"/>
                </a:br>
                <a:r>
                  <a:rPr lang="zh-CN" altLang="en-US" dirty="0" smtClean="0"/>
                  <a:t>       （ </a:t>
                </a:r>
                <a:r>
                  <a:rPr lang="zh-CN" altLang="en-US" dirty="0"/>
                  <a:t>６） </a:t>
                </a:r>
                <a:r>
                  <a:rPr lang="en-US" altLang="zh-CN" dirty="0" smtClean="0"/>
                  <a:t>L</a:t>
                </a:r>
                <a:r>
                  <a:rPr lang="en-US" altLang="zh-CN" baseline="-25000" dirty="0" smtClean="0"/>
                  <a:t>2</a:t>
                </a:r>
                <a:r>
                  <a:rPr lang="zh-CN" altLang="en-US" dirty="0" smtClean="0"/>
                  <a:t>的</a:t>
                </a:r>
                <a:r>
                  <a:rPr lang="zh-CN" altLang="en-US" dirty="0"/>
                  <a:t>中心抽头的移动只是改变 </a:t>
                </a:r>
                <a:r>
                  <a:rPr lang="en-US" altLang="zh-CN" dirty="0" smtClean="0"/>
                  <a:t>±</a:t>
                </a:r>
                <a14:m>
                  <m:oMath xmlns:m="http://schemas.openxmlformats.org/officeDocument/2006/math">
                    <m:f>
                      <m:fPr>
                        <m:ctrlPr>
                          <a:rPr lang="en-US" altLang="zh-CN" i="1" smtClean="0">
                            <a:latin typeface="Cambria Math"/>
                          </a:rPr>
                        </m:ctrlPr>
                      </m:fPr>
                      <m:num>
                        <m:acc>
                          <m:accPr>
                            <m:chr m:val="̇"/>
                            <m:ctrlPr>
                              <a:rPr lang="en-US" altLang="zh-CN" i="1" smtClean="0">
                                <a:latin typeface="Cambria Math"/>
                              </a:rPr>
                            </m:ctrlPr>
                          </m:accPr>
                          <m:e>
                            <m:r>
                              <a:rPr lang="en-US" altLang="zh-CN" b="0" i="1" smtClean="0">
                                <a:latin typeface="Cambria Math" panose="02040503050406030204" pitchFamily="18" charset="0"/>
                              </a:rPr>
                              <m:t>𝑈</m:t>
                            </m:r>
                            <m:r>
                              <a:rPr lang="en-US" altLang="zh-CN" b="0" i="1" baseline="-25000" smtClean="0">
                                <a:latin typeface="Cambria Math" panose="02040503050406030204" pitchFamily="18" charset="0"/>
                              </a:rPr>
                              <m:t>2</m:t>
                            </m:r>
                          </m:e>
                        </m:acc>
                      </m:num>
                      <m:den>
                        <m:r>
                          <a:rPr lang="en-US" altLang="zh-CN" b="0" i="1" smtClean="0">
                            <a:latin typeface="Cambria Math" panose="02040503050406030204" pitchFamily="18" charset="0"/>
                          </a:rPr>
                          <m:t>2</m:t>
                        </m:r>
                      </m:den>
                    </m:f>
                  </m:oMath>
                </a14:m>
                <a:r>
                  <a:rPr lang="zh-CN" altLang="en-US" dirty="0" smtClean="0"/>
                  <a:t>的</a:t>
                </a:r>
                <a:r>
                  <a:rPr lang="zh-CN" altLang="en-US" dirty="0"/>
                  <a:t>对称性，</a:t>
                </a:r>
                <a:r>
                  <a:rPr lang="zh-CN" altLang="en-US" dirty="0" smtClean="0"/>
                  <a:t>即</a:t>
                </a:r>
                <a:r>
                  <a:rPr lang="en-US" altLang="zh-CN" dirty="0" smtClean="0"/>
                  <a:t>|</a:t>
                </a:r>
                <a14:m>
                  <m:oMath xmlns:m="http://schemas.openxmlformats.org/officeDocument/2006/math">
                    <m:acc>
                      <m:accPr>
                        <m:chr m:val="̇"/>
                        <m:ctrlPr>
                          <a:rPr lang="en-US" altLang="zh-CN" i="1" smtClean="0">
                            <a:latin typeface="Cambria Math"/>
                          </a:rPr>
                        </m:ctrlPr>
                      </m:accPr>
                      <m:e>
                        <m:r>
                          <a:rPr lang="en-US" altLang="zh-CN" b="0" i="1" smtClean="0">
                            <a:latin typeface="Cambria Math" panose="02040503050406030204" pitchFamily="18" charset="0"/>
                          </a:rPr>
                          <m:t>𝑈</m:t>
                        </m:r>
                      </m:e>
                    </m:acc>
                  </m:oMath>
                </a14:m>
                <a:r>
                  <a:rPr lang="en-US" altLang="zh-CN" baseline="-25000" dirty="0" smtClean="0"/>
                  <a:t>D1</a:t>
                </a:r>
                <a:r>
                  <a:rPr lang="en-US" altLang="zh-CN" dirty="0" smtClean="0"/>
                  <a:t>|</a:t>
                </a:r>
                <a:r>
                  <a:rPr lang="zh-CN" altLang="en-US" dirty="0" smtClean="0"/>
                  <a:t>、</a:t>
                </a:r>
                <a:r>
                  <a:rPr lang="en-US" altLang="zh-CN" dirty="0"/>
                  <a:t> |</a:t>
                </a:r>
                <a14:m>
                  <m:oMath xmlns:m="http://schemas.openxmlformats.org/officeDocument/2006/math">
                    <m:acc>
                      <m:accPr>
                        <m:chr m:val="̇"/>
                        <m:ctrlPr>
                          <a:rPr lang="en-US" altLang="zh-CN" i="1">
                            <a:latin typeface="Cambria Math"/>
                          </a:rPr>
                        </m:ctrlPr>
                      </m:accPr>
                      <m:e>
                        <m:r>
                          <a:rPr lang="en-US" altLang="zh-CN" i="1">
                            <a:latin typeface="Cambria Math" panose="02040503050406030204" pitchFamily="18" charset="0"/>
                          </a:rPr>
                          <m:t>𝑈</m:t>
                        </m:r>
                      </m:e>
                    </m:acc>
                  </m:oMath>
                </a14:m>
                <a:r>
                  <a:rPr lang="en-US" altLang="zh-CN" baseline="-25000" dirty="0" smtClean="0"/>
                  <a:t>D2</a:t>
                </a:r>
                <a:r>
                  <a:rPr lang="en-US" altLang="zh-CN" dirty="0" smtClean="0"/>
                  <a:t>|</a:t>
                </a:r>
                <a:r>
                  <a:rPr lang="zh-CN" altLang="en-US" dirty="0" smtClean="0"/>
                  <a:t>的</a:t>
                </a:r>
                <a:r>
                  <a:rPr lang="zh-CN" altLang="en-US" dirty="0"/>
                  <a:t>大小，从而</a:t>
                </a:r>
                <a:r>
                  <a:rPr lang="zh-CN" altLang="en-US" dirty="0" smtClean="0"/>
                  <a:t>改变</a:t>
                </a:r>
                <a:r>
                  <a:rPr lang="zh-CN" altLang="en-US" dirty="0"/>
                  <a:t>在 </a:t>
                </a:r>
                <a:r>
                  <a:rPr lang="el-GR" altLang="zh-CN" dirty="0"/>
                  <a:t>Δ </a:t>
                </a:r>
                <a:r>
                  <a:rPr lang="en-US" altLang="zh-CN" i="1" dirty="0" smtClean="0"/>
                  <a:t>f</a:t>
                </a:r>
                <a:r>
                  <a:rPr lang="zh-CN" altLang="en-US" dirty="0" smtClean="0"/>
                  <a:t>＝</a:t>
                </a:r>
                <a:r>
                  <a:rPr lang="en-US" altLang="zh-CN" dirty="0" smtClean="0"/>
                  <a:t>0</a:t>
                </a:r>
                <a:r>
                  <a:rPr lang="zh-CN" altLang="en-US" dirty="0" smtClean="0"/>
                  <a:t>时</a:t>
                </a:r>
                <a:r>
                  <a:rPr lang="en-US" altLang="zh-CN" dirty="0" smtClean="0"/>
                  <a:t>u</a:t>
                </a:r>
                <a:r>
                  <a:rPr lang="en-US" altLang="zh-CN" baseline="-25000" dirty="0" smtClean="0"/>
                  <a:t>o</a:t>
                </a:r>
                <a:r>
                  <a:rPr lang="zh-CN" altLang="en-US" dirty="0" smtClean="0"/>
                  <a:t>的</a:t>
                </a:r>
                <a:r>
                  <a:rPr lang="zh-CN" altLang="en-US" dirty="0"/>
                  <a:t>大小，而不会使鉴频特性在频率（偏）轴上平移。中心抽头向下平移</a:t>
                </a:r>
                <a:r>
                  <a:rPr lang="zh-CN" altLang="en-US" dirty="0" smtClean="0"/>
                  <a:t>，会</a:t>
                </a:r>
                <a:r>
                  <a:rPr lang="zh-CN" altLang="en-US" dirty="0"/>
                  <a:t>使</a:t>
                </a:r>
                <a14:m>
                  <m:oMath xmlns:m="http://schemas.openxmlformats.org/officeDocument/2006/math">
                    <m:f>
                      <m:fPr>
                        <m:ctrlPr>
                          <a:rPr lang="en-US" altLang="zh-CN" i="1">
                            <a:latin typeface="Cambria Math"/>
                          </a:rPr>
                        </m:ctrlPr>
                      </m:fPr>
                      <m:num>
                        <m:acc>
                          <m:accPr>
                            <m:chr m:val="̇"/>
                            <m:ctrlPr>
                              <a:rPr lang="en-US" altLang="zh-CN" i="1">
                                <a:latin typeface="Cambria Math"/>
                              </a:rPr>
                            </m:ctrlPr>
                          </m:accPr>
                          <m:e>
                            <m:r>
                              <a:rPr lang="en-US" altLang="zh-CN" i="1">
                                <a:latin typeface="Cambria Math" panose="02040503050406030204" pitchFamily="18" charset="0"/>
                              </a:rPr>
                              <m:t>𝑈</m:t>
                            </m:r>
                            <m:r>
                              <a:rPr lang="en-US" altLang="zh-CN" i="1" baseline="-25000">
                                <a:latin typeface="Cambria Math" panose="02040503050406030204" pitchFamily="18" charset="0"/>
                              </a:rPr>
                              <m:t>2</m:t>
                            </m:r>
                          </m:e>
                        </m:acc>
                      </m:num>
                      <m:den>
                        <m:r>
                          <a:rPr lang="en-US" altLang="zh-CN" i="1">
                            <a:latin typeface="Cambria Math" panose="02040503050406030204" pitchFamily="18" charset="0"/>
                          </a:rPr>
                          <m:t>2</m:t>
                        </m:r>
                      </m:den>
                    </m:f>
                  </m:oMath>
                </a14:m>
                <a:r>
                  <a:rPr lang="zh-CN" altLang="en-US" dirty="0" smtClean="0"/>
                  <a:t>增</a:t>
                </a:r>
                <a:r>
                  <a:rPr lang="zh-CN" altLang="en-US" dirty="0"/>
                  <a:t>回一个 </a:t>
                </a:r>
                <a:r>
                  <a:rPr lang="el-GR" altLang="zh-CN" dirty="0"/>
                  <a:t>Δ </a:t>
                </a:r>
                <a:r>
                  <a:rPr lang="zh-CN" altLang="el-GR" dirty="0"/>
                  <a:t>，</a:t>
                </a:r>
                <a:r>
                  <a:rPr lang="zh-CN" altLang="en-US" dirty="0"/>
                  <a:t>使</a:t>
                </a:r>
                <a:r>
                  <a:rPr lang="zh-CN" altLang="en-US" dirty="0" smtClean="0"/>
                  <a:t>－</a:t>
                </a:r>
                <a14:m>
                  <m:oMath xmlns:m="http://schemas.openxmlformats.org/officeDocument/2006/math">
                    <m:f>
                      <m:fPr>
                        <m:ctrlPr>
                          <a:rPr lang="en-US" altLang="zh-CN" i="1">
                            <a:latin typeface="Cambria Math"/>
                          </a:rPr>
                        </m:ctrlPr>
                      </m:fPr>
                      <m:num>
                        <m:acc>
                          <m:accPr>
                            <m:chr m:val="̇"/>
                            <m:ctrlPr>
                              <a:rPr lang="en-US" altLang="zh-CN" i="1">
                                <a:latin typeface="Cambria Math"/>
                              </a:rPr>
                            </m:ctrlPr>
                          </m:accPr>
                          <m:e>
                            <m:r>
                              <a:rPr lang="en-US" altLang="zh-CN" i="1">
                                <a:latin typeface="Cambria Math" panose="02040503050406030204" pitchFamily="18" charset="0"/>
                              </a:rPr>
                              <m:t>𝑈</m:t>
                            </m:r>
                            <m:r>
                              <a:rPr lang="en-US" altLang="zh-CN" i="1" baseline="-25000">
                                <a:latin typeface="Cambria Math" panose="02040503050406030204" pitchFamily="18" charset="0"/>
                              </a:rPr>
                              <m:t>2</m:t>
                            </m:r>
                          </m:e>
                        </m:acc>
                      </m:num>
                      <m:den>
                        <m:r>
                          <a:rPr lang="en-US" altLang="zh-CN" i="1">
                            <a:latin typeface="Cambria Math" panose="02040503050406030204" pitchFamily="18" charset="0"/>
                          </a:rPr>
                          <m:t>2</m:t>
                        </m:r>
                      </m:den>
                    </m:f>
                  </m:oMath>
                </a14:m>
                <a:r>
                  <a:rPr lang="zh-CN" altLang="en-US" dirty="0" smtClean="0"/>
                  <a:t>减</a:t>
                </a:r>
                <a:r>
                  <a:rPr lang="zh-CN" altLang="en-US" dirty="0"/>
                  <a:t>小一个 </a:t>
                </a:r>
                <a:r>
                  <a:rPr lang="el-GR" altLang="zh-CN" dirty="0"/>
                  <a:t>Δ </a:t>
                </a:r>
                <a:r>
                  <a:rPr lang="zh-CN" altLang="el-GR" dirty="0"/>
                  <a:t>，</a:t>
                </a:r>
                <a:r>
                  <a:rPr lang="zh-CN" altLang="en-US" dirty="0"/>
                  <a:t>从而使输出在</a:t>
                </a:r>
                <a:r>
                  <a:rPr lang="el-GR" altLang="zh-CN" dirty="0"/>
                  <a:t>Δ</a:t>
                </a:r>
                <a:r>
                  <a:rPr lang="el-GR" altLang="zh-CN" i="1" dirty="0"/>
                  <a:t> </a:t>
                </a:r>
                <a:r>
                  <a:rPr lang="en-US" altLang="zh-CN" i="1" dirty="0" smtClean="0"/>
                  <a:t>f</a:t>
                </a:r>
                <a:r>
                  <a:rPr lang="zh-CN" altLang="en-US" dirty="0" smtClean="0"/>
                  <a:t>＝</a:t>
                </a:r>
                <a:r>
                  <a:rPr lang="en-US" altLang="zh-CN" dirty="0" smtClean="0"/>
                  <a:t>0</a:t>
                </a:r>
                <a:r>
                  <a:rPr lang="zh-CN" altLang="en-US" dirty="0" smtClean="0"/>
                  <a:t>时</a:t>
                </a:r>
                <a:r>
                  <a:rPr lang="zh-CN" altLang="en-US" dirty="0"/>
                  <a:t>大</a:t>
                </a:r>
                <a:r>
                  <a:rPr lang="zh-CN" altLang="en-US" dirty="0" smtClean="0"/>
                  <a:t>于</a:t>
                </a:r>
                <a:r>
                  <a:rPr lang="en-US" altLang="zh-CN" dirty="0" smtClean="0"/>
                  <a:t>0</a:t>
                </a:r>
                <a:r>
                  <a:rPr lang="zh-CN" altLang="en-US" dirty="0" smtClean="0"/>
                  <a:t>，</a:t>
                </a:r>
                <a:r>
                  <a:rPr lang="zh-CN" altLang="en-US" dirty="0"/>
                  <a:t>如</a:t>
                </a:r>
                <a:r>
                  <a:rPr lang="zh-CN" altLang="en-US" dirty="0" smtClean="0"/>
                  <a:t>图</a:t>
                </a:r>
                <a:r>
                  <a:rPr lang="en-US" altLang="zh-CN" dirty="0" smtClean="0"/>
                  <a:t>7-26</a:t>
                </a:r>
                <a:r>
                  <a:rPr lang="zh-CN" altLang="en-US" dirty="0" smtClean="0"/>
                  <a:t>（</a:t>
                </a:r>
                <a:r>
                  <a:rPr lang="en-US" altLang="zh-CN" dirty="0" smtClean="0"/>
                  <a:t>d</a:t>
                </a:r>
                <a:r>
                  <a:rPr lang="zh-CN" altLang="en-US" dirty="0" smtClean="0"/>
                  <a:t>）所示。</a:t>
                </a:r>
                <a:r>
                  <a:rPr lang="en-US" altLang="zh-CN" dirty="0" smtClean="0"/>
                  <a:t/>
                </a:r>
                <a:br>
                  <a:rPr lang="en-US" altLang="zh-CN" dirty="0" smtClean="0"/>
                </a:br>
                <a:r>
                  <a:rPr lang="en-US" altLang="zh-CN" dirty="0" smtClean="0"/>
                  <a:t>         </a:t>
                </a: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552010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讨</a:t>
            </a:r>
            <a:r>
              <a:rPr lang="zh-CN" altLang="en-US" dirty="0"/>
              <a:t>论：相位鉴频器的本质是将调频信号的频率变化转化为相位变化，然后进行鉴相。其</a:t>
            </a:r>
            <a:r>
              <a:rPr lang="zh-CN" altLang="en-US" dirty="0" smtClean="0"/>
              <a:t>核心</a:t>
            </a:r>
            <a:r>
              <a:rPr lang="zh-CN" altLang="en-US" dirty="0"/>
              <a:t>是</a:t>
            </a:r>
            <a:r>
              <a:rPr lang="zh-CN" altLang="en-US" dirty="0" smtClean="0"/>
              <a:t>频相</a:t>
            </a:r>
            <a:r>
              <a:rPr lang="zh-CN" altLang="en-US" dirty="0"/>
              <a:t>转换。不同的相位鉴频器，其频 相转换电路不同，但其原理相似，应予以掌握。</a:t>
            </a: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7497073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sz="3200" b="1" dirty="0" smtClean="0"/>
              <a:t>                 第</a:t>
            </a:r>
            <a:r>
              <a:rPr lang="zh-CN" altLang="en-US" sz="3200" b="1" dirty="0"/>
              <a:t>六节　调频收发机电</a:t>
            </a:r>
            <a:r>
              <a:rPr lang="zh-CN" altLang="en-US" sz="3200" b="1" dirty="0" smtClean="0"/>
              <a:t>路</a:t>
            </a:r>
            <a:r>
              <a:rPr lang="en-US" altLang="zh-CN" sz="3200" b="1" dirty="0" smtClean="0"/>
              <a:t/>
            </a:r>
            <a:br>
              <a:rPr lang="en-US" altLang="zh-CN" sz="3200" b="1" dirty="0" smtClean="0"/>
            </a:br>
            <a:r>
              <a:rPr lang="zh-CN" altLang="en-US" b="1" dirty="0"/>
              <a:t>一、调频发射机电</a:t>
            </a:r>
            <a:r>
              <a:rPr lang="zh-CN" altLang="en-US" b="1" dirty="0" smtClean="0"/>
              <a:t>路</a:t>
            </a:r>
            <a:r>
              <a:rPr lang="en-US" altLang="zh-CN" dirty="0" smtClean="0"/>
              <a:t/>
            </a:r>
            <a:br>
              <a:rPr lang="en-US" altLang="zh-CN" dirty="0" smtClean="0"/>
            </a:br>
            <a:r>
              <a:rPr lang="en-US" altLang="zh-CN" dirty="0" smtClean="0"/>
              <a:t>        </a:t>
            </a:r>
            <a:r>
              <a:rPr lang="zh-CN" altLang="en-US" dirty="0" smtClean="0"/>
              <a:t>如图</a:t>
            </a:r>
            <a:r>
              <a:rPr lang="en-US" altLang="zh-CN" dirty="0" smtClean="0"/>
              <a:t>7-27</a:t>
            </a:r>
            <a:r>
              <a:rPr lang="zh-CN" altLang="en-US" dirty="0" smtClean="0"/>
              <a:t>所</a:t>
            </a:r>
            <a:r>
              <a:rPr lang="zh-CN" altLang="en-US" dirty="0"/>
              <a:t>示一个完整的调频发射机由三部分组成：振荡器、调制器和放大器。 </a:t>
            </a:r>
            <a:r>
              <a:rPr lang="en-US" altLang="zh-CN" dirty="0" smtClean="0"/>
              <a:t>88~108MHz</a:t>
            </a:r>
            <a:r>
              <a:rPr lang="zh-CN" altLang="en-US" dirty="0" smtClean="0"/>
              <a:t>的</a:t>
            </a:r>
            <a:r>
              <a:rPr lang="zh-CN" altLang="en-US" dirty="0"/>
              <a:t>发射频率由可变电容 </a:t>
            </a:r>
            <a:r>
              <a:rPr lang="en-US" altLang="zh-CN" dirty="0" smtClean="0"/>
              <a:t>C</a:t>
            </a:r>
            <a:r>
              <a:rPr lang="en-US" altLang="zh-CN" baseline="-25000" dirty="0" smtClean="0"/>
              <a:t>j</a:t>
            </a:r>
            <a:r>
              <a:rPr lang="zh-CN" altLang="en-US" dirty="0" smtClean="0"/>
              <a:t>来</a:t>
            </a:r>
            <a:r>
              <a:rPr lang="zh-CN" altLang="en-US" dirty="0"/>
              <a:t>调节。输入到麦克风的声音转换成电信号之后， 被送到晶体</a:t>
            </a:r>
            <a:r>
              <a:rPr lang="zh-CN" altLang="en-US" dirty="0" smtClean="0"/>
              <a:t>管</a:t>
            </a:r>
            <a:r>
              <a:rPr lang="en-US" altLang="zh-CN" dirty="0" smtClean="0"/>
              <a:t>T</a:t>
            </a:r>
            <a:r>
              <a:rPr lang="en-US" altLang="zh-CN" baseline="-25000" dirty="0" smtClean="0"/>
              <a:t>1</a:t>
            </a:r>
            <a:r>
              <a:rPr lang="zh-CN" altLang="en-US" dirty="0" smtClean="0"/>
              <a:t>的</a:t>
            </a:r>
            <a:r>
              <a:rPr lang="zh-CN" altLang="en-US" dirty="0"/>
              <a:t>基极。晶体管 </a:t>
            </a:r>
            <a:r>
              <a:rPr lang="en-US" altLang="zh-CN" dirty="0" smtClean="0"/>
              <a:t>T</a:t>
            </a:r>
            <a:r>
              <a:rPr lang="en-US" altLang="zh-CN" baseline="-25000" dirty="0" smtClean="0"/>
              <a:t>1</a:t>
            </a:r>
            <a:r>
              <a:rPr lang="zh-CN" altLang="en-US" dirty="0" smtClean="0"/>
              <a:t>被</a:t>
            </a:r>
            <a:r>
              <a:rPr lang="zh-CN" altLang="en-US" dirty="0"/>
              <a:t>用作振荡器，其振荡频率</a:t>
            </a:r>
            <a:r>
              <a:rPr lang="zh-CN" altLang="en-US" dirty="0" smtClean="0"/>
              <a:t>为</a:t>
            </a:r>
            <a:r>
              <a:rPr lang="en-US" altLang="zh-CN" dirty="0"/>
              <a:t>88~108MHz </a:t>
            </a:r>
            <a:r>
              <a:rPr lang="zh-CN" altLang="en-US" dirty="0" smtClean="0"/>
              <a:t>。</a:t>
            </a:r>
            <a:r>
              <a:rPr lang="zh-CN" altLang="en-US" dirty="0"/>
              <a:t>振荡</a:t>
            </a:r>
            <a:r>
              <a:rPr lang="zh-CN" altLang="en-US" dirty="0" smtClean="0"/>
              <a:t>频率</a:t>
            </a:r>
            <a:r>
              <a:rPr lang="zh-CN" altLang="en-US" dirty="0"/>
              <a:t>由 </a:t>
            </a:r>
            <a:r>
              <a:rPr lang="en-US" altLang="zh-CN" dirty="0" smtClean="0"/>
              <a:t>R</a:t>
            </a:r>
            <a:r>
              <a:rPr lang="en-US" altLang="zh-CN" baseline="-25000" dirty="0" smtClean="0"/>
              <a:t>2</a:t>
            </a:r>
            <a:r>
              <a:rPr lang="zh-CN" altLang="en-US" dirty="0" smtClean="0"/>
              <a:t>、 </a:t>
            </a:r>
            <a:r>
              <a:rPr lang="en-US" altLang="zh-CN" dirty="0" smtClean="0"/>
              <a:t>C</a:t>
            </a:r>
            <a:r>
              <a:rPr lang="en-US" altLang="zh-CN" baseline="-25000" dirty="0" smtClean="0"/>
              <a:t>2</a:t>
            </a:r>
            <a:r>
              <a:rPr lang="zh-CN" altLang="en-US" dirty="0" smtClean="0"/>
              <a:t>、 </a:t>
            </a:r>
            <a:r>
              <a:rPr lang="en-US" altLang="zh-CN" dirty="0" smtClean="0"/>
              <a:t>L</a:t>
            </a:r>
            <a:r>
              <a:rPr lang="en-US" altLang="zh-CN" baseline="-25000" dirty="0" smtClean="0"/>
              <a:t>2</a:t>
            </a:r>
            <a:r>
              <a:rPr lang="zh-CN" altLang="en-US" dirty="0" smtClean="0"/>
              <a:t>和 </a:t>
            </a:r>
            <a:r>
              <a:rPr lang="en-US" altLang="zh-CN" dirty="0" smtClean="0"/>
              <a:t>L</a:t>
            </a:r>
            <a:r>
              <a:rPr lang="en-US" altLang="zh-CN" baseline="-25000" dirty="0" smtClean="0"/>
              <a:t>3</a:t>
            </a:r>
            <a:r>
              <a:rPr lang="zh-CN" altLang="en-US" dirty="0" smtClean="0"/>
              <a:t>的</a:t>
            </a:r>
            <a:r>
              <a:rPr lang="zh-CN" altLang="en-US" dirty="0"/>
              <a:t>值决定。调频发射机发射的信号被调频接收机接收。该电路参数</a:t>
            </a:r>
            <a:r>
              <a:rPr lang="zh-CN" altLang="en-US" dirty="0" smtClean="0"/>
              <a:t>具体</a:t>
            </a:r>
            <a:r>
              <a:rPr lang="zh-CN" altLang="en-US" dirty="0"/>
              <a:t>参数如下： </a:t>
            </a:r>
            <a:r>
              <a:rPr lang="en-US" altLang="zh-CN" dirty="0" smtClean="0"/>
              <a:t>R</a:t>
            </a:r>
            <a:r>
              <a:rPr lang="en-US" altLang="zh-CN" baseline="-25000" dirty="0" smtClean="0"/>
              <a:t>1</a:t>
            </a:r>
            <a:r>
              <a:rPr lang="zh-CN" altLang="en-US" dirty="0" smtClean="0"/>
              <a:t>＝</a:t>
            </a:r>
            <a:r>
              <a:rPr lang="en-US" altLang="zh-CN" dirty="0" smtClean="0"/>
              <a:t>180k</a:t>
            </a:r>
            <a:r>
              <a:rPr lang="el-GR" altLang="zh-CN" dirty="0" smtClean="0"/>
              <a:t>Ω</a:t>
            </a:r>
            <a:r>
              <a:rPr lang="zh-CN" altLang="el-GR" dirty="0"/>
              <a:t>， </a:t>
            </a:r>
            <a:r>
              <a:rPr lang="en-US" altLang="zh-CN" dirty="0" smtClean="0"/>
              <a:t>R</a:t>
            </a:r>
            <a:r>
              <a:rPr lang="en-US" altLang="zh-CN" baseline="-25000" dirty="0" smtClean="0"/>
              <a:t>2</a:t>
            </a:r>
            <a:r>
              <a:rPr lang="zh-CN" altLang="en-US" dirty="0" smtClean="0"/>
              <a:t>＝</a:t>
            </a:r>
            <a:r>
              <a:rPr lang="en-US" altLang="zh-CN" dirty="0" smtClean="0"/>
              <a:t>10k</a:t>
            </a:r>
            <a:r>
              <a:rPr lang="el-GR" altLang="zh-CN" dirty="0" smtClean="0"/>
              <a:t>Ω</a:t>
            </a:r>
            <a:r>
              <a:rPr lang="zh-CN" altLang="el-GR" dirty="0"/>
              <a:t>， </a:t>
            </a:r>
            <a:r>
              <a:rPr lang="en-US" altLang="zh-CN" dirty="0" smtClean="0"/>
              <a:t>R</a:t>
            </a:r>
            <a:r>
              <a:rPr lang="en-US" altLang="zh-CN" baseline="-25000" dirty="0" smtClean="0"/>
              <a:t>3</a:t>
            </a:r>
            <a:r>
              <a:rPr lang="zh-CN" altLang="en-US" dirty="0" smtClean="0"/>
              <a:t>＝</a:t>
            </a:r>
            <a:r>
              <a:rPr lang="en-US" altLang="zh-CN" dirty="0" smtClean="0"/>
              <a:t>15k</a:t>
            </a:r>
            <a:r>
              <a:rPr lang="el-GR" altLang="zh-CN" dirty="0" smtClean="0"/>
              <a:t>Ω</a:t>
            </a:r>
            <a:r>
              <a:rPr lang="zh-CN" altLang="el-GR" dirty="0"/>
              <a:t>， </a:t>
            </a:r>
            <a:r>
              <a:rPr lang="en-US" altLang="zh-CN" dirty="0" smtClean="0"/>
              <a:t>R</a:t>
            </a:r>
            <a:r>
              <a:rPr lang="en-US" altLang="zh-CN" baseline="-25000" dirty="0" smtClean="0"/>
              <a:t>4</a:t>
            </a:r>
            <a:r>
              <a:rPr lang="zh-CN" altLang="en-US" dirty="0" smtClean="0"/>
              <a:t>＝</a:t>
            </a:r>
            <a:r>
              <a:rPr lang="en-US" altLang="zh-CN" dirty="0" smtClean="0"/>
              <a:t>4.7k</a:t>
            </a:r>
            <a:r>
              <a:rPr lang="el-GR" altLang="zh-CN" dirty="0" smtClean="0"/>
              <a:t>Ω</a:t>
            </a:r>
            <a:r>
              <a:rPr lang="zh-CN" altLang="el-GR" dirty="0"/>
              <a:t>， </a:t>
            </a:r>
            <a:r>
              <a:rPr lang="en-US" altLang="zh-CN" dirty="0" smtClean="0"/>
              <a:t>C</a:t>
            </a:r>
            <a:r>
              <a:rPr lang="en-US" altLang="zh-CN" baseline="-25000" dirty="0" smtClean="0"/>
              <a:t>1</a:t>
            </a:r>
            <a:r>
              <a:rPr lang="zh-CN" altLang="en-US" dirty="0" smtClean="0"/>
              <a:t>＝</a:t>
            </a:r>
            <a:r>
              <a:rPr lang="en-US" altLang="zh-CN" dirty="0" smtClean="0"/>
              <a:t>10nF</a:t>
            </a:r>
            <a:r>
              <a:rPr lang="zh-CN" altLang="en-US" dirty="0" smtClean="0"/>
              <a:t>， </a:t>
            </a:r>
            <a:r>
              <a:rPr lang="en-US" altLang="zh-CN" dirty="0" smtClean="0"/>
              <a:t>C</a:t>
            </a:r>
            <a:r>
              <a:rPr lang="en-US" altLang="zh-CN" baseline="-25000" dirty="0"/>
              <a:t>2</a:t>
            </a:r>
            <a:r>
              <a:rPr lang="zh-CN" altLang="en-US" dirty="0" smtClean="0"/>
              <a:t>＝</a:t>
            </a:r>
            <a:r>
              <a:rPr lang="en-US" altLang="zh-CN" dirty="0" smtClean="0"/>
              <a:t>10pF</a:t>
            </a:r>
            <a:r>
              <a:rPr lang="zh-CN" altLang="en-US" dirty="0" smtClean="0"/>
              <a:t>， </a:t>
            </a:r>
            <a:r>
              <a:rPr lang="en-US" altLang="zh-CN" dirty="0" smtClean="0"/>
              <a:t>C</a:t>
            </a:r>
            <a:r>
              <a:rPr lang="en-US" altLang="zh-CN" baseline="-25000" dirty="0"/>
              <a:t>3</a:t>
            </a:r>
            <a:r>
              <a:rPr lang="zh-CN" altLang="en-US" dirty="0" smtClean="0"/>
              <a:t>＝</a:t>
            </a:r>
            <a:r>
              <a:rPr lang="en-US" altLang="zh-CN" dirty="0" smtClean="0"/>
              <a:t>20nF</a:t>
            </a:r>
            <a:r>
              <a:rPr lang="zh-CN" altLang="en-US" dirty="0" smtClean="0"/>
              <a:t>， </a:t>
            </a:r>
            <a:r>
              <a:rPr lang="en-US" altLang="zh-CN" dirty="0" smtClean="0"/>
              <a:t>C</a:t>
            </a:r>
            <a:r>
              <a:rPr lang="en-US" altLang="zh-CN" baseline="-25000" dirty="0"/>
              <a:t>4</a:t>
            </a:r>
            <a:r>
              <a:rPr lang="zh-CN" altLang="en-US" dirty="0" smtClean="0"/>
              <a:t>＝</a:t>
            </a:r>
            <a:r>
              <a:rPr lang="en-US" altLang="zh-CN" dirty="0" smtClean="0"/>
              <a:t>0.01</a:t>
            </a:r>
            <a:r>
              <a:rPr lang="el-GR" altLang="zh-CN" dirty="0" smtClean="0"/>
              <a:t>μ</a:t>
            </a:r>
            <a:r>
              <a:rPr lang="en-US" altLang="zh-CN" dirty="0" smtClean="0"/>
              <a:t>F</a:t>
            </a:r>
            <a:r>
              <a:rPr lang="zh-CN" altLang="en-US" dirty="0" smtClean="0"/>
              <a:t>， </a:t>
            </a:r>
            <a:r>
              <a:rPr lang="en-US" altLang="zh-CN" dirty="0" smtClean="0"/>
              <a:t>C</a:t>
            </a:r>
            <a:r>
              <a:rPr lang="en-US" altLang="zh-CN" baseline="-25000" dirty="0"/>
              <a:t>5</a:t>
            </a:r>
            <a:r>
              <a:rPr lang="zh-CN" altLang="en-US" dirty="0" smtClean="0"/>
              <a:t>＝</a:t>
            </a:r>
            <a:r>
              <a:rPr lang="en-US" altLang="zh-CN" dirty="0" smtClean="0"/>
              <a:t>1</a:t>
            </a:r>
            <a:r>
              <a:rPr lang="el-GR" altLang="zh-CN" dirty="0" smtClean="0"/>
              <a:t>μ</a:t>
            </a:r>
            <a:r>
              <a:rPr lang="en-US" altLang="zh-CN" dirty="0" smtClean="0"/>
              <a:t>F/10V</a:t>
            </a:r>
            <a:r>
              <a:rPr lang="zh-CN" altLang="en-US" dirty="0" smtClean="0"/>
              <a:t>， </a:t>
            </a:r>
            <a:r>
              <a:rPr lang="en-US" altLang="zh-CN" dirty="0" smtClean="0"/>
              <a:t>C</a:t>
            </a:r>
            <a:r>
              <a:rPr lang="en-US" altLang="zh-CN" baseline="-25000" dirty="0" smtClean="0"/>
              <a:t>6</a:t>
            </a:r>
            <a:r>
              <a:rPr lang="zh-CN" altLang="en-US" dirty="0" smtClean="0"/>
              <a:t> ＝</a:t>
            </a:r>
            <a:r>
              <a:rPr lang="en-US" altLang="zh-CN" dirty="0" smtClean="0"/>
              <a:t>4.7pF</a:t>
            </a:r>
            <a:r>
              <a:rPr lang="zh-CN" altLang="en-US" dirty="0" smtClean="0"/>
              <a:t>， </a:t>
            </a:r>
            <a:r>
              <a:rPr lang="en-US" altLang="zh-CN" dirty="0" smtClean="0"/>
              <a:t>C</a:t>
            </a:r>
            <a:r>
              <a:rPr lang="en-US" altLang="zh-CN" baseline="-25000" dirty="0"/>
              <a:t>7</a:t>
            </a:r>
            <a:r>
              <a:rPr lang="zh-CN" altLang="en-US" dirty="0" smtClean="0"/>
              <a:t>＝</a:t>
            </a:r>
            <a:r>
              <a:rPr lang="en-US" altLang="zh-CN" dirty="0" smtClean="0"/>
              <a:t>10nF</a:t>
            </a:r>
            <a:r>
              <a:rPr lang="zh-CN" altLang="en-US" dirty="0" smtClean="0"/>
              <a:t>， </a:t>
            </a:r>
            <a:r>
              <a:rPr lang="en-US" altLang="zh-CN" dirty="0" smtClean="0"/>
              <a:t>C</a:t>
            </a:r>
            <a:r>
              <a:rPr lang="en-US" altLang="zh-CN" baseline="-25000" dirty="0"/>
              <a:t>8</a:t>
            </a:r>
            <a:r>
              <a:rPr lang="zh-CN" altLang="en-US" dirty="0" smtClean="0"/>
              <a:t>＝</a:t>
            </a:r>
            <a:r>
              <a:rPr lang="en-US" altLang="zh-CN" dirty="0" smtClean="0"/>
              <a:t>3.3pF</a:t>
            </a:r>
            <a:r>
              <a:rPr lang="zh-CN" altLang="en-US" dirty="0" smtClean="0"/>
              <a:t>，</a:t>
            </a:r>
            <a:r>
              <a:rPr lang="en-US" altLang="zh-CN" dirty="0" smtClean="0"/>
              <a:t>C</a:t>
            </a:r>
            <a:r>
              <a:rPr lang="en-US" altLang="zh-CN" baseline="-25000" dirty="0" smtClean="0"/>
              <a:t>j</a:t>
            </a:r>
            <a:r>
              <a:rPr lang="zh-CN" altLang="en-US" dirty="0" smtClean="0"/>
              <a:t>＝</a:t>
            </a:r>
            <a:r>
              <a:rPr lang="en-US" altLang="zh-CN" dirty="0" smtClean="0"/>
              <a:t>22pF</a:t>
            </a:r>
            <a:r>
              <a:rPr lang="zh-CN" altLang="en-US" dirty="0" smtClean="0"/>
              <a:t>，</a:t>
            </a:r>
            <a:r>
              <a:rPr lang="en-US" altLang="zh-CN" dirty="0" smtClean="0"/>
              <a:t>V</a:t>
            </a:r>
            <a:r>
              <a:rPr lang="zh-CN" altLang="en-US" dirty="0" smtClean="0"/>
              <a:t>是</a:t>
            </a:r>
            <a:r>
              <a:rPr lang="en-US" altLang="zh-CN" dirty="0" smtClean="0"/>
              <a:t>BF194B</a:t>
            </a:r>
            <a:r>
              <a:rPr lang="zh-CN" altLang="en-US" dirty="0" smtClean="0"/>
              <a:t>。</a:t>
            </a:r>
            <a:r>
              <a:rPr lang="zh-CN" altLang="en-US" dirty="0"/>
              <a:t/>
            </a:r>
            <a:br>
              <a:rPr lang="zh-CN" altLang="en-US" dirty="0"/>
            </a:br>
            <a:r>
              <a:rPr lang="zh-CN" altLang="en-US" sz="3200" b="1" dirty="0"/>
              <a:t/>
            </a:r>
            <a:br>
              <a:rPr lang="zh-CN" altLang="en-US" sz="3200" b="1"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93000045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053" y="998484"/>
            <a:ext cx="7735894" cy="4500442"/>
          </a:xfrm>
          <a:prstGeom prst="rect">
            <a:avLst/>
          </a:prstGeom>
        </p:spPr>
      </p:pic>
      <p:sp>
        <p:nvSpPr>
          <p:cNvPr id="4" name="矩形 3"/>
          <p:cNvSpPr/>
          <p:nvPr/>
        </p:nvSpPr>
        <p:spPr>
          <a:xfrm>
            <a:off x="2506370" y="5749950"/>
            <a:ext cx="4131259" cy="461665"/>
          </a:xfrm>
          <a:prstGeom prst="rect">
            <a:avLst/>
          </a:prstGeom>
        </p:spPr>
        <p:txBody>
          <a:bodyPr wrap="none">
            <a:spAutoFit/>
          </a:bodyPr>
          <a:lstStyle/>
          <a:p>
            <a:pPr algn="ctr"/>
            <a:r>
              <a:rPr lang="zh-CN" altLang="en-US" sz="2400" dirty="0" smtClean="0"/>
              <a:t>图</a:t>
            </a:r>
            <a:r>
              <a:rPr lang="en-US" altLang="zh-CN" sz="2400" dirty="0" smtClean="0"/>
              <a:t>7-27</a:t>
            </a:r>
            <a:r>
              <a:rPr lang="zh-CN" altLang="en-US" sz="2400" dirty="0"/>
              <a:t>　简单的调频发射电路</a:t>
            </a:r>
          </a:p>
        </p:txBody>
      </p:sp>
    </p:spTree>
    <p:extLst>
      <p:ext uri="{BB962C8B-B14F-4D97-AF65-F5344CB8AC3E}">
        <p14:creationId xmlns:p14="http://schemas.microsoft.com/office/powerpoint/2010/main" val="289536230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如图</a:t>
            </a:r>
            <a:r>
              <a:rPr lang="en-US" altLang="zh-CN" dirty="0" smtClean="0"/>
              <a:t>7-28</a:t>
            </a:r>
            <a:r>
              <a:rPr lang="zh-CN" altLang="en-US" dirty="0" smtClean="0"/>
              <a:t>所</a:t>
            </a:r>
            <a:r>
              <a:rPr lang="zh-CN" altLang="en-US" dirty="0"/>
              <a:t>示的变容二极</a:t>
            </a:r>
            <a:r>
              <a:rPr lang="zh-CN" altLang="en-US" dirty="0" smtClean="0"/>
              <a:t>管</a:t>
            </a:r>
            <a:r>
              <a:rPr lang="en-US" altLang="zh-CN" dirty="0" smtClean="0"/>
              <a:t>VHF</a:t>
            </a:r>
            <a:r>
              <a:rPr lang="zh-CN" altLang="en-US" dirty="0" smtClean="0"/>
              <a:t>波</a:t>
            </a:r>
            <a:r>
              <a:rPr lang="zh-CN" altLang="en-US" dirty="0"/>
              <a:t>段频率调制电路，它是可以</a:t>
            </a:r>
            <a:r>
              <a:rPr lang="zh-CN" altLang="en-US" dirty="0" smtClean="0"/>
              <a:t>在</a:t>
            </a:r>
            <a:r>
              <a:rPr lang="en-US" altLang="zh-CN" dirty="0" smtClean="0"/>
              <a:t>76~90MHz</a:t>
            </a:r>
            <a:r>
              <a:rPr lang="zh-CN" altLang="en-US" dirty="0" smtClean="0"/>
              <a:t>的</a:t>
            </a:r>
            <a:r>
              <a:rPr lang="en-US" altLang="zh-CN" dirty="0" smtClean="0"/>
              <a:t>FM</a:t>
            </a:r>
            <a:r>
              <a:rPr lang="zh-CN" altLang="en-US" dirty="0" smtClean="0"/>
              <a:t>广 </a:t>
            </a:r>
            <a:r>
              <a:rPr lang="zh-CN" altLang="en-US" dirty="0"/>
              <a:t>播波段使用的频率调</a:t>
            </a:r>
            <a:r>
              <a:rPr lang="zh-CN" altLang="en-US" dirty="0" smtClean="0"/>
              <a:t>制</a:t>
            </a:r>
            <a:r>
              <a:rPr lang="en-US" altLang="zh-CN" dirty="0" smtClean="0"/>
              <a:t>FM</a:t>
            </a:r>
            <a:r>
              <a:rPr lang="zh-CN" altLang="en-US" dirty="0" smtClean="0"/>
              <a:t>发</a:t>
            </a:r>
            <a:r>
              <a:rPr lang="zh-CN" altLang="en-US" dirty="0"/>
              <a:t>射机，通常也称作无线电话筒，</a:t>
            </a:r>
            <a:r>
              <a:rPr lang="zh-CN" altLang="en-US" dirty="0" smtClean="0"/>
              <a:t>用</a:t>
            </a:r>
            <a:r>
              <a:rPr lang="en-US" altLang="zh-CN" dirty="0" smtClean="0"/>
              <a:t>FM</a:t>
            </a:r>
            <a:r>
              <a:rPr lang="zh-CN" altLang="en-US" dirty="0" smtClean="0"/>
              <a:t>广</a:t>
            </a:r>
            <a:r>
              <a:rPr lang="zh-CN" altLang="en-US" dirty="0"/>
              <a:t>播接收机接收其信号。 </a:t>
            </a:r>
            <a:r>
              <a:rPr lang="en-US" altLang="zh-CN" dirty="0" smtClean="0"/>
              <a:t/>
            </a:r>
            <a:br>
              <a:rPr lang="en-US" altLang="zh-CN" dirty="0" smtClean="0"/>
            </a:br>
            <a:r>
              <a:rPr lang="en-US" altLang="zh-CN" dirty="0"/>
              <a:t> </a:t>
            </a:r>
            <a:r>
              <a:rPr lang="en-US" altLang="zh-CN" dirty="0" smtClean="0"/>
              <a:t>          </a:t>
            </a:r>
            <a:r>
              <a:rPr lang="zh-CN" altLang="en-US" dirty="0" smtClean="0"/>
              <a:t>用</a:t>
            </a:r>
            <a:r>
              <a:rPr lang="en-US" altLang="zh-CN" dirty="0" smtClean="0"/>
              <a:t>V</a:t>
            </a:r>
            <a:r>
              <a:rPr lang="en-US" altLang="zh-CN" baseline="-25000" dirty="0" smtClean="0"/>
              <a:t>1</a:t>
            </a:r>
            <a:r>
              <a:rPr lang="zh-CN" altLang="en-US" dirty="0" smtClean="0"/>
              <a:t>把</a:t>
            </a:r>
            <a:r>
              <a:rPr lang="zh-CN" altLang="en-US" dirty="0"/>
              <a:t>驻极电容话筒产生的信号放大到二极管的工作电压</a:t>
            </a:r>
            <a:r>
              <a:rPr lang="zh-CN" altLang="en-US" dirty="0" smtClean="0"/>
              <a:t>。</a:t>
            </a:r>
            <a:r>
              <a:rPr lang="en-US" altLang="zh-CN" dirty="0" smtClean="0"/>
              <a:t>80MHz</a:t>
            </a:r>
            <a:r>
              <a:rPr lang="zh-CN" altLang="en-US" dirty="0" smtClean="0"/>
              <a:t>频</a:t>
            </a:r>
            <a:r>
              <a:rPr lang="zh-CN" altLang="en-US" dirty="0"/>
              <a:t>段的信号由 </a:t>
            </a:r>
            <a:r>
              <a:rPr lang="en-US" altLang="zh-CN" dirty="0" smtClean="0"/>
              <a:t>V</a:t>
            </a:r>
            <a:r>
              <a:rPr lang="en-US" altLang="zh-CN" baseline="-25000" dirty="0" smtClean="0"/>
              <a:t>2</a:t>
            </a:r>
            <a:r>
              <a:rPr lang="zh-CN" altLang="en-US" dirty="0" smtClean="0"/>
              <a:t>构</a:t>
            </a:r>
            <a:r>
              <a:rPr lang="zh-CN" altLang="en-US" dirty="0"/>
              <a:t>成</a:t>
            </a:r>
            <a:r>
              <a:rPr lang="zh-CN" altLang="en-US" dirty="0" smtClean="0"/>
              <a:t>的</a:t>
            </a:r>
            <a:r>
              <a:rPr lang="en-US" altLang="zh-CN" dirty="0" smtClean="0"/>
              <a:t>LC</a:t>
            </a:r>
            <a:r>
              <a:rPr lang="zh-CN" altLang="en-US" dirty="0" smtClean="0"/>
              <a:t>振</a:t>
            </a:r>
            <a:r>
              <a:rPr lang="zh-CN" altLang="en-US" dirty="0"/>
              <a:t>荡电路产生。如图所示， </a:t>
            </a:r>
            <a:r>
              <a:rPr lang="en-US" altLang="zh-CN" dirty="0" smtClean="0"/>
              <a:t>L</a:t>
            </a:r>
            <a:r>
              <a:rPr lang="en-US" altLang="zh-CN" baseline="-25000" dirty="0" smtClean="0"/>
              <a:t>1</a:t>
            </a:r>
            <a:r>
              <a:rPr lang="zh-CN" altLang="en-US" dirty="0" smtClean="0"/>
              <a:t>的</a:t>
            </a:r>
            <a:r>
              <a:rPr lang="zh-CN" altLang="en-US" dirty="0"/>
              <a:t>构成是把导线绕在带磁心的绕线架上，通过 调整磁心便可使振荡频率</a:t>
            </a:r>
            <a:r>
              <a:rPr lang="zh-CN" altLang="en-US" dirty="0" smtClean="0"/>
              <a:t>在</a:t>
            </a:r>
            <a:r>
              <a:rPr lang="en-US" altLang="zh-CN" dirty="0"/>
              <a:t>76~90MHz</a:t>
            </a:r>
            <a:r>
              <a:rPr lang="zh-CN" altLang="en-US" dirty="0" smtClean="0"/>
              <a:t>之</a:t>
            </a:r>
            <a:r>
              <a:rPr lang="zh-CN" altLang="en-US" dirty="0"/>
              <a:t>间变化。</a:t>
            </a:r>
          </a:p>
        </p:txBody>
      </p:sp>
    </p:spTree>
    <p:extLst>
      <p:ext uri="{BB962C8B-B14F-4D97-AF65-F5344CB8AC3E}">
        <p14:creationId xmlns:p14="http://schemas.microsoft.com/office/powerpoint/2010/main" val="26870161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用</a:t>
            </a:r>
            <a:r>
              <a:rPr lang="zh-CN" altLang="en-US" dirty="0"/>
              <a:t>变容二极</a:t>
            </a:r>
            <a:r>
              <a:rPr lang="zh-CN" altLang="en-US" dirty="0" smtClean="0"/>
              <a:t>管</a:t>
            </a:r>
            <a:r>
              <a:rPr lang="en-US" altLang="zh-CN" dirty="0" smtClean="0"/>
              <a:t>1S2236</a:t>
            </a:r>
            <a:r>
              <a:rPr lang="zh-CN" altLang="en-US" dirty="0" smtClean="0"/>
              <a:t>改</a:t>
            </a:r>
            <a:r>
              <a:rPr lang="zh-CN" altLang="en-US" dirty="0"/>
              <a:t>变谐振回路的频率，直接进</a:t>
            </a:r>
            <a:r>
              <a:rPr lang="zh-CN" altLang="en-US" dirty="0" smtClean="0"/>
              <a:t>行</a:t>
            </a:r>
            <a:r>
              <a:rPr lang="en-US" altLang="zh-CN" dirty="0" smtClean="0"/>
              <a:t>FM</a:t>
            </a:r>
            <a:r>
              <a:rPr lang="zh-CN" altLang="en-US" dirty="0" smtClean="0"/>
              <a:t>调</a:t>
            </a:r>
            <a:r>
              <a:rPr lang="zh-CN" altLang="en-US" dirty="0"/>
              <a:t>制</a:t>
            </a:r>
            <a:r>
              <a:rPr lang="zh-CN" altLang="en-US" dirty="0" smtClean="0"/>
              <a:t>，</a:t>
            </a:r>
            <a:r>
              <a:rPr lang="en-US" altLang="zh-CN" dirty="0" smtClean="0"/>
              <a:t>ECM</a:t>
            </a:r>
            <a:r>
              <a:rPr lang="zh-CN" altLang="en-US" dirty="0" smtClean="0"/>
              <a:t>输出</a:t>
            </a:r>
            <a:r>
              <a:rPr lang="en-US" altLang="zh-CN" dirty="0" smtClean="0"/>
              <a:t>3MV</a:t>
            </a:r>
            <a:r>
              <a:rPr lang="zh-CN" altLang="en-US" dirty="0" smtClean="0"/>
              <a:t>时</a:t>
            </a:r>
            <a:r>
              <a:rPr lang="zh-CN" altLang="en-US" dirty="0"/>
              <a:t>， 可得到</a:t>
            </a:r>
            <a:r>
              <a:rPr lang="en-US" altLang="zh-CN" dirty="0" smtClean="0"/>
              <a:t>±25kHz</a:t>
            </a:r>
            <a:r>
              <a:rPr lang="zh-CN" altLang="en-US" dirty="0" smtClean="0"/>
              <a:t>的</a:t>
            </a:r>
            <a:r>
              <a:rPr lang="zh-CN" altLang="en-US" dirty="0"/>
              <a:t>调制度。 </a:t>
            </a:r>
            <a:r>
              <a:rPr lang="en-US" altLang="zh-CN" dirty="0" smtClean="0"/>
              <a:t/>
            </a:r>
            <a:br>
              <a:rPr lang="en-US" altLang="zh-CN" dirty="0" smtClean="0"/>
            </a:br>
            <a:r>
              <a:rPr lang="en-US" altLang="zh-CN" dirty="0"/>
              <a:t> </a:t>
            </a:r>
            <a:r>
              <a:rPr lang="en-US" altLang="zh-CN" dirty="0" smtClean="0"/>
              <a:t>        </a:t>
            </a:r>
            <a:r>
              <a:rPr lang="zh-CN" altLang="en-US" dirty="0" smtClean="0"/>
              <a:t>进</a:t>
            </a:r>
            <a:r>
              <a:rPr lang="zh-CN" altLang="en-US" dirty="0"/>
              <a:t>行</a:t>
            </a:r>
            <a:r>
              <a:rPr lang="zh-CN" altLang="en-US" dirty="0" smtClean="0"/>
              <a:t>了</a:t>
            </a:r>
            <a:r>
              <a:rPr lang="en-US" altLang="zh-CN" dirty="0" smtClean="0"/>
              <a:t>FM</a:t>
            </a:r>
            <a:r>
              <a:rPr lang="zh-CN" altLang="en-US" dirty="0" smtClean="0"/>
              <a:t>调</a:t>
            </a:r>
            <a:r>
              <a:rPr lang="zh-CN" altLang="en-US" dirty="0"/>
              <a:t>制的信号被高频放大器 </a:t>
            </a:r>
            <a:r>
              <a:rPr lang="en-US" altLang="zh-CN" dirty="0" smtClean="0"/>
              <a:t>TT3</a:t>
            </a:r>
            <a:r>
              <a:rPr lang="zh-CN" altLang="en-US" dirty="0" smtClean="0"/>
              <a:t>放</a:t>
            </a:r>
            <a:r>
              <a:rPr lang="zh-CN" altLang="en-US" dirty="0"/>
              <a:t>大</a:t>
            </a:r>
            <a:r>
              <a:rPr lang="zh-CN" altLang="en-US" dirty="0" smtClean="0"/>
              <a:t>到</a:t>
            </a:r>
            <a:r>
              <a:rPr lang="en-US" altLang="zh-CN" dirty="0" smtClean="0"/>
              <a:t>2.3MV</a:t>
            </a:r>
            <a:r>
              <a:rPr lang="zh-CN" altLang="en-US" dirty="0" smtClean="0"/>
              <a:t> </a:t>
            </a:r>
            <a:r>
              <a:rPr lang="zh-CN" altLang="en-US" dirty="0"/>
              <a:t>左右，然后送至天线。</a:t>
            </a:r>
            <a:br>
              <a:rPr lang="zh-CN" altLang="en-US" dirty="0"/>
            </a:br>
            <a:endParaRPr lang="zh-CN" altLang="en-US" dirty="0"/>
          </a:p>
        </p:txBody>
      </p:sp>
    </p:spTree>
    <p:extLst>
      <p:ext uri="{BB962C8B-B14F-4D97-AF65-F5344CB8AC3E}">
        <p14:creationId xmlns:p14="http://schemas.microsoft.com/office/powerpoint/2010/main" val="37248598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181" y="1123743"/>
            <a:ext cx="8135638" cy="4162241"/>
          </a:xfrm>
          <a:prstGeom prst="rect">
            <a:avLst/>
          </a:prstGeom>
        </p:spPr>
      </p:pic>
      <p:sp>
        <p:nvSpPr>
          <p:cNvPr id="4" name="矩形 3"/>
          <p:cNvSpPr/>
          <p:nvPr/>
        </p:nvSpPr>
        <p:spPr>
          <a:xfrm>
            <a:off x="1318364" y="5749950"/>
            <a:ext cx="6507271" cy="461665"/>
          </a:xfrm>
          <a:prstGeom prst="rect">
            <a:avLst/>
          </a:prstGeom>
        </p:spPr>
        <p:txBody>
          <a:bodyPr wrap="square">
            <a:spAutoFit/>
          </a:bodyPr>
          <a:lstStyle/>
          <a:p>
            <a:pPr algn="ctr"/>
            <a:r>
              <a:rPr lang="zh-CN" altLang="en-US" sz="2400" dirty="0" smtClean="0"/>
              <a:t>图</a:t>
            </a:r>
            <a:r>
              <a:rPr lang="en-US" altLang="zh-CN" sz="2400" dirty="0" smtClean="0"/>
              <a:t>7-28</a:t>
            </a:r>
            <a:r>
              <a:rPr lang="zh-CN" altLang="en-US" sz="2400" dirty="0"/>
              <a:t>　变容二极管的 </a:t>
            </a:r>
            <a:r>
              <a:rPr lang="en-US" altLang="zh-CN" sz="2400" dirty="0" smtClean="0"/>
              <a:t>VHF</a:t>
            </a:r>
            <a:r>
              <a:rPr lang="zh-CN" altLang="en-US" sz="2400" dirty="0" smtClean="0"/>
              <a:t>波</a:t>
            </a:r>
            <a:r>
              <a:rPr lang="zh-CN" altLang="en-US" sz="2400" dirty="0"/>
              <a:t>段频率调制电路</a:t>
            </a:r>
          </a:p>
        </p:txBody>
      </p:sp>
    </p:spTree>
    <p:extLst>
      <p:ext uri="{BB962C8B-B14F-4D97-AF65-F5344CB8AC3E}">
        <p14:creationId xmlns:p14="http://schemas.microsoft.com/office/powerpoint/2010/main" val="173899844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二、调频接收机电路</a:t>
            </a:r>
            <a:r>
              <a:rPr lang="zh-CN" altLang="en-US" dirty="0"/>
              <a:t/>
            </a:r>
            <a:br>
              <a:rPr lang="zh-CN" altLang="en-US" dirty="0"/>
            </a:br>
            <a:r>
              <a:rPr lang="zh-CN" altLang="en-US" dirty="0" smtClean="0"/>
              <a:t>         如图</a:t>
            </a:r>
            <a:r>
              <a:rPr lang="en-US" altLang="zh-CN" dirty="0" smtClean="0"/>
              <a:t>7-29</a:t>
            </a:r>
            <a:r>
              <a:rPr lang="zh-CN" altLang="en-US" dirty="0" smtClean="0"/>
              <a:t>所</a:t>
            </a:r>
            <a:r>
              <a:rPr lang="zh-CN" altLang="en-US" dirty="0"/>
              <a:t>示调频接收电路，该电路由芯片 </a:t>
            </a:r>
            <a:r>
              <a:rPr lang="en-US" altLang="zh-CN" dirty="0" smtClean="0"/>
              <a:t>TEA5591 (IC</a:t>
            </a:r>
            <a:r>
              <a:rPr lang="en-US" altLang="zh-CN" baseline="-25000" dirty="0" smtClean="0"/>
              <a:t>1</a:t>
            </a:r>
            <a:r>
              <a:rPr lang="en-US" altLang="zh-CN" dirty="0" smtClean="0"/>
              <a:t>)</a:t>
            </a:r>
            <a:r>
              <a:rPr lang="zh-CN" altLang="en-US" dirty="0" smtClean="0"/>
              <a:t>组</a:t>
            </a:r>
            <a:r>
              <a:rPr lang="zh-CN" altLang="en-US" dirty="0"/>
              <a:t>成。首先调频发射信号被天线接收，被送</a:t>
            </a:r>
            <a:r>
              <a:rPr lang="zh-CN" altLang="en-US" dirty="0" smtClean="0"/>
              <a:t>到</a:t>
            </a:r>
            <a:r>
              <a:rPr lang="en-US" altLang="zh-CN" dirty="0" smtClean="0"/>
              <a:t>IC</a:t>
            </a:r>
            <a:r>
              <a:rPr lang="en-US" altLang="zh-CN" baseline="-25000" dirty="0" smtClean="0"/>
              <a:t>1</a:t>
            </a:r>
            <a:r>
              <a:rPr lang="zh-CN" altLang="en-US" dirty="0" smtClean="0"/>
              <a:t>的第</a:t>
            </a:r>
            <a:r>
              <a:rPr lang="en-US" altLang="zh-CN" dirty="0" smtClean="0"/>
              <a:t>2</a:t>
            </a:r>
            <a:r>
              <a:rPr lang="zh-CN" altLang="en-US" dirty="0" smtClean="0"/>
              <a:t>个</a:t>
            </a:r>
            <a:r>
              <a:rPr lang="zh-CN" altLang="en-US" dirty="0"/>
              <a:t>管脚并通过</a:t>
            </a:r>
            <a:r>
              <a:rPr lang="zh-CN" altLang="en-US" dirty="0" smtClean="0"/>
              <a:t>由</a:t>
            </a:r>
            <a:r>
              <a:rPr lang="en-US" altLang="zh-CN" dirty="0" smtClean="0"/>
              <a:t>L</a:t>
            </a:r>
            <a:r>
              <a:rPr lang="en-US" altLang="zh-CN" baseline="-25000" dirty="0" smtClean="0"/>
              <a:t>2</a:t>
            </a:r>
            <a:r>
              <a:rPr lang="zh-CN" altLang="en-US" dirty="0" smtClean="0"/>
              <a:t>、 </a:t>
            </a:r>
            <a:r>
              <a:rPr lang="en-US" altLang="zh-CN" dirty="0" smtClean="0"/>
              <a:t>C</a:t>
            </a:r>
            <a:r>
              <a:rPr lang="en-US" altLang="zh-CN" baseline="-25000" dirty="0" smtClean="0"/>
              <a:t>4</a:t>
            </a:r>
            <a:r>
              <a:rPr lang="zh-CN" altLang="en-US" dirty="0" smtClean="0"/>
              <a:t>组</a:t>
            </a:r>
            <a:r>
              <a:rPr lang="zh-CN" altLang="en-US" dirty="0"/>
              <a:t>成的带通滤波器。送</a:t>
            </a:r>
            <a:r>
              <a:rPr lang="zh-CN" altLang="en-US" dirty="0" smtClean="0"/>
              <a:t>到</a:t>
            </a:r>
            <a:r>
              <a:rPr lang="en-US" altLang="zh-CN" dirty="0"/>
              <a:t>IC</a:t>
            </a:r>
            <a:r>
              <a:rPr lang="en-US" altLang="zh-CN" baseline="-25000" dirty="0"/>
              <a:t>1</a:t>
            </a:r>
            <a:r>
              <a:rPr lang="zh-CN" altLang="en-US" dirty="0" smtClean="0"/>
              <a:t>的射</a:t>
            </a:r>
            <a:r>
              <a:rPr lang="zh-CN" altLang="en-US" dirty="0"/>
              <a:t>频信号被放大并</a:t>
            </a:r>
            <a:r>
              <a:rPr lang="zh-CN" altLang="en-US" dirty="0" smtClean="0"/>
              <a:t>被</a:t>
            </a:r>
            <a:r>
              <a:rPr lang="en-US" altLang="zh-CN" dirty="0" smtClean="0"/>
              <a:t>C</a:t>
            </a:r>
            <a:r>
              <a:rPr lang="en-US" altLang="zh-CN" baseline="-25000" dirty="0" smtClean="0"/>
              <a:t>9</a:t>
            </a:r>
            <a:r>
              <a:rPr lang="zh-CN" altLang="en-US" dirty="0" smtClean="0"/>
              <a:t>、</a:t>
            </a:r>
            <a:r>
              <a:rPr lang="en-US" altLang="zh-CN" dirty="0" smtClean="0"/>
              <a:t>VC</a:t>
            </a:r>
            <a:r>
              <a:rPr lang="en-US" altLang="zh-CN" baseline="-25000" dirty="0" smtClean="0"/>
              <a:t>1</a:t>
            </a:r>
            <a:r>
              <a:rPr lang="zh-CN" altLang="en-US" dirty="0" smtClean="0"/>
              <a:t>、 </a:t>
            </a:r>
            <a:r>
              <a:rPr lang="en-US" altLang="zh-CN" dirty="0" smtClean="0"/>
              <a:t>L</a:t>
            </a:r>
            <a:r>
              <a:rPr lang="en-US" altLang="zh-CN" baseline="-25000" dirty="0" smtClean="0"/>
              <a:t>1</a:t>
            </a:r>
            <a:r>
              <a:rPr lang="zh-CN" altLang="en-US" dirty="0" smtClean="0"/>
              <a:t>组</a:t>
            </a:r>
            <a:r>
              <a:rPr lang="zh-CN" altLang="en-US" dirty="0"/>
              <a:t>成的回路调谐。 </a:t>
            </a:r>
            <a:r>
              <a:rPr lang="en-US" altLang="zh-CN" dirty="0" smtClean="0"/>
              <a:t>L</a:t>
            </a:r>
            <a:r>
              <a:rPr lang="en-US" altLang="zh-CN" baseline="-25000" dirty="0" smtClean="0"/>
              <a:t>3</a:t>
            </a:r>
            <a:r>
              <a:rPr lang="zh-CN" altLang="en-US" dirty="0" smtClean="0"/>
              <a:t>、 </a:t>
            </a:r>
            <a:r>
              <a:rPr lang="en-US" altLang="zh-CN" dirty="0" smtClean="0"/>
              <a:t>C</a:t>
            </a:r>
            <a:r>
              <a:rPr lang="en-US" altLang="zh-CN" baseline="-25000" dirty="0" smtClean="0"/>
              <a:t>8</a:t>
            </a:r>
            <a:r>
              <a:rPr lang="zh-CN" altLang="en-US" dirty="0" smtClean="0"/>
              <a:t>和 </a:t>
            </a:r>
            <a:r>
              <a:rPr lang="en-US" altLang="zh-CN" dirty="0" smtClean="0"/>
              <a:t>VC</a:t>
            </a:r>
            <a:r>
              <a:rPr lang="en-US" altLang="zh-CN" baseline="-25000" dirty="0" smtClean="0"/>
              <a:t>2</a:t>
            </a:r>
            <a:r>
              <a:rPr lang="zh-CN" altLang="en-US" dirty="0" smtClean="0"/>
              <a:t>组</a:t>
            </a:r>
            <a:r>
              <a:rPr lang="zh-CN" altLang="en-US" dirty="0"/>
              <a:t>成振荡器，它的输</a:t>
            </a:r>
            <a:r>
              <a:rPr lang="zh-CN" altLang="en-US" dirty="0" smtClean="0"/>
              <a:t>出被</a:t>
            </a:r>
            <a:r>
              <a:rPr lang="zh-CN" altLang="en-US" dirty="0"/>
              <a:t>送</a:t>
            </a:r>
            <a:r>
              <a:rPr lang="zh-CN" altLang="en-US" dirty="0" smtClean="0"/>
              <a:t>到</a:t>
            </a:r>
            <a:r>
              <a:rPr lang="en-US" altLang="zh-CN" dirty="0"/>
              <a:t>IC</a:t>
            </a:r>
            <a:r>
              <a:rPr lang="en-US" altLang="zh-CN" baseline="-25000" dirty="0"/>
              <a:t>1</a:t>
            </a:r>
            <a:r>
              <a:rPr lang="zh-CN" altLang="en-US" dirty="0" smtClean="0"/>
              <a:t>的</a:t>
            </a:r>
            <a:r>
              <a:rPr lang="en-US" altLang="zh-CN" dirty="0" smtClean="0"/>
              <a:t>22</a:t>
            </a:r>
            <a:r>
              <a:rPr lang="zh-CN" altLang="en-US" dirty="0" smtClean="0"/>
              <a:t>、</a:t>
            </a:r>
            <a:r>
              <a:rPr lang="en-US" altLang="zh-CN" dirty="0" smtClean="0"/>
              <a:t>23</a:t>
            </a:r>
            <a:r>
              <a:rPr lang="zh-CN" altLang="en-US" dirty="0" smtClean="0"/>
              <a:t>号</a:t>
            </a:r>
            <a:r>
              <a:rPr lang="zh-CN" altLang="en-US" dirty="0"/>
              <a:t>管脚，与调谐后的信号混频从而得到中频</a:t>
            </a:r>
            <a:r>
              <a:rPr lang="zh-CN" altLang="en-US" dirty="0" smtClean="0"/>
              <a:t>的</a:t>
            </a:r>
            <a:r>
              <a:rPr lang="en-US" altLang="zh-CN" dirty="0" smtClean="0"/>
              <a:t>FM</a:t>
            </a:r>
            <a:r>
              <a:rPr lang="zh-CN" altLang="en-US" dirty="0" smtClean="0"/>
              <a:t>信</a:t>
            </a:r>
            <a:r>
              <a:rPr lang="zh-CN" altLang="en-US" dirty="0"/>
              <a:t>号。陶瓷滤波器 </a:t>
            </a:r>
            <a:r>
              <a:rPr lang="en-US" altLang="zh-CN" dirty="0" smtClean="0"/>
              <a:t>XT</a:t>
            </a:r>
            <a:r>
              <a:rPr lang="en-US" altLang="zh-CN" baseline="-25000" dirty="0" smtClean="0"/>
              <a:t>1</a:t>
            </a:r>
            <a:r>
              <a:rPr lang="zh-CN" altLang="en-US" dirty="0" smtClean="0"/>
              <a:t>、</a:t>
            </a:r>
            <a:r>
              <a:rPr lang="en-US" altLang="zh-CN" dirty="0" smtClean="0"/>
              <a:t>XT</a:t>
            </a:r>
            <a:r>
              <a:rPr lang="en-US" altLang="zh-CN" baseline="-25000" dirty="0" smtClean="0"/>
              <a:t>2</a:t>
            </a:r>
            <a:r>
              <a:rPr lang="zh-CN" altLang="en-US" dirty="0" smtClean="0"/>
              <a:t>用</a:t>
            </a:r>
            <a:r>
              <a:rPr lang="zh-CN" altLang="en-US" dirty="0"/>
              <a:t>来滤出中频频率并被送</a:t>
            </a:r>
            <a:r>
              <a:rPr lang="zh-CN" altLang="en-US" dirty="0" smtClean="0"/>
              <a:t>到</a:t>
            </a:r>
            <a:r>
              <a:rPr lang="en-US" altLang="zh-CN" dirty="0"/>
              <a:t>IC</a:t>
            </a:r>
            <a:r>
              <a:rPr lang="en-US" altLang="zh-CN" baseline="-25000" dirty="0"/>
              <a:t>1</a:t>
            </a:r>
            <a:r>
              <a:rPr lang="zh-CN" altLang="en-US" dirty="0" smtClean="0"/>
              <a:t>的</a:t>
            </a:r>
            <a:r>
              <a:rPr lang="en-US" altLang="zh-CN" dirty="0" smtClean="0"/>
              <a:t>4</a:t>
            </a:r>
            <a:r>
              <a:rPr lang="zh-CN" altLang="en-US" dirty="0" smtClean="0"/>
              <a:t>号</a:t>
            </a:r>
            <a:r>
              <a:rPr lang="zh-CN" altLang="en-US" dirty="0"/>
              <a:t>管脚。内部检测器用来检测调频信号。 调频接收机最终得到的信号</a:t>
            </a:r>
            <a:r>
              <a:rPr lang="zh-CN" altLang="en-US" dirty="0" smtClean="0"/>
              <a:t>从</a:t>
            </a:r>
            <a:r>
              <a:rPr lang="en-US" altLang="zh-CN" dirty="0" smtClean="0"/>
              <a:t>11</a:t>
            </a:r>
            <a:r>
              <a:rPr lang="zh-CN" altLang="en-US" dirty="0" smtClean="0"/>
              <a:t>号</a:t>
            </a:r>
            <a:r>
              <a:rPr lang="zh-CN" altLang="en-US" dirty="0"/>
              <a:t>管脚获得，并被送到后续的放大器。该电路参数如下： </a:t>
            </a:r>
            <a:r>
              <a:rPr lang="en-US" altLang="zh-CN" dirty="0" smtClean="0"/>
              <a:t>R</a:t>
            </a:r>
            <a:r>
              <a:rPr lang="en-US" altLang="zh-CN" baseline="-25000" dirty="0" smtClean="0"/>
              <a:t>1</a:t>
            </a:r>
            <a:r>
              <a:rPr lang="zh-CN" altLang="en-US" dirty="0" smtClean="0"/>
              <a:t>＝</a:t>
            </a:r>
            <a:r>
              <a:rPr lang="en-US" altLang="zh-CN" dirty="0" smtClean="0"/>
              <a:t>820</a:t>
            </a:r>
            <a:r>
              <a:rPr lang="el-GR" altLang="zh-CN" dirty="0" smtClean="0"/>
              <a:t>Ω</a:t>
            </a:r>
            <a:r>
              <a:rPr lang="zh-CN" altLang="el-GR" dirty="0"/>
              <a:t>， </a:t>
            </a:r>
            <a:r>
              <a:rPr lang="en-US" altLang="zh-CN" dirty="0" smtClean="0"/>
              <a:t>C</a:t>
            </a:r>
            <a:r>
              <a:rPr lang="en-US" altLang="zh-CN" baseline="-25000" dirty="0" smtClean="0"/>
              <a:t>1</a:t>
            </a:r>
            <a:r>
              <a:rPr lang="zh-CN" altLang="en-US" dirty="0" smtClean="0"/>
              <a:t>、 </a:t>
            </a:r>
            <a:r>
              <a:rPr lang="en-US" altLang="zh-CN" dirty="0" smtClean="0"/>
              <a:t>C</a:t>
            </a:r>
            <a:r>
              <a:rPr lang="en-US" altLang="zh-CN" baseline="-25000" dirty="0" smtClean="0"/>
              <a:t>2</a:t>
            </a:r>
            <a:r>
              <a:rPr lang="zh-CN" altLang="en-US" dirty="0" smtClean="0"/>
              <a:t>＝</a:t>
            </a:r>
            <a:r>
              <a:rPr lang="en-US" altLang="zh-CN" dirty="0" smtClean="0"/>
              <a:t>4.7</a:t>
            </a:r>
            <a:r>
              <a:rPr lang="el-GR" altLang="zh-CN" dirty="0" smtClean="0"/>
              <a:t>μ</a:t>
            </a:r>
            <a:r>
              <a:rPr lang="en-US" altLang="zh-CN" dirty="0" smtClean="0"/>
              <a:t>F/355V</a:t>
            </a:r>
            <a:r>
              <a:rPr lang="zh-CN" altLang="en-US" dirty="0" smtClean="0"/>
              <a:t>， </a:t>
            </a:r>
            <a:r>
              <a:rPr lang="en-US" altLang="zh-CN" dirty="0" smtClean="0"/>
              <a:t>C</a:t>
            </a:r>
            <a:r>
              <a:rPr lang="en-US" altLang="zh-CN" baseline="-25000" dirty="0" smtClean="0"/>
              <a:t>3</a:t>
            </a:r>
            <a:r>
              <a:rPr lang="zh-CN" altLang="en-US" dirty="0" smtClean="0"/>
              <a:t>＝</a:t>
            </a:r>
            <a:r>
              <a:rPr lang="en-US" altLang="zh-CN" dirty="0" smtClean="0"/>
              <a:t>470pF</a:t>
            </a:r>
            <a:r>
              <a:rPr lang="zh-CN" altLang="en-US" dirty="0" smtClean="0"/>
              <a:t>， </a:t>
            </a:r>
            <a:r>
              <a:rPr lang="en-US" altLang="zh-CN" dirty="0" smtClean="0"/>
              <a:t>C</a:t>
            </a:r>
            <a:r>
              <a:rPr lang="en-US" altLang="zh-CN" baseline="-25000" dirty="0" smtClean="0"/>
              <a:t>5</a:t>
            </a:r>
            <a:r>
              <a:rPr lang="zh-CN" altLang="en-US" dirty="0" smtClean="0"/>
              <a:t> ＝</a:t>
            </a:r>
            <a:endParaRPr lang="zh-CN" altLang="en-US" dirty="0"/>
          </a:p>
        </p:txBody>
      </p:sp>
    </p:spTree>
    <p:extLst>
      <p:ext uri="{BB962C8B-B14F-4D97-AF65-F5344CB8AC3E}">
        <p14:creationId xmlns:p14="http://schemas.microsoft.com/office/powerpoint/2010/main" val="22065695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470pF</a:t>
            </a:r>
            <a:r>
              <a:rPr lang="zh-CN" altLang="en-US" dirty="0" smtClean="0"/>
              <a:t>， </a:t>
            </a:r>
            <a:r>
              <a:rPr lang="en-US" altLang="zh-CN" dirty="0" smtClean="0"/>
              <a:t>C</a:t>
            </a:r>
            <a:r>
              <a:rPr lang="en-US" altLang="zh-CN" baseline="-25000" dirty="0" smtClean="0"/>
              <a:t>4</a:t>
            </a:r>
            <a:r>
              <a:rPr lang="zh-CN" altLang="en-US" dirty="0" smtClean="0"/>
              <a:t> ＝</a:t>
            </a:r>
            <a:r>
              <a:rPr lang="en-US" altLang="zh-CN" dirty="0" smtClean="0"/>
              <a:t>22pF</a:t>
            </a:r>
            <a:r>
              <a:rPr lang="zh-CN" altLang="en-US" dirty="0" smtClean="0"/>
              <a:t>， </a:t>
            </a:r>
            <a:r>
              <a:rPr lang="en-US" altLang="zh-CN" dirty="0" smtClean="0"/>
              <a:t>C</a:t>
            </a:r>
            <a:r>
              <a:rPr lang="en-US" altLang="zh-CN" baseline="-25000" dirty="0" smtClean="0"/>
              <a:t>6</a:t>
            </a:r>
            <a:r>
              <a:rPr lang="zh-CN" altLang="en-US" dirty="0"/>
              <a:t> </a:t>
            </a:r>
            <a:r>
              <a:rPr lang="zh-CN" altLang="en-US" dirty="0" smtClean="0"/>
              <a:t>＝</a:t>
            </a:r>
            <a:r>
              <a:rPr lang="en-US" altLang="zh-CN" dirty="0" smtClean="0"/>
              <a:t>0.02</a:t>
            </a:r>
            <a:r>
              <a:rPr lang="el-GR" altLang="zh-CN" dirty="0"/>
              <a:t> </a:t>
            </a:r>
            <a:r>
              <a:rPr lang="el-GR" altLang="zh-CN" dirty="0" smtClean="0"/>
              <a:t>μ</a:t>
            </a:r>
            <a:r>
              <a:rPr lang="en-US" altLang="zh-CN" dirty="0" smtClean="0"/>
              <a:t>F</a:t>
            </a:r>
            <a:r>
              <a:rPr lang="zh-CN" altLang="en-US" dirty="0"/>
              <a:t> </a:t>
            </a:r>
            <a:r>
              <a:rPr lang="zh-CN" altLang="en-US" dirty="0" smtClean="0"/>
              <a:t>，</a:t>
            </a:r>
            <a:r>
              <a:rPr lang="en-US" altLang="zh-CN" dirty="0" smtClean="0"/>
              <a:t>C</a:t>
            </a:r>
            <a:r>
              <a:rPr lang="en-US" altLang="zh-CN" baseline="-25000" dirty="0" smtClean="0"/>
              <a:t>7</a:t>
            </a:r>
            <a:r>
              <a:rPr lang="zh-CN" altLang="en-US" dirty="0"/>
              <a:t> </a:t>
            </a:r>
            <a:r>
              <a:rPr lang="zh-CN" altLang="en-US" dirty="0" smtClean="0"/>
              <a:t>＝</a:t>
            </a:r>
            <a:r>
              <a:rPr lang="en-US" altLang="zh-CN" dirty="0" smtClean="0"/>
              <a:t>0.01</a:t>
            </a:r>
            <a:r>
              <a:rPr lang="el-GR" altLang="zh-CN" dirty="0"/>
              <a:t> μ</a:t>
            </a:r>
            <a:r>
              <a:rPr lang="en-US" altLang="zh-CN" dirty="0"/>
              <a:t>F</a:t>
            </a:r>
            <a:r>
              <a:rPr lang="zh-CN" altLang="en-US" dirty="0"/>
              <a:t> </a:t>
            </a:r>
            <a:r>
              <a:rPr lang="zh-CN" altLang="en-US" dirty="0" smtClean="0"/>
              <a:t>，</a:t>
            </a:r>
            <a:r>
              <a:rPr lang="en-US" altLang="zh-CN" dirty="0" smtClean="0"/>
              <a:t>C</a:t>
            </a:r>
            <a:r>
              <a:rPr lang="en-US" altLang="zh-CN" baseline="-25000" dirty="0" smtClean="0"/>
              <a:t>10</a:t>
            </a:r>
            <a:r>
              <a:rPr lang="el-GR" altLang="zh-CN" dirty="0"/>
              <a:t> </a:t>
            </a:r>
            <a:r>
              <a:rPr lang="zh-CN" altLang="en-US" dirty="0" smtClean="0"/>
              <a:t>＝</a:t>
            </a:r>
            <a:r>
              <a:rPr lang="en-US" altLang="zh-CN" dirty="0" smtClean="0"/>
              <a:t>0.01</a:t>
            </a:r>
            <a:r>
              <a:rPr lang="zh-CN" altLang="en-US" dirty="0" smtClean="0"/>
              <a:t> </a:t>
            </a:r>
            <a:r>
              <a:rPr lang="el-GR" altLang="zh-CN" dirty="0" smtClean="0"/>
              <a:t>μ</a:t>
            </a:r>
            <a:r>
              <a:rPr lang="en-US" altLang="zh-CN" dirty="0"/>
              <a:t>F</a:t>
            </a:r>
            <a:r>
              <a:rPr lang="zh-CN" altLang="en-US" dirty="0"/>
              <a:t> </a:t>
            </a:r>
            <a:r>
              <a:rPr lang="zh-CN" altLang="en-US" dirty="0" smtClean="0"/>
              <a:t>，</a:t>
            </a:r>
            <a:r>
              <a:rPr lang="en-US" altLang="zh-CN" dirty="0" smtClean="0"/>
              <a:t>C</a:t>
            </a:r>
            <a:r>
              <a:rPr lang="en-US" altLang="zh-CN" baseline="-25000" dirty="0" smtClean="0"/>
              <a:t>8</a:t>
            </a:r>
            <a:r>
              <a:rPr lang="zh-CN" altLang="en-US" dirty="0"/>
              <a:t> ＝</a:t>
            </a:r>
            <a:r>
              <a:rPr lang="en-US" altLang="zh-CN" dirty="0" smtClean="0"/>
              <a:t>27pF</a:t>
            </a:r>
            <a:r>
              <a:rPr lang="zh-CN" altLang="en-US" dirty="0"/>
              <a:t> </a:t>
            </a:r>
            <a:r>
              <a:rPr lang="zh-CN" altLang="en-US" dirty="0" smtClean="0"/>
              <a:t>，</a:t>
            </a:r>
            <a:r>
              <a:rPr lang="en-US" altLang="zh-CN" dirty="0" smtClean="0"/>
              <a:t>C</a:t>
            </a:r>
            <a:r>
              <a:rPr lang="en-US" altLang="zh-CN" baseline="-25000" dirty="0" smtClean="0"/>
              <a:t>9</a:t>
            </a:r>
            <a:r>
              <a:rPr lang="zh-CN" altLang="en-US" baseline="-25000" dirty="0"/>
              <a:t> </a:t>
            </a:r>
            <a:r>
              <a:rPr lang="zh-CN" altLang="en-US" dirty="0"/>
              <a:t>＝</a:t>
            </a:r>
            <a:r>
              <a:rPr lang="en-US" altLang="zh-CN" dirty="0"/>
              <a:t>27pF</a:t>
            </a:r>
            <a:r>
              <a:rPr lang="zh-CN" altLang="en-US" dirty="0"/>
              <a:t> </a:t>
            </a:r>
            <a:r>
              <a:rPr lang="zh-CN" altLang="en-US" dirty="0" smtClean="0"/>
              <a:t>，</a:t>
            </a:r>
            <a:r>
              <a:rPr lang="en-US" altLang="zh-CN" dirty="0" smtClean="0"/>
              <a:t>C</a:t>
            </a:r>
            <a:r>
              <a:rPr lang="en-US" altLang="zh-CN" baseline="-25000" dirty="0" smtClean="0"/>
              <a:t>11</a:t>
            </a:r>
            <a:r>
              <a:rPr lang="zh-CN" altLang="en-US" dirty="0"/>
              <a:t> </a:t>
            </a:r>
            <a:r>
              <a:rPr lang="zh-CN" altLang="en-US" dirty="0" smtClean="0"/>
              <a:t>＝</a:t>
            </a:r>
            <a:r>
              <a:rPr lang="en-US" altLang="zh-CN" dirty="0" smtClean="0"/>
              <a:t>47nF</a:t>
            </a:r>
            <a:r>
              <a:rPr lang="zh-CN" altLang="en-US" dirty="0" smtClean="0"/>
              <a:t> ，</a:t>
            </a:r>
            <a:r>
              <a:rPr lang="en-US" altLang="zh-CN" dirty="0" smtClean="0"/>
              <a:t>C</a:t>
            </a:r>
            <a:r>
              <a:rPr lang="en-US" altLang="zh-CN" baseline="-25000" dirty="0" smtClean="0"/>
              <a:t>12</a:t>
            </a:r>
            <a:r>
              <a:rPr lang="zh-CN" altLang="en-US" dirty="0"/>
              <a:t> </a:t>
            </a:r>
            <a:r>
              <a:rPr lang="zh-CN" altLang="en-US" dirty="0" smtClean="0"/>
              <a:t>＝</a:t>
            </a:r>
            <a:r>
              <a:rPr lang="en-US" altLang="zh-CN" dirty="0" smtClean="0"/>
              <a:t>220</a:t>
            </a:r>
            <a:r>
              <a:rPr lang="el-GR" altLang="zh-CN" dirty="0"/>
              <a:t> μ</a:t>
            </a:r>
            <a:r>
              <a:rPr lang="en-US" altLang="zh-CN" dirty="0" smtClean="0"/>
              <a:t>F/25V</a:t>
            </a:r>
            <a:r>
              <a:rPr lang="zh-CN" altLang="en-US" dirty="0"/>
              <a:t> </a:t>
            </a:r>
            <a:r>
              <a:rPr lang="zh-CN" altLang="en-US" dirty="0" smtClean="0"/>
              <a:t>，</a:t>
            </a:r>
            <a:r>
              <a:rPr lang="en-US" altLang="zh-CN" dirty="0" smtClean="0"/>
              <a:t>VC</a:t>
            </a:r>
            <a:r>
              <a:rPr lang="en-US" altLang="zh-CN" baseline="-25000" dirty="0" smtClean="0"/>
              <a:t>1</a:t>
            </a:r>
            <a:r>
              <a:rPr lang="zh-CN" altLang="en-US" dirty="0"/>
              <a:t> ＝</a:t>
            </a:r>
            <a:r>
              <a:rPr lang="en-US" altLang="zh-CN" dirty="0" smtClean="0"/>
              <a:t>22pF</a:t>
            </a:r>
            <a:r>
              <a:rPr lang="zh-CN" altLang="en-US" dirty="0" smtClean="0"/>
              <a:t> ，</a:t>
            </a:r>
            <a:r>
              <a:rPr lang="en-US" altLang="zh-CN" dirty="0" smtClean="0"/>
              <a:t>VC</a:t>
            </a:r>
            <a:r>
              <a:rPr lang="en-US" altLang="zh-CN" baseline="-25000" dirty="0" smtClean="0"/>
              <a:t>2</a:t>
            </a:r>
            <a:r>
              <a:rPr lang="zh-CN" altLang="en-US" dirty="0"/>
              <a:t> </a:t>
            </a:r>
            <a:r>
              <a:rPr lang="zh-CN" altLang="en-US" dirty="0" smtClean="0"/>
              <a:t>＝</a:t>
            </a:r>
            <a:r>
              <a:rPr lang="en-US" altLang="zh-CN" dirty="0" smtClean="0"/>
              <a:t>39pF</a:t>
            </a:r>
            <a:r>
              <a:rPr lang="zh-CN" altLang="en-US" dirty="0" smtClean="0"/>
              <a:t> </a:t>
            </a:r>
            <a:r>
              <a:rPr lang="zh-CN" altLang="en-US" dirty="0"/>
              <a:t>， </a:t>
            </a:r>
            <a:r>
              <a:rPr lang="en-US" altLang="zh-CN" dirty="0" smtClean="0"/>
              <a:t>IC</a:t>
            </a:r>
            <a:r>
              <a:rPr lang="en-US" altLang="zh-CN" baseline="-25000" dirty="0" smtClean="0"/>
              <a:t>1</a:t>
            </a:r>
            <a:r>
              <a:rPr lang="zh-CN" altLang="en-US" dirty="0" smtClean="0"/>
              <a:t>为 </a:t>
            </a:r>
            <a:r>
              <a:rPr lang="en-US" altLang="zh-CN" dirty="0" smtClean="0"/>
              <a:t>TEA5591</a:t>
            </a:r>
            <a:r>
              <a:rPr lang="zh-CN" altLang="en-US" dirty="0"/>
              <a:t> </a:t>
            </a:r>
            <a:r>
              <a:rPr lang="zh-CN" altLang="en-US" dirty="0" smtClean="0"/>
              <a:t>，</a:t>
            </a:r>
            <a:r>
              <a:rPr lang="en-US" altLang="zh-CN" dirty="0" smtClean="0"/>
              <a:t>VD</a:t>
            </a:r>
            <a:r>
              <a:rPr lang="zh-CN" altLang="en-US" dirty="0" smtClean="0"/>
              <a:t>为</a:t>
            </a:r>
            <a:r>
              <a:rPr lang="en-US" altLang="zh-CN" dirty="0" smtClean="0"/>
              <a:t>1N4007</a:t>
            </a:r>
            <a:r>
              <a:rPr lang="zh-CN" altLang="en-US" dirty="0" smtClean="0"/>
              <a:t>。</a:t>
            </a:r>
            <a:endParaRPr lang="zh-CN" altLang="en-US" baseline="-25000" dirty="0"/>
          </a:p>
        </p:txBody>
      </p:sp>
    </p:spTree>
    <p:extLst>
      <p:ext uri="{BB962C8B-B14F-4D97-AF65-F5344CB8AC3E}">
        <p14:creationId xmlns:p14="http://schemas.microsoft.com/office/powerpoint/2010/main" val="14743356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273103"/>
            <a:ext cx="7910915" cy="3774885"/>
          </a:xfrm>
          <a:prstGeom prst="rect">
            <a:avLst/>
          </a:prstGeom>
        </p:spPr>
      </p:pic>
      <p:sp>
        <p:nvSpPr>
          <p:cNvPr id="4" name="矩形 3"/>
          <p:cNvSpPr/>
          <p:nvPr/>
        </p:nvSpPr>
        <p:spPr>
          <a:xfrm>
            <a:off x="2625794" y="5611753"/>
            <a:ext cx="3892412" cy="461665"/>
          </a:xfrm>
          <a:prstGeom prst="rect">
            <a:avLst/>
          </a:prstGeom>
        </p:spPr>
        <p:txBody>
          <a:bodyPr wrap="none">
            <a:spAutoFit/>
          </a:bodyPr>
          <a:lstStyle/>
          <a:p>
            <a:pPr algn="ctr"/>
            <a:r>
              <a:rPr lang="zh-CN" altLang="en-US" sz="2400" dirty="0" smtClean="0"/>
              <a:t>图</a:t>
            </a:r>
            <a:r>
              <a:rPr lang="en-US" altLang="zh-CN" sz="2400" dirty="0" smtClean="0"/>
              <a:t>7-29</a:t>
            </a:r>
            <a:r>
              <a:rPr lang="zh-CN" altLang="en-US" sz="2400" dirty="0"/>
              <a:t>　调频接收机电路图 </a:t>
            </a:r>
          </a:p>
        </p:txBody>
      </p:sp>
    </p:spTree>
    <p:extLst>
      <p:ext uri="{BB962C8B-B14F-4D97-AF65-F5344CB8AC3E}">
        <p14:creationId xmlns:p14="http://schemas.microsoft.com/office/powerpoint/2010/main" val="3719408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上式可知，单一频率余弦信号作为调制信号时，其调频信号是由许多频率分量组成 的，而不是像振幅调制那样，单一频率正弦信号作为调制信号时只产生两个边频</a:t>
            </a:r>
            <a:r>
              <a:rPr lang="zh-CN" altLang="en-US" dirty="0" smtClean="0"/>
              <a:t>（</a:t>
            </a:r>
            <a:r>
              <a:rPr lang="en-US" altLang="zh-CN" dirty="0" smtClean="0"/>
              <a:t>AM</a:t>
            </a:r>
            <a:r>
              <a:rPr lang="zh-CN" altLang="en-US" dirty="0" smtClean="0"/>
              <a:t>、</a:t>
            </a:r>
            <a:r>
              <a:rPr lang="en-US" altLang="zh-CN" dirty="0" smtClean="0"/>
              <a:t>DSB</a:t>
            </a:r>
            <a:r>
              <a:rPr lang="zh-CN" altLang="en-US" dirty="0" smtClean="0"/>
              <a:t>）</a:t>
            </a:r>
            <a:r>
              <a:rPr lang="zh-CN" altLang="en-US" dirty="0"/>
              <a:t>或一个边频（ </a:t>
            </a:r>
            <a:r>
              <a:rPr lang="en-US" altLang="zh-CN" dirty="0" smtClean="0"/>
              <a:t>SSB</a:t>
            </a:r>
            <a:r>
              <a:rPr lang="zh-CN" altLang="en-US" dirty="0" smtClean="0"/>
              <a:t>）</a:t>
            </a:r>
            <a:r>
              <a:rPr lang="zh-CN" altLang="en-US" dirty="0"/>
              <a:t>。因此调频和调相属于频谱的非线性变换。 </a:t>
            </a:r>
            <a:r>
              <a:rPr lang="en-US" altLang="zh-CN" dirty="0" smtClean="0"/>
              <a:t/>
            </a:r>
            <a:br>
              <a:rPr lang="en-US" altLang="zh-CN" dirty="0" smtClean="0"/>
            </a:br>
            <a:r>
              <a:rPr lang="en-US" altLang="zh-CN" dirty="0" smtClean="0"/>
              <a:t>        </a:t>
            </a:r>
            <a:r>
              <a:rPr lang="zh-CN" altLang="en-US" dirty="0" smtClean="0"/>
              <a:t>式</a:t>
            </a:r>
            <a:r>
              <a:rPr lang="zh-CN" altLang="en-US" dirty="0"/>
              <a:t>（ </a:t>
            </a:r>
            <a:r>
              <a:rPr lang="en-US" altLang="zh-CN" dirty="0" smtClean="0"/>
              <a:t>7-6</a:t>
            </a:r>
            <a:r>
              <a:rPr lang="zh-CN" altLang="en-US" dirty="0" smtClean="0"/>
              <a:t>）</a:t>
            </a:r>
            <a:r>
              <a:rPr lang="zh-CN" altLang="en-US" dirty="0"/>
              <a:t>表明，调频信号是由载</a:t>
            </a:r>
            <a:r>
              <a:rPr lang="zh-CN" altLang="en-US" dirty="0" smtClean="0"/>
              <a:t>波</a:t>
            </a:r>
            <a:r>
              <a:rPr lang="el-GR" altLang="zh-CN" dirty="0"/>
              <a:t>ω</a:t>
            </a:r>
            <a:r>
              <a:rPr lang="en-US" altLang="zh-CN" baseline="-25000" dirty="0"/>
              <a:t>c</a:t>
            </a:r>
            <a:r>
              <a:rPr lang="zh-CN" altLang="en-US" dirty="0"/>
              <a:t>与无数边频</a:t>
            </a:r>
            <a:r>
              <a:rPr lang="el-GR" altLang="zh-CN" dirty="0"/>
              <a:t>ω</a:t>
            </a:r>
            <a:r>
              <a:rPr lang="en-US" altLang="zh-CN" baseline="-25000" dirty="0"/>
              <a:t>c</a:t>
            </a:r>
            <a:r>
              <a:rPr lang="en-US" altLang="zh-CN" dirty="0"/>
              <a:t>± n</a:t>
            </a:r>
            <a:r>
              <a:rPr lang="el-GR" altLang="zh-CN" dirty="0" smtClean="0"/>
              <a:t>Ω</a:t>
            </a:r>
            <a:r>
              <a:rPr lang="zh-CN" altLang="en-US" dirty="0"/>
              <a:t>组成。若不考虑每一边频</a:t>
            </a:r>
            <a:r>
              <a:rPr lang="zh-CN" altLang="en-US" dirty="0" smtClean="0"/>
              <a:t>的</a:t>
            </a:r>
            <a:r>
              <a:rPr lang="zh-CN" altLang="en-US" dirty="0"/>
              <a:t>相位，则这些边频对称地分布在载频两边，其幅度由调制指</a:t>
            </a:r>
            <a:r>
              <a:rPr lang="zh-CN" altLang="en-US" dirty="0" smtClean="0"/>
              <a:t>数</a:t>
            </a:r>
            <a:r>
              <a:rPr lang="en-US" altLang="zh-CN" dirty="0"/>
              <a:t>m</a:t>
            </a:r>
            <a:r>
              <a:rPr lang="en-US" altLang="zh-CN" baseline="-25000" dirty="0"/>
              <a:t>f</a:t>
            </a:r>
            <a:r>
              <a:rPr lang="zh-CN" altLang="en-US" dirty="0"/>
              <a:t>决定。这些边频的相位</a:t>
            </a:r>
            <a:r>
              <a:rPr lang="zh-CN" altLang="en-US" dirty="0" smtClean="0"/>
              <a:t>由</a:t>
            </a:r>
            <a:r>
              <a:rPr lang="zh-CN" altLang="en-US" dirty="0"/>
              <a:t>其位置（边频次数</a:t>
            </a:r>
            <a:r>
              <a:rPr lang="en-US" altLang="zh-CN" dirty="0"/>
              <a:t>n</a:t>
            </a:r>
            <a:r>
              <a:rPr lang="zh-CN" altLang="en-US" dirty="0"/>
              <a:t>）</a:t>
            </a:r>
            <a:r>
              <a:rPr lang="zh-CN" altLang="en-US" dirty="0" smtClean="0"/>
              <a:t>和</a:t>
            </a:r>
            <a:r>
              <a:rPr lang="en-US" altLang="zh-CN" dirty="0"/>
              <a:t>J</a:t>
            </a:r>
            <a:r>
              <a:rPr lang="en-US" altLang="zh-CN" baseline="-25000" dirty="0"/>
              <a:t>n</a:t>
            </a:r>
            <a:r>
              <a:rPr lang="en-US" altLang="zh-CN" dirty="0"/>
              <a:t>(m</a:t>
            </a:r>
            <a:r>
              <a:rPr lang="en-US" altLang="zh-CN" baseline="-25000" dirty="0"/>
              <a:t>f</a:t>
            </a:r>
            <a:r>
              <a:rPr lang="en-US" altLang="zh-CN" dirty="0"/>
              <a:t>)</a:t>
            </a:r>
            <a:r>
              <a:rPr lang="zh-CN" altLang="en-US" dirty="0"/>
              <a:t>确定。 </a:t>
            </a:r>
            <a:r>
              <a:rPr lang="en-US" altLang="zh-CN" dirty="0"/>
              <a:t>m</a:t>
            </a:r>
            <a:r>
              <a:rPr lang="en-US" altLang="zh-CN" baseline="-25000" dirty="0"/>
              <a:t>f</a:t>
            </a:r>
            <a:r>
              <a:rPr lang="zh-CN" altLang="en-US" dirty="0"/>
              <a:t>变化，调频信号的频谱也随之发生变化（各频率</a:t>
            </a:r>
            <a:r>
              <a:rPr lang="zh-CN" altLang="en-US" dirty="0" smtClean="0"/>
              <a:t>分量</a:t>
            </a:r>
            <a:r>
              <a:rPr lang="zh-CN" altLang="en-US" dirty="0"/>
              <a:t>的幅值相对变化），这是调频信号的一大特</a:t>
            </a:r>
            <a:r>
              <a:rPr lang="zh-CN" altLang="en-US" dirty="0" smtClean="0"/>
              <a:t>点</a:t>
            </a:r>
            <a:r>
              <a:rPr lang="zh-CN" altLang="en-US" dirty="0" smtClean="0"/>
              <a:t>。</a:t>
            </a:r>
            <a:endParaRPr lang="zh-CN" altLang="en-US" dirty="0"/>
          </a:p>
        </p:txBody>
      </p:sp>
    </p:spTree>
    <p:extLst>
      <p:ext uri="{BB962C8B-B14F-4D97-AF65-F5344CB8AC3E}">
        <p14:creationId xmlns:p14="http://schemas.microsoft.com/office/powerpoint/2010/main" val="250984966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如图</a:t>
                </a:r>
                <a:r>
                  <a:rPr lang="en-US" altLang="zh-CN" dirty="0" smtClean="0"/>
                  <a:t>7-30</a:t>
                </a:r>
                <a:r>
                  <a:rPr lang="zh-CN" altLang="en-US" dirty="0" smtClean="0"/>
                  <a:t>所</a:t>
                </a:r>
                <a:r>
                  <a:rPr lang="zh-CN" altLang="en-US" dirty="0"/>
                  <a:t>示集成相位鉴频器是由线性相移网络（由</a:t>
                </a:r>
                <a:br>
                  <a:rPr lang="zh-CN" altLang="en-US" dirty="0"/>
                </a:br>
                <a:r>
                  <a:rPr lang="en-US" altLang="zh-CN" dirty="0" smtClean="0"/>
                  <a:t>C</a:t>
                </a:r>
                <a:r>
                  <a:rPr lang="en-US" altLang="zh-CN" baseline="-25000" dirty="0" smtClean="0"/>
                  <a:t>1</a:t>
                </a:r>
                <a:r>
                  <a:rPr lang="zh-CN" altLang="en-US" dirty="0" smtClean="0"/>
                  <a:t>、 </a:t>
                </a:r>
                <a:r>
                  <a:rPr lang="en-US" altLang="zh-CN" dirty="0" smtClean="0"/>
                  <a:t>C</a:t>
                </a:r>
                <a:r>
                  <a:rPr lang="en-US" altLang="zh-CN" baseline="-25000" dirty="0" smtClean="0"/>
                  <a:t>2</a:t>
                </a:r>
                <a:r>
                  <a:rPr lang="zh-CN" altLang="en-US" dirty="0" smtClean="0"/>
                  <a:t>和 </a:t>
                </a:r>
                <a:r>
                  <a:rPr lang="en-US" altLang="zh-CN" dirty="0" smtClean="0"/>
                  <a:t>L</a:t>
                </a:r>
                <a:r>
                  <a:rPr lang="zh-CN" altLang="en-US" dirty="0" smtClean="0"/>
                  <a:t>组</a:t>
                </a:r>
                <a:r>
                  <a:rPr lang="zh-CN" altLang="en-US" dirty="0"/>
                  <a:t>成）与模拟乘法</a:t>
                </a:r>
                <a:r>
                  <a:rPr lang="zh-CN" altLang="en-US" dirty="0" smtClean="0"/>
                  <a:t>器（ </a:t>
                </a:r>
                <a:r>
                  <a:rPr lang="en-US" altLang="zh-CN" dirty="0" smtClean="0"/>
                  <a:t>BG314</a:t>
                </a:r>
                <a:r>
                  <a:rPr lang="zh-CN" altLang="en-US" dirty="0" smtClean="0"/>
                  <a:t>或 </a:t>
                </a:r>
                <a:r>
                  <a:rPr lang="en-US" altLang="zh-CN" dirty="0" smtClean="0"/>
                  <a:t>MC1496</a:t>
                </a:r>
                <a:r>
                  <a:rPr lang="zh-CN" altLang="en-US" dirty="0" smtClean="0"/>
                  <a:t>）</a:t>
                </a:r>
                <a:r>
                  <a:rPr lang="zh-CN" altLang="en-US" dirty="0"/>
                  <a:t>共同组成。它是把移相前后的信号直接在模拟乘法器中相乘来实现鉴 频的。输入调频信号 </a:t>
                </a:r>
                <a:r>
                  <a:rPr lang="en-US" altLang="zh-CN" dirty="0" smtClean="0"/>
                  <a:t>U</a:t>
                </a:r>
                <a:r>
                  <a:rPr lang="en-US" altLang="zh-CN" baseline="-25000" dirty="0" smtClean="0"/>
                  <a:t>1</a:t>
                </a:r>
                <a:r>
                  <a:rPr lang="en-US" altLang="zh-CN" dirty="0" smtClean="0"/>
                  <a:t>(t)</a:t>
                </a:r>
                <a:r>
                  <a:rPr lang="zh-CN" altLang="en-US" dirty="0" smtClean="0"/>
                  <a:t>经</a:t>
                </a:r>
                <a:r>
                  <a:rPr lang="zh-CN" altLang="en-US" dirty="0"/>
                  <a:t>相移网络后输出的信号为 </a:t>
                </a:r>
                <a:r>
                  <a:rPr lang="en-US" altLang="zh-CN" dirty="0" smtClean="0"/>
                  <a:t>U</a:t>
                </a:r>
                <a:r>
                  <a:rPr lang="en-US" altLang="zh-CN" baseline="-25000" dirty="0" smtClean="0"/>
                  <a:t>2</a:t>
                </a:r>
                <a:r>
                  <a:rPr lang="en-US" altLang="zh-CN" dirty="0" smtClean="0"/>
                  <a:t>(t</a:t>
                </a:r>
                <a:r>
                  <a:rPr lang="en-US" altLang="zh-CN" dirty="0"/>
                  <a:t>) </a:t>
                </a:r>
                <a:r>
                  <a:rPr lang="zh-CN" altLang="en-US" dirty="0" smtClean="0"/>
                  <a:t>，</a:t>
                </a:r>
                <a:r>
                  <a:rPr lang="zh-CN" altLang="en-US" dirty="0"/>
                  <a:t>其相位对于 </a:t>
                </a:r>
                <a:r>
                  <a:rPr lang="en-US" altLang="zh-CN" dirty="0"/>
                  <a:t>U</a:t>
                </a:r>
                <a:r>
                  <a:rPr lang="en-US" altLang="zh-CN" baseline="-25000" dirty="0"/>
                  <a:t>1</a:t>
                </a:r>
                <a:r>
                  <a:rPr lang="en-US" altLang="zh-CN" dirty="0"/>
                  <a:t>(t)</a:t>
                </a:r>
                <a:r>
                  <a:rPr lang="zh-CN" altLang="en-US" dirty="0" smtClean="0"/>
                  <a:t>而</a:t>
                </a:r>
                <a:r>
                  <a:rPr lang="zh-CN" altLang="en-US" dirty="0"/>
                  <a:t>言是变 化的，若网络具有线性移相特性，则 </a:t>
                </a:r>
                <a:r>
                  <a:rPr lang="en-US" altLang="zh-CN" dirty="0" smtClean="0"/>
                  <a:t>U</a:t>
                </a:r>
                <a:r>
                  <a:rPr lang="en-US" altLang="zh-CN" baseline="-25000" dirty="0" smtClean="0"/>
                  <a:t>2</a:t>
                </a:r>
                <a:r>
                  <a:rPr lang="en-US" altLang="zh-CN" dirty="0" smtClean="0"/>
                  <a:t>(t</a:t>
                </a:r>
                <a:r>
                  <a:rPr lang="en-US" altLang="zh-CN" dirty="0"/>
                  <a:t>)</a:t>
                </a:r>
                <a:r>
                  <a:rPr lang="zh-CN" altLang="en-US" dirty="0" smtClean="0"/>
                  <a:t>相</a:t>
                </a:r>
                <a:r>
                  <a:rPr lang="zh-CN" altLang="en-US" dirty="0"/>
                  <a:t>对于 </a:t>
                </a:r>
                <a:r>
                  <a:rPr lang="en-US" altLang="zh-CN" dirty="0"/>
                  <a:t>U</a:t>
                </a:r>
                <a:r>
                  <a:rPr lang="en-US" altLang="zh-CN" baseline="-25000" dirty="0"/>
                  <a:t>1</a:t>
                </a:r>
                <a:r>
                  <a:rPr lang="en-US" altLang="zh-CN" dirty="0"/>
                  <a:t>(t)</a:t>
                </a:r>
                <a:r>
                  <a:rPr lang="zh-CN" altLang="en-US" dirty="0" smtClean="0"/>
                  <a:t>的</a:t>
                </a:r>
                <a:r>
                  <a:rPr lang="zh-CN" altLang="en-US" dirty="0"/>
                  <a:t>瞬时变化规律与 </a:t>
                </a:r>
                <a:r>
                  <a:rPr lang="en-US" altLang="zh-CN" dirty="0"/>
                  <a:t>U</a:t>
                </a:r>
                <a:r>
                  <a:rPr lang="en-US" altLang="zh-CN" baseline="-25000" dirty="0"/>
                  <a:t>1</a:t>
                </a:r>
                <a:r>
                  <a:rPr lang="en-US" altLang="zh-CN" dirty="0"/>
                  <a:t>(t)</a:t>
                </a:r>
                <a:r>
                  <a:rPr lang="zh-CN" altLang="en-US" dirty="0" smtClean="0"/>
                  <a:t>相</a:t>
                </a:r>
                <a:r>
                  <a:rPr lang="zh-CN" altLang="en-US" dirty="0"/>
                  <a:t>对于 </a:t>
                </a:r>
                <a:r>
                  <a:rPr lang="en-US" altLang="zh-CN" dirty="0" smtClean="0"/>
                  <a:t>U</a:t>
                </a:r>
                <a:r>
                  <a:rPr lang="en-US" altLang="zh-CN" baseline="-25000" dirty="0" smtClean="0"/>
                  <a:t>1</a:t>
                </a:r>
                <a:r>
                  <a:rPr lang="en-US" altLang="zh-CN" dirty="0" smtClean="0"/>
                  <a:t>(</a:t>
                </a:r>
                <a:r>
                  <a:rPr lang="en-US" altLang="zh-CN" i="1" dirty="0" smtClean="0"/>
                  <a:t>f</a:t>
                </a:r>
                <a:r>
                  <a:rPr lang="en-US" altLang="zh-CN" dirty="0" smtClean="0"/>
                  <a:t>)</a:t>
                </a:r>
                <a:r>
                  <a:rPr lang="zh-CN" altLang="en-US" dirty="0" smtClean="0"/>
                  <a:t>的</a:t>
                </a:r>
                <a:r>
                  <a:rPr lang="zh-CN" altLang="en-US" dirty="0"/>
                  <a:t>瞬时频率变化规律是一致的。 </a:t>
                </a:r>
                <a:r>
                  <a:rPr lang="en-US" altLang="zh-CN" dirty="0"/>
                  <a:t>U</a:t>
                </a:r>
                <a:r>
                  <a:rPr lang="en-US" altLang="zh-CN" baseline="-25000" dirty="0"/>
                  <a:t>1</a:t>
                </a:r>
                <a:r>
                  <a:rPr lang="en-US" altLang="zh-CN" dirty="0"/>
                  <a:t>(t)</a:t>
                </a:r>
                <a:r>
                  <a:rPr lang="zh-CN" altLang="en-US" dirty="0" smtClean="0"/>
                  <a:t>与 </a:t>
                </a:r>
                <a:r>
                  <a:rPr lang="en-US" altLang="zh-CN" dirty="0" smtClean="0"/>
                  <a:t>U</a:t>
                </a:r>
                <a:r>
                  <a:rPr lang="en-US" altLang="zh-CN" baseline="-25000" dirty="0" smtClean="0"/>
                  <a:t>2</a:t>
                </a:r>
                <a:r>
                  <a:rPr lang="en-US" altLang="zh-CN" dirty="0" smtClean="0"/>
                  <a:t>(t</a:t>
                </a:r>
                <a:r>
                  <a:rPr lang="en-US" altLang="zh-CN" dirty="0"/>
                  <a:t>)</a:t>
                </a:r>
                <a:r>
                  <a:rPr lang="zh-CN" altLang="en-US" dirty="0" smtClean="0"/>
                  <a:t>相</a:t>
                </a:r>
                <a:r>
                  <a:rPr lang="zh-CN" altLang="en-US" dirty="0"/>
                  <a:t>对于 </a:t>
                </a:r>
                <a:r>
                  <a:rPr lang="en-US" altLang="zh-CN" dirty="0"/>
                  <a:t>U</a:t>
                </a:r>
                <a:r>
                  <a:rPr lang="en-US" altLang="zh-CN" baseline="-25000" dirty="0"/>
                  <a:t>1</a:t>
                </a:r>
                <a:r>
                  <a:rPr lang="en-US" altLang="zh-CN" dirty="0"/>
                  <a:t>(t)</a:t>
                </a:r>
                <a:r>
                  <a:rPr lang="zh-CN" altLang="en-US" dirty="0" smtClean="0"/>
                  <a:t>相</a:t>
                </a:r>
                <a:r>
                  <a:rPr lang="zh-CN" altLang="en-US" dirty="0"/>
                  <a:t>位变化规律的低频信 号，以及乘法器和低通滤波器（由 </a:t>
                </a:r>
                <a:r>
                  <a:rPr lang="en-US" altLang="zh-CN" dirty="0"/>
                  <a:t>R</a:t>
                </a:r>
                <a14:m>
                  <m:oMath xmlns:m="http://schemas.openxmlformats.org/officeDocument/2006/math">
                    <m:r>
                      <a:rPr lang="zh-CN" altLang="en-US" i="1" baseline="-25000">
                        <a:latin typeface="Cambria Math" panose="02040503050406030204" pitchFamily="18" charset="0"/>
                      </a:rPr>
                      <m:t>𝜑</m:t>
                    </m:r>
                  </m:oMath>
                </a14:m>
                <a:r>
                  <a:rPr lang="zh-CN" altLang="el-GR" dirty="0"/>
                  <a:t>、 </a:t>
                </a:r>
                <a:r>
                  <a:rPr lang="en-US" altLang="zh-CN" dirty="0" smtClean="0"/>
                  <a:t>C</a:t>
                </a:r>
                <a14:m>
                  <m:oMath xmlns:m="http://schemas.openxmlformats.org/officeDocument/2006/math">
                    <m:r>
                      <a:rPr lang="zh-CN" altLang="en-US" i="1" baseline="-25000" smtClean="0">
                        <a:latin typeface="Cambria Math" panose="02040503050406030204" pitchFamily="18" charset="0"/>
                      </a:rPr>
                      <m:t>𝜑</m:t>
                    </m:r>
                  </m:oMath>
                </a14:m>
                <a:r>
                  <a:rPr lang="zh-CN" altLang="en-US" dirty="0" smtClean="0"/>
                  <a:t>组</a:t>
                </a:r>
                <a:r>
                  <a:rPr lang="zh-CN" altLang="en-US" dirty="0"/>
                  <a:t>成）实际组成一个鉴相器。</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84363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1" y="1321255"/>
            <a:ext cx="7772397" cy="3689155"/>
          </a:xfrm>
          <a:prstGeom prst="rect">
            <a:avLst/>
          </a:prstGeom>
        </p:spPr>
      </p:pic>
      <p:sp>
        <p:nvSpPr>
          <p:cNvPr id="4" name="矩形 3"/>
          <p:cNvSpPr/>
          <p:nvPr/>
        </p:nvSpPr>
        <p:spPr>
          <a:xfrm>
            <a:off x="2814146" y="5561649"/>
            <a:ext cx="3515706" cy="461665"/>
          </a:xfrm>
          <a:prstGeom prst="rect">
            <a:avLst/>
          </a:prstGeom>
        </p:spPr>
        <p:txBody>
          <a:bodyPr wrap="none">
            <a:spAutoFit/>
          </a:bodyPr>
          <a:lstStyle/>
          <a:p>
            <a:pPr algn="ctr"/>
            <a:r>
              <a:rPr lang="zh-CN" altLang="en-US" sz="2400" dirty="0" smtClean="0"/>
              <a:t>图</a:t>
            </a:r>
            <a:r>
              <a:rPr lang="en-US" altLang="zh-CN" sz="2400" dirty="0" smtClean="0"/>
              <a:t>7-30</a:t>
            </a:r>
            <a:r>
              <a:rPr lang="zh-CN" altLang="en-US" sz="2400" dirty="0"/>
              <a:t>　集成相位鉴频器</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31499326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a:t>
            </a:r>
            <a:r>
              <a:rPr lang="zh-CN" altLang="en-US" sz="3200" b="1" dirty="0" smtClean="0"/>
              <a:t>   思考题</a:t>
            </a:r>
            <a:r>
              <a:rPr lang="zh-CN" altLang="en-US" sz="3200" b="1" dirty="0"/>
              <a:t>与练习</a:t>
            </a:r>
            <a:r>
              <a:rPr lang="zh-CN" altLang="en-US" sz="3200" b="1" dirty="0" smtClean="0"/>
              <a:t>题</a:t>
            </a:r>
            <a:r>
              <a:rPr lang="en-US" altLang="zh-CN" sz="3200" b="1" dirty="0" smtClean="0"/>
              <a:t/>
            </a:r>
            <a:br>
              <a:rPr lang="en-US" altLang="zh-CN" sz="3200" b="1" dirty="0" smtClean="0"/>
            </a:br>
            <a:r>
              <a:rPr lang="en-US" altLang="zh-CN" sz="3200" b="1" dirty="0" smtClean="0"/>
              <a:t>     </a:t>
            </a:r>
            <a:r>
              <a:rPr lang="en-US" altLang="zh-CN" dirty="0" smtClean="0"/>
              <a:t>7-1</a:t>
            </a:r>
            <a:r>
              <a:rPr lang="zh-CN" altLang="en-US" dirty="0"/>
              <a:t>　角调制</a:t>
            </a:r>
            <a:r>
              <a:rPr lang="zh-CN" altLang="en-US" sz="3200" b="1" dirty="0"/>
              <a:t/>
            </a:r>
            <a:br>
              <a:rPr lang="zh-CN" altLang="en-US" sz="3200" b="1" dirty="0"/>
            </a:br>
            <a:r>
              <a:rPr lang="zh-CN" altLang="en-US" dirty="0" smtClean="0"/>
              <a:t>试</a:t>
            </a:r>
            <a:r>
              <a:rPr lang="zh-CN" altLang="en-US" dirty="0"/>
              <a:t>确定</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１）最大频偏；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２）最大相偏；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３）信号带宽；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４）此信号在单位电阻上的功率</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 ５）能否确定这</a:t>
            </a:r>
            <a:r>
              <a:rPr lang="zh-CN" altLang="en-US" dirty="0" smtClean="0"/>
              <a:t>是</a:t>
            </a:r>
            <a:r>
              <a:rPr lang="en-US" altLang="zh-CN" dirty="0" smtClean="0"/>
              <a:t>FM</a:t>
            </a:r>
            <a:r>
              <a:rPr lang="zh-CN" altLang="en-US" dirty="0" smtClean="0"/>
              <a:t>波</a:t>
            </a:r>
            <a:r>
              <a:rPr lang="zh-CN" altLang="en-US" dirty="0"/>
              <a:t>还</a:t>
            </a:r>
            <a:r>
              <a:rPr lang="zh-CN" altLang="en-US" dirty="0" smtClean="0"/>
              <a:t>是</a:t>
            </a:r>
            <a:r>
              <a:rPr lang="en-US" altLang="zh-CN" dirty="0" smtClean="0"/>
              <a:t>PM</a:t>
            </a:r>
            <a:r>
              <a:rPr lang="zh-CN" altLang="en-US" dirty="0" smtClean="0"/>
              <a:t>波？</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６）调制电压</a:t>
            </a:r>
            <a:r>
              <a:rPr lang="zh-CN" altLang="en-US" dirty="0" smtClean="0"/>
              <a:t>。</a:t>
            </a:r>
            <a:r>
              <a:rPr lang="zh-CN" altLang="en-US" sz="3200" b="1" dirty="0"/>
              <a:t/>
            </a:r>
            <a:br>
              <a:rPr lang="zh-CN" altLang="en-US" sz="3200" b="1" dirty="0"/>
            </a:br>
            <a:r>
              <a:rPr lang="zh-CN" altLang="en-US" sz="3200" b="1" dirty="0"/>
              <a:t/>
            </a:r>
            <a:br>
              <a:rPr lang="zh-CN" altLang="en-US" sz="3200" b="1" dirty="0"/>
            </a:br>
            <a:endParaRPr lang="zh-CN" altLang="en-US" sz="3200" b="1" dirty="0"/>
          </a:p>
        </p:txBody>
      </p:sp>
      <p:pic>
        <p:nvPicPr>
          <p:cNvPr id="2" name="图片 1"/>
          <p:cNvPicPr>
            <a:picLocks noChangeAspect="1"/>
          </p:cNvPicPr>
          <p:nvPr/>
        </p:nvPicPr>
        <p:blipFill>
          <a:blip r:embed="rId2"/>
          <a:stretch>
            <a:fillRect/>
          </a:stretch>
        </p:blipFill>
        <p:spPr>
          <a:xfrm>
            <a:off x="2864289" y="1802327"/>
            <a:ext cx="5651061" cy="474982"/>
          </a:xfrm>
          <a:prstGeom prst="rect">
            <a:avLst/>
          </a:prstGeom>
        </p:spPr>
      </p:pic>
    </p:spTree>
    <p:extLst>
      <p:ext uri="{BB962C8B-B14F-4D97-AF65-F5344CB8AC3E}">
        <p14:creationId xmlns:p14="http://schemas.microsoft.com/office/powerpoint/2010/main" val="199990039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en-US" altLang="zh-CN" dirty="0" smtClean="0"/>
                  <a:t>       7-2</a:t>
                </a:r>
                <a:r>
                  <a:rPr lang="zh-CN" altLang="en-US" dirty="0"/>
                  <a:t>　调制信号 </a:t>
                </a:r>
                <a:r>
                  <a:rPr lang="zh-CN" altLang="en-US" dirty="0" smtClean="0"/>
                  <a:t>，</a:t>
                </a:r>
                <a:r>
                  <a:rPr lang="zh-CN" altLang="en-US" dirty="0"/>
                  <a:t>调频灵敏</a:t>
                </a:r>
                <a:r>
                  <a:rPr lang="zh-CN" altLang="en-US" dirty="0" smtClean="0"/>
                  <a:t>度                               ，载波</a:t>
                </a:r>
                <a:r>
                  <a:rPr lang="zh-CN" altLang="en-US" dirty="0"/>
                  <a:t>信号</a:t>
                </a:r>
                <a:r>
                  <a:rPr lang="zh-CN" altLang="en-US" dirty="0" smtClean="0"/>
                  <a:t>为</a:t>
                </a:r>
                <a:r>
                  <a:rPr lang="en-US" altLang="zh-CN" dirty="0" smtClean="0"/>
                  <a:t>u</a:t>
                </a:r>
                <a:r>
                  <a:rPr lang="en-US" altLang="zh-CN" baseline="-25000" dirty="0" smtClean="0"/>
                  <a:t>c</a:t>
                </a:r>
                <a:r>
                  <a:rPr lang="zh-CN" altLang="en-US" dirty="0" smtClean="0"/>
                  <a:t>＝</a:t>
                </a:r>
                <a:r>
                  <a:rPr lang="en-US" altLang="zh-CN" dirty="0" smtClean="0"/>
                  <a:t>5cos2</a:t>
                </a:r>
                <a:r>
                  <a:rPr lang="el-GR" altLang="zh-CN" dirty="0" smtClean="0"/>
                  <a:t>π</a:t>
                </a:r>
                <a:r>
                  <a:rPr lang="en-US" altLang="zh-CN" dirty="0" smtClean="0"/>
                  <a:t> </a:t>
                </a:r>
                <a:r>
                  <a:rPr lang="el-GR" altLang="zh-CN" dirty="0" smtClean="0"/>
                  <a:t>×</a:t>
                </a:r>
                <a:r>
                  <a:rPr lang="en-US" altLang="zh-CN" dirty="0" smtClean="0"/>
                  <a:t>10</a:t>
                </a:r>
                <a:r>
                  <a:rPr lang="en-US" altLang="zh-CN" baseline="30000" dirty="0" smtClean="0"/>
                  <a:t>7</a:t>
                </a:r>
                <a:r>
                  <a:rPr lang="en-US" altLang="zh-CN" dirty="0" smtClean="0"/>
                  <a:t>t</a:t>
                </a:r>
                <a:r>
                  <a:rPr lang="zh-CN" altLang="en-US" dirty="0" smtClean="0"/>
                  <a:t>（ </a:t>
                </a:r>
                <a:r>
                  <a:rPr lang="en-US" altLang="zh-CN" dirty="0" smtClean="0"/>
                  <a:t>V</a:t>
                </a:r>
                <a:r>
                  <a:rPr lang="zh-CN" altLang="en-US" dirty="0" smtClean="0"/>
                  <a:t>）</a:t>
                </a:r>
                <a:r>
                  <a:rPr lang="zh-CN" altLang="en-US" dirty="0"/>
                  <a:t>，试写出</a:t>
                </a:r>
                <a:r>
                  <a:rPr lang="zh-CN" altLang="en-US" dirty="0" smtClean="0"/>
                  <a:t>此</a:t>
                </a:r>
                <a:r>
                  <a:rPr lang="en-US" altLang="zh-CN" dirty="0" smtClean="0"/>
                  <a:t>FM</a:t>
                </a:r>
                <a:r>
                  <a:rPr lang="zh-CN" altLang="en-US" dirty="0" smtClean="0"/>
                  <a:t> </a:t>
                </a:r>
                <a:r>
                  <a:rPr lang="zh-CN" altLang="en-US" dirty="0"/>
                  <a:t>信号表达式</a:t>
                </a:r>
                <a:r>
                  <a:rPr lang="zh-CN" altLang="en-US" dirty="0" smtClean="0"/>
                  <a:t>。</a:t>
                </a:r>
                <a:r>
                  <a:rPr lang="en-US" altLang="zh-CN" dirty="0" smtClean="0"/>
                  <a:t/>
                </a:r>
                <a:br>
                  <a:rPr lang="en-US" altLang="zh-CN" dirty="0" smtClean="0"/>
                </a:br>
                <a:r>
                  <a:rPr lang="en-US" altLang="zh-CN" dirty="0" smtClean="0"/>
                  <a:t/>
                </a:r>
                <a:br>
                  <a:rPr lang="en-US" altLang="zh-CN" dirty="0" smtClean="0"/>
                </a:br>
                <a:r>
                  <a:rPr lang="en-US" altLang="zh-CN" dirty="0" smtClean="0"/>
                  <a:t>        7-3</a:t>
                </a:r>
                <a:r>
                  <a:rPr lang="zh-CN" altLang="en-US" dirty="0"/>
                  <a:t>　调制信号如</a:t>
                </a:r>
                <a:r>
                  <a:rPr lang="zh-CN" altLang="en-US" dirty="0" smtClean="0"/>
                  <a:t>图</a:t>
                </a:r>
                <a:r>
                  <a:rPr lang="en-US" altLang="zh-CN" dirty="0" smtClean="0"/>
                  <a:t>P7-1</a:t>
                </a:r>
                <a:r>
                  <a:rPr lang="zh-CN" altLang="en-US" dirty="0" smtClean="0"/>
                  <a:t>所</a:t>
                </a:r>
                <a:r>
                  <a:rPr lang="zh-CN" altLang="en-US" dirty="0"/>
                  <a:t>示。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１）画</a:t>
                </a:r>
                <a:r>
                  <a:rPr lang="zh-CN" altLang="en-US" dirty="0" smtClean="0"/>
                  <a:t>出</a:t>
                </a:r>
                <a:r>
                  <a:rPr lang="en-US" altLang="zh-CN" dirty="0" smtClean="0"/>
                  <a:t>FM</a:t>
                </a:r>
                <a:r>
                  <a:rPr lang="zh-CN" altLang="en-US" dirty="0" smtClean="0"/>
                  <a:t>波</a:t>
                </a:r>
                <a:r>
                  <a:rPr lang="zh-CN" altLang="en-US" dirty="0"/>
                  <a:t>的 </a:t>
                </a:r>
                <a:r>
                  <a:rPr lang="el-GR" altLang="zh-CN" dirty="0"/>
                  <a:t>Δ ω </a:t>
                </a:r>
                <a:r>
                  <a:rPr lang="en-US" altLang="zh-CN" dirty="0" smtClean="0"/>
                  <a:t>(t)</a:t>
                </a:r>
                <a:r>
                  <a:rPr lang="zh-CN" altLang="en-US" dirty="0" smtClean="0"/>
                  <a:t>和 </a:t>
                </a:r>
                <a:r>
                  <a:rPr lang="el-GR" altLang="zh-CN" dirty="0"/>
                  <a:t>Δ </a:t>
                </a:r>
                <a14:m>
                  <m:oMath xmlns:m="http://schemas.openxmlformats.org/officeDocument/2006/math">
                    <m:r>
                      <a:rPr lang="zh-CN" altLang="el-GR"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曲</a:t>
                </a:r>
                <a:r>
                  <a:rPr lang="zh-CN" altLang="en-US" dirty="0"/>
                  <a:t>线；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２）画</a:t>
                </a:r>
                <a:r>
                  <a:rPr lang="zh-CN" altLang="en-US" dirty="0" smtClean="0"/>
                  <a:t>出</a:t>
                </a:r>
                <a:r>
                  <a:rPr lang="en-US" altLang="zh-CN" dirty="0" smtClean="0"/>
                  <a:t>PM</a:t>
                </a:r>
                <a:r>
                  <a:rPr lang="zh-CN" altLang="en-US" dirty="0" smtClean="0"/>
                  <a:t>波</a:t>
                </a:r>
                <a:r>
                  <a:rPr lang="zh-CN" altLang="en-US" dirty="0"/>
                  <a:t>的 </a:t>
                </a:r>
                <a:r>
                  <a:rPr lang="el-GR" altLang="zh-CN" dirty="0"/>
                  <a:t>Δ ω </a:t>
                </a:r>
                <a:r>
                  <a:rPr lang="en-US" altLang="zh-CN" dirty="0"/>
                  <a:t>(t)</a:t>
                </a:r>
                <a:r>
                  <a:rPr lang="zh-CN" altLang="en-US" dirty="0"/>
                  <a:t>和 </a:t>
                </a:r>
                <a:r>
                  <a:rPr lang="el-GR" altLang="zh-CN" dirty="0"/>
                  <a:t>Δ </a:t>
                </a:r>
                <a14:m>
                  <m:oMath xmlns:m="http://schemas.openxmlformats.org/officeDocument/2006/math">
                    <m:r>
                      <a:rPr lang="zh-CN" altLang="el-GR"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曲线；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３）画</a:t>
                </a:r>
                <a:r>
                  <a:rPr lang="zh-CN" altLang="en-US" dirty="0" smtClean="0"/>
                  <a:t>出</a:t>
                </a:r>
                <a:r>
                  <a:rPr lang="en-US" altLang="zh-CN" dirty="0" smtClean="0"/>
                  <a:t>FM</a:t>
                </a:r>
                <a:r>
                  <a:rPr lang="zh-CN" altLang="en-US" dirty="0" smtClean="0"/>
                  <a:t>波和</a:t>
                </a:r>
                <a:r>
                  <a:rPr lang="en-US" altLang="zh-CN" dirty="0" smtClean="0"/>
                  <a:t>PM</a:t>
                </a:r>
                <a:r>
                  <a:rPr lang="zh-CN" altLang="en-US" dirty="0" smtClean="0"/>
                  <a:t>波</a:t>
                </a:r>
                <a:r>
                  <a:rPr lang="zh-CN" altLang="en-US" dirty="0"/>
                  <a:t>的波形草图。</a:t>
                </a:r>
                <a:br>
                  <a:rPr lang="zh-CN" altLang="en-US" dirty="0"/>
                </a:b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t="-117" r="-386"/>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189509" y="1033653"/>
            <a:ext cx="5505491" cy="404431"/>
          </a:xfrm>
          <a:prstGeom prst="rect">
            <a:avLst/>
          </a:prstGeom>
        </p:spPr>
      </p:pic>
      <p:pic>
        <p:nvPicPr>
          <p:cNvPr id="5" name="图片 4"/>
          <p:cNvPicPr>
            <a:picLocks noChangeAspect="1"/>
          </p:cNvPicPr>
          <p:nvPr/>
        </p:nvPicPr>
        <p:blipFill>
          <a:blip r:embed="rId4"/>
          <a:stretch>
            <a:fillRect/>
          </a:stretch>
        </p:blipFill>
        <p:spPr>
          <a:xfrm>
            <a:off x="2697745" y="1537089"/>
            <a:ext cx="1952262" cy="429498"/>
          </a:xfrm>
          <a:prstGeom prst="rect">
            <a:avLst/>
          </a:prstGeom>
        </p:spPr>
      </p:pic>
    </p:spTree>
    <p:extLst>
      <p:ext uri="{BB962C8B-B14F-4D97-AF65-F5344CB8AC3E}">
        <p14:creationId xmlns:p14="http://schemas.microsoft.com/office/powerpoint/2010/main" val="273962340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9347" y="859222"/>
            <a:ext cx="3185305" cy="5316109"/>
          </a:xfrm>
          <a:prstGeom prst="rect">
            <a:avLst/>
          </a:prstGeom>
        </p:spPr>
      </p:pic>
      <p:sp>
        <p:nvSpPr>
          <p:cNvPr id="4" name="矩形 3"/>
          <p:cNvSpPr/>
          <p:nvPr/>
        </p:nvSpPr>
        <p:spPr>
          <a:xfrm>
            <a:off x="3379204" y="6216183"/>
            <a:ext cx="2385589" cy="461665"/>
          </a:xfrm>
          <a:prstGeom prst="rect">
            <a:avLst/>
          </a:prstGeom>
        </p:spPr>
        <p:txBody>
          <a:bodyPr wrap="none">
            <a:spAutoFit/>
          </a:bodyPr>
          <a:lstStyle/>
          <a:p>
            <a:pPr algn="ctr"/>
            <a:r>
              <a:rPr lang="zh-CN" altLang="en-US" sz="2400" dirty="0" smtClean="0"/>
              <a:t>图</a:t>
            </a:r>
            <a:r>
              <a:rPr lang="en-US" altLang="zh-CN" sz="2400" dirty="0" smtClean="0"/>
              <a:t>P7-1</a:t>
            </a:r>
            <a:r>
              <a:rPr lang="zh-CN" altLang="en-US" sz="2400" dirty="0"/>
              <a:t>　</a:t>
            </a:r>
            <a:r>
              <a:rPr lang="zh-CN" altLang="en-US" sz="2400" dirty="0" smtClean="0"/>
              <a:t>题</a:t>
            </a:r>
            <a:r>
              <a:rPr lang="en-US" altLang="zh-CN" sz="2400" dirty="0" smtClean="0"/>
              <a:t>7-3</a:t>
            </a:r>
            <a:r>
              <a:rPr lang="zh-CN" altLang="en-US" sz="2400" dirty="0" smtClean="0"/>
              <a:t>图</a:t>
            </a:r>
            <a:endParaRPr lang="zh-CN" altLang="en-US" sz="2400" dirty="0"/>
          </a:p>
        </p:txBody>
      </p:sp>
    </p:spTree>
    <p:extLst>
      <p:ext uri="{BB962C8B-B14F-4D97-AF65-F5344CB8AC3E}">
        <p14:creationId xmlns:p14="http://schemas.microsoft.com/office/powerpoint/2010/main" val="7776258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7-4</a:t>
            </a:r>
            <a:r>
              <a:rPr lang="zh-CN" altLang="en-US" dirty="0"/>
              <a:t>　频率</a:t>
            </a:r>
            <a:r>
              <a:rPr lang="zh-CN" altLang="en-US" dirty="0" smtClean="0"/>
              <a:t>为</a:t>
            </a:r>
            <a:r>
              <a:rPr lang="en-US" altLang="zh-CN" dirty="0" smtClean="0"/>
              <a:t>100MHz</a:t>
            </a:r>
            <a:r>
              <a:rPr lang="zh-CN" altLang="en-US" dirty="0" smtClean="0"/>
              <a:t>的</a:t>
            </a:r>
            <a:r>
              <a:rPr lang="zh-CN" altLang="en-US" dirty="0"/>
              <a:t>载波被频率</a:t>
            </a:r>
            <a:r>
              <a:rPr lang="zh-CN" altLang="en-US" dirty="0" smtClean="0"/>
              <a:t>为</a:t>
            </a:r>
            <a:r>
              <a:rPr lang="en-US" altLang="zh-CN" dirty="0" smtClean="0"/>
              <a:t>5kHz</a:t>
            </a:r>
            <a:r>
              <a:rPr lang="zh-CN" altLang="en-US" dirty="0" smtClean="0"/>
              <a:t>的</a:t>
            </a:r>
            <a:r>
              <a:rPr lang="zh-CN" altLang="en-US" dirty="0"/>
              <a:t>正弦信号调制，最大频偏</a:t>
            </a:r>
            <a:r>
              <a:rPr lang="zh-CN" altLang="en-US" dirty="0" smtClean="0"/>
              <a:t>为</a:t>
            </a:r>
            <a:r>
              <a:rPr lang="en-US" altLang="zh-CN" dirty="0" smtClean="0"/>
              <a:t>50kHz</a:t>
            </a:r>
            <a:r>
              <a:rPr lang="zh-CN" altLang="en-US" dirty="0" smtClean="0"/>
              <a:t>， </a:t>
            </a:r>
            <a:r>
              <a:rPr lang="zh-CN" altLang="en-US" dirty="0"/>
              <a:t>求此</a:t>
            </a:r>
            <a:r>
              <a:rPr lang="zh-CN" altLang="en-US" dirty="0" smtClean="0"/>
              <a:t>时</a:t>
            </a:r>
            <a:r>
              <a:rPr lang="en-US" altLang="zh-CN" dirty="0" smtClean="0"/>
              <a:t>FM</a:t>
            </a:r>
            <a:r>
              <a:rPr lang="zh-CN" altLang="en-US" dirty="0" smtClean="0"/>
              <a:t> </a:t>
            </a:r>
            <a:r>
              <a:rPr lang="zh-CN" altLang="en-US" dirty="0"/>
              <a:t>波的带宽。若 </a:t>
            </a:r>
            <a:r>
              <a:rPr lang="en-US" altLang="zh-CN" dirty="0" smtClean="0"/>
              <a:t>U</a:t>
            </a:r>
            <a:r>
              <a:rPr lang="el-GR" altLang="zh-CN" baseline="-25000" dirty="0" smtClean="0"/>
              <a:t>Ω</a:t>
            </a:r>
            <a:r>
              <a:rPr lang="el-GR" altLang="zh-CN" dirty="0" smtClean="0"/>
              <a:t> </a:t>
            </a:r>
            <a:r>
              <a:rPr lang="zh-CN" altLang="en-US" dirty="0"/>
              <a:t>加倍， </a:t>
            </a:r>
            <a:r>
              <a:rPr lang="en-US" altLang="zh-CN" dirty="0" smtClean="0"/>
              <a:t>F</a:t>
            </a:r>
            <a:r>
              <a:rPr lang="zh-CN" altLang="en-US" dirty="0" smtClean="0"/>
              <a:t>不</a:t>
            </a:r>
            <a:r>
              <a:rPr lang="zh-CN" altLang="en-US" dirty="0"/>
              <a:t>变，带宽是多少？若 </a:t>
            </a:r>
            <a:r>
              <a:rPr lang="en-US" altLang="zh-CN" dirty="0" smtClean="0"/>
              <a:t>F</a:t>
            </a:r>
            <a:r>
              <a:rPr lang="zh-CN" altLang="en-US" dirty="0" smtClean="0"/>
              <a:t>不</a:t>
            </a:r>
            <a:r>
              <a:rPr lang="zh-CN" altLang="en-US" dirty="0"/>
              <a:t>变</a:t>
            </a:r>
            <a:r>
              <a:rPr lang="zh-CN" altLang="en-US" dirty="0" smtClean="0"/>
              <a:t>，</a:t>
            </a:r>
            <a:r>
              <a:rPr lang="en-US" altLang="zh-CN" dirty="0"/>
              <a:t> U</a:t>
            </a:r>
            <a:r>
              <a:rPr lang="el-GR" altLang="zh-CN" baseline="-25000" dirty="0"/>
              <a:t>Ω</a:t>
            </a:r>
            <a:r>
              <a:rPr lang="zh-CN" altLang="en-US" dirty="0" smtClean="0"/>
              <a:t>增</a:t>
            </a:r>
            <a:r>
              <a:rPr lang="zh-CN" altLang="en-US" dirty="0"/>
              <a:t>大一倍，带宽如 何？若 </a:t>
            </a:r>
            <a:r>
              <a:rPr lang="en-US" altLang="zh-CN" dirty="0"/>
              <a:t>U</a:t>
            </a:r>
            <a:r>
              <a:rPr lang="el-GR" altLang="zh-CN" baseline="-25000" dirty="0"/>
              <a:t>Ω</a:t>
            </a:r>
            <a:r>
              <a:rPr lang="zh-CN" altLang="en-US" dirty="0" smtClean="0"/>
              <a:t>和 </a:t>
            </a:r>
            <a:r>
              <a:rPr lang="en-US" altLang="zh-CN" dirty="0" smtClean="0"/>
              <a:t>F</a:t>
            </a:r>
            <a:r>
              <a:rPr lang="zh-CN" altLang="en-US" dirty="0" smtClean="0"/>
              <a:t> </a:t>
            </a:r>
            <a:r>
              <a:rPr lang="zh-CN" altLang="en-US" dirty="0"/>
              <a:t>都增大一倍，带宽又如何？ </a:t>
            </a:r>
            <a:r>
              <a:rPr lang="en-US" altLang="zh-CN" dirty="0" smtClean="0"/>
              <a:t/>
            </a:r>
            <a:br>
              <a:rPr lang="en-US" altLang="zh-CN" dirty="0" smtClean="0"/>
            </a:br>
            <a:r>
              <a:rPr lang="en-US" altLang="zh-CN" dirty="0"/>
              <a:t> </a:t>
            </a:r>
            <a:r>
              <a:rPr lang="en-US" altLang="zh-CN" dirty="0" smtClean="0"/>
              <a:t>       7-5</a:t>
            </a:r>
            <a:r>
              <a:rPr lang="zh-CN" altLang="en-US" dirty="0"/>
              <a:t>　有一个 </a:t>
            </a:r>
            <a:r>
              <a:rPr lang="en-US" altLang="zh-CN" dirty="0" smtClean="0"/>
              <a:t>AM</a:t>
            </a:r>
            <a:r>
              <a:rPr lang="zh-CN" altLang="en-US" dirty="0" smtClean="0"/>
              <a:t>波和</a:t>
            </a:r>
            <a:r>
              <a:rPr lang="en-US" altLang="zh-CN" dirty="0" smtClean="0"/>
              <a:t>FM</a:t>
            </a:r>
            <a:r>
              <a:rPr lang="zh-CN" altLang="en-US" dirty="0" smtClean="0"/>
              <a:t>波</a:t>
            </a:r>
            <a:r>
              <a:rPr lang="zh-CN" altLang="en-US" dirty="0"/>
              <a:t>，调制信号均为 </a:t>
            </a:r>
            <a:r>
              <a:rPr lang="en-US" altLang="zh-CN" dirty="0" smtClean="0"/>
              <a:t>u</a:t>
            </a:r>
            <a:r>
              <a:rPr lang="el-GR" altLang="zh-CN" baseline="-25000" dirty="0" smtClean="0"/>
              <a:t>Ω </a:t>
            </a:r>
            <a:r>
              <a:rPr lang="en-US" altLang="zh-CN" dirty="0" smtClean="0"/>
              <a:t>(t)</a:t>
            </a:r>
            <a:r>
              <a:rPr lang="zh-CN" altLang="en-US" dirty="0" smtClean="0"/>
              <a:t>＝</a:t>
            </a:r>
            <a:r>
              <a:rPr lang="en-US" altLang="zh-CN" dirty="0" smtClean="0"/>
              <a:t>0.1sin(2</a:t>
            </a:r>
            <a:r>
              <a:rPr lang="el-GR" altLang="zh-CN" dirty="0" smtClean="0"/>
              <a:t>π×</a:t>
            </a:r>
            <a:r>
              <a:rPr lang="en-US" altLang="zh-CN" dirty="0" smtClean="0"/>
              <a:t>10</a:t>
            </a:r>
            <a:r>
              <a:rPr lang="en-US" altLang="zh-CN" baseline="30000" dirty="0" smtClean="0"/>
              <a:t>3</a:t>
            </a:r>
            <a:r>
              <a:rPr lang="en-US" altLang="zh-CN" dirty="0" smtClean="0"/>
              <a:t>t)</a:t>
            </a:r>
            <a:r>
              <a:rPr lang="zh-CN" altLang="en-US" dirty="0" smtClean="0"/>
              <a:t>（ </a:t>
            </a:r>
            <a:r>
              <a:rPr lang="zh-CN" altLang="en-US" dirty="0"/>
              <a:t>Ｖ），载频均 </a:t>
            </a:r>
            <a:r>
              <a:rPr lang="zh-CN" altLang="en-US" dirty="0" smtClean="0"/>
              <a:t>为</a:t>
            </a:r>
            <a:r>
              <a:rPr lang="en-US" altLang="zh-CN" dirty="0" smtClean="0"/>
              <a:t>1MHz</a:t>
            </a:r>
            <a:r>
              <a:rPr lang="zh-CN" altLang="en-US" dirty="0" smtClean="0"/>
              <a:t>。</a:t>
            </a:r>
            <a:r>
              <a:rPr lang="en-US" altLang="zh-CN" dirty="0" smtClean="0"/>
              <a:t>FM</a:t>
            </a:r>
            <a:r>
              <a:rPr lang="zh-CN" altLang="en-US" dirty="0" smtClean="0"/>
              <a:t>器</a:t>
            </a:r>
            <a:r>
              <a:rPr lang="zh-CN" altLang="en-US" dirty="0"/>
              <a:t>的调频灵敏度为 </a:t>
            </a:r>
            <a:r>
              <a:rPr lang="en-US" altLang="zh-CN" dirty="0" smtClean="0"/>
              <a:t>k</a:t>
            </a:r>
            <a:r>
              <a:rPr lang="en-US" altLang="zh-CN" baseline="-25000" dirty="0" smtClean="0"/>
              <a:t>f</a:t>
            </a:r>
            <a:r>
              <a:rPr lang="zh-CN" altLang="en-US" dirty="0" smtClean="0"/>
              <a:t>＝</a:t>
            </a:r>
            <a:r>
              <a:rPr lang="en-US" altLang="zh-CN" dirty="0" smtClean="0"/>
              <a:t>1kHz/V</a:t>
            </a:r>
            <a:r>
              <a:rPr lang="zh-CN" altLang="en-US" dirty="0" smtClean="0"/>
              <a:t>，</a:t>
            </a:r>
            <a:r>
              <a:rPr lang="zh-CN" altLang="en-US" dirty="0"/>
              <a:t>动态范围大</a:t>
            </a:r>
            <a:r>
              <a:rPr lang="zh-CN" altLang="en-US" dirty="0" smtClean="0"/>
              <a:t>于</a:t>
            </a:r>
            <a:r>
              <a:rPr lang="en-US" altLang="zh-CN" dirty="0" smtClean="0"/>
              <a:t>20V</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１）求 </a:t>
            </a:r>
            <a:r>
              <a:rPr lang="en-US" altLang="zh-CN" dirty="0" smtClean="0"/>
              <a:t>AM</a:t>
            </a:r>
            <a:r>
              <a:rPr lang="zh-CN" altLang="en-US" dirty="0" smtClean="0"/>
              <a:t>波和</a:t>
            </a:r>
            <a:r>
              <a:rPr lang="en-US" altLang="zh-CN" dirty="0" smtClean="0"/>
              <a:t>FM</a:t>
            </a:r>
            <a:r>
              <a:rPr lang="zh-CN" altLang="en-US" dirty="0" smtClean="0"/>
              <a:t>波</a:t>
            </a:r>
            <a:r>
              <a:rPr lang="zh-CN" altLang="en-US" dirty="0"/>
              <a:t>的信号带宽；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２）若 </a:t>
            </a:r>
            <a:r>
              <a:rPr lang="en-US" altLang="zh-CN" dirty="0"/>
              <a:t>u</a:t>
            </a:r>
            <a:r>
              <a:rPr lang="el-GR" altLang="zh-CN" baseline="-25000" dirty="0"/>
              <a:t>Ω </a:t>
            </a:r>
            <a:r>
              <a:rPr lang="en-US" altLang="zh-CN" dirty="0"/>
              <a:t>(t)</a:t>
            </a:r>
            <a:r>
              <a:rPr lang="zh-CN" altLang="en-US" dirty="0" smtClean="0"/>
              <a:t>＝</a:t>
            </a:r>
            <a:r>
              <a:rPr lang="en-US" altLang="zh-CN" dirty="0" smtClean="0"/>
              <a:t>20sin(2</a:t>
            </a:r>
            <a:r>
              <a:rPr lang="el-GR" altLang="zh-CN" dirty="0"/>
              <a:t>π×</a:t>
            </a:r>
            <a:r>
              <a:rPr lang="en-US" altLang="zh-CN" dirty="0"/>
              <a:t>10</a:t>
            </a:r>
            <a:r>
              <a:rPr lang="en-US" altLang="zh-CN" baseline="30000" dirty="0"/>
              <a:t>3</a:t>
            </a:r>
            <a:r>
              <a:rPr lang="en-US" altLang="zh-CN" dirty="0"/>
              <a:t>t)</a:t>
            </a:r>
            <a:r>
              <a:rPr lang="zh-CN" altLang="en-US" dirty="0"/>
              <a:t>（ Ｖ） </a:t>
            </a:r>
            <a:r>
              <a:rPr lang="zh-CN" altLang="en-US" dirty="0" smtClean="0"/>
              <a:t>，</a:t>
            </a:r>
            <a:r>
              <a:rPr lang="zh-CN" altLang="en-US" dirty="0"/>
              <a:t>再计算 </a:t>
            </a:r>
            <a:r>
              <a:rPr lang="en-US" altLang="zh-CN" dirty="0" smtClean="0"/>
              <a:t>AM</a:t>
            </a:r>
            <a:r>
              <a:rPr lang="zh-CN" altLang="en-US" dirty="0" smtClean="0"/>
              <a:t> </a:t>
            </a:r>
            <a:r>
              <a:rPr lang="zh-CN" altLang="en-US" dirty="0"/>
              <a:t>波</a:t>
            </a:r>
            <a:r>
              <a:rPr lang="zh-CN" altLang="en-US" dirty="0" smtClean="0"/>
              <a:t>和</a:t>
            </a:r>
            <a:r>
              <a:rPr lang="en-US" altLang="zh-CN" dirty="0" smtClean="0"/>
              <a:t>FM</a:t>
            </a:r>
            <a:r>
              <a:rPr lang="zh-CN" altLang="en-US" dirty="0" smtClean="0"/>
              <a:t>波</a:t>
            </a:r>
            <a:r>
              <a:rPr lang="zh-CN" altLang="en-US" dirty="0"/>
              <a:t>的带宽；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３）由（ </a:t>
            </a:r>
            <a:r>
              <a:rPr lang="en-US" altLang="zh-CN" dirty="0" smtClean="0"/>
              <a:t>1</a:t>
            </a:r>
            <a:r>
              <a:rPr lang="zh-CN" altLang="en-US" dirty="0" smtClean="0"/>
              <a:t>）</a:t>
            </a:r>
            <a:r>
              <a:rPr lang="zh-CN" altLang="en-US" dirty="0"/>
              <a:t>、（ </a:t>
            </a:r>
            <a:r>
              <a:rPr lang="en-US" altLang="zh-CN" dirty="0" smtClean="0"/>
              <a:t>2</a:t>
            </a:r>
            <a:r>
              <a:rPr lang="zh-CN" altLang="en-US" dirty="0" smtClean="0"/>
              <a:t>）</a:t>
            </a:r>
            <a:r>
              <a:rPr lang="zh-CN" altLang="en-US" dirty="0"/>
              <a:t>可得出什么结论。</a:t>
            </a:r>
          </a:p>
        </p:txBody>
      </p:sp>
    </p:spTree>
    <p:extLst>
      <p:ext uri="{BB962C8B-B14F-4D97-AF65-F5344CB8AC3E}">
        <p14:creationId xmlns:p14="http://schemas.microsoft.com/office/powerpoint/2010/main" val="31532010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7-6</a:t>
            </a:r>
            <a:r>
              <a:rPr lang="zh-CN" altLang="en-US" dirty="0"/>
              <a:t>　已知某调频电路调制信号频率</a:t>
            </a:r>
            <a:r>
              <a:rPr lang="zh-CN" altLang="en-US" dirty="0" smtClean="0"/>
              <a:t>为</a:t>
            </a:r>
            <a:r>
              <a:rPr lang="en-US" altLang="zh-CN" dirty="0" smtClean="0"/>
              <a:t>400Hz</a:t>
            </a:r>
            <a:r>
              <a:rPr lang="zh-CN" altLang="en-US" dirty="0" smtClean="0"/>
              <a:t>，</a:t>
            </a:r>
            <a:r>
              <a:rPr lang="zh-CN" altLang="en-US" dirty="0"/>
              <a:t>振幅</a:t>
            </a:r>
            <a:r>
              <a:rPr lang="zh-CN" altLang="en-US" dirty="0" smtClean="0"/>
              <a:t>为</a:t>
            </a:r>
            <a:r>
              <a:rPr lang="en-US" altLang="zh-CN" dirty="0" smtClean="0"/>
              <a:t>2.4V</a:t>
            </a:r>
            <a:r>
              <a:rPr lang="zh-CN" altLang="en-US" dirty="0" smtClean="0"/>
              <a:t>，</a:t>
            </a:r>
            <a:r>
              <a:rPr lang="zh-CN" altLang="en-US" dirty="0"/>
              <a:t>调制指数</a:t>
            </a:r>
            <a:r>
              <a:rPr lang="zh-CN" altLang="en-US" dirty="0" smtClean="0"/>
              <a:t>为</a:t>
            </a:r>
            <a:r>
              <a:rPr lang="en-US" altLang="zh-CN" dirty="0" smtClean="0"/>
              <a:t>60</a:t>
            </a:r>
            <a:r>
              <a:rPr lang="zh-CN" altLang="en-US" dirty="0" smtClean="0"/>
              <a:t>，</a:t>
            </a:r>
            <a:r>
              <a:rPr lang="zh-CN" altLang="en-US" dirty="0"/>
              <a:t>求</a:t>
            </a:r>
            <a:r>
              <a:rPr lang="zh-CN" altLang="en-US" dirty="0" smtClean="0"/>
              <a:t>最大</a:t>
            </a:r>
            <a:r>
              <a:rPr lang="zh-CN" altLang="en-US" dirty="0"/>
              <a:t>频偏。当调制信号频率减</a:t>
            </a:r>
            <a:r>
              <a:rPr lang="zh-CN" altLang="en-US" dirty="0" smtClean="0"/>
              <a:t>为</a:t>
            </a:r>
            <a:r>
              <a:rPr lang="en-US" altLang="zh-CN" dirty="0" smtClean="0"/>
              <a:t>250Hz</a:t>
            </a:r>
            <a:r>
              <a:rPr lang="zh-CN" altLang="en-US" dirty="0" smtClean="0"/>
              <a:t>，</a:t>
            </a:r>
            <a:r>
              <a:rPr lang="zh-CN" altLang="en-US" dirty="0"/>
              <a:t>同时振幅上升</a:t>
            </a:r>
            <a:r>
              <a:rPr lang="zh-CN" altLang="en-US" dirty="0" smtClean="0"/>
              <a:t>为</a:t>
            </a:r>
            <a:r>
              <a:rPr lang="en-US" altLang="zh-CN" dirty="0" smtClean="0"/>
              <a:t>32V</a:t>
            </a:r>
            <a:r>
              <a:rPr lang="zh-CN" altLang="en-US" dirty="0" smtClean="0"/>
              <a:t>时</a:t>
            </a:r>
            <a:r>
              <a:rPr lang="zh-CN" altLang="en-US" dirty="0"/>
              <a:t>，调制指数将变为多少？ </a:t>
            </a:r>
            <a:r>
              <a:rPr lang="en-US" altLang="zh-CN" dirty="0" smtClean="0"/>
              <a:t/>
            </a:r>
            <a:br>
              <a:rPr lang="en-US" altLang="zh-CN" dirty="0" smtClean="0"/>
            </a:br>
            <a:r>
              <a:rPr lang="en-US" altLang="zh-CN" dirty="0"/>
              <a:t> </a:t>
            </a:r>
            <a:r>
              <a:rPr lang="en-US" altLang="zh-CN" dirty="0" smtClean="0"/>
              <a:t>        7-7</a:t>
            </a:r>
            <a:r>
              <a:rPr lang="zh-CN" altLang="en-US" dirty="0"/>
              <a:t>　已知载波 </a:t>
            </a:r>
            <a:r>
              <a:rPr lang="en-US" altLang="zh-CN" dirty="0" smtClean="0"/>
              <a:t>u</a:t>
            </a:r>
            <a:r>
              <a:rPr lang="en-US" altLang="zh-CN" baseline="-25000" dirty="0" smtClean="0"/>
              <a:t>c</a:t>
            </a:r>
            <a:r>
              <a:rPr lang="zh-CN" altLang="en-US" dirty="0" smtClean="0"/>
              <a:t> ＝</a:t>
            </a:r>
            <a:r>
              <a:rPr lang="en-US" altLang="zh-CN" dirty="0" smtClean="0"/>
              <a:t>10cos2</a:t>
            </a:r>
            <a:r>
              <a:rPr lang="el-GR" altLang="zh-CN" dirty="0" smtClean="0"/>
              <a:t>π×</a:t>
            </a:r>
            <a:r>
              <a:rPr lang="en-US" altLang="zh-CN" dirty="0" smtClean="0"/>
              <a:t>10</a:t>
            </a:r>
            <a:r>
              <a:rPr lang="en-US" altLang="zh-CN" baseline="30000" dirty="0" smtClean="0"/>
              <a:t>8</a:t>
            </a:r>
            <a:r>
              <a:rPr lang="en-US" altLang="zh-CN" dirty="0" smtClean="0"/>
              <a:t>t</a:t>
            </a:r>
            <a:r>
              <a:rPr lang="zh-CN" altLang="en-US" dirty="0" smtClean="0"/>
              <a:t>（</a:t>
            </a:r>
            <a:r>
              <a:rPr lang="en-US" altLang="zh-CN" dirty="0" smtClean="0"/>
              <a:t>V</a:t>
            </a:r>
            <a:r>
              <a:rPr lang="zh-CN" altLang="en-US" dirty="0" smtClean="0"/>
              <a:t>）</a:t>
            </a:r>
            <a:r>
              <a:rPr lang="zh-CN" altLang="en-US" dirty="0"/>
              <a:t>，调制信号 </a:t>
            </a:r>
            <a:r>
              <a:rPr lang="en-US" altLang="zh-CN" dirty="0" smtClean="0"/>
              <a:t>u</a:t>
            </a:r>
            <a:r>
              <a:rPr lang="el-GR" altLang="zh-CN" baseline="-25000" dirty="0" smtClean="0"/>
              <a:t>Ω</a:t>
            </a:r>
            <a:r>
              <a:rPr lang="el-GR" altLang="zh-CN" dirty="0" smtClean="0"/>
              <a:t> </a:t>
            </a:r>
            <a:r>
              <a:rPr lang="en-US" altLang="zh-CN" dirty="0" smtClean="0"/>
              <a:t>(t)</a:t>
            </a:r>
            <a:r>
              <a:rPr lang="zh-CN" altLang="en-US" dirty="0" smtClean="0"/>
              <a:t>＝</a:t>
            </a:r>
            <a:r>
              <a:rPr lang="en-US" altLang="zh-CN" dirty="0"/>
              <a:t> </a:t>
            </a:r>
            <a:r>
              <a:rPr lang="en-US" altLang="zh-CN" dirty="0" smtClean="0"/>
              <a:t>cos2</a:t>
            </a:r>
            <a:r>
              <a:rPr lang="el-GR" altLang="zh-CN" dirty="0"/>
              <a:t>π×</a:t>
            </a:r>
            <a:r>
              <a:rPr lang="en-US" altLang="zh-CN" dirty="0" smtClean="0"/>
              <a:t>10</a:t>
            </a:r>
            <a:r>
              <a:rPr lang="en-US" altLang="zh-CN" baseline="30000" dirty="0" smtClean="0"/>
              <a:t>3</a:t>
            </a:r>
            <a:r>
              <a:rPr lang="en-US" altLang="zh-CN" dirty="0" smtClean="0"/>
              <a:t>t</a:t>
            </a:r>
            <a:r>
              <a:rPr lang="zh-CN" altLang="en-US" dirty="0"/>
              <a:t>（</a:t>
            </a:r>
            <a:r>
              <a:rPr lang="en-US" altLang="zh-CN" dirty="0"/>
              <a:t>V</a:t>
            </a:r>
            <a:r>
              <a:rPr lang="zh-CN" altLang="en-US" dirty="0"/>
              <a:t>） </a:t>
            </a:r>
            <a:r>
              <a:rPr lang="zh-CN" altLang="en-US" dirty="0" smtClean="0"/>
              <a:t>，</a:t>
            </a:r>
            <a:r>
              <a:rPr lang="zh-CN" altLang="en-US" dirty="0"/>
              <a:t>最大频 偏 </a:t>
            </a:r>
            <a:r>
              <a:rPr lang="el-GR" altLang="zh-CN" dirty="0"/>
              <a:t>Δ </a:t>
            </a:r>
            <a:r>
              <a:rPr lang="en-US" altLang="zh-CN" i="1" dirty="0" smtClean="0"/>
              <a:t>f</a:t>
            </a:r>
            <a:r>
              <a:rPr lang="en-US" altLang="zh-CN" baseline="-25000" dirty="0" smtClean="0"/>
              <a:t>m</a:t>
            </a:r>
            <a:r>
              <a:rPr lang="zh-CN" altLang="en-US" dirty="0" smtClean="0"/>
              <a:t>＝</a:t>
            </a:r>
            <a:r>
              <a:rPr lang="en-US" altLang="zh-CN" dirty="0" smtClean="0"/>
              <a:t>40kHz</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１）求调频波表达式和有效带</a:t>
            </a:r>
            <a:r>
              <a:rPr lang="zh-CN" altLang="en-US" dirty="0" smtClean="0"/>
              <a:t>宽</a:t>
            </a:r>
            <a:r>
              <a:rPr lang="en-US" altLang="zh-CN" dirty="0" smtClean="0"/>
              <a:t>BW</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２）若调制信号 </a:t>
            </a:r>
            <a:r>
              <a:rPr lang="en-US" altLang="zh-CN" dirty="0"/>
              <a:t>u</a:t>
            </a:r>
            <a:r>
              <a:rPr lang="el-GR" altLang="zh-CN" baseline="-25000" dirty="0"/>
              <a:t>Ω</a:t>
            </a:r>
            <a:r>
              <a:rPr lang="el-GR" altLang="zh-CN" dirty="0"/>
              <a:t> </a:t>
            </a:r>
            <a:r>
              <a:rPr lang="en-US" altLang="zh-CN" dirty="0"/>
              <a:t>(t)</a:t>
            </a:r>
            <a:r>
              <a:rPr lang="zh-CN" altLang="en-US" dirty="0"/>
              <a:t>＝</a:t>
            </a:r>
            <a:r>
              <a:rPr lang="en-US" altLang="zh-CN" dirty="0"/>
              <a:t> </a:t>
            </a:r>
            <a:r>
              <a:rPr lang="en-US" altLang="zh-CN" dirty="0" smtClean="0"/>
              <a:t>3cos2</a:t>
            </a:r>
            <a:r>
              <a:rPr lang="el-GR" altLang="zh-CN" dirty="0"/>
              <a:t>π×</a:t>
            </a:r>
            <a:r>
              <a:rPr lang="en-US" altLang="zh-CN" dirty="0" smtClean="0"/>
              <a:t>10</a:t>
            </a:r>
            <a:r>
              <a:rPr lang="en-US" altLang="zh-CN" baseline="30000" dirty="0" smtClean="0"/>
              <a:t>3</a:t>
            </a:r>
            <a:r>
              <a:rPr lang="en-US" altLang="zh-CN" dirty="0" smtClean="0"/>
              <a:t>t</a:t>
            </a:r>
            <a:r>
              <a:rPr lang="zh-CN" altLang="en-US" dirty="0" smtClean="0"/>
              <a:t> </a:t>
            </a:r>
            <a:r>
              <a:rPr lang="zh-CN" altLang="en-US" dirty="0"/>
              <a:t>，则 </a:t>
            </a:r>
            <a:r>
              <a:rPr lang="en-US" altLang="zh-CN" dirty="0" smtClean="0"/>
              <a:t>m</a:t>
            </a:r>
            <a:r>
              <a:rPr lang="en-US" altLang="zh-CN" baseline="-25000" dirty="0" smtClean="0"/>
              <a:t>f</a:t>
            </a:r>
            <a:r>
              <a:rPr lang="zh-CN" altLang="en-US" dirty="0" smtClean="0"/>
              <a:t>为</a:t>
            </a:r>
            <a:r>
              <a:rPr lang="zh-CN" altLang="en-US" dirty="0"/>
              <a:t>多少</a:t>
            </a:r>
            <a:r>
              <a:rPr lang="zh-CN" altLang="en-US" dirty="0" smtClean="0"/>
              <a:t>？</a:t>
            </a:r>
            <a:r>
              <a:rPr lang="en-US" altLang="zh-CN" dirty="0" smtClean="0"/>
              <a:t>BW</a:t>
            </a:r>
            <a:r>
              <a:rPr lang="zh-CN" altLang="en-US" dirty="0" smtClean="0"/>
              <a:t>为</a:t>
            </a:r>
            <a:r>
              <a:rPr lang="zh-CN" altLang="en-US" dirty="0"/>
              <a:t>多少？</a:t>
            </a:r>
          </a:p>
        </p:txBody>
      </p:sp>
    </p:spTree>
    <p:extLst>
      <p:ext uri="{BB962C8B-B14F-4D97-AF65-F5344CB8AC3E}">
        <p14:creationId xmlns:p14="http://schemas.microsoft.com/office/powerpoint/2010/main" val="34647082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7-8</a:t>
            </a:r>
            <a:r>
              <a:rPr lang="zh-CN" altLang="en-US" dirty="0"/>
              <a:t>　</a:t>
            </a:r>
            <a:r>
              <a:rPr lang="zh-CN" altLang="en-US" dirty="0" smtClean="0"/>
              <a:t>图</a:t>
            </a:r>
            <a:r>
              <a:rPr lang="en-US" altLang="zh-CN" dirty="0" smtClean="0"/>
              <a:t>P7-2</a:t>
            </a:r>
            <a:r>
              <a:rPr lang="zh-CN" altLang="en-US" dirty="0" smtClean="0"/>
              <a:t>是</a:t>
            </a:r>
            <a:r>
              <a:rPr lang="zh-CN" altLang="en-US" dirty="0"/>
              <a:t>某调幅波 </a:t>
            </a:r>
            <a:r>
              <a:rPr lang="en-US" altLang="zh-CN" dirty="0" smtClean="0"/>
              <a:t>u(t)</a:t>
            </a:r>
            <a:r>
              <a:rPr lang="zh-CN" altLang="en-US" dirty="0" smtClean="0"/>
              <a:t>的</a:t>
            </a:r>
            <a:r>
              <a:rPr lang="zh-CN" altLang="en-US" dirty="0"/>
              <a:t>频谱结构图，试问：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１）已调信号的标准表达式 </a:t>
            </a:r>
            <a:r>
              <a:rPr lang="en-US" altLang="zh-CN" dirty="0" smtClean="0"/>
              <a:t>u</a:t>
            </a:r>
            <a:r>
              <a:rPr lang="en-US" altLang="zh-CN" baseline="-25000" dirty="0" smtClean="0"/>
              <a:t>s</a:t>
            </a:r>
            <a:r>
              <a:rPr lang="en-US" altLang="zh-CN" dirty="0" smtClean="0"/>
              <a:t>(t)</a:t>
            </a:r>
            <a:r>
              <a:rPr lang="zh-CN" altLang="en-US" dirty="0" smtClean="0"/>
              <a:t>是</a:t>
            </a:r>
            <a:r>
              <a:rPr lang="zh-CN" altLang="en-US" dirty="0"/>
              <a:t>什么？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２）调制深度 </a:t>
            </a:r>
            <a:r>
              <a:rPr lang="en-US" altLang="zh-CN" dirty="0" smtClean="0"/>
              <a:t>m</a:t>
            </a:r>
            <a:r>
              <a:rPr lang="zh-CN" altLang="en-US" dirty="0" smtClean="0"/>
              <a:t>为</a:t>
            </a:r>
            <a:r>
              <a:rPr lang="zh-CN" altLang="en-US" dirty="0"/>
              <a:t>多少？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３）试对应画出调制信号 </a:t>
            </a:r>
            <a:r>
              <a:rPr lang="en-US" altLang="zh-CN" dirty="0" smtClean="0"/>
              <a:t>u</a:t>
            </a:r>
            <a:r>
              <a:rPr lang="el-GR" altLang="zh-CN" baseline="-25000" dirty="0" smtClean="0"/>
              <a:t>Ω</a:t>
            </a:r>
            <a:r>
              <a:rPr lang="el-GR" altLang="zh-CN" dirty="0" smtClean="0"/>
              <a:t> </a:t>
            </a:r>
            <a:r>
              <a:rPr lang="en-US" altLang="zh-CN" dirty="0" smtClean="0"/>
              <a:t>(t)</a:t>
            </a:r>
            <a:r>
              <a:rPr lang="zh-CN" altLang="en-US" dirty="0" smtClean="0"/>
              <a:t>、</a:t>
            </a:r>
            <a:r>
              <a:rPr lang="zh-CN" altLang="en-US" dirty="0"/>
              <a:t>载波 </a:t>
            </a:r>
            <a:r>
              <a:rPr lang="en-US" altLang="zh-CN" dirty="0" smtClean="0"/>
              <a:t>u</a:t>
            </a:r>
            <a:r>
              <a:rPr lang="en-US" altLang="zh-CN" baseline="-25000" dirty="0" smtClean="0"/>
              <a:t>c</a:t>
            </a:r>
            <a:r>
              <a:rPr lang="en-US" altLang="zh-CN" dirty="0" smtClean="0"/>
              <a:t>(t)</a:t>
            </a:r>
            <a:r>
              <a:rPr lang="zh-CN" altLang="en-US" dirty="0" smtClean="0"/>
              <a:t> </a:t>
            </a:r>
            <a:r>
              <a:rPr lang="zh-CN" altLang="en-US" dirty="0"/>
              <a:t>及已调信号 </a:t>
            </a:r>
            <a:r>
              <a:rPr lang="en-US" altLang="zh-CN" dirty="0" smtClean="0"/>
              <a:t>u</a:t>
            </a:r>
            <a:r>
              <a:rPr lang="en-US" altLang="zh-CN" baseline="-25000" dirty="0" smtClean="0"/>
              <a:t>s</a:t>
            </a:r>
            <a:r>
              <a:rPr lang="en-US" altLang="zh-CN" dirty="0" smtClean="0"/>
              <a:t>(t)</a:t>
            </a:r>
            <a:r>
              <a:rPr lang="zh-CN" altLang="en-US" dirty="0" smtClean="0"/>
              <a:t>的</a:t>
            </a:r>
            <a:r>
              <a:rPr lang="zh-CN" altLang="en-US" dirty="0"/>
              <a:t>时域波形。</a:t>
            </a:r>
            <a:br>
              <a:rPr lang="zh-CN" altLang="en-US" dirty="0"/>
            </a:br>
            <a:endParaRPr lang="zh-CN" altLang="en-US" dirty="0"/>
          </a:p>
        </p:txBody>
      </p:sp>
    </p:spTree>
    <p:extLst>
      <p:ext uri="{BB962C8B-B14F-4D97-AF65-F5344CB8AC3E}">
        <p14:creationId xmlns:p14="http://schemas.microsoft.com/office/powerpoint/2010/main" val="409462481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7736" y="1342142"/>
            <a:ext cx="5248528" cy="3292488"/>
          </a:xfrm>
          <a:prstGeom prst="rect">
            <a:avLst/>
          </a:prstGeom>
        </p:spPr>
      </p:pic>
      <p:sp>
        <p:nvSpPr>
          <p:cNvPr id="4" name="矩形 3"/>
          <p:cNvSpPr/>
          <p:nvPr/>
        </p:nvSpPr>
        <p:spPr>
          <a:xfrm>
            <a:off x="1854749" y="5423863"/>
            <a:ext cx="5434501" cy="461665"/>
          </a:xfrm>
          <a:prstGeom prst="rect">
            <a:avLst/>
          </a:prstGeom>
        </p:spPr>
        <p:txBody>
          <a:bodyPr wrap="none">
            <a:spAutoFit/>
          </a:bodyPr>
          <a:lstStyle/>
          <a:p>
            <a:pPr algn="ctr"/>
            <a:r>
              <a:rPr lang="zh-CN" altLang="en-US" sz="2400" dirty="0" smtClean="0"/>
              <a:t>图</a:t>
            </a:r>
            <a:r>
              <a:rPr lang="en-US" altLang="zh-CN" sz="2400" dirty="0" smtClean="0"/>
              <a:t>P7-2</a:t>
            </a:r>
            <a:r>
              <a:rPr lang="zh-CN" altLang="en-US" sz="2400" dirty="0"/>
              <a:t>　某调幅信号的频谱结构示意图 </a:t>
            </a:r>
          </a:p>
        </p:txBody>
      </p:sp>
    </p:spTree>
    <p:extLst>
      <p:ext uri="{BB962C8B-B14F-4D97-AF65-F5344CB8AC3E}">
        <p14:creationId xmlns:p14="http://schemas.microsoft.com/office/powerpoint/2010/main" val="74438711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7-9</a:t>
                </a:r>
                <a:r>
                  <a:rPr lang="zh-CN" altLang="en-US" dirty="0"/>
                  <a:t>　调频振荡器回路由电</a:t>
                </a:r>
                <a:r>
                  <a:rPr lang="zh-CN" altLang="en-US" dirty="0" smtClean="0"/>
                  <a:t>感</a:t>
                </a:r>
                <a:r>
                  <a:rPr lang="en-US" altLang="zh-CN" dirty="0" smtClean="0"/>
                  <a:t>L</a:t>
                </a:r>
                <a:r>
                  <a:rPr lang="zh-CN" altLang="en-US" dirty="0" smtClean="0"/>
                  <a:t>和</a:t>
                </a:r>
                <a:r>
                  <a:rPr lang="zh-CN" altLang="en-US" dirty="0"/>
                  <a:t>变容二极管组成。 </a:t>
                </a:r>
                <a:r>
                  <a:rPr lang="en-US" altLang="zh-CN" dirty="0" smtClean="0"/>
                  <a:t>L</a:t>
                </a:r>
                <a:r>
                  <a:rPr lang="zh-CN" altLang="en-US" dirty="0"/>
                  <a:t/>
                </a:r>
                <a:br>
                  <a:rPr lang="zh-CN" altLang="en-US" dirty="0"/>
                </a:br>
                <a:r>
                  <a:rPr lang="zh-CN" altLang="en-US" dirty="0" smtClean="0"/>
                  <a:t>＝</a:t>
                </a:r>
                <a:r>
                  <a:rPr lang="en-US" altLang="zh-CN" dirty="0" smtClean="0"/>
                  <a:t>2</a:t>
                </a:r>
                <a:r>
                  <a:rPr lang="el-GR" altLang="zh-CN" dirty="0" smtClean="0"/>
                  <a:t>μ</a:t>
                </a:r>
                <a:r>
                  <a:rPr lang="en-US" altLang="zh-CN" dirty="0" smtClean="0"/>
                  <a:t>H</a:t>
                </a:r>
                <a:r>
                  <a:rPr lang="zh-CN" altLang="en-US" dirty="0" smtClean="0"/>
                  <a:t>，</a:t>
                </a:r>
                <a:r>
                  <a:rPr lang="zh-CN" altLang="en-US" dirty="0"/>
                  <a:t>变容二极管参数为</a:t>
                </a:r>
                <a:r>
                  <a:rPr lang="zh-CN" altLang="en-US" dirty="0" smtClean="0"/>
                  <a:t>：</a:t>
                </a:r>
                <a:r>
                  <a:rPr lang="en-US" altLang="zh-CN" dirty="0" smtClean="0"/>
                  <a:t>C</a:t>
                </a:r>
                <a:r>
                  <a:rPr lang="en-US" altLang="zh-CN" baseline="-25000" dirty="0" smtClean="0"/>
                  <a:t>j0</a:t>
                </a:r>
                <a:r>
                  <a:rPr lang="zh-CN" altLang="en-US" dirty="0" smtClean="0"/>
                  <a:t>＝</a:t>
                </a:r>
                <a:r>
                  <a:rPr lang="en-US" altLang="zh-CN" dirty="0" smtClean="0"/>
                  <a:t>225pF</a:t>
                </a:r>
                <a:r>
                  <a:rPr lang="zh-CN" altLang="en-US" dirty="0" smtClean="0"/>
                  <a:t>， </a:t>
                </a:r>
                <a14:m>
                  <m:oMath xmlns:m="http://schemas.openxmlformats.org/officeDocument/2006/math">
                    <m:r>
                      <a:rPr lang="zh-CN" altLang="en-US" i="1" smtClean="0">
                        <a:latin typeface="Cambria Math" panose="02040503050406030204" pitchFamily="18" charset="0"/>
                      </a:rPr>
                      <m:t>𝛾</m:t>
                    </m:r>
                  </m:oMath>
                </a14:m>
                <a:r>
                  <a:rPr lang="zh-CN" altLang="el-GR" dirty="0" smtClean="0"/>
                  <a:t>＝</a:t>
                </a:r>
                <a:r>
                  <a:rPr lang="en-US" altLang="zh-CN" dirty="0" smtClean="0"/>
                  <a:t>0.5</a:t>
                </a:r>
                <a:r>
                  <a:rPr lang="zh-CN" altLang="el-GR" dirty="0" smtClean="0"/>
                  <a:t>， </a:t>
                </a:r>
                <a:r>
                  <a:rPr lang="en-US" altLang="zh-CN" dirty="0" smtClean="0"/>
                  <a:t>u</a:t>
                </a:r>
                <a14:m>
                  <m:oMath xmlns:m="http://schemas.openxmlformats.org/officeDocument/2006/math">
                    <m:r>
                      <a:rPr lang="zh-CN" altLang="en-US" i="1" baseline="-25000" smtClean="0">
                        <a:latin typeface="Cambria Math" panose="02040503050406030204" pitchFamily="18" charset="0"/>
                      </a:rPr>
                      <m:t>𝜑</m:t>
                    </m:r>
                  </m:oMath>
                </a14:m>
                <a:r>
                  <a:rPr lang="zh-CN" altLang="el-GR" dirty="0" smtClean="0"/>
                  <a:t>＝</a:t>
                </a:r>
                <a:r>
                  <a:rPr lang="en-US" altLang="zh-CN" dirty="0" smtClean="0"/>
                  <a:t>0.6V</a:t>
                </a:r>
                <a:r>
                  <a:rPr lang="zh-CN" altLang="en-US" dirty="0" smtClean="0"/>
                  <a:t>， </a:t>
                </a:r>
                <a:r>
                  <a:rPr lang="en-US" altLang="zh-CN" dirty="0" smtClean="0"/>
                  <a:t>U</a:t>
                </a:r>
                <a:r>
                  <a:rPr lang="en-US" altLang="zh-CN" baseline="-25000" dirty="0" smtClean="0"/>
                  <a:t>Q</a:t>
                </a:r>
                <a:r>
                  <a:rPr lang="zh-CN" altLang="en-US" baseline="-25000" dirty="0" smtClean="0"/>
                  <a:t> </a:t>
                </a:r>
                <a:r>
                  <a:rPr lang="zh-CN" altLang="en-US" dirty="0"/>
                  <a:t>＝</a:t>
                </a:r>
                <a:r>
                  <a:rPr lang="zh-CN" altLang="en-US" dirty="0" smtClean="0"/>
                  <a:t>－</a:t>
                </a:r>
                <a:r>
                  <a:rPr lang="en-US" altLang="zh-CN" dirty="0" smtClean="0"/>
                  <a:t>6V</a:t>
                </a:r>
                <a:r>
                  <a:rPr lang="zh-CN" altLang="en-US" dirty="0" smtClean="0"/>
                  <a:t>，</a:t>
                </a:r>
                <a:r>
                  <a:rPr lang="zh-CN" altLang="en-US" dirty="0"/>
                  <a:t>调制电压为 </a:t>
                </a:r>
                <a:r>
                  <a:rPr lang="en-US" altLang="zh-CN" dirty="0" smtClean="0"/>
                  <a:t>u</a:t>
                </a:r>
                <a:r>
                  <a:rPr lang="el-GR" altLang="zh-CN" baseline="-25000" dirty="0" smtClean="0"/>
                  <a:t>Ω</a:t>
                </a:r>
                <a:r>
                  <a:rPr lang="en-US" altLang="zh-CN" dirty="0" smtClean="0"/>
                  <a:t>(t)</a:t>
                </a:r>
                <a:r>
                  <a:rPr lang="zh-CN" altLang="en-US" dirty="0" smtClean="0"/>
                  <a:t>＝</a:t>
                </a:r>
                <a:r>
                  <a:rPr lang="en-US" altLang="zh-CN" dirty="0" smtClean="0"/>
                  <a:t>3cos(10</a:t>
                </a:r>
                <a:r>
                  <a:rPr lang="en-US" altLang="zh-CN" baseline="-25000" dirty="0" smtClean="0"/>
                  <a:t>4</a:t>
                </a:r>
                <a:r>
                  <a:rPr lang="en-US" altLang="zh-CN" dirty="0" smtClean="0"/>
                  <a:t>t)</a:t>
                </a:r>
                <a:r>
                  <a:rPr lang="zh-CN" altLang="en-US" dirty="0" smtClean="0"/>
                  <a:t>（ </a:t>
                </a:r>
                <a:r>
                  <a:rPr lang="en-US" altLang="zh-CN" dirty="0" smtClean="0"/>
                  <a:t>V</a:t>
                </a:r>
                <a:r>
                  <a:rPr lang="zh-CN" altLang="en-US" dirty="0" smtClean="0"/>
                  <a:t>）</a:t>
                </a:r>
                <a:r>
                  <a:rPr lang="zh-CN" altLang="en-US" dirty="0"/>
                  <a:t>。求</a:t>
                </a:r>
                <a:r>
                  <a:rPr lang="zh-CN" altLang="en-US" dirty="0" smtClean="0"/>
                  <a:t>输出</a:t>
                </a:r>
                <a:r>
                  <a:rPr lang="zh-CN" altLang="en-US" dirty="0"/>
                  <a:t>调频波的：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１）载频；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２）由调制信号引起的载频漂移；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３）最大频偏；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４）调频系数；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５）二阶失真系数。</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1368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5"/>
            <a:ext cx="7886700" cy="4335516"/>
          </a:xfrm>
        </p:spPr>
        <p:txBody>
          <a:bodyPr/>
          <a:lstStyle/>
          <a:p>
            <a:pPr>
              <a:lnSpc>
                <a:spcPct val="150000"/>
              </a:lnSpc>
            </a:pPr>
            <a:r>
              <a:rPr lang="zh-CN" altLang="en-US" dirty="0"/>
              <a:t>由前述调频指数的</a:t>
            </a:r>
            <a:r>
              <a:rPr lang="zh-CN" altLang="en-US" dirty="0" smtClean="0"/>
              <a:t>定义</a:t>
            </a:r>
            <a:r>
              <a:rPr lang="zh-CN" altLang="en-US" dirty="0"/>
              <a:t>知， </a:t>
            </a:r>
            <a:r>
              <a:rPr lang="en-US" altLang="zh-CN" dirty="0" smtClean="0"/>
              <a:t>m</a:t>
            </a:r>
            <a:r>
              <a:rPr lang="en-US" altLang="zh-CN" baseline="-25000" dirty="0" smtClean="0"/>
              <a:t>f</a:t>
            </a:r>
            <a:r>
              <a:rPr lang="zh-CN" altLang="en-US" dirty="0" smtClean="0"/>
              <a:t>＝</a:t>
            </a:r>
            <a:r>
              <a:rPr lang="el-GR" altLang="zh-CN" dirty="0"/>
              <a:t>Δ </a:t>
            </a:r>
            <a:r>
              <a:rPr lang="el-GR" altLang="zh-CN" dirty="0" smtClean="0"/>
              <a:t>ω</a:t>
            </a:r>
            <a:r>
              <a:rPr lang="en-US" altLang="zh-CN" baseline="-25000" dirty="0" smtClean="0"/>
              <a:t>m</a:t>
            </a:r>
            <a:r>
              <a:rPr lang="en-US" altLang="zh-CN" dirty="0" smtClean="0"/>
              <a:t>/</a:t>
            </a:r>
            <a:r>
              <a:rPr lang="el-GR" altLang="zh-CN" dirty="0" smtClean="0"/>
              <a:t>Ω </a:t>
            </a:r>
            <a:r>
              <a:rPr lang="zh-CN" altLang="el-GR" dirty="0" smtClean="0"/>
              <a:t>＝</a:t>
            </a:r>
            <a:r>
              <a:rPr lang="el-GR" altLang="zh-CN" dirty="0"/>
              <a:t>Δ </a:t>
            </a:r>
            <a:r>
              <a:rPr lang="en-US" altLang="zh-CN" dirty="0"/>
              <a:t>f</a:t>
            </a:r>
            <a:r>
              <a:rPr lang="en-US" altLang="zh-CN" baseline="-25000" dirty="0"/>
              <a:t>m</a:t>
            </a:r>
            <a:r>
              <a:rPr lang="en-US" altLang="zh-CN" dirty="0"/>
              <a:t>/F</a:t>
            </a:r>
            <a:r>
              <a:rPr lang="zh-CN" altLang="en-US" dirty="0"/>
              <a:t>，它既决定于调频信号的最大频偏</a:t>
            </a:r>
            <a:r>
              <a:rPr lang="el-GR" altLang="zh-CN" dirty="0"/>
              <a:t>Δ</a:t>
            </a:r>
            <a:r>
              <a:rPr lang="en-US" altLang="zh-CN" dirty="0"/>
              <a:t>f</a:t>
            </a:r>
            <a:r>
              <a:rPr lang="en-US" altLang="zh-CN" baseline="-25000" dirty="0"/>
              <a:t>m</a:t>
            </a:r>
            <a:r>
              <a:rPr lang="zh-CN" altLang="en-US" baseline="-25000" dirty="0"/>
              <a:t> </a:t>
            </a:r>
            <a:r>
              <a:rPr lang="zh-CN" altLang="en-US" dirty="0"/>
              <a:t>（它与调制电压</a:t>
            </a:r>
            <a:r>
              <a:rPr lang="en-US" altLang="zh-CN" dirty="0"/>
              <a:t>U</a:t>
            </a:r>
            <a:r>
              <a:rPr lang="el-GR" altLang="zh-CN" baseline="-25000" dirty="0"/>
              <a:t>Ω</a:t>
            </a:r>
            <a:r>
              <a:rPr lang="el-GR" altLang="zh-CN" dirty="0"/>
              <a:t> </a:t>
            </a:r>
            <a:r>
              <a:rPr lang="zh-CN" altLang="en-US" dirty="0"/>
              <a:t>成正比），又决定于调制频率</a:t>
            </a:r>
            <a:r>
              <a:rPr lang="en-US" altLang="zh-CN" dirty="0"/>
              <a:t>F</a:t>
            </a:r>
            <a:r>
              <a:rPr lang="zh-CN" altLang="en-US" dirty="0"/>
              <a:t>。</a:t>
            </a:r>
            <a:br>
              <a:rPr lang="zh-CN" altLang="en-US" dirty="0"/>
            </a:br>
            <a:r>
              <a:rPr lang="zh-CN" altLang="en-US" dirty="0" smtClean="0"/>
              <a:t>        图</a:t>
            </a:r>
            <a:r>
              <a:rPr lang="en-US" altLang="zh-CN" dirty="0" smtClean="0"/>
              <a:t>7-4</a:t>
            </a:r>
            <a:r>
              <a:rPr lang="zh-CN" altLang="en-US" dirty="0" smtClean="0"/>
              <a:t>是</a:t>
            </a:r>
            <a:r>
              <a:rPr lang="zh-CN" altLang="en-US" dirty="0"/>
              <a:t>不</a:t>
            </a:r>
            <a:r>
              <a:rPr lang="zh-CN" altLang="en-US" dirty="0" smtClean="0"/>
              <a:t>同</a:t>
            </a:r>
            <a:r>
              <a:rPr lang="en-US" altLang="zh-CN" dirty="0"/>
              <a:t>m</a:t>
            </a:r>
            <a:r>
              <a:rPr lang="en-US" altLang="zh-CN" baseline="-25000" dirty="0"/>
              <a:t>f</a:t>
            </a:r>
            <a:r>
              <a:rPr lang="zh-CN" altLang="en-US" dirty="0"/>
              <a:t>时调频信号的振幅谱，它分别对应于两种情况。图</a:t>
            </a:r>
            <a:r>
              <a:rPr lang="en-US" altLang="zh-CN" dirty="0"/>
              <a:t>7-4</a:t>
            </a:r>
            <a:r>
              <a:rPr lang="zh-CN" altLang="en-US" dirty="0"/>
              <a:t>（</a:t>
            </a:r>
            <a:r>
              <a:rPr lang="en-US" altLang="zh-CN" dirty="0"/>
              <a:t>a</a:t>
            </a:r>
            <a:r>
              <a:rPr lang="zh-CN" altLang="en-US" dirty="0"/>
              <a:t>）是改</a:t>
            </a:r>
            <a:r>
              <a:rPr lang="zh-CN" altLang="en-US" dirty="0" smtClean="0"/>
              <a:t>变</a:t>
            </a:r>
            <a:r>
              <a:rPr lang="el-GR" altLang="zh-CN" dirty="0"/>
              <a:t>Δ </a:t>
            </a:r>
            <a:r>
              <a:rPr lang="en-US" altLang="zh-CN" dirty="0"/>
              <a:t>f</a:t>
            </a:r>
            <a:r>
              <a:rPr lang="en-US" altLang="zh-CN" baseline="-25000" dirty="0"/>
              <a:t>m</a:t>
            </a:r>
            <a:r>
              <a:rPr lang="zh-CN" altLang="en-US" baseline="-25000" dirty="0"/>
              <a:t> </a:t>
            </a:r>
            <a:r>
              <a:rPr lang="zh-CN" altLang="en-US" dirty="0"/>
              <a:t>而保</a:t>
            </a:r>
            <a:r>
              <a:rPr lang="zh-CN" altLang="en-US" dirty="0" smtClean="0"/>
              <a:t>持</a:t>
            </a:r>
            <a:r>
              <a:rPr lang="en-US" altLang="zh-CN" dirty="0"/>
              <a:t>F</a:t>
            </a:r>
            <a:r>
              <a:rPr lang="zh-CN" altLang="en-US" dirty="0"/>
              <a:t>不变时的频谱，图</a:t>
            </a:r>
            <a:r>
              <a:rPr lang="en-US" altLang="zh-CN" dirty="0"/>
              <a:t>7-4</a:t>
            </a:r>
            <a:r>
              <a:rPr lang="zh-CN" altLang="en-US" dirty="0"/>
              <a:t>（</a:t>
            </a:r>
            <a:r>
              <a:rPr lang="en-US" altLang="zh-CN" dirty="0"/>
              <a:t>b</a:t>
            </a:r>
            <a:r>
              <a:rPr lang="zh-CN" altLang="en-US" dirty="0"/>
              <a:t>）是保持 </a:t>
            </a:r>
            <a:r>
              <a:rPr lang="el-GR" altLang="zh-CN" dirty="0"/>
              <a:t>Δ </a:t>
            </a:r>
            <a:r>
              <a:rPr lang="en-US" altLang="zh-CN" dirty="0"/>
              <a:t>f</a:t>
            </a:r>
            <a:r>
              <a:rPr lang="en-US" altLang="zh-CN" baseline="-25000" dirty="0"/>
              <a:t>m</a:t>
            </a:r>
            <a:r>
              <a:rPr lang="zh-CN" altLang="en-US" dirty="0"/>
              <a:t>不变而改</a:t>
            </a:r>
            <a:r>
              <a:rPr lang="zh-CN" altLang="en-US" dirty="0" smtClean="0"/>
              <a:t>变</a:t>
            </a:r>
            <a:r>
              <a:rPr lang="en-US" altLang="zh-CN" dirty="0"/>
              <a:t>F</a:t>
            </a:r>
            <a:r>
              <a:rPr lang="zh-CN" altLang="en-US" dirty="0"/>
              <a:t>时的频谱</a:t>
            </a:r>
            <a:r>
              <a:rPr lang="zh-CN" altLang="en-US" dirty="0" smtClean="0"/>
              <a:t>。</a:t>
            </a:r>
            <a:endParaRPr lang="zh-CN" altLang="en-US" dirty="0"/>
          </a:p>
        </p:txBody>
      </p:sp>
    </p:spTree>
    <p:extLst>
      <p:ext uri="{BB962C8B-B14F-4D97-AF65-F5344CB8AC3E}">
        <p14:creationId xmlns:p14="http://schemas.microsoft.com/office/powerpoint/2010/main" val="9964839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7-10</a:t>
            </a:r>
            <a:r>
              <a:rPr lang="zh-CN" altLang="en-US" dirty="0"/>
              <a:t>　调频振荡器回路的电容为变容二极管，其压控特性</a:t>
            </a:r>
            <a:r>
              <a:rPr lang="zh-CN" altLang="en-US" dirty="0" smtClean="0"/>
              <a:t>为                                       ，</a:t>
            </a:r>
            <a:r>
              <a:rPr lang="en-US" altLang="zh-CN" dirty="0" smtClean="0"/>
              <a:t>u</a:t>
            </a:r>
            <a:r>
              <a:rPr lang="zh-CN" altLang="en-US" dirty="0" smtClean="0"/>
              <a:t>为变容</a:t>
            </a:r>
            <a:r>
              <a:rPr lang="zh-CN" altLang="en-US" dirty="0"/>
              <a:t>二极管反向电压的绝对值。反向偏</a:t>
            </a:r>
            <a:r>
              <a:rPr lang="zh-CN" altLang="en-US" dirty="0" smtClean="0"/>
              <a:t>压</a:t>
            </a:r>
            <a:r>
              <a:rPr lang="en-US" altLang="zh-CN" dirty="0" smtClean="0"/>
              <a:t>E</a:t>
            </a:r>
            <a:r>
              <a:rPr lang="en-US" altLang="zh-CN" baseline="-25000" dirty="0" smtClean="0"/>
              <a:t>Q</a:t>
            </a:r>
            <a:r>
              <a:rPr lang="zh-CN" altLang="en-US" dirty="0" smtClean="0"/>
              <a:t>＝</a:t>
            </a:r>
            <a:r>
              <a:rPr lang="en-US" altLang="zh-CN" dirty="0" smtClean="0"/>
              <a:t>4V</a:t>
            </a:r>
            <a:r>
              <a:rPr lang="zh-CN" altLang="en-US" dirty="0" smtClean="0"/>
              <a:t>，</a:t>
            </a:r>
            <a:r>
              <a:rPr lang="zh-CN" altLang="en-US" dirty="0"/>
              <a:t>振荡中心频率</a:t>
            </a:r>
            <a:r>
              <a:rPr lang="zh-CN" altLang="en-US" dirty="0" smtClean="0"/>
              <a:t>为</a:t>
            </a:r>
            <a:r>
              <a:rPr lang="en-US" altLang="zh-CN" dirty="0" smtClean="0"/>
              <a:t>10MHz</a:t>
            </a:r>
            <a:r>
              <a:rPr lang="zh-CN" altLang="en-US" dirty="0" smtClean="0"/>
              <a:t>，</a:t>
            </a:r>
            <a:r>
              <a:rPr lang="zh-CN" altLang="en-US" dirty="0"/>
              <a:t>调制电压</a:t>
            </a:r>
            <a:r>
              <a:rPr lang="zh-CN" altLang="en-US" dirty="0" smtClean="0"/>
              <a:t>为</a:t>
            </a:r>
            <a:r>
              <a:rPr lang="en-US" altLang="zh-CN" dirty="0" smtClean="0"/>
              <a:t>u</a:t>
            </a:r>
            <a:r>
              <a:rPr lang="el-GR" altLang="zh-CN" baseline="-25000" dirty="0" smtClean="0"/>
              <a:t>Ω</a:t>
            </a:r>
            <a:r>
              <a:rPr lang="en-US" altLang="zh-CN" dirty="0" smtClean="0"/>
              <a:t>(t)</a:t>
            </a:r>
            <a:r>
              <a:rPr lang="zh-CN" altLang="en-US" dirty="0" smtClean="0"/>
              <a:t>＝</a:t>
            </a:r>
            <a:r>
              <a:rPr lang="en-US" altLang="zh-CN" dirty="0" smtClean="0"/>
              <a:t>cos</a:t>
            </a:r>
            <a:r>
              <a:rPr lang="el-GR" altLang="zh-CN" dirty="0" smtClean="0"/>
              <a:t>Ω</a:t>
            </a:r>
            <a:r>
              <a:rPr lang="en-US" altLang="zh-CN" dirty="0" smtClean="0"/>
              <a:t>t</a:t>
            </a:r>
            <a:r>
              <a:rPr lang="zh-CN" altLang="en-US" dirty="0" smtClean="0"/>
              <a:t>（</a:t>
            </a:r>
            <a:r>
              <a:rPr lang="en-US" altLang="zh-CN" dirty="0" smtClean="0"/>
              <a:t>V</a:t>
            </a:r>
            <a:r>
              <a:rPr lang="zh-CN" altLang="en-US" dirty="0" smtClean="0"/>
              <a:t>）</a:t>
            </a:r>
            <a:r>
              <a:rPr lang="zh-CN" altLang="en-US" dirty="0"/>
              <a:t>。</a:t>
            </a:r>
            <a:br>
              <a:rPr lang="zh-CN" altLang="en-US" dirty="0"/>
            </a:br>
            <a:r>
              <a:rPr lang="zh-CN" altLang="en-US" dirty="0" smtClean="0"/>
              <a:t>      （ </a:t>
            </a:r>
            <a:r>
              <a:rPr lang="zh-CN" altLang="en-US" dirty="0"/>
              <a:t>１）求在中心频率附近的线性调制灵敏度；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２）当要求 </a:t>
            </a:r>
            <a:r>
              <a:rPr lang="en-US" altLang="zh-CN" dirty="0" smtClean="0"/>
              <a:t>K</a:t>
            </a:r>
            <a:r>
              <a:rPr lang="en-US" altLang="zh-CN" baseline="-25000" dirty="0" smtClean="0"/>
              <a:t>f2</a:t>
            </a:r>
            <a:r>
              <a:rPr lang="zh-CN" altLang="en-US" dirty="0" smtClean="0"/>
              <a:t>＜</a:t>
            </a:r>
            <a:r>
              <a:rPr lang="en-US" altLang="zh-CN" dirty="0" smtClean="0"/>
              <a:t>1</a:t>
            </a:r>
            <a:r>
              <a:rPr lang="zh-CN" altLang="en-US" dirty="0" smtClean="0"/>
              <a:t>％</a:t>
            </a:r>
            <a:r>
              <a:rPr lang="zh-CN" altLang="en-US" dirty="0"/>
              <a:t>时，求允许的最大频偏值。</a:t>
            </a:r>
          </a:p>
        </p:txBody>
      </p:sp>
      <p:pic>
        <p:nvPicPr>
          <p:cNvPr id="2" name="图片 1"/>
          <p:cNvPicPr>
            <a:picLocks noChangeAspect="1"/>
          </p:cNvPicPr>
          <p:nvPr/>
        </p:nvPicPr>
        <p:blipFill>
          <a:blip r:embed="rId2"/>
          <a:stretch>
            <a:fillRect/>
          </a:stretch>
        </p:blipFill>
        <p:spPr>
          <a:xfrm>
            <a:off x="1733328" y="1491890"/>
            <a:ext cx="2500469" cy="446512"/>
          </a:xfrm>
          <a:prstGeom prst="rect">
            <a:avLst/>
          </a:prstGeom>
        </p:spPr>
      </p:pic>
    </p:spTree>
    <p:extLst>
      <p:ext uri="{BB962C8B-B14F-4D97-AF65-F5344CB8AC3E}">
        <p14:creationId xmlns:p14="http://schemas.microsoft.com/office/powerpoint/2010/main" val="175009686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7-11</a:t>
            </a:r>
            <a:r>
              <a:rPr lang="zh-CN" altLang="en-US" dirty="0"/>
              <a:t>　某鉴频器的鉴频特性为正弦型， </a:t>
            </a:r>
            <a:r>
              <a:rPr lang="en-US" altLang="zh-CN" dirty="0" smtClean="0"/>
              <a:t>B</a:t>
            </a:r>
            <a:r>
              <a:rPr lang="en-US" altLang="zh-CN" baseline="-25000" dirty="0" smtClean="0"/>
              <a:t>m</a:t>
            </a:r>
            <a:r>
              <a:rPr lang="zh-CN" altLang="en-US" dirty="0" smtClean="0"/>
              <a:t>＝</a:t>
            </a:r>
            <a:r>
              <a:rPr lang="en-US" altLang="zh-CN" dirty="0" smtClean="0"/>
              <a:t>200kHz</a:t>
            </a:r>
            <a:r>
              <a:rPr lang="zh-CN" altLang="en-US" dirty="0" smtClean="0"/>
              <a:t>，</a:t>
            </a:r>
            <a:r>
              <a:rPr lang="zh-CN" altLang="en-US" dirty="0"/>
              <a:t>写出此鉴频器的鉴频特性表达式。 </a:t>
            </a:r>
            <a:r>
              <a:rPr lang="en-US" altLang="zh-CN" dirty="0" smtClean="0"/>
              <a:t/>
            </a:r>
            <a:br>
              <a:rPr lang="en-US" altLang="zh-CN" dirty="0" smtClean="0"/>
            </a:br>
            <a:r>
              <a:rPr lang="en-US" altLang="zh-CN" dirty="0" smtClean="0"/>
              <a:t>        7-12</a:t>
            </a:r>
            <a:r>
              <a:rPr lang="zh-CN" altLang="en-US" dirty="0"/>
              <a:t>　某鉴频器的鉴频特性如</a:t>
            </a:r>
            <a:r>
              <a:rPr lang="zh-CN" altLang="en-US" dirty="0" smtClean="0"/>
              <a:t>图</a:t>
            </a:r>
            <a:r>
              <a:rPr lang="en-US" altLang="zh-CN" dirty="0" smtClean="0"/>
              <a:t>P7-3</a:t>
            </a:r>
            <a:r>
              <a:rPr lang="zh-CN" altLang="en-US" dirty="0" smtClean="0"/>
              <a:t>所</a:t>
            </a:r>
            <a:r>
              <a:rPr lang="zh-CN" altLang="en-US" dirty="0"/>
              <a:t>示，鉴频器的输出电压为 </a:t>
            </a:r>
            <a:r>
              <a:rPr lang="en-US" altLang="zh-CN" dirty="0" smtClean="0"/>
              <a:t>u</a:t>
            </a:r>
            <a:r>
              <a:rPr lang="en-US" altLang="zh-CN" baseline="-25000" dirty="0" smtClean="0"/>
              <a:t>o</a:t>
            </a:r>
            <a:r>
              <a:rPr lang="en-US" altLang="zh-CN" dirty="0" smtClean="0"/>
              <a:t>(t)</a:t>
            </a:r>
            <a:r>
              <a:rPr lang="zh-CN" altLang="en-US" dirty="0" smtClean="0"/>
              <a:t>＝</a:t>
            </a:r>
            <a:r>
              <a:rPr lang="en-US" altLang="zh-CN" dirty="0" smtClean="0"/>
              <a:t>cos(4</a:t>
            </a:r>
            <a:r>
              <a:rPr lang="el-GR" altLang="zh-CN" dirty="0" smtClean="0"/>
              <a:t>π×</a:t>
            </a:r>
            <a:r>
              <a:rPr lang="en-US" altLang="zh-CN" dirty="0" smtClean="0"/>
              <a:t>10</a:t>
            </a:r>
            <a:r>
              <a:rPr lang="en-US" altLang="zh-CN" baseline="30000" dirty="0" smtClean="0"/>
              <a:t>3</a:t>
            </a:r>
            <a:r>
              <a:rPr lang="en-US" altLang="zh-CN" dirty="0" smtClean="0"/>
              <a:t>t)</a:t>
            </a:r>
            <a:r>
              <a:rPr lang="zh-CN" altLang="en-US" dirty="0" smtClean="0"/>
              <a:t>（ </a:t>
            </a:r>
            <a:r>
              <a:rPr lang="en-US" altLang="zh-CN" dirty="0" smtClean="0"/>
              <a:t>V</a:t>
            </a:r>
            <a:r>
              <a:rPr lang="zh-CN" altLang="en-US" dirty="0" smtClean="0"/>
              <a:t>）</a:t>
            </a:r>
            <a:r>
              <a:rPr lang="zh-CN" altLang="en-US" dirty="0"/>
              <a:t>，试问：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１）鉴频跨</a:t>
            </a:r>
            <a:r>
              <a:rPr lang="zh-CN" altLang="en-US" dirty="0" smtClean="0"/>
              <a:t>导</a:t>
            </a:r>
            <a:r>
              <a:rPr lang="en-US" altLang="zh-CN" dirty="0" smtClean="0"/>
              <a:t>S</a:t>
            </a:r>
            <a:r>
              <a:rPr lang="en-US" altLang="zh-CN" baseline="-25000" dirty="0" smtClean="0"/>
              <a:t>D</a:t>
            </a:r>
            <a:r>
              <a:rPr lang="zh-CN" altLang="en-US" dirty="0" smtClean="0"/>
              <a:t>为</a:t>
            </a:r>
            <a:r>
              <a:rPr lang="zh-CN" altLang="en-US" dirty="0"/>
              <a:t>多少？</a:t>
            </a:r>
            <a:br>
              <a:rPr lang="zh-CN" altLang="en-US" dirty="0"/>
            </a:br>
            <a:r>
              <a:rPr lang="zh-CN" altLang="en-US" dirty="0" smtClean="0"/>
              <a:t>      （ </a:t>
            </a:r>
            <a:r>
              <a:rPr lang="zh-CN" altLang="en-US" dirty="0"/>
              <a:t>２）写出输入信</a:t>
            </a:r>
            <a:r>
              <a:rPr lang="zh-CN" altLang="en-US" dirty="0" smtClean="0"/>
              <a:t>号</a:t>
            </a:r>
            <a:r>
              <a:rPr lang="en-US" altLang="zh-CN" dirty="0" smtClean="0"/>
              <a:t>u</a:t>
            </a:r>
            <a:r>
              <a:rPr lang="en-US" altLang="zh-CN" baseline="-25000" dirty="0" smtClean="0"/>
              <a:t>FM</a:t>
            </a:r>
            <a:r>
              <a:rPr lang="en-US" altLang="zh-CN" dirty="0" smtClean="0"/>
              <a:t>(t)</a:t>
            </a:r>
            <a:r>
              <a:rPr lang="zh-CN" altLang="en-US" dirty="0" smtClean="0"/>
              <a:t>和</a:t>
            </a:r>
            <a:r>
              <a:rPr lang="zh-CN" altLang="en-US" dirty="0"/>
              <a:t>原调制信</a:t>
            </a:r>
            <a:r>
              <a:rPr lang="zh-CN" altLang="en-US" dirty="0" smtClean="0"/>
              <a:t>号</a:t>
            </a:r>
            <a:r>
              <a:rPr lang="en-US" altLang="zh-CN" dirty="0" smtClean="0"/>
              <a:t>u</a:t>
            </a:r>
            <a:r>
              <a:rPr lang="el-GR" altLang="zh-CN" baseline="-25000" dirty="0" smtClean="0"/>
              <a:t>Ω</a:t>
            </a:r>
            <a:r>
              <a:rPr lang="zh-CN" altLang="en-US" dirty="0" smtClean="0"/>
              <a:t>的</a:t>
            </a:r>
            <a:r>
              <a:rPr lang="zh-CN" altLang="en-US" dirty="0"/>
              <a:t>表达式；</a:t>
            </a:r>
            <a:br>
              <a:rPr lang="zh-CN" altLang="en-US" dirty="0"/>
            </a:br>
            <a:r>
              <a:rPr lang="zh-CN" altLang="en-US" dirty="0" smtClean="0"/>
              <a:t>      （ </a:t>
            </a:r>
            <a:r>
              <a:rPr lang="zh-CN" altLang="en-US" dirty="0"/>
              <a:t>３）若此鉴频器为互感耦合相位鉴频器，要得到正极性的鉴频特性，如何改变电路？</a:t>
            </a:r>
            <a:br>
              <a:rPr lang="zh-CN" altLang="en-US" dirty="0"/>
            </a:br>
            <a:endParaRPr lang="zh-CN" altLang="en-US" dirty="0"/>
          </a:p>
        </p:txBody>
      </p:sp>
    </p:spTree>
    <p:extLst>
      <p:ext uri="{BB962C8B-B14F-4D97-AF65-F5344CB8AC3E}">
        <p14:creationId xmlns:p14="http://schemas.microsoft.com/office/powerpoint/2010/main" val="15942279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5302" y="1283427"/>
            <a:ext cx="5584897" cy="4242410"/>
          </a:xfrm>
          <a:prstGeom prst="rect">
            <a:avLst/>
          </a:prstGeom>
        </p:spPr>
      </p:pic>
      <p:sp>
        <p:nvSpPr>
          <p:cNvPr id="4" name="矩形 3"/>
          <p:cNvSpPr/>
          <p:nvPr/>
        </p:nvSpPr>
        <p:spPr>
          <a:xfrm>
            <a:off x="3266995" y="5701027"/>
            <a:ext cx="2610010" cy="461665"/>
          </a:xfrm>
          <a:prstGeom prst="rect">
            <a:avLst/>
          </a:prstGeom>
        </p:spPr>
        <p:txBody>
          <a:bodyPr wrap="none">
            <a:spAutoFit/>
          </a:bodyPr>
          <a:lstStyle/>
          <a:p>
            <a:pPr algn="ctr"/>
            <a:r>
              <a:rPr lang="zh-CN" altLang="en-US" sz="2400" dirty="0" smtClean="0"/>
              <a:t>图</a:t>
            </a:r>
            <a:r>
              <a:rPr lang="en-US" altLang="zh-CN" sz="2400" dirty="0" smtClean="0"/>
              <a:t>P7-3</a:t>
            </a:r>
            <a:r>
              <a:rPr lang="zh-CN" altLang="en-US" sz="2400" dirty="0"/>
              <a:t>　</a:t>
            </a:r>
            <a:r>
              <a:rPr lang="zh-CN" altLang="en-US" sz="2400" dirty="0" smtClean="0"/>
              <a:t>题</a:t>
            </a:r>
            <a:r>
              <a:rPr lang="en-US" altLang="zh-CN" sz="2400" dirty="0" smtClean="0"/>
              <a:t>7-12</a:t>
            </a:r>
            <a:r>
              <a:rPr lang="zh-CN" altLang="en-US" sz="2400" dirty="0" smtClean="0"/>
              <a:t>图 </a:t>
            </a:r>
            <a:endParaRPr lang="zh-CN" altLang="en-US" sz="2400" dirty="0"/>
          </a:p>
        </p:txBody>
      </p:sp>
    </p:spTree>
    <p:extLst>
      <p:ext uri="{BB962C8B-B14F-4D97-AF65-F5344CB8AC3E}">
        <p14:creationId xmlns:p14="http://schemas.microsoft.com/office/powerpoint/2010/main" val="9722397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7-13</a:t>
            </a:r>
            <a:r>
              <a:rPr lang="zh-CN" altLang="en-US" dirty="0"/>
              <a:t>　已知某鉴频器的输入信号</a:t>
            </a:r>
            <a:r>
              <a:rPr lang="zh-CN" altLang="en-US" dirty="0" smtClean="0"/>
              <a:t>为</a:t>
            </a:r>
            <a:r>
              <a:rPr lang="en-US" altLang="zh-CN" dirty="0" smtClean="0"/>
              <a:t>u</a:t>
            </a:r>
            <a:r>
              <a:rPr lang="en-US" altLang="zh-CN" baseline="-25000" dirty="0" smtClean="0"/>
              <a:t>FM</a:t>
            </a:r>
            <a:r>
              <a:rPr lang="zh-CN" altLang="en-US" dirty="0" smtClean="0"/>
              <a:t>＝</a:t>
            </a:r>
            <a:r>
              <a:rPr lang="en-US" altLang="zh-CN" dirty="0" smtClean="0"/>
              <a:t>3sin[</a:t>
            </a:r>
            <a:r>
              <a:rPr lang="el-GR" altLang="zh-CN" dirty="0" smtClean="0"/>
              <a:t>ω</a:t>
            </a:r>
            <a:r>
              <a:rPr lang="en-US" altLang="zh-CN" baseline="-25000" dirty="0" smtClean="0"/>
              <a:t>c</a:t>
            </a:r>
            <a:r>
              <a:rPr lang="en-US" altLang="zh-CN" dirty="0" smtClean="0"/>
              <a:t>t</a:t>
            </a:r>
            <a:r>
              <a:rPr lang="zh-CN" altLang="en-US" dirty="0" smtClean="0"/>
              <a:t>＋</a:t>
            </a:r>
            <a:r>
              <a:rPr lang="en-US" altLang="zh-CN" dirty="0" smtClean="0"/>
              <a:t>10sin(2</a:t>
            </a:r>
            <a:r>
              <a:rPr lang="el-GR" altLang="zh-CN" dirty="0" smtClean="0"/>
              <a:t>π×</a:t>
            </a:r>
            <a:r>
              <a:rPr lang="en-US" altLang="zh-CN" dirty="0" smtClean="0"/>
              <a:t>10</a:t>
            </a:r>
            <a:r>
              <a:rPr lang="en-US" altLang="zh-CN" baseline="30000" dirty="0" smtClean="0"/>
              <a:t>3</a:t>
            </a:r>
            <a:r>
              <a:rPr lang="en-US" altLang="zh-CN" dirty="0" smtClean="0"/>
              <a:t>t</a:t>
            </a:r>
            <a:r>
              <a:rPr lang="zh-CN" altLang="en-US" dirty="0" smtClean="0"/>
              <a:t> </a:t>
            </a:r>
            <a:r>
              <a:rPr lang="en-US" altLang="zh-CN" dirty="0" smtClean="0"/>
              <a:t>)]</a:t>
            </a:r>
            <a:r>
              <a:rPr lang="zh-CN" altLang="en-US" dirty="0" smtClean="0"/>
              <a:t>（ </a:t>
            </a:r>
            <a:r>
              <a:rPr lang="en-US" altLang="zh-CN" dirty="0" smtClean="0"/>
              <a:t>V</a:t>
            </a:r>
            <a:r>
              <a:rPr lang="zh-CN" altLang="en-US" dirty="0" smtClean="0"/>
              <a:t>）</a:t>
            </a:r>
            <a:r>
              <a:rPr lang="zh-CN" altLang="en-US" dirty="0"/>
              <a:t>，鉴频</a:t>
            </a:r>
            <a:r>
              <a:rPr lang="zh-CN" altLang="en-US" dirty="0" smtClean="0"/>
              <a:t>跨导为</a:t>
            </a:r>
            <a:r>
              <a:rPr lang="en-US" altLang="zh-CN" dirty="0" smtClean="0"/>
              <a:t>S</a:t>
            </a:r>
            <a:r>
              <a:rPr lang="en-US" altLang="zh-CN" baseline="-25000" dirty="0" smtClean="0"/>
              <a:t>D</a:t>
            </a:r>
            <a:r>
              <a:rPr lang="zh-CN" altLang="en-US" dirty="0" smtClean="0"/>
              <a:t>＝－</a:t>
            </a:r>
            <a:r>
              <a:rPr lang="en-US" altLang="zh-CN" dirty="0" smtClean="0"/>
              <a:t>5mV/kHz</a:t>
            </a:r>
            <a:r>
              <a:rPr lang="zh-CN" altLang="en-US" dirty="0" smtClean="0"/>
              <a:t>，</a:t>
            </a:r>
            <a:r>
              <a:rPr lang="zh-CN" altLang="en-US" dirty="0"/>
              <a:t>线性鉴频范围大</a:t>
            </a:r>
            <a:r>
              <a:rPr lang="zh-CN" altLang="en-US" dirty="0" smtClean="0"/>
              <a:t>于</a:t>
            </a:r>
            <a:r>
              <a:rPr lang="en-US" altLang="zh-CN" dirty="0" smtClean="0"/>
              <a:t>2</a:t>
            </a:r>
            <a:r>
              <a:rPr lang="el-GR" altLang="zh-CN" dirty="0" smtClean="0"/>
              <a:t>Δ </a:t>
            </a:r>
            <a:r>
              <a:rPr lang="en-US" altLang="zh-CN" i="1" dirty="0" smtClean="0"/>
              <a:t>f</a:t>
            </a:r>
            <a:r>
              <a:rPr lang="en-US" altLang="zh-CN" baseline="-25000" dirty="0" smtClean="0"/>
              <a:t>m</a:t>
            </a:r>
            <a:r>
              <a:rPr lang="zh-CN" altLang="en-US" dirty="0" smtClean="0"/>
              <a:t>。</a:t>
            </a:r>
            <a:r>
              <a:rPr lang="zh-CN" altLang="en-US" dirty="0"/>
              <a:t>求输出电</a:t>
            </a:r>
            <a:r>
              <a:rPr lang="zh-CN" altLang="en-US" dirty="0" smtClean="0"/>
              <a:t>压</a:t>
            </a:r>
            <a:r>
              <a:rPr lang="en-US" altLang="zh-CN" dirty="0" smtClean="0"/>
              <a:t>u</a:t>
            </a:r>
            <a:r>
              <a:rPr lang="en-US" altLang="zh-CN" baseline="-25000" dirty="0" smtClean="0"/>
              <a:t>o</a:t>
            </a:r>
            <a:r>
              <a:rPr lang="zh-CN" altLang="en-US" dirty="0" smtClean="0"/>
              <a:t>的</a:t>
            </a:r>
            <a:r>
              <a:rPr lang="zh-CN" altLang="en-US" dirty="0"/>
              <a:t>表示式。 </a:t>
            </a:r>
            <a:r>
              <a:rPr lang="en-US" altLang="zh-CN" dirty="0" smtClean="0"/>
              <a:t/>
            </a:r>
            <a:br>
              <a:rPr lang="en-US" altLang="zh-CN" dirty="0" smtClean="0"/>
            </a:br>
            <a:r>
              <a:rPr lang="en-US" altLang="zh-CN" dirty="0" smtClean="0"/>
              <a:t/>
            </a:r>
            <a:br>
              <a:rPr lang="en-US" altLang="zh-CN" dirty="0" smtClean="0"/>
            </a:br>
            <a:r>
              <a:rPr lang="en-US" altLang="zh-CN" dirty="0"/>
              <a:t> </a:t>
            </a:r>
            <a:r>
              <a:rPr lang="en-US" altLang="zh-CN" dirty="0" smtClean="0"/>
              <a:t>        7-14</a:t>
            </a:r>
            <a:r>
              <a:rPr lang="zh-CN" altLang="en-US" dirty="0"/>
              <a:t>　 </a:t>
            </a:r>
            <a:r>
              <a:rPr lang="zh-CN" altLang="en-US" dirty="0" smtClean="0"/>
              <a:t>某鉴频器的鉴频特性如 </a:t>
            </a:r>
            <a:r>
              <a:rPr lang="zh-CN" altLang="en-US" dirty="0"/>
              <a:t>图 </a:t>
            </a:r>
            <a:r>
              <a:rPr lang="en-US" altLang="zh-CN" dirty="0" smtClean="0"/>
              <a:t>P7-4</a:t>
            </a:r>
            <a:r>
              <a:rPr lang="zh-CN" altLang="en-US" dirty="0" smtClean="0"/>
              <a:t>所 </a:t>
            </a:r>
            <a:r>
              <a:rPr lang="zh-CN" altLang="en-US" dirty="0"/>
              <a:t>示。</a:t>
            </a:r>
            <a:r>
              <a:rPr lang="zh-CN" altLang="en-US" dirty="0" smtClean="0"/>
              <a:t>输入信 号为</a:t>
            </a:r>
            <a:r>
              <a:rPr lang="en-US" altLang="zh-CN" dirty="0" smtClean="0"/>
              <a:t>u</a:t>
            </a:r>
            <a:r>
              <a:rPr lang="en-US" altLang="zh-CN" baseline="-25000" dirty="0" smtClean="0"/>
              <a:t>i</a:t>
            </a:r>
            <a:r>
              <a:rPr lang="zh-CN" altLang="en-US" dirty="0" smtClean="0"/>
              <a:t>＝</a:t>
            </a:r>
            <a:r>
              <a:rPr lang="en-US" altLang="zh-CN" dirty="0" smtClean="0"/>
              <a:t>U</a:t>
            </a:r>
            <a:r>
              <a:rPr lang="en-US" altLang="zh-CN" baseline="-25000" dirty="0" smtClean="0"/>
              <a:t>i</a:t>
            </a:r>
            <a:r>
              <a:rPr lang="en-US" altLang="zh-CN" dirty="0" smtClean="0"/>
              <a:t>sin[</a:t>
            </a:r>
            <a:r>
              <a:rPr lang="el-GR" altLang="zh-CN" dirty="0" smtClean="0"/>
              <a:t>ω</a:t>
            </a:r>
            <a:r>
              <a:rPr lang="en-US" altLang="zh-CN" baseline="-25000" dirty="0" smtClean="0"/>
              <a:t>c</a:t>
            </a:r>
            <a:r>
              <a:rPr lang="en-US" altLang="zh-CN" dirty="0" smtClean="0"/>
              <a:t>t</a:t>
            </a:r>
            <a:r>
              <a:rPr lang="zh-CN" altLang="en-US" dirty="0"/>
              <a:t> </a:t>
            </a:r>
            <a:r>
              <a:rPr lang="zh-CN" altLang="en-US" dirty="0" smtClean="0"/>
              <a:t>＋</a:t>
            </a:r>
            <a:r>
              <a:rPr lang="en-US" altLang="zh-CN" dirty="0" smtClean="0"/>
              <a:t>m</a:t>
            </a:r>
            <a:r>
              <a:rPr lang="en-US" altLang="zh-CN" baseline="-25000" dirty="0" smtClean="0"/>
              <a:t>f</a:t>
            </a:r>
            <a:r>
              <a:rPr lang="en-US" altLang="zh-CN" dirty="0" smtClean="0"/>
              <a:t>sin(2</a:t>
            </a:r>
            <a:r>
              <a:rPr lang="el-GR" altLang="zh-CN" dirty="0" smtClean="0"/>
              <a:t>π</a:t>
            </a:r>
            <a:r>
              <a:rPr lang="en-US" altLang="zh-CN" dirty="0" smtClean="0"/>
              <a:t>Ft)]</a:t>
            </a:r>
            <a:r>
              <a:rPr lang="zh-CN" altLang="en-US" dirty="0" smtClean="0"/>
              <a:t>（ </a:t>
            </a:r>
            <a:r>
              <a:rPr lang="en-US" altLang="zh-CN" dirty="0" smtClean="0"/>
              <a:t>V</a:t>
            </a:r>
            <a:r>
              <a:rPr lang="zh-CN" altLang="en-US" dirty="0" smtClean="0"/>
              <a:t>）</a:t>
            </a:r>
            <a:r>
              <a:rPr lang="zh-CN" altLang="en-US" dirty="0"/>
              <a:t>，试画出下列两种情况下输出电压波形。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 </a:t>
            </a:r>
            <a:r>
              <a:rPr lang="en-US" altLang="zh-CN" dirty="0" smtClean="0"/>
              <a:t>F</a:t>
            </a:r>
            <a:r>
              <a:rPr lang="zh-CN" altLang="en-US" dirty="0" smtClean="0"/>
              <a:t> ＝</a:t>
            </a:r>
            <a:r>
              <a:rPr lang="en-US" altLang="zh-CN" dirty="0" smtClean="0"/>
              <a:t>1MHz</a:t>
            </a:r>
            <a:r>
              <a:rPr lang="zh-CN" altLang="en-US" dirty="0" smtClean="0"/>
              <a:t>， </a:t>
            </a:r>
            <a:r>
              <a:rPr lang="en-US" altLang="zh-CN" dirty="0" smtClean="0"/>
              <a:t>m</a:t>
            </a:r>
            <a:r>
              <a:rPr lang="en-US" altLang="zh-CN" baseline="-25000" dirty="0" smtClean="0"/>
              <a:t>f</a:t>
            </a:r>
            <a:r>
              <a:rPr lang="zh-CN" altLang="en-US" dirty="0" smtClean="0"/>
              <a:t> ＝</a:t>
            </a:r>
            <a:r>
              <a:rPr lang="en-US" altLang="zh-CN" dirty="0" smtClean="0"/>
              <a:t>6</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 </a:t>
            </a:r>
            <a:r>
              <a:rPr lang="en-US" altLang="zh-CN" dirty="0" smtClean="0"/>
              <a:t>F</a:t>
            </a:r>
            <a:r>
              <a:rPr lang="zh-CN" altLang="en-US" dirty="0" smtClean="0"/>
              <a:t> ＝</a:t>
            </a:r>
            <a:r>
              <a:rPr lang="en-US" altLang="zh-CN" dirty="0" smtClean="0"/>
              <a:t>1MHz</a:t>
            </a:r>
            <a:r>
              <a:rPr lang="zh-CN" altLang="en-US" dirty="0" smtClean="0"/>
              <a:t>， </a:t>
            </a:r>
            <a:r>
              <a:rPr lang="en-US" altLang="zh-CN" dirty="0" smtClean="0"/>
              <a:t>m</a:t>
            </a:r>
            <a:r>
              <a:rPr lang="en-US" altLang="zh-CN" baseline="-25000" dirty="0" smtClean="0"/>
              <a:t>f</a:t>
            </a:r>
            <a:r>
              <a:rPr lang="zh-CN" altLang="en-US" dirty="0" smtClean="0"/>
              <a:t>＝</a:t>
            </a:r>
            <a:r>
              <a:rPr lang="en-US" altLang="zh-CN" dirty="0" smtClean="0"/>
              <a:t>12</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20854077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105" y="1373718"/>
            <a:ext cx="7023790" cy="3812057"/>
          </a:xfrm>
          <a:prstGeom prst="rect">
            <a:avLst/>
          </a:prstGeom>
        </p:spPr>
      </p:pic>
      <p:sp>
        <p:nvSpPr>
          <p:cNvPr id="4" name="矩形 3"/>
          <p:cNvSpPr/>
          <p:nvPr/>
        </p:nvSpPr>
        <p:spPr>
          <a:xfrm>
            <a:off x="3301460" y="5724351"/>
            <a:ext cx="2541080" cy="461665"/>
          </a:xfrm>
          <a:prstGeom prst="rect">
            <a:avLst/>
          </a:prstGeom>
        </p:spPr>
        <p:txBody>
          <a:bodyPr wrap="none">
            <a:spAutoFit/>
          </a:bodyPr>
          <a:lstStyle/>
          <a:p>
            <a:pPr algn="ctr"/>
            <a:r>
              <a:rPr lang="zh-CN" altLang="en-US" sz="2400" dirty="0" smtClean="0"/>
              <a:t>图</a:t>
            </a:r>
            <a:r>
              <a:rPr lang="en-US" altLang="zh-CN" sz="2400" dirty="0" smtClean="0"/>
              <a:t>P7-4</a:t>
            </a:r>
            <a:r>
              <a:rPr lang="zh-CN" altLang="en-US" sz="2400" dirty="0"/>
              <a:t>　</a:t>
            </a:r>
            <a:r>
              <a:rPr lang="zh-CN" altLang="en-US" sz="2400" dirty="0" smtClean="0"/>
              <a:t>题</a:t>
            </a:r>
            <a:r>
              <a:rPr lang="en-US" altLang="zh-CN" sz="2400" dirty="0" smtClean="0"/>
              <a:t>7-14</a:t>
            </a:r>
            <a:r>
              <a:rPr lang="zh-CN" altLang="en-US" sz="2400" dirty="0" smtClean="0"/>
              <a:t>图</a:t>
            </a:r>
            <a:endParaRPr lang="zh-CN" altLang="en-US" sz="2400" dirty="0"/>
          </a:p>
        </p:txBody>
      </p:sp>
    </p:spTree>
    <p:extLst>
      <p:ext uri="{BB962C8B-B14F-4D97-AF65-F5344CB8AC3E}">
        <p14:creationId xmlns:p14="http://schemas.microsoft.com/office/powerpoint/2010/main" val="427679361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5"/>
            <a:ext cx="7886700" cy="4382408"/>
          </a:xfrm>
        </p:spPr>
        <p:txBody>
          <a:bodyPr/>
          <a:lstStyle/>
          <a:p>
            <a:r>
              <a:rPr lang="en-US" altLang="zh-CN" dirty="0" smtClean="0"/>
              <a:t>       7-15</a:t>
            </a:r>
            <a:r>
              <a:rPr lang="zh-CN" altLang="en-US" dirty="0"/>
              <a:t>　某鉴频器输入信号 </a:t>
            </a:r>
            <a:r>
              <a:rPr lang="en-US" altLang="zh-CN" dirty="0" smtClean="0"/>
              <a:t>u</a:t>
            </a:r>
            <a:r>
              <a:rPr lang="en-US" altLang="zh-CN" baseline="-25000" dirty="0" smtClean="0"/>
              <a:t>FM</a:t>
            </a:r>
            <a:r>
              <a:rPr lang="zh-CN" altLang="en-US" dirty="0" smtClean="0"/>
              <a:t>＝</a:t>
            </a:r>
            <a:r>
              <a:rPr lang="en-US" altLang="zh-CN" dirty="0" smtClean="0"/>
              <a:t>3cos[2</a:t>
            </a:r>
            <a:r>
              <a:rPr lang="el-GR" altLang="zh-CN" dirty="0" smtClean="0"/>
              <a:t>π×</a:t>
            </a:r>
            <a:r>
              <a:rPr lang="en-US" altLang="zh-CN" dirty="0" smtClean="0"/>
              <a:t>10</a:t>
            </a:r>
            <a:r>
              <a:rPr lang="en-US" altLang="zh-CN" baseline="30000" dirty="0" smtClean="0"/>
              <a:t>6</a:t>
            </a:r>
            <a:r>
              <a:rPr lang="en-US" altLang="zh-CN" dirty="0" smtClean="0"/>
              <a:t>t</a:t>
            </a:r>
            <a:r>
              <a:rPr lang="zh-CN" altLang="en-US" dirty="0" smtClean="0"/>
              <a:t>＋</a:t>
            </a:r>
            <a:r>
              <a:rPr lang="en-US" altLang="zh-CN" dirty="0" smtClean="0"/>
              <a:t>5sin(2</a:t>
            </a:r>
            <a:r>
              <a:rPr lang="el-GR" altLang="zh-CN" dirty="0" smtClean="0"/>
              <a:t>π×</a:t>
            </a:r>
            <a:r>
              <a:rPr lang="en-US" altLang="zh-CN" dirty="0" smtClean="0"/>
              <a:t>10</a:t>
            </a:r>
            <a:r>
              <a:rPr lang="en-US" altLang="zh-CN" baseline="30000" dirty="0" smtClean="0"/>
              <a:t>3</a:t>
            </a:r>
            <a:r>
              <a:rPr lang="en-US" altLang="zh-CN" dirty="0" smtClean="0"/>
              <a:t>t)]</a:t>
            </a:r>
            <a:r>
              <a:rPr lang="zh-CN" altLang="en-US" dirty="0" smtClean="0"/>
              <a:t>（ </a:t>
            </a:r>
            <a:r>
              <a:rPr lang="en-US" altLang="zh-CN" dirty="0" smtClean="0"/>
              <a:t>V</a:t>
            </a:r>
            <a:r>
              <a:rPr lang="zh-CN" altLang="en-US" dirty="0" smtClean="0"/>
              <a:t>）</a:t>
            </a:r>
            <a:r>
              <a:rPr lang="zh-CN" altLang="en-US" dirty="0"/>
              <a:t>，其鉴频特</a:t>
            </a:r>
            <a:r>
              <a:rPr lang="zh-CN" altLang="en-US" dirty="0" smtClean="0"/>
              <a:t>性曲</a:t>
            </a:r>
            <a:r>
              <a:rPr lang="zh-CN" altLang="en-US" dirty="0"/>
              <a:t>线如</a:t>
            </a:r>
            <a:r>
              <a:rPr lang="zh-CN" altLang="en-US" dirty="0" smtClean="0"/>
              <a:t>图</a:t>
            </a:r>
            <a:r>
              <a:rPr lang="en-US" altLang="zh-CN" dirty="0" smtClean="0"/>
              <a:t>P7-5</a:t>
            </a:r>
            <a:r>
              <a:rPr lang="zh-CN" altLang="en-US" dirty="0" smtClean="0"/>
              <a:t>所</a:t>
            </a:r>
            <a:r>
              <a:rPr lang="zh-CN" altLang="en-US" dirty="0"/>
              <a:t>示。试回答下列问题：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１）求电路的鉴频灵敏度 </a:t>
            </a:r>
            <a:r>
              <a:rPr lang="en-US" altLang="zh-CN" dirty="0" smtClean="0"/>
              <a:t>S</a:t>
            </a:r>
            <a:r>
              <a:rPr lang="en-US" altLang="zh-CN" baseline="-25000" dirty="0" smtClean="0"/>
              <a:t>D</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２）当输入调频信</a:t>
            </a:r>
            <a:r>
              <a:rPr lang="zh-CN" altLang="en-US" dirty="0" smtClean="0"/>
              <a:t>号</a:t>
            </a:r>
            <a:r>
              <a:rPr lang="en-US" altLang="zh-CN" dirty="0" smtClean="0"/>
              <a:t>u</a:t>
            </a:r>
            <a:r>
              <a:rPr lang="en-US" altLang="zh-CN" baseline="-25000" dirty="0" smtClean="0"/>
              <a:t>FM</a:t>
            </a:r>
            <a:r>
              <a:rPr lang="zh-CN" altLang="en-US" dirty="0" smtClean="0"/>
              <a:t>时</a:t>
            </a:r>
            <a:r>
              <a:rPr lang="zh-CN" altLang="en-US" dirty="0"/>
              <a:t>，求输出电压 </a:t>
            </a:r>
            <a:r>
              <a:rPr lang="en-US" altLang="zh-CN" dirty="0" smtClean="0"/>
              <a:t>u</a:t>
            </a:r>
            <a:r>
              <a:rPr lang="en-US" altLang="zh-CN" baseline="-25000" dirty="0" smtClean="0"/>
              <a:t>o</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３）将 </a:t>
            </a:r>
            <a:r>
              <a:rPr lang="en-US" altLang="zh-CN" dirty="0" smtClean="0"/>
              <a:t>u</a:t>
            </a:r>
            <a:r>
              <a:rPr lang="en-US" altLang="zh-CN" baseline="-25000" dirty="0" smtClean="0"/>
              <a:t>FM</a:t>
            </a:r>
            <a:r>
              <a:rPr lang="zh-CN" altLang="en-US" dirty="0" smtClean="0"/>
              <a:t>的</a:t>
            </a:r>
            <a:r>
              <a:rPr lang="zh-CN" altLang="en-US" dirty="0"/>
              <a:t>调制信号频率增</a:t>
            </a:r>
            <a:r>
              <a:rPr lang="zh-CN" altLang="en-US" dirty="0" smtClean="0"/>
              <a:t>大</a:t>
            </a:r>
            <a:r>
              <a:rPr lang="en-US" altLang="zh-CN" dirty="0" smtClean="0"/>
              <a:t>1</a:t>
            </a:r>
            <a:r>
              <a:rPr lang="zh-CN" altLang="en-US" dirty="0" smtClean="0"/>
              <a:t>倍</a:t>
            </a:r>
            <a:r>
              <a:rPr lang="zh-CN" altLang="en-US" dirty="0"/>
              <a:t>后作为输入信号，说明输出 </a:t>
            </a:r>
            <a:r>
              <a:rPr lang="en-US" altLang="zh-CN" dirty="0" smtClean="0"/>
              <a:t>u</a:t>
            </a:r>
            <a:r>
              <a:rPr lang="en-US" altLang="zh-CN" baseline="-25000" dirty="0" smtClean="0"/>
              <a:t>o</a:t>
            </a:r>
            <a:r>
              <a:rPr lang="zh-CN" altLang="en-US" dirty="0" smtClean="0"/>
              <a:t>有</a:t>
            </a:r>
            <a:r>
              <a:rPr lang="zh-CN" altLang="en-US" dirty="0"/>
              <a:t>无变化？若将调制信号的幅度增</a:t>
            </a:r>
            <a:r>
              <a:rPr lang="zh-CN" altLang="en-US" dirty="0" smtClean="0"/>
              <a:t>大</a:t>
            </a:r>
            <a:r>
              <a:rPr lang="en-US" altLang="zh-CN" dirty="0" smtClean="0"/>
              <a:t>1</a:t>
            </a:r>
            <a:r>
              <a:rPr lang="zh-CN" altLang="en-US" dirty="0" smtClean="0"/>
              <a:t>倍</a:t>
            </a:r>
            <a:r>
              <a:rPr lang="zh-CN" altLang="en-US" dirty="0"/>
              <a:t>后再作为输入信号，则输</a:t>
            </a:r>
            <a:r>
              <a:rPr lang="zh-CN" altLang="en-US" dirty="0" smtClean="0"/>
              <a:t>出</a:t>
            </a:r>
            <a:r>
              <a:rPr lang="en-US" altLang="zh-CN" dirty="0" smtClean="0"/>
              <a:t>u</a:t>
            </a:r>
            <a:r>
              <a:rPr lang="en-US" altLang="zh-CN" baseline="-25000" dirty="0" smtClean="0"/>
              <a:t>o</a:t>
            </a:r>
            <a:r>
              <a:rPr lang="zh-CN" altLang="en-US" dirty="0" smtClean="0"/>
              <a:t>又</a:t>
            </a:r>
            <a:r>
              <a:rPr lang="zh-CN" altLang="en-US" dirty="0"/>
              <a:t>有何变化</a:t>
            </a:r>
            <a:r>
              <a:rPr lang="zh-CN" altLang="en-US" dirty="0" smtClean="0"/>
              <a:t>？</a:t>
            </a:r>
            <a:endParaRPr lang="zh-CN" altLang="en-US" dirty="0"/>
          </a:p>
        </p:txBody>
      </p:sp>
    </p:spTree>
    <p:extLst>
      <p:ext uri="{BB962C8B-B14F-4D97-AF65-F5344CB8AC3E}">
        <p14:creationId xmlns:p14="http://schemas.microsoft.com/office/powerpoint/2010/main" val="3367856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576" y="1139868"/>
            <a:ext cx="7024847" cy="4396635"/>
          </a:xfrm>
          <a:prstGeom prst="rect">
            <a:avLst/>
          </a:prstGeom>
        </p:spPr>
      </p:pic>
      <p:sp>
        <p:nvSpPr>
          <p:cNvPr id="4" name="矩形 3"/>
          <p:cNvSpPr/>
          <p:nvPr/>
        </p:nvSpPr>
        <p:spPr>
          <a:xfrm>
            <a:off x="3301459" y="5749950"/>
            <a:ext cx="2541080" cy="461665"/>
          </a:xfrm>
          <a:prstGeom prst="rect">
            <a:avLst/>
          </a:prstGeom>
        </p:spPr>
        <p:txBody>
          <a:bodyPr wrap="none">
            <a:spAutoFit/>
          </a:bodyPr>
          <a:lstStyle/>
          <a:p>
            <a:pPr algn="ctr"/>
            <a:r>
              <a:rPr lang="zh-CN" altLang="en-US" sz="2400" dirty="0" smtClean="0"/>
              <a:t>图</a:t>
            </a:r>
            <a:r>
              <a:rPr lang="en-US" altLang="zh-CN" sz="2400" dirty="0" smtClean="0"/>
              <a:t>P7-5</a:t>
            </a:r>
            <a:r>
              <a:rPr lang="zh-CN" altLang="en-US" sz="2400" dirty="0"/>
              <a:t>　</a:t>
            </a:r>
            <a:r>
              <a:rPr lang="zh-CN" altLang="en-US" sz="2400" dirty="0" smtClean="0"/>
              <a:t>题</a:t>
            </a:r>
            <a:r>
              <a:rPr lang="en-US" altLang="zh-CN" sz="2400" dirty="0" smtClean="0"/>
              <a:t>7-15</a:t>
            </a:r>
            <a:r>
              <a:rPr lang="zh-CN" altLang="en-US" sz="2400" dirty="0" smtClean="0"/>
              <a:t>图</a:t>
            </a:r>
            <a:endParaRPr lang="zh-CN" altLang="en-US" sz="2400" dirty="0"/>
          </a:p>
        </p:txBody>
      </p:sp>
    </p:spTree>
    <p:extLst>
      <p:ext uri="{BB962C8B-B14F-4D97-AF65-F5344CB8AC3E}">
        <p14:creationId xmlns:p14="http://schemas.microsoft.com/office/powerpoint/2010/main" val="400599010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7-16</a:t>
            </a:r>
            <a:r>
              <a:rPr lang="zh-CN" altLang="en-US" dirty="0"/>
              <a:t>　在如</a:t>
            </a:r>
            <a:r>
              <a:rPr lang="zh-CN" altLang="en-US" dirty="0" smtClean="0"/>
              <a:t>图</a:t>
            </a:r>
            <a:r>
              <a:rPr lang="en-US" altLang="zh-CN" dirty="0" smtClean="0"/>
              <a:t>P7-6</a:t>
            </a:r>
            <a:r>
              <a:rPr lang="zh-CN" altLang="en-US" dirty="0" smtClean="0"/>
              <a:t>所</a:t>
            </a:r>
            <a:r>
              <a:rPr lang="zh-CN" altLang="en-US" dirty="0"/>
              <a:t>示的两个电路中，哪个能实现包络检波，哪个能实现鉴频，相 应的回路参数如何配置？</a:t>
            </a:r>
            <a:br>
              <a:rPr lang="zh-CN" altLang="en-US" dirty="0"/>
            </a:b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849" y="2331679"/>
            <a:ext cx="7770302" cy="2546739"/>
          </a:xfrm>
          <a:prstGeom prst="rect">
            <a:avLst/>
          </a:prstGeom>
        </p:spPr>
      </p:pic>
      <p:sp>
        <p:nvSpPr>
          <p:cNvPr id="4" name="矩形 3"/>
          <p:cNvSpPr/>
          <p:nvPr/>
        </p:nvSpPr>
        <p:spPr>
          <a:xfrm>
            <a:off x="3266995" y="5317332"/>
            <a:ext cx="2610010" cy="461665"/>
          </a:xfrm>
          <a:prstGeom prst="rect">
            <a:avLst/>
          </a:prstGeom>
        </p:spPr>
        <p:txBody>
          <a:bodyPr wrap="none">
            <a:spAutoFit/>
          </a:bodyPr>
          <a:lstStyle/>
          <a:p>
            <a:pPr algn="ctr"/>
            <a:r>
              <a:rPr lang="zh-CN" altLang="en-US" sz="2400" dirty="0" smtClean="0"/>
              <a:t>图</a:t>
            </a:r>
            <a:r>
              <a:rPr lang="en-US" altLang="zh-CN" sz="2400" dirty="0" smtClean="0"/>
              <a:t>P7-6</a:t>
            </a:r>
            <a:r>
              <a:rPr lang="zh-CN" altLang="en-US" sz="2400" dirty="0"/>
              <a:t>　</a:t>
            </a:r>
            <a:r>
              <a:rPr lang="zh-CN" altLang="en-US" sz="2400" dirty="0" smtClean="0"/>
              <a:t>题</a:t>
            </a:r>
            <a:r>
              <a:rPr lang="en-US" altLang="zh-CN" sz="2400" dirty="0" smtClean="0"/>
              <a:t>7-15</a:t>
            </a:r>
            <a:r>
              <a:rPr lang="zh-CN" altLang="en-US" sz="2400" dirty="0" smtClean="0"/>
              <a:t>图 </a:t>
            </a:r>
            <a:endParaRPr lang="zh-CN" altLang="en-US" sz="2400" dirty="0"/>
          </a:p>
        </p:txBody>
      </p:sp>
    </p:spTree>
    <p:extLst>
      <p:ext uri="{BB962C8B-B14F-4D97-AF65-F5344CB8AC3E}">
        <p14:creationId xmlns:p14="http://schemas.microsoft.com/office/powerpoint/2010/main" val="174744049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smtClean="0"/>
              <a:t>        7-17</a:t>
            </a:r>
            <a:r>
              <a:rPr lang="zh-CN" altLang="en-US" dirty="0"/>
              <a:t>　对于</a:t>
            </a:r>
            <a:r>
              <a:rPr lang="zh-CN" altLang="en-US" dirty="0" smtClean="0"/>
              <a:t>图</a:t>
            </a:r>
            <a:r>
              <a:rPr lang="en-US" altLang="zh-CN" dirty="0" smtClean="0"/>
              <a:t>P7-7</a:t>
            </a:r>
            <a:r>
              <a:rPr lang="zh-CN" altLang="en-US" dirty="0" smtClean="0"/>
              <a:t>所</a:t>
            </a:r>
            <a:r>
              <a:rPr lang="zh-CN" altLang="en-US" dirty="0"/>
              <a:t>示的互感耦合叠加型相位鉴频器，试回答下列问题：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１）若鉴频器输入端电压 </a:t>
            </a:r>
            <a:r>
              <a:rPr lang="en-US" altLang="zh-CN" dirty="0" smtClean="0"/>
              <a:t>u</a:t>
            </a:r>
            <a:r>
              <a:rPr lang="en-US" altLang="zh-CN" baseline="-25000" dirty="0" smtClean="0"/>
              <a:t>1</a:t>
            </a:r>
            <a:r>
              <a:rPr lang="zh-CN" altLang="en-US" dirty="0" smtClean="0"/>
              <a:t>＝</a:t>
            </a:r>
            <a:r>
              <a:rPr lang="en-US" altLang="zh-CN" dirty="0" smtClean="0"/>
              <a:t>2cos[2</a:t>
            </a:r>
            <a:r>
              <a:rPr lang="el-GR" altLang="zh-CN" dirty="0" smtClean="0"/>
              <a:t>π×</a:t>
            </a:r>
            <a:r>
              <a:rPr lang="en-US" altLang="zh-CN" dirty="0" smtClean="0"/>
              <a:t>10</a:t>
            </a:r>
            <a:r>
              <a:rPr lang="en-US" altLang="zh-CN" baseline="30000" dirty="0" smtClean="0"/>
              <a:t>7</a:t>
            </a:r>
            <a:r>
              <a:rPr lang="en-US" altLang="zh-CN" dirty="0" smtClean="0"/>
              <a:t>t</a:t>
            </a:r>
            <a:r>
              <a:rPr lang="zh-CN" altLang="en-US" dirty="0" smtClean="0"/>
              <a:t>＋</a:t>
            </a:r>
            <a:r>
              <a:rPr lang="en-US" altLang="zh-CN" dirty="0" smtClean="0"/>
              <a:t>3sin(4</a:t>
            </a:r>
            <a:r>
              <a:rPr lang="el-GR" altLang="zh-CN" dirty="0" smtClean="0"/>
              <a:t>π×</a:t>
            </a:r>
            <a:r>
              <a:rPr lang="en-US" altLang="zh-CN" dirty="0" smtClean="0"/>
              <a:t>10</a:t>
            </a:r>
            <a:r>
              <a:rPr lang="en-US" altLang="zh-CN" baseline="30000" dirty="0" smtClean="0"/>
              <a:t>3</a:t>
            </a:r>
            <a:r>
              <a:rPr lang="en-US" altLang="zh-CN" dirty="0" smtClean="0"/>
              <a:t>t)]</a:t>
            </a:r>
            <a:r>
              <a:rPr lang="zh-CN" altLang="en-US" dirty="0" smtClean="0"/>
              <a:t>（ </a:t>
            </a:r>
            <a:r>
              <a:rPr lang="en-US" altLang="zh-CN" dirty="0" smtClean="0"/>
              <a:t>V</a:t>
            </a:r>
            <a:r>
              <a:rPr lang="zh-CN" altLang="en-US" dirty="0" smtClean="0"/>
              <a:t>）</a:t>
            </a:r>
            <a:r>
              <a:rPr lang="zh-CN" altLang="en-US" dirty="0"/>
              <a:t>，已知电路的</a:t>
            </a:r>
            <a:r>
              <a:rPr lang="zh-CN" altLang="en-US" dirty="0" smtClean="0"/>
              <a:t>鉴频</a:t>
            </a:r>
            <a:r>
              <a:rPr lang="zh-CN" altLang="en-US" dirty="0"/>
              <a:t>灵敏度 </a:t>
            </a:r>
            <a:r>
              <a:rPr lang="en-US" altLang="zh-CN" dirty="0" smtClean="0"/>
              <a:t>S</a:t>
            </a:r>
            <a:r>
              <a:rPr lang="en-US" altLang="zh-CN" baseline="-25000" dirty="0" smtClean="0"/>
              <a:t>D</a:t>
            </a:r>
            <a:r>
              <a:rPr lang="zh-CN" altLang="en-US" dirty="0" smtClean="0"/>
              <a:t>＝－</a:t>
            </a:r>
            <a:r>
              <a:rPr lang="en-US" altLang="zh-CN" dirty="0" smtClean="0"/>
              <a:t>0.2×10</a:t>
            </a:r>
            <a:r>
              <a:rPr lang="en-US" altLang="zh-CN" baseline="30000" dirty="0" smtClean="0"/>
              <a:t>-4</a:t>
            </a:r>
            <a:r>
              <a:rPr lang="en-US" altLang="zh-CN" dirty="0" smtClean="0"/>
              <a:t>V/Hz</a:t>
            </a:r>
            <a:r>
              <a:rPr lang="zh-CN" altLang="en-US" dirty="0" smtClean="0"/>
              <a:t>，</a:t>
            </a:r>
            <a:r>
              <a:rPr lang="zh-CN" altLang="en-US" dirty="0"/>
              <a:t>问能否确定输出电压 </a:t>
            </a:r>
            <a:r>
              <a:rPr lang="en-US" altLang="zh-CN" dirty="0" smtClean="0"/>
              <a:t>u</a:t>
            </a:r>
            <a:r>
              <a:rPr lang="en-US" altLang="zh-CN" baseline="-25000" dirty="0" smtClean="0"/>
              <a:t>o</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２）若将次级线圈的同名端和异名端互换，则鉴频特性有何变化？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３）若二极管的接法分别出现下列情况： ① 两管的电机均反接； ② 其中 </a:t>
            </a:r>
            <a:r>
              <a:rPr lang="en-US" altLang="zh-CN" dirty="0" smtClean="0"/>
              <a:t>VD</a:t>
            </a:r>
            <a:r>
              <a:rPr lang="en-US" altLang="zh-CN" baseline="-25000" dirty="0" smtClean="0"/>
              <a:t>2</a:t>
            </a:r>
            <a:r>
              <a:rPr lang="zh-CN" altLang="en-US" dirty="0" smtClean="0"/>
              <a:t>管</a:t>
            </a:r>
            <a:r>
              <a:rPr lang="zh-CN" altLang="en-US" dirty="0"/>
              <a:t>的电极反接； ③ 其中 </a:t>
            </a:r>
            <a:r>
              <a:rPr lang="en-US" altLang="zh-CN" dirty="0" smtClean="0"/>
              <a:t>VD</a:t>
            </a:r>
            <a:r>
              <a:rPr lang="en-US" altLang="zh-CN" baseline="-25000" dirty="0" smtClean="0"/>
              <a:t>1</a:t>
            </a:r>
            <a:r>
              <a:rPr lang="zh-CN" altLang="en-US" dirty="0" smtClean="0"/>
              <a:t> </a:t>
            </a:r>
            <a:r>
              <a:rPr lang="zh-CN" altLang="en-US" dirty="0"/>
              <a:t>管断开； 则鉴频特性有何变化？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４）若次级中心抽头偏离中间点，则鉴频特性有何变化？</a:t>
            </a:r>
            <a:br>
              <a:rPr lang="zh-CN" altLang="en-US" dirty="0"/>
            </a:br>
            <a:endParaRPr lang="zh-CN" altLang="en-US" dirty="0"/>
          </a:p>
        </p:txBody>
      </p:sp>
    </p:spTree>
    <p:extLst>
      <p:ext uri="{BB962C8B-B14F-4D97-AF65-F5344CB8AC3E}">
        <p14:creationId xmlns:p14="http://schemas.microsoft.com/office/powerpoint/2010/main" val="268347138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49" y="1800365"/>
            <a:ext cx="7890751" cy="3184994"/>
          </a:xfrm>
          <a:prstGeom prst="rect">
            <a:avLst/>
          </a:prstGeom>
        </p:spPr>
      </p:pic>
      <p:sp>
        <p:nvSpPr>
          <p:cNvPr id="4" name="矩形 3"/>
          <p:cNvSpPr/>
          <p:nvPr/>
        </p:nvSpPr>
        <p:spPr>
          <a:xfrm>
            <a:off x="4043650" y="5556407"/>
            <a:ext cx="1056700" cy="461665"/>
          </a:xfrm>
          <a:prstGeom prst="rect">
            <a:avLst/>
          </a:prstGeom>
        </p:spPr>
        <p:txBody>
          <a:bodyPr wrap="none">
            <a:spAutoFit/>
          </a:bodyPr>
          <a:lstStyle/>
          <a:p>
            <a:pPr algn="ctr"/>
            <a:r>
              <a:rPr lang="zh-CN" altLang="en-US" sz="2400" dirty="0" smtClean="0"/>
              <a:t>图</a:t>
            </a:r>
            <a:r>
              <a:rPr lang="en-US" altLang="zh-CN" sz="2400" dirty="0" smtClean="0"/>
              <a:t>P7-7</a:t>
            </a:r>
            <a:endParaRPr lang="zh-CN" altLang="en-US" sz="2400" dirty="0"/>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238245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302" y="998484"/>
            <a:ext cx="4805194" cy="5076639"/>
          </a:xfrm>
          <a:prstGeom prst="rect">
            <a:avLst/>
          </a:prstGeom>
        </p:spPr>
      </p:pic>
      <p:sp>
        <p:nvSpPr>
          <p:cNvPr id="4" name="矩形 3"/>
          <p:cNvSpPr/>
          <p:nvPr/>
        </p:nvSpPr>
        <p:spPr>
          <a:xfrm>
            <a:off x="2325148" y="6165503"/>
            <a:ext cx="4687502" cy="461665"/>
          </a:xfrm>
          <a:prstGeom prst="rect">
            <a:avLst/>
          </a:prstGeom>
        </p:spPr>
        <p:txBody>
          <a:bodyPr wrap="none">
            <a:spAutoFit/>
          </a:bodyPr>
          <a:lstStyle/>
          <a:p>
            <a:pPr algn="ctr"/>
            <a:r>
              <a:rPr lang="zh-CN" altLang="en-US" sz="2400" dirty="0" smtClean="0"/>
              <a:t>图</a:t>
            </a:r>
            <a:r>
              <a:rPr lang="en-US" altLang="zh-CN" sz="2400" dirty="0" smtClean="0"/>
              <a:t>7-4</a:t>
            </a:r>
            <a:r>
              <a:rPr lang="zh-CN" altLang="en-US" sz="2400" dirty="0" smtClean="0"/>
              <a:t>　单频调制时</a:t>
            </a:r>
            <a:r>
              <a:rPr lang="en-US" altLang="zh-CN" sz="2400" dirty="0" smtClean="0"/>
              <a:t>FM</a:t>
            </a:r>
            <a:r>
              <a:rPr lang="zh-CN" altLang="en-US" sz="2400" dirty="0" smtClean="0"/>
              <a:t>波的频谱图</a:t>
            </a:r>
            <a:endParaRPr lang="zh-CN" altLang="en-US" sz="2400" dirty="0"/>
          </a:p>
        </p:txBody>
      </p:sp>
    </p:spTree>
    <p:extLst>
      <p:ext uri="{BB962C8B-B14F-4D97-AF65-F5344CB8AC3E}">
        <p14:creationId xmlns:p14="http://schemas.microsoft.com/office/powerpoint/2010/main" val="794448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28146"/>
            <a:ext cx="7886700" cy="5213131"/>
          </a:xfrm>
        </p:spPr>
        <p:txBody>
          <a:bodyPr/>
          <a:lstStyle/>
          <a:p>
            <a:r>
              <a:rPr lang="zh-CN" altLang="en-US" dirty="0" smtClean="0"/>
              <a:t>         对</a:t>
            </a:r>
            <a:r>
              <a:rPr lang="zh-CN" altLang="en-US" dirty="0"/>
              <a:t>比</a:t>
            </a:r>
            <a:r>
              <a:rPr lang="zh-CN" altLang="en-US" dirty="0" smtClean="0"/>
              <a:t>图</a:t>
            </a:r>
            <a:r>
              <a:rPr lang="en-US" altLang="zh-CN" dirty="0" smtClean="0"/>
              <a:t>7-4</a:t>
            </a:r>
            <a:r>
              <a:rPr lang="zh-CN" altLang="en-US" dirty="0" smtClean="0"/>
              <a:t>（</a:t>
            </a:r>
            <a:r>
              <a:rPr lang="en-US" altLang="zh-CN" dirty="0" smtClean="0"/>
              <a:t>a</a:t>
            </a:r>
            <a:r>
              <a:rPr lang="zh-CN" altLang="en-US" dirty="0" smtClean="0"/>
              <a:t>）</a:t>
            </a:r>
            <a:r>
              <a:rPr lang="zh-CN" altLang="en-US" dirty="0"/>
              <a:t>与</a:t>
            </a:r>
            <a:r>
              <a:rPr lang="zh-CN" altLang="en-US" dirty="0" smtClean="0"/>
              <a:t>图</a:t>
            </a:r>
            <a:r>
              <a:rPr lang="en-US" altLang="zh-CN" dirty="0" smtClean="0"/>
              <a:t>7-4</a:t>
            </a:r>
            <a:r>
              <a:rPr lang="zh-CN" altLang="en-US" dirty="0" smtClean="0"/>
              <a:t>（</a:t>
            </a:r>
            <a:r>
              <a:rPr lang="en-US" altLang="zh-CN" dirty="0" smtClean="0"/>
              <a:t>b</a:t>
            </a:r>
            <a:r>
              <a:rPr lang="zh-CN" altLang="en-US" dirty="0" smtClean="0"/>
              <a:t>）</a:t>
            </a:r>
            <a:r>
              <a:rPr lang="zh-CN" altLang="en-US" dirty="0"/>
              <a:t>，</a:t>
            </a:r>
            <a:r>
              <a:rPr lang="zh-CN" altLang="en-US" dirty="0" smtClean="0"/>
              <a:t>当</a:t>
            </a:r>
            <a:r>
              <a:rPr lang="en-US" altLang="zh-CN" dirty="0" smtClean="0"/>
              <a:t>m</a:t>
            </a:r>
            <a:r>
              <a:rPr lang="en-US" altLang="zh-CN" baseline="-25000" dirty="0" smtClean="0"/>
              <a:t>f</a:t>
            </a:r>
            <a:r>
              <a:rPr lang="zh-CN" altLang="en-US" dirty="0" smtClean="0"/>
              <a:t>相</a:t>
            </a:r>
            <a:r>
              <a:rPr lang="zh-CN" altLang="en-US" dirty="0"/>
              <a:t>同时，其频谱的包络形状是相同的。由</a:t>
            </a:r>
            <a:r>
              <a:rPr lang="zh-CN" altLang="en-US" dirty="0" smtClean="0"/>
              <a:t>图</a:t>
            </a:r>
            <a:r>
              <a:rPr lang="en-US" altLang="zh-CN" dirty="0" smtClean="0"/>
              <a:t>7-3</a:t>
            </a:r>
            <a:r>
              <a:rPr lang="zh-CN" altLang="en-US" dirty="0" smtClean="0"/>
              <a:t>的</a:t>
            </a:r>
            <a:r>
              <a:rPr lang="zh-CN" altLang="en-US" dirty="0"/>
              <a:t>函数曲线可以看出，</a:t>
            </a:r>
            <a:r>
              <a:rPr lang="zh-CN" altLang="en-US" dirty="0" smtClean="0"/>
              <a:t>当</a:t>
            </a:r>
            <a:r>
              <a:rPr lang="en-US" altLang="zh-CN" dirty="0" smtClean="0"/>
              <a:t>m</a:t>
            </a:r>
            <a:r>
              <a:rPr lang="en-US" altLang="zh-CN" baseline="-25000" dirty="0" smtClean="0"/>
              <a:t>f</a:t>
            </a:r>
            <a:r>
              <a:rPr lang="zh-CN" altLang="en-US" dirty="0" smtClean="0"/>
              <a:t>一</a:t>
            </a:r>
            <a:r>
              <a:rPr lang="zh-CN" altLang="en-US" dirty="0"/>
              <a:t>定时，并不是 </a:t>
            </a:r>
            <a:r>
              <a:rPr lang="en-US" altLang="zh-CN" dirty="0" smtClean="0"/>
              <a:t>n</a:t>
            </a:r>
            <a:r>
              <a:rPr lang="zh-CN" altLang="en-US" dirty="0" smtClean="0"/>
              <a:t>越</a:t>
            </a:r>
            <a:r>
              <a:rPr lang="zh-CN" altLang="en-US" dirty="0"/>
              <a:t>大， </a:t>
            </a:r>
            <a:r>
              <a:rPr lang="en-US" altLang="zh-CN" dirty="0" smtClean="0"/>
              <a:t>Jn(m</a:t>
            </a:r>
            <a:r>
              <a:rPr lang="en-US" altLang="zh-CN" baseline="-25000" dirty="0" smtClean="0"/>
              <a:t>f)</a:t>
            </a:r>
            <a:r>
              <a:rPr lang="zh-CN" altLang="en-US" dirty="0" smtClean="0"/>
              <a:t>值</a:t>
            </a:r>
            <a:r>
              <a:rPr lang="zh-CN" altLang="en-US" dirty="0"/>
              <a:t>越小，因此一般说来，并</a:t>
            </a:r>
            <a:r>
              <a:rPr lang="zh-CN" altLang="en-US" dirty="0" smtClean="0"/>
              <a:t>不是</a:t>
            </a:r>
            <a:r>
              <a:rPr lang="zh-CN" altLang="en-US" dirty="0"/>
              <a:t>边频次数越高，（ </a:t>
            </a:r>
            <a:r>
              <a:rPr lang="en-US" altLang="zh-CN" dirty="0" smtClean="0"/>
              <a:t>±n</a:t>
            </a:r>
            <a:r>
              <a:rPr lang="el-GR" altLang="zh-CN" dirty="0" smtClean="0"/>
              <a:t>Ω </a:t>
            </a:r>
            <a:r>
              <a:rPr lang="zh-CN" altLang="el-GR" dirty="0"/>
              <a:t>）</a:t>
            </a:r>
            <a:r>
              <a:rPr lang="zh-CN" altLang="en-US" dirty="0"/>
              <a:t>分量幅度越小。这从</a:t>
            </a:r>
            <a:r>
              <a:rPr lang="zh-CN" altLang="en-US" dirty="0" smtClean="0"/>
              <a:t>图</a:t>
            </a:r>
            <a:r>
              <a:rPr lang="en-US" altLang="zh-CN" dirty="0" smtClean="0"/>
              <a:t>7-4</a:t>
            </a:r>
            <a:r>
              <a:rPr lang="zh-CN" altLang="en-US" dirty="0" smtClean="0"/>
              <a:t>上</a:t>
            </a:r>
            <a:r>
              <a:rPr lang="zh-CN" altLang="en-US" dirty="0"/>
              <a:t>可以证实。只是</a:t>
            </a:r>
            <a:r>
              <a:rPr lang="zh-CN" altLang="en-US" dirty="0" smtClean="0"/>
              <a:t>在</a:t>
            </a:r>
            <a:r>
              <a:rPr lang="en-US" altLang="zh-CN" dirty="0" smtClean="0"/>
              <a:t>m</a:t>
            </a:r>
            <a:r>
              <a:rPr lang="en-US" altLang="zh-CN" baseline="-25000" dirty="0" smtClean="0"/>
              <a:t>f</a:t>
            </a:r>
            <a:r>
              <a:rPr lang="zh-CN" altLang="en-US" dirty="0" smtClean="0"/>
              <a:t>较</a:t>
            </a:r>
            <a:r>
              <a:rPr lang="zh-CN" altLang="en-US" dirty="0"/>
              <a:t>小（ </a:t>
            </a:r>
            <a:r>
              <a:rPr lang="en-US" altLang="zh-CN" dirty="0"/>
              <a:t>m</a:t>
            </a:r>
            <a:r>
              <a:rPr lang="en-US" altLang="zh-CN" baseline="-25000" dirty="0"/>
              <a:t>f</a:t>
            </a:r>
            <a:r>
              <a:rPr lang="zh-CN" altLang="en-US" dirty="0" smtClean="0"/>
              <a:t>约小</a:t>
            </a:r>
            <a:r>
              <a:rPr lang="zh-CN" altLang="en-US" dirty="0"/>
              <a:t>于１）时边频分量随 </a:t>
            </a:r>
            <a:r>
              <a:rPr lang="en-US" altLang="zh-CN" dirty="0" smtClean="0"/>
              <a:t>n</a:t>
            </a:r>
            <a:r>
              <a:rPr lang="zh-CN" altLang="en-US" dirty="0" smtClean="0"/>
              <a:t>增</a:t>
            </a:r>
            <a:r>
              <a:rPr lang="zh-CN" altLang="en-US" dirty="0"/>
              <a:t>大而减小。对</a:t>
            </a:r>
            <a:r>
              <a:rPr lang="zh-CN" altLang="en-US" dirty="0" smtClean="0"/>
              <a:t>于</a:t>
            </a:r>
            <a:r>
              <a:rPr lang="en-US" altLang="zh-CN" dirty="0" smtClean="0"/>
              <a:t>m</a:t>
            </a:r>
            <a:r>
              <a:rPr lang="en-US" altLang="zh-CN" baseline="-25000" dirty="0" smtClean="0"/>
              <a:t>f</a:t>
            </a:r>
            <a:r>
              <a:rPr lang="zh-CN" altLang="en-US" dirty="0" smtClean="0"/>
              <a:t>大</a:t>
            </a:r>
            <a:r>
              <a:rPr lang="zh-CN" altLang="en-US" dirty="0"/>
              <a:t>于１的情况，有些边频分量幅度会增大，只 有更远的边频幅度才又减小，这是由贝塞尔函数总的衰减趋势决定的。当 </a:t>
            </a:r>
            <a:r>
              <a:rPr lang="en-US" altLang="zh-CN" dirty="0" smtClean="0"/>
              <a:t>n</a:t>
            </a:r>
            <a:r>
              <a:rPr lang="zh-CN" altLang="en-US" dirty="0" smtClean="0"/>
              <a:t>＞ </a:t>
            </a:r>
            <a:r>
              <a:rPr lang="en-US" altLang="zh-CN" dirty="0"/>
              <a:t>m</a:t>
            </a:r>
            <a:r>
              <a:rPr lang="en-US" altLang="zh-CN" baseline="-25000" dirty="0"/>
              <a:t>f </a:t>
            </a:r>
            <a:r>
              <a:rPr lang="zh-CN" altLang="en-US" dirty="0" smtClean="0"/>
              <a:t>，有</a:t>
            </a:r>
            <a:r>
              <a:rPr lang="en-US" altLang="zh-CN" dirty="0" smtClean="0"/>
              <a:t>|</a:t>
            </a:r>
            <a:r>
              <a:rPr lang="zh-CN" altLang="en-US" dirty="0" smtClean="0"/>
              <a:t> </a:t>
            </a:r>
            <a:r>
              <a:rPr lang="en-US" altLang="zh-CN" dirty="0" smtClean="0"/>
              <a:t>J</a:t>
            </a:r>
            <a:r>
              <a:rPr lang="en-US" altLang="zh-CN" baseline="-25000" dirty="0" smtClean="0"/>
              <a:t>n+1</a:t>
            </a:r>
            <a:r>
              <a:rPr lang="zh-CN" altLang="en-US" dirty="0" smtClean="0"/>
              <a:t>（ </a:t>
            </a:r>
            <a:r>
              <a:rPr lang="en-US" altLang="zh-CN" dirty="0"/>
              <a:t>m</a:t>
            </a:r>
            <a:r>
              <a:rPr lang="en-US" altLang="zh-CN" baseline="-25000" dirty="0"/>
              <a:t>f </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J</a:t>
            </a:r>
            <a:r>
              <a:rPr lang="en-US" altLang="zh-CN" baseline="-25000" dirty="0" smtClean="0"/>
              <a:t>n</a:t>
            </a:r>
            <a:r>
              <a:rPr lang="zh-CN" altLang="en-US" dirty="0" smtClean="0"/>
              <a:t>（ </a:t>
            </a:r>
            <a:r>
              <a:rPr lang="en-US" altLang="zh-CN" dirty="0"/>
              <a:t>m</a:t>
            </a:r>
            <a:r>
              <a:rPr lang="en-US" altLang="zh-CN" baseline="-25000" dirty="0"/>
              <a:t>f </a:t>
            </a:r>
            <a:r>
              <a:rPr lang="zh-CN" altLang="en-US" dirty="0" smtClean="0"/>
              <a:t>）</a:t>
            </a:r>
            <a:r>
              <a:rPr lang="en-US" altLang="zh-CN" dirty="0" smtClean="0"/>
              <a:t>|</a:t>
            </a:r>
            <a:r>
              <a:rPr lang="zh-CN" altLang="en-US" dirty="0" smtClean="0"/>
              <a:t>，</a:t>
            </a:r>
            <a:r>
              <a:rPr lang="zh-CN" altLang="en-US" dirty="0"/>
              <a:t>因此图上将幅度很小的高次边频忽略了。</a:t>
            </a:r>
            <a:r>
              <a:rPr lang="zh-CN" altLang="en-US" dirty="0" smtClean="0"/>
              <a:t>图</a:t>
            </a:r>
            <a:r>
              <a:rPr lang="en-US" altLang="zh-CN" dirty="0" smtClean="0"/>
              <a:t>7-4</a:t>
            </a:r>
            <a:r>
              <a:rPr lang="zh-CN" altLang="en-US" dirty="0" smtClean="0"/>
              <a:t>（ </a:t>
            </a:r>
            <a:r>
              <a:rPr lang="en-US" altLang="zh-CN" dirty="0" smtClean="0"/>
              <a:t>a</a:t>
            </a:r>
            <a:r>
              <a:rPr lang="zh-CN" altLang="en-US" dirty="0" smtClean="0"/>
              <a:t>）</a:t>
            </a:r>
            <a:r>
              <a:rPr lang="zh-CN" altLang="en-US" dirty="0"/>
              <a:t>中， </a:t>
            </a:r>
            <a:r>
              <a:rPr lang="en-US" altLang="zh-CN" dirty="0"/>
              <a:t>m</a:t>
            </a:r>
            <a:r>
              <a:rPr lang="en-US" altLang="zh-CN" baseline="-25000" dirty="0"/>
              <a:t>f</a:t>
            </a:r>
            <a:r>
              <a:rPr lang="zh-CN" altLang="en-US" dirty="0" smtClean="0"/>
              <a:t>是</a:t>
            </a:r>
            <a:r>
              <a:rPr lang="zh-CN" altLang="en-US" dirty="0"/>
              <a:t>靠 增加频偏 </a:t>
            </a:r>
            <a:r>
              <a:rPr lang="el-GR" altLang="zh-CN" dirty="0"/>
              <a:t>Δ </a:t>
            </a:r>
            <a:r>
              <a:rPr lang="en-US" altLang="zh-CN" i="1" dirty="0" smtClean="0"/>
              <a:t>f</a:t>
            </a:r>
            <a:r>
              <a:rPr lang="en-US" altLang="zh-CN" baseline="-25000" dirty="0" smtClean="0"/>
              <a:t>m</a:t>
            </a:r>
            <a:r>
              <a:rPr lang="zh-CN" altLang="en-US" dirty="0" smtClean="0"/>
              <a:t>实</a:t>
            </a:r>
            <a:r>
              <a:rPr lang="zh-CN" altLang="en-US" dirty="0"/>
              <a:t>现的</a:t>
            </a:r>
            <a:r>
              <a:rPr lang="zh-CN" altLang="en-US" dirty="0" smtClean="0"/>
              <a:t>，</a:t>
            </a:r>
            <a:endParaRPr lang="zh-CN" altLang="en-US" dirty="0"/>
          </a:p>
        </p:txBody>
      </p:sp>
    </p:spTree>
    <p:extLst>
      <p:ext uri="{BB962C8B-B14F-4D97-AF65-F5344CB8AC3E}">
        <p14:creationId xmlns:p14="http://schemas.microsoft.com/office/powerpoint/2010/main" val="3811232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28146"/>
            <a:ext cx="7886700" cy="5213131"/>
          </a:xfrm>
        </p:spPr>
        <p:txBody>
          <a:bodyPr/>
          <a:lstStyle/>
          <a:p>
            <a:r>
              <a:rPr lang="zh-CN" altLang="en-US" dirty="0"/>
              <a:t>因此可以看出，随着 </a:t>
            </a:r>
            <a:r>
              <a:rPr lang="el-GR" altLang="zh-CN" dirty="0"/>
              <a:t>Δ </a:t>
            </a:r>
            <a:r>
              <a:rPr lang="en-US" altLang="zh-CN" i="1" dirty="0" err="1"/>
              <a:t>f</a:t>
            </a:r>
            <a:r>
              <a:rPr lang="en-US" altLang="zh-CN" baseline="-25000" dirty="0" err="1"/>
              <a:t>m</a:t>
            </a:r>
            <a:r>
              <a:rPr lang="zh-CN" altLang="en-US" dirty="0"/>
              <a:t>增大，</a:t>
            </a:r>
            <a:r>
              <a:rPr lang="zh-CN" altLang="en-US" dirty="0" smtClean="0"/>
              <a:t>调频</a:t>
            </a:r>
            <a:r>
              <a:rPr lang="zh-CN" altLang="en-US" dirty="0"/>
              <a:t>波中有影响的边频分量</a:t>
            </a:r>
            <a:r>
              <a:rPr lang="zh-CN" altLang="en-US" dirty="0" smtClean="0"/>
              <a:t>数目</a:t>
            </a:r>
            <a:r>
              <a:rPr lang="zh-CN" altLang="en-US" dirty="0"/>
              <a:t>要增多，频谱要展宽。而在</a:t>
            </a:r>
            <a:r>
              <a:rPr lang="zh-CN" altLang="en-US" dirty="0" smtClean="0"/>
              <a:t>图</a:t>
            </a:r>
            <a:r>
              <a:rPr lang="en-US" altLang="zh-CN" dirty="0" smtClean="0"/>
              <a:t>7-4</a:t>
            </a:r>
            <a:r>
              <a:rPr lang="zh-CN" altLang="en-US" dirty="0" smtClean="0"/>
              <a:t>（ </a:t>
            </a:r>
            <a:r>
              <a:rPr lang="en-US" altLang="zh-CN" dirty="0" smtClean="0"/>
              <a:t>b</a:t>
            </a:r>
            <a:r>
              <a:rPr lang="zh-CN" altLang="en-US" dirty="0" smtClean="0"/>
              <a:t>）</a:t>
            </a:r>
            <a:r>
              <a:rPr lang="zh-CN" altLang="en-US" dirty="0"/>
              <a:t>中，它是靠减小调制频率而加</a:t>
            </a:r>
            <a:r>
              <a:rPr lang="zh-CN" altLang="en-US" dirty="0" smtClean="0"/>
              <a:t>大</a:t>
            </a:r>
            <a:r>
              <a:rPr lang="en-US" altLang="zh-CN" dirty="0" smtClean="0"/>
              <a:t>m</a:t>
            </a:r>
            <a:r>
              <a:rPr lang="en-US" altLang="zh-CN" baseline="-25000" dirty="0" smtClean="0"/>
              <a:t>f</a:t>
            </a:r>
            <a:r>
              <a:rPr lang="zh-CN" altLang="en-US" dirty="0" smtClean="0"/>
              <a:t>。</a:t>
            </a:r>
            <a:r>
              <a:rPr lang="zh-CN" altLang="en-US" dirty="0"/>
              <a:t>虽然有影响的边频 分量数目也增加，但频谱并不展宽。了解这一频谱结构特点，对确定调频信号的带宽是</a:t>
            </a:r>
            <a:r>
              <a:rPr lang="zh-CN" altLang="en-US" dirty="0" smtClean="0"/>
              <a:t>很有</a:t>
            </a:r>
            <a:r>
              <a:rPr lang="zh-CN" altLang="en-US" dirty="0"/>
              <a:t>用的。当调频波的调制指数 </a:t>
            </a:r>
            <a:r>
              <a:rPr lang="en-US" altLang="zh-CN" dirty="0"/>
              <a:t>m</a:t>
            </a:r>
            <a:r>
              <a:rPr lang="en-US" altLang="zh-CN" baseline="-25000" dirty="0"/>
              <a:t>f</a:t>
            </a:r>
            <a:r>
              <a:rPr lang="zh-CN" altLang="en-US" dirty="0" smtClean="0"/>
              <a:t>较</a:t>
            </a:r>
            <a:r>
              <a:rPr lang="zh-CN" altLang="en-US" dirty="0"/>
              <a:t>小，如 </a:t>
            </a:r>
            <a:r>
              <a:rPr lang="en-US" altLang="zh-CN" dirty="0"/>
              <a:t>m</a:t>
            </a:r>
            <a:r>
              <a:rPr lang="en-US" altLang="zh-CN" baseline="-25000" dirty="0"/>
              <a:t>f </a:t>
            </a:r>
            <a:r>
              <a:rPr lang="zh-CN" altLang="en-US" dirty="0" smtClean="0"/>
              <a:t>＜</a:t>
            </a:r>
            <a:r>
              <a:rPr lang="en-US" altLang="zh-CN" dirty="0" smtClean="0"/>
              <a:t>0.5</a:t>
            </a:r>
            <a:r>
              <a:rPr lang="zh-CN" altLang="en-US" dirty="0" smtClean="0"/>
              <a:t>时</a:t>
            </a:r>
            <a:r>
              <a:rPr lang="zh-CN" altLang="en-US" dirty="0"/>
              <a:t>，由式（ </a:t>
            </a:r>
            <a:r>
              <a:rPr lang="en-US" altLang="zh-CN" dirty="0" smtClean="0"/>
              <a:t>7-4</a:t>
            </a:r>
            <a:r>
              <a:rPr lang="zh-CN" altLang="en-US" dirty="0" smtClean="0"/>
              <a:t>）</a:t>
            </a:r>
            <a:r>
              <a:rPr lang="zh-CN" altLang="en-US" dirty="0"/>
              <a:t>有 </a:t>
            </a:r>
          </a:p>
        </p:txBody>
      </p:sp>
      <p:pic>
        <p:nvPicPr>
          <p:cNvPr id="2" name="图片 1"/>
          <p:cNvPicPr>
            <a:picLocks noChangeAspect="1"/>
          </p:cNvPicPr>
          <p:nvPr/>
        </p:nvPicPr>
        <p:blipFill>
          <a:blip r:embed="rId2"/>
          <a:stretch>
            <a:fillRect/>
          </a:stretch>
        </p:blipFill>
        <p:spPr>
          <a:xfrm>
            <a:off x="493635" y="3960875"/>
            <a:ext cx="8156730" cy="2131872"/>
          </a:xfrm>
          <a:prstGeom prst="rect">
            <a:avLst/>
          </a:prstGeom>
        </p:spPr>
      </p:pic>
      <p:sp>
        <p:nvSpPr>
          <p:cNvPr id="4" name="矩形 3"/>
          <p:cNvSpPr/>
          <p:nvPr/>
        </p:nvSpPr>
        <p:spPr>
          <a:xfrm>
            <a:off x="7874190" y="6127916"/>
            <a:ext cx="776175" cy="461665"/>
          </a:xfrm>
          <a:prstGeom prst="rect">
            <a:avLst/>
          </a:prstGeom>
        </p:spPr>
        <p:txBody>
          <a:bodyPr wrap="none">
            <a:spAutoFit/>
          </a:bodyPr>
          <a:lstStyle/>
          <a:p>
            <a:r>
              <a:rPr lang="en-US" altLang="zh-CN" sz="2400" dirty="0" smtClean="0"/>
              <a:t>(7-8)</a:t>
            </a:r>
            <a:endParaRPr lang="zh-CN" altLang="en-US" sz="2400" dirty="0"/>
          </a:p>
        </p:txBody>
      </p:sp>
    </p:spTree>
    <p:extLst>
      <p:ext uri="{BB962C8B-B14F-4D97-AF65-F5344CB8AC3E}">
        <p14:creationId xmlns:p14="http://schemas.microsoft.com/office/powerpoint/2010/main" val="2493440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式</a:t>
            </a:r>
            <a:r>
              <a:rPr lang="zh-CN" altLang="en-US" dirty="0"/>
              <a:t>（ </a:t>
            </a:r>
            <a:r>
              <a:rPr lang="en-US" altLang="zh-CN" dirty="0" smtClean="0"/>
              <a:t>7-8</a:t>
            </a:r>
            <a:r>
              <a:rPr lang="zh-CN" altLang="en-US" dirty="0" smtClean="0"/>
              <a:t>）</a:t>
            </a:r>
            <a:r>
              <a:rPr lang="zh-CN" altLang="en-US" dirty="0"/>
              <a:t>中用到了</a:t>
            </a:r>
            <a:r>
              <a:rPr lang="zh-CN" altLang="en-US" dirty="0" smtClean="0"/>
              <a:t>当</a:t>
            </a:r>
            <a:r>
              <a:rPr lang="en-US" altLang="zh-CN" dirty="0" smtClean="0"/>
              <a:t>|x|</a:t>
            </a:r>
            <a:r>
              <a:rPr lang="zh-CN" altLang="en-US" dirty="0" smtClean="0"/>
              <a:t>＜</a:t>
            </a:r>
            <a:r>
              <a:rPr lang="en-US" altLang="zh-CN" dirty="0" smtClean="0"/>
              <a:t>0.5</a:t>
            </a:r>
            <a:r>
              <a:rPr lang="zh-CN" altLang="en-US" dirty="0" smtClean="0"/>
              <a:t>时，</a:t>
            </a:r>
            <a:r>
              <a:rPr lang="en-US" altLang="zh-CN" dirty="0" smtClean="0"/>
              <a:t>cosx</a:t>
            </a:r>
            <a:r>
              <a:rPr lang="zh-CN" altLang="en-US" dirty="0" smtClean="0"/>
              <a:t>≈</a:t>
            </a:r>
            <a:r>
              <a:rPr lang="en-US" altLang="zh-CN" dirty="0" smtClean="0"/>
              <a:t>1</a:t>
            </a:r>
            <a:r>
              <a:rPr lang="zh-CN" altLang="en-US" dirty="0" smtClean="0"/>
              <a:t>，</a:t>
            </a:r>
            <a:r>
              <a:rPr lang="en-US" altLang="zh-CN" dirty="0" smtClean="0"/>
              <a:t>sinx</a:t>
            </a:r>
            <a:r>
              <a:rPr lang="zh-CN" altLang="en-US" dirty="0" smtClean="0"/>
              <a:t>≈</a:t>
            </a:r>
            <a:r>
              <a:rPr lang="en-US" altLang="zh-CN" dirty="0" smtClean="0"/>
              <a:t>0</a:t>
            </a:r>
            <a:r>
              <a:rPr lang="zh-CN" altLang="en-US" dirty="0" smtClean="0"/>
              <a:t>。</a:t>
            </a:r>
            <a:r>
              <a:rPr lang="zh-CN" altLang="en-US" dirty="0"/>
              <a:t>由此可以看出，当调频指</a:t>
            </a:r>
            <a:r>
              <a:rPr lang="zh-CN" altLang="en-US" dirty="0" smtClean="0"/>
              <a:t>数较</a:t>
            </a:r>
            <a:r>
              <a:rPr lang="zh-CN" altLang="en-US" dirty="0"/>
              <a:t>小时，调频信号由三个频率分量构成，包括载波频</a:t>
            </a:r>
            <a:r>
              <a:rPr lang="zh-CN" altLang="en-US" dirty="0" smtClean="0"/>
              <a:t>率</a:t>
            </a:r>
            <a:r>
              <a:rPr lang="en-US" altLang="zh-CN" i="1" dirty="0" smtClean="0"/>
              <a:t>f</a:t>
            </a:r>
            <a:r>
              <a:rPr lang="en-US" altLang="zh-CN" baseline="-25000" dirty="0" smtClean="0"/>
              <a:t>c</a:t>
            </a:r>
            <a:r>
              <a:rPr lang="zh-CN" altLang="en-US" dirty="0" smtClean="0"/>
              <a:t>、</a:t>
            </a:r>
            <a:r>
              <a:rPr lang="zh-CN" altLang="en-US" dirty="0"/>
              <a:t>载波频率与调制信号频率的</a:t>
            </a:r>
            <a:r>
              <a:rPr lang="zh-CN" altLang="en-US" dirty="0" smtClean="0"/>
              <a:t>和频</a:t>
            </a:r>
            <a:r>
              <a:rPr lang="zh-CN" altLang="en-US" dirty="0"/>
              <a:t>与差频 </a:t>
            </a:r>
            <a:r>
              <a:rPr lang="en-US" altLang="zh-CN" i="1" dirty="0"/>
              <a:t>f</a:t>
            </a:r>
            <a:r>
              <a:rPr lang="en-US" altLang="zh-CN" baseline="-25000" dirty="0"/>
              <a:t>c </a:t>
            </a:r>
            <a:r>
              <a:rPr lang="en-US" altLang="zh-CN" dirty="0" smtClean="0"/>
              <a:t>± F</a:t>
            </a:r>
            <a:r>
              <a:rPr lang="zh-CN" altLang="en-US" dirty="0" smtClean="0"/>
              <a:t> </a:t>
            </a:r>
            <a:r>
              <a:rPr lang="zh-CN" altLang="en-US" dirty="0"/>
              <a:t>，它与调幅信号的频率分量相同，不同的是其相位，此时称这种调频为窄带 调频。窄带调频可用调幅的方法产生，将载波相</a:t>
            </a:r>
            <a:r>
              <a:rPr lang="zh-CN" altLang="en-US" dirty="0" smtClean="0"/>
              <a:t>移</a:t>
            </a:r>
            <a:r>
              <a:rPr lang="en-US" altLang="zh-CN" dirty="0" smtClean="0"/>
              <a:t>90°</a:t>
            </a:r>
            <a:r>
              <a:rPr lang="zh-CN" altLang="en-US" dirty="0"/>
              <a:t>，再与相</a:t>
            </a:r>
            <a:r>
              <a:rPr lang="zh-CN" altLang="en-US" dirty="0" smtClean="0"/>
              <a:t>移</a:t>
            </a:r>
            <a:r>
              <a:rPr lang="en-US" altLang="zh-CN" dirty="0" smtClean="0"/>
              <a:t>90°</a:t>
            </a:r>
            <a:r>
              <a:rPr lang="zh-CN" altLang="en-US" dirty="0"/>
              <a:t>的调制信号相乘后， 用载波减去此乘积项就可完成此窄带调频。</a:t>
            </a:r>
          </a:p>
        </p:txBody>
      </p:sp>
    </p:spTree>
    <p:extLst>
      <p:ext uri="{BB962C8B-B14F-4D97-AF65-F5344CB8AC3E}">
        <p14:creationId xmlns:p14="http://schemas.microsoft.com/office/powerpoint/2010/main" val="81052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．调频信号的带宽 </a:t>
            </a:r>
            <a:r>
              <a:rPr lang="zh-CN" altLang="en-US" b="1" dirty="0" smtClean="0"/>
              <a:t> </a:t>
            </a:r>
            <a:r>
              <a:rPr lang="en-US" altLang="zh-CN" dirty="0" smtClean="0"/>
              <a:t/>
            </a:r>
            <a:br>
              <a:rPr lang="en-US" altLang="zh-CN" dirty="0" smtClean="0"/>
            </a:br>
            <a:r>
              <a:rPr lang="en-US" altLang="zh-CN" dirty="0"/>
              <a:t> </a:t>
            </a:r>
            <a:r>
              <a:rPr lang="en-US" altLang="zh-CN" dirty="0" smtClean="0"/>
              <a:t>        </a:t>
            </a:r>
            <a:r>
              <a:rPr lang="zh-CN" altLang="en-US" dirty="0" smtClean="0"/>
              <a:t>带</a:t>
            </a:r>
            <a:r>
              <a:rPr lang="zh-CN" altLang="en-US" dirty="0"/>
              <a:t>宽是调频信号的又一重要的参数。从调频信号的频谱看，调频信号包含了无穷多对 边带，对称的分布在载频的两边，若考虑一个信号的所有频率分量，调频信号的带宽应是 无穷宽。考虑到一个无线电信号的实际情况，一般在工程实践中根据信号的特点来确定其 信号的带宽，如占信号总功</a:t>
            </a:r>
            <a:r>
              <a:rPr lang="zh-CN" altLang="en-US" dirty="0" smtClean="0"/>
              <a:t>率</a:t>
            </a:r>
            <a:r>
              <a:rPr lang="en-US" altLang="zh-CN" dirty="0" smtClean="0"/>
              <a:t>90</a:t>
            </a:r>
            <a:r>
              <a:rPr lang="zh-CN" altLang="en-US" dirty="0" smtClean="0"/>
              <a:t>％</a:t>
            </a:r>
            <a:r>
              <a:rPr lang="zh-CN" altLang="en-US" dirty="0"/>
              <a:t>（</a:t>
            </a:r>
            <a:r>
              <a:rPr lang="zh-CN" altLang="en-US" dirty="0" smtClean="0"/>
              <a:t>或</a:t>
            </a:r>
            <a:r>
              <a:rPr lang="en-US" altLang="zh-CN" dirty="0" smtClean="0"/>
              <a:t>95</a:t>
            </a:r>
            <a:r>
              <a:rPr lang="zh-CN" altLang="en-US" dirty="0" smtClean="0"/>
              <a:t>％、</a:t>
            </a:r>
            <a:r>
              <a:rPr lang="en-US" altLang="zh-CN" dirty="0" smtClean="0"/>
              <a:t>98</a:t>
            </a:r>
            <a:r>
              <a:rPr lang="zh-CN" altLang="en-US" dirty="0" smtClean="0"/>
              <a:t>％、</a:t>
            </a:r>
            <a:r>
              <a:rPr lang="en-US" altLang="zh-CN" dirty="0" smtClean="0"/>
              <a:t>99</a:t>
            </a:r>
            <a:r>
              <a:rPr lang="zh-CN" altLang="en-US" dirty="0" smtClean="0"/>
              <a:t>％</a:t>
            </a:r>
            <a:r>
              <a:rPr lang="zh-CN" altLang="en-US" dirty="0"/>
              <a:t>等）以内的信号所占据的频率范围 作为信号的带宽。在调频信号中，通常采用的准则是：信号的频带宽度应包括幅度大于</a:t>
            </a:r>
            <a:r>
              <a:rPr lang="zh-CN" altLang="en-US" dirty="0" smtClean="0"/>
              <a:t>末调</a:t>
            </a:r>
            <a:r>
              <a:rPr lang="zh-CN" altLang="en-US" dirty="0"/>
              <a:t>载</a:t>
            </a:r>
            <a:r>
              <a:rPr lang="zh-CN" altLang="en-US" dirty="0" smtClean="0"/>
              <a:t>波</a:t>
            </a:r>
            <a:r>
              <a:rPr lang="en-US" altLang="zh-CN" dirty="0" smtClean="0"/>
              <a:t>1</a:t>
            </a:r>
            <a:r>
              <a:rPr lang="zh-CN" altLang="en-US" dirty="0" smtClean="0"/>
              <a:t>％</a:t>
            </a:r>
            <a:r>
              <a:rPr lang="zh-CN" altLang="en-US" dirty="0"/>
              <a:t>以上的边频分量，即 </a:t>
            </a:r>
            <a:r>
              <a:rPr lang="en-US" altLang="zh-CN" dirty="0" smtClean="0"/>
              <a:t>|J</a:t>
            </a:r>
            <a:r>
              <a:rPr lang="en-US" altLang="zh-CN" baseline="-25000" dirty="0" smtClean="0"/>
              <a:t>n</a:t>
            </a:r>
            <a:r>
              <a:rPr lang="en-US" altLang="zh-CN" dirty="0" smtClean="0"/>
              <a:t>(m</a:t>
            </a:r>
            <a:r>
              <a:rPr lang="en-US" altLang="zh-CN" baseline="-25000" dirty="0" smtClean="0"/>
              <a:t>f</a:t>
            </a:r>
            <a:r>
              <a:rPr lang="en-US" altLang="zh-CN" dirty="0" smtClean="0"/>
              <a:t>)|</a:t>
            </a:r>
            <a:r>
              <a:rPr lang="zh-CN" altLang="en-US" dirty="0" smtClean="0"/>
              <a:t>≥</a:t>
            </a:r>
            <a:r>
              <a:rPr lang="en-US" altLang="zh-CN" dirty="0" smtClean="0"/>
              <a:t>0.01</a:t>
            </a:r>
            <a:r>
              <a:rPr lang="zh-CN" altLang="en-US" dirty="0" smtClean="0"/>
              <a:t>。</a:t>
            </a:r>
            <a:r>
              <a:rPr lang="zh-CN" altLang="en-US" dirty="0"/>
              <a:t>在某些要求不高的场合，此标准也可</a:t>
            </a:r>
            <a:r>
              <a:rPr lang="zh-CN" altLang="en-US" dirty="0" smtClean="0"/>
              <a:t>以定为</a:t>
            </a:r>
            <a:r>
              <a:rPr lang="en-US" altLang="zh-CN" dirty="0" smtClean="0"/>
              <a:t>10</a:t>
            </a:r>
            <a:r>
              <a:rPr lang="zh-CN" altLang="en-US" dirty="0" smtClean="0"/>
              <a:t>％</a:t>
            </a:r>
            <a:r>
              <a:rPr lang="zh-CN" altLang="en-US" dirty="0"/>
              <a:t>或者其他值。</a:t>
            </a:r>
          </a:p>
        </p:txBody>
      </p:sp>
    </p:spTree>
    <p:extLst>
      <p:ext uri="{BB962C8B-B14F-4D97-AF65-F5344CB8AC3E}">
        <p14:creationId xmlns:p14="http://schemas.microsoft.com/office/powerpoint/2010/main" val="3719966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sz="3200" b="1" dirty="0" smtClean="0"/>
                  <a:t>                   第</a:t>
                </a:r>
                <a:r>
                  <a:rPr lang="zh-CN" altLang="en-US" sz="3200" b="1" dirty="0"/>
                  <a:t>一节　调频信号分</a:t>
                </a:r>
                <a:r>
                  <a:rPr lang="zh-CN" altLang="en-US" sz="3200" b="1" dirty="0" smtClean="0"/>
                  <a:t>析</a:t>
                </a:r>
                <a:r>
                  <a:rPr lang="en-US" altLang="zh-CN" sz="3200" b="1" dirty="0" smtClean="0"/>
                  <a:t/>
                </a:r>
                <a:br>
                  <a:rPr lang="en-US" altLang="zh-CN" sz="3200" b="1" dirty="0" smtClean="0"/>
                </a:br>
                <a:r>
                  <a:rPr lang="zh-CN" altLang="en-US" b="1" dirty="0"/>
                  <a:t>一、调频信号的表达式与波</a:t>
                </a:r>
                <a:r>
                  <a:rPr lang="zh-CN" altLang="en-US" b="1" dirty="0" smtClean="0"/>
                  <a:t>形</a:t>
                </a:r>
                <a:r>
                  <a:rPr lang="en-US" altLang="zh-CN" dirty="0" smtClean="0"/>
                  <a:t/>
                </a:r>
                <a:br>
                  <a:rPr lang="en-US" altLang="zh-CN" dirty="0" smtClean="0"/>
                </a:br>
                <a:r>
                  <a:rPr lang="en-US" altLang="zh-CN" dirty="0" smtClean="0"/>
                  <a:t>       </a:t>
                </a:r>
                <a:r>
                  <a:rPr lang="zh-CN" altLang="en-US" dirty="0" smtClean="0"/>
                  <a:t>设</a:t>
                </a:r>
                <a:r>
                  <a:rPr lang="zh-CN" altLang="en-US" dirty="0"/>
                  <a:t>调制信号为单一频率信</a:t>
                </a:r>
                <a:r>
                  <a:rPr lang="zh-CN" altLang="en-US" dirty="0" smtClean="0"/>
                  <a:t>号</a:t>
                </a:r>
                <a:r>
                  <a:rPr lang="en-US" altLang="zh-CN" dirty="0"/>
                  <a:t>u</a:t>
                </a:r>
                <a:r>
                  <a:rPr lang="el-GR" altLang="zh-CN" baseline="-25000" dirty="0"/>
                  <a:t>Ω</a:t>
                </a:r>
                <a:r>
                  <a:rPr lang="en-US" altLang="zh-CN" dirty="0"/>
                  <a:t>(t)</a:t>
                </a:r>
                <a:r>
                  <a:rPr lang="zh-CN" altLang="en-US" dirty="0"/>
                  <a:t> ＝ </a:t>
                </a:r>
                <a:r>
                  <a:rPr lang="en-US" altLang="zh-CN" dirty="0"/>
                  <a:t>U</a:t>
                </a:r>
                <a:r>
                  <a:rPr lang="el-GR" altLang="zh-CN" baseline="-25000" dirty="0"/>
                  <a:t>Ω</a:t>
                </a:r>
                <a:r>
                  <a:rPr lang="en-US" altLang="zh-CN" dirty="0"/>
                  <a:t>cos</a:t>
                </a:r>
                <a:r>
                  <a:rPr lang="el-GR" altLang="zh-CN" dirty="0"/>
                  <a:t>Ω</a:t>
                </a:r>
                <a:r>
                  <a:rPr lang="en-US" altLang="zh-CN" dirty="0"/>
                  <a:t>t</a:t>
                </a:r>
                <a:r>
                  <a:rPr lang="zh-CN" altLang="en-US" dirty="0"/>
                  <a:t>，未调载波电压为 </a:t>
                </a:r>
                <a:r>
                  <a:rPr lang="en-US" altLang="zh-CN" dirty="0"/>
                  <a:t>u</a:t>
                </a:r>
                <a:r>
                  <a:rPr lang="en-US" altLang="zh-CN" baseline="-25000" dirty="0"/>
                  <a:t>c</a:t>
                </a:r>
                <a:r>
                  <a:rPr lang="zh-CN" altLang="en-US" dirty="0"/>
                  <a:t>＝ </a:t>
                </a:r>
                <a:r>
                  <a:rPr lang="en-US" altLang="zh-CN" dirty="0"/>
                  <a:t>U</a:t>
                </a:r>
                <a:r>
                  <a:rPr lang="en-US" altLang="zh-CN" baseline="-25000" dirty="0"/>
                  <a:t>c</a:t>
                </a:r>
                <a:r>
                  <a:rPr lang="en-US" altLang="zh-CN" dirty="0"/>
                  <a:t>cos</a:t>
                </a:r>
                <a:r>
                  <a:rPr lang="zh-CN" altLang="en-US" dirty="0"/>
                  <a:t> </a:t>
                </a:r>
                <a:r>
                  <a:rPr lang="el-GR" altLang="zh-CN" dirty="0"/>
                  <a:t>ω</a:t>
                </a:r>
                <a:r>
                  <a:rPr lang="en-US" altLang="zh-CN" baseline="-25000" dirty="0"/>
                  <a:t>c</a:t>
                </a:r>
                <a:r>
                  <a:rPr lang="en-US" altLang="zh-CN" dirty="0"/>
                  <a:t>t</a:t>
                </a:r>
                <a:r>
                  <a:rPr lang="zh-CN" altLang="en-US" dirty="0"/>
                  <a:t> ，则根据频率调制的定义，调频信号的瞬时角频率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它</a:t>
                </a:r>
                <a:r>
                  <a:rPr lang="zh-CN" altLang="en-US" dirty="0"/>
                  <a:t>是</a:t>
                </a:r>
                <a:r>
                  <a:rPr lang="zh-CN" altLang="en-US" dirty="0" smtClean="0"/>
                  <a:t>在</a:t>
                </a:r>
                <a:r>
                  <a:rPr lang="el-GR" altLang="zh-CN" dirty="0"/>
                  <a:t>ω</a:t>
                </a:r>
                <a:r>
                  <a:rPr lang="en-US" altLang="zh-CN" baseline="-25000" dirty="0"/>
                  <a:t>c</a:t>
                </a:r>
                <a:r>
                  <a:rPr lang="zh-CN" altLang="en-US" dirty="0"/>
                  <a:t>的基础上，增加了</a:t>
                </a:r>
                <a:r>
                  <a:rPr lang="zh-CN" altLang="en-US" dirty="0" smtClean="0"/>
                  <a:t>与</a:t>
                </a:r>
                <a:r>
                  <a:rPr lang="en-US" altLang="zh-CN" dirty="0"/>
                  <a:t>u</a:t>
                </a:r>
                <a:r>
                  <a:rPr lang="el-GR" altLang="zh-CN" baseline="-25000" dirty="0"/>
                  <a:t>Ω</a:t>
                </a:r>
                <a:r>
                  <a:rPr lang="en-US" altLang="zh-CN" dirty="0"/>
                  <a:t>(t</a:t>
                </a:r>
                <a:r>
                  <a:rPr lang="en-US" altLang="zh-CN" dirty="0" smtClean="0"/>
                  <a:t>)</a:t>
                </a:r>
                <a:r>
                  <a:rPr lang="zh-CN" altLang="en-US" dirty="0"/>
                  <a:t>成正比的频率偏移，式中 </a:t>
                </a:r>
                <a:r>
                  <a:rPr lang="en-US" altLang="zh-CN" dirty="0"/>
                  <a:t>k</a:t>
                </a:r>
                <a:r>
                  <a:rPr lang="en-US" altLang="zh-CN" baseline="-25000" dirty="0"/>
                  <a:t>f</a:t>
                </a:r>
                <a:r>
                  <a:rPr lang="zh-CN" altLang="en-US" dirty="0"/>
                  <a:t>为比例常数。调频</a:t>
                </a:r>
                <a:r>
                  <a:rPr lang="zh-CN" altLang="en-US" dirty="0" smtClean="0"/>
                  <a:t>信</a:t>
                </a:r>
                <a:r>
                  <a:rPr lang="zh-CN" altLang="en-US" dirty="0"/>
                  <a:t>号的瞬时相</a:t>
                </a:r>
                <a:r>
                  <a:rPr lang="zh-CN" altLang="en-US" dirty="0" smtClean="0"/>
                  <a:t>位</a:t>
                </a:r>
                <a14:m>
                  <m:oMath xmlns:m="http://schemas.openxmlformats.org/officeDocument/2006/math">
                    <m:r>
                      <a:rPr lang="zh-CN" altLang="en-US"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是瞬时角频</a:t>
                </a:r>
                <a:r>
                  <a:rPr lang="zh-CN" altLang="en-US" dirty="0" smtClean="0"/>
                  <a:t>率</a:t>
                </a:r>
                <a:r>
                  <a:rPr lang="el-GR" altLang="zh-CN" dirty="0"/>
                  <a:t>ω </a:t>
                </a:r>
                <a:r>
                  <a:rPr lang="en-US" altLang="zh-CN" dirty="0"/>
                  <a:t>(t)</a:t>
                </a:r>
                <a:r>
                  <a:rPr lang="zh-CN" altLang="en-US" dirty="0"/>
                  <a:t>对时间的积分，即</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el-GR" altLang="zh-CN" dirty="0"/>
                  <a:t/>
                </a:r>
                <a:br>
                  <a:rPr lang="el-GR" altLang="zh-CN" dirty="0"/>
                </a:br>
                <a:r>
                  <a:rPr lang="zh-CN" altLang="en-US" dirty="0"/>
                  <a:t/>
                </a:r>
                <a:br>
                  <a:rPr lang="zh-CN" altLang="en-US" dirty="0"/>
                </a:br>
                <a:r>
                  <a:rPr lang="zh-CN" altLang="en-US" dirty="0"/>
                  <a:t/>
                </a:r>
                <a:br>
                  <a:rPr lang="zh-CN" altLang="en-US" dirty="0"/>
                </a:br>
                <a:r>
                  <a:rPr lang="zh-CN" altLang="en-US" sz="3200" b="1" dirty="0"/>
                  <a:t/>
                </a:r>
                <a:br>
                  <a:rPr lang="zh-CN" altLang="en-US" sz="3200" b="1"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468" r="-1159"/>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68765" y="3605049"/>
            <a:ext cx="8606469" cy="516946"/>
          </a:xfrm>
          <a:prstGeom prst="rect">
            <a:avLst/>
          </a:prstGeom>
        </p:spPr>
      </p:pic>
      <p:sp>
        <p:nvSpPr>
          <p:cNvPr id="5" name="矩形 4"/>
          <p:cNvSpPr/>
          <p:nvPr/>
        </p:nvSpPr>
        <p:spPr>
          <a:xfrm>
            <a:off x="7739175" y="4121995"/>
            <a:ext cx="776175" cy="461665"/>
          </a:xfrm>
          <a:prstGeom prst="rect">
            <a:avLst/>
          </a:prstGeom>
        </p:spPr>
        <p:txBody>
          <a:bodyPr wrap="none">
            <a:spAutoFit/>
          </a:bodyPr>
          <a:lstStyle/>
          <a:p>
            <a:r>
              <a:rPr lang="en-US" altLang="zh-CN" sz="2400" dirty="0" smtClean="0"/>
              <a:t>(7-1)</a:t>
            </a:r>
            <a:endParaRPr lang="zh-CN" altLang="en-US" sz="2400" dirty="0"/>
          </a:p>
        </p:txBody>
      </p:sp>
    </p:spTree>
    <p:extLst>
      <p:ext uri="{BB962C8B-B14F-4D97-AF65-F5344CB8AC3E}">
        <p14:creationId xmlns:p14="http://schemas.microsoft.com/office/powerpoint/2010/main" val="3791607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smtClean="0"/>
              <a:t>         由</a:t>
            </a:r>
            <a:r>
              <a:rPr lang="zh-CN" altLang="en-US" dirty="0"/>
              <a:t>此可得不同标准时调频信号的带宽分别</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当</a:t>
            </a:r>
            <a:r>
              <a:rPr lang="zh-CN" altLang="en-US" dirty="0"/>
              <a:t>调频指</a:t>
            </a:r>
            <a:r>
              <a:rPr lang="zh-CN" altLang="en-US" dirty="0" smtClean="0"/>
              <a:t>数</a:t>
            </a:r>
            <a:r>
              <a:rPr lang="en-US" altLang="zh-CN" dirty="0" smtClean="0"/>
              <a:t>m</a:t>
            </a:r>
            <a:r>
              <a:rPr lang="en-US" altLang="zh-CN" baseline="-25000" dirty="0" smtClean="0"/>
              <a:t>f</a:t>
            </a:r>
            <a:r>
              <a:rPr lang="zh-CN" altLang="en-US" dirty="0" smtClean="0"/>
              <a:t>很</a:t>
            </a:r>
            <a:r>
              <a:rPr lang="zh-CN" altLang="en-US" dirty="0"/>
              <a:t>大时，其带宽可表示</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此</a:t>
            </a:r>
            <a:r>
              <a:rPr lang="zh-CN" altLang="en-US" dirty="0"/>
              <a:t>时的调频信号称为宽带调频</a:t>
            </a:r>
            <a:r>
              <a:rPr lang="zh-CN" altLang="en-US" dirty="0" smtClean="0"/>
              <a:t>（</a:t>
            </a:r>
            <a:r>
              <a:rPr lang="en-US" altLang="zh-CN" dirty="0" smtClean="0"/>
              <a:t>WBFM</a:t>
            </a:r>
            <a:r>
              <a:rPr lang="zh-CN" altLang="en-US" dirty="0" smtClean="0"/>
              <a:t>）</a:t>
            </a:r>
            <a:r>
              <a:rPr lang="zh-CN" altLang="en-US" dirty="0"/>
              <a:t>信号。当调频指</a:t>
            </a:r>
            <a:r>
              <a:rPr lang="zh-CN" altLang="en-US" dirty="0" smtClean="0"/>
              <a:t>数</a:t>
            </a:r>
            <a:r>
              <a:rPr lang="en-US" altLang="zh-CN" dirty="0"/>
              <a:t>m</a:t>
            </a:r>
            <a:r>
              <a:rPr lang="en-US" altLang="zh-CN" baseline="-25000" dirty="0"/>
              <a:t>f</a:t>
            </a:r>
            <a:r>
              <a:rPr lang="zh-CN" altLang="en-US" dirty="0"/>
              <a:t>很小时，</a:t>
            </a:r>
            <a:r>
              <a:rPr lang="zh-CN" altLang="en-US" dirty="0" smtClean="0"/>
              <a:t>如</a:t>
            </a:r>
            <a:r>
              <a:rPr lang="en-US" altLang="zh-CN" dirty="0"/>
              <a:t>m</a:t>
            </a:r>
            <a:r>
              <a:rPr lang="en-US" altLang="zh-CN" baseline="-25000" dirty="0"/>
              <a:t>f </a:t>
            </a:r>
            <a:r>
              <a:rPr lang="zh-CN" altLang="en-US" dirty="0"/>
              <a:t>＜</a:t>
            </a:r>
            <a:r>
              <a:rPr lang="en-US" altLang="zh-CN" dirty="0"/>
              <a:t>0.5</a:t>
            </a:r>
            <a:r>
              <a:rPr lang="zh-CN" altLang="en-US" dirty="0"/>
              <a:t>时</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为窄带调频（ </a:t>
            </a:r>
            <a:r>
              <a:rPr lang="en-US" altLang="zh-CN" dirty="0" smtClean="0"/>
              <a:t>NWFM</a:t>
            </a:r>
            <a:r>
              <a:rPr lang="zh-CN" altLang="en-US" dirty="0" smtClean="0"/>
              <a:t>）</a:t>
            </a:r>
            <a:r>
              <a:rPr lang="zh-CN" altLang="en-US" dirty="0"/>
              <a:t>，只包含一对边频。以上是两种极端的情况，一般情况下，在没有</a:t>
            </a:r>
            <a:r>
              <a:rPr lang="zh-CN" altLang="en-US" dirty="0" smtClean="0"/>
              <a:t>特殊</a:t>
            </a:r>
            <a:r>
              <a:rPr lang="zh-CN" altLang="en-US" dirty="0"/>
              <a:t>说明时，可用式（ </a:t>
            </a:r>
            <a:r>
              <a:rPr lang="en-US" altLang="zh-CN" dirty="0" smtClean="0"/>
              <a:t>7-9a</a:t>
            </a:r>
            <a:r>
              <a:rPr lang="zh-CN" altLang="en-US" dirty="0" smtClean="0"/>
              <a:t>）</a:t>
            </a:r>
            <a:r>
              <a:rPr lang="zh-CN" altLang="en-US" dirty="0"/>
              <a:t>来表示调频信号的带宽，此式又称为卡森（ </a:t>
            </a:r>
            <a:r>
              <a:rPr lang="en-US" altLang="zh-CN" dirty="0" smtClean="0"/>
              <a:t>Carson</a:t>
            </a:r>
            <a:r>
              <a:rPr lang="zh-CN" altLang="en-US" dirty="0" smtClean="0"/>
              <a:t>）</a:t>
            </a:r>
            <a:r>
              <a:rPr lang="zh-CN" altLang="en-US" dirty="0"/>
              <a:t>公式。 </a:t>
            </a:r>
            <a:br>
              <a:rPr lang="zh-CN" altLang="en-US" dirty="0"/>
            </a:br>
            <a:r>
              <a:rPr lang="zh-CN" altLang="en-US" dirty="0" smtClean="0"/>
              <a:t/>
            </a:r>
            <a:br>
              <a:rPr lang="zh-CN" altLang="en-US" dirty="0" smtClean="0"/>
            </a:br>
            <a:r>
              <a:rPr lang="zh-CN" altLang="en-US" dirty="0"/>
              <a:t/>
            </a:r>
            <a:br>
              <a:rPr lang="zh-CN" altLang="en-US" dirty="0"/>
            </a:br>
            <a:r>
              <a:rPr lang="zh-CN" altLang="en-US" dirty="0" smtClean="0"/>
              <a:t/>
            </a:r>
            <a:br>
              <a:rPr lang="zh-CN" altLang="en-US" dirty="0" smtClean="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056914" y="1406069"/>
            <a:ext cx="6051745" cy="987080"/>
          </a:xfrm>
          <a:prstGeom prst="rect">
            <a:avLst/>
          </a:prstGeom>
        </p:spPr>
      </p:pic>
      <p:pic>
        <p:nvPicPr>
          <p:cNvPr id="4" name="图片 3"/>
          <p:cNvPicPr>
            <a:picLocks noChangeAspect="1"/>
          </p:cNvPicPr>
          <p:nvPr/>
        </p:nvPicPr>
        <p:blipFill>
          <a:blip r:embed="rId3"/>
          <a:stretch>
            <a:fillRect/>
          </a:stretch>
        </p:blipFill>
        <p:spPr>
          <a:xfrm>
            <a:off x="3229289" y="2800734"/>
            <a:ext cx="2685422" cy="485032"/>
          </a:xfrm>
          <a:prstGeom prst="rect">
            <a:avLst/>
          </a:prstGeom>
        </p:spPr>
      </p:pic>
      <p:pic>
        <p:nvPicPr>
          <p:cNvPr id="5" name="图片 4"/>
          <p:cNvPicPr>
            <a:picLocks noChangeAspect="1"/>
          </p:cNvPicPr>
          <p:nvPr/>
        </p:nvPicPr>
        <p:blipFill>
          <a:blip r:embed="rId4"/>
          <a:stretch>
            <a:fillRect/>
          </a:stretch>
        </p:blipFill>
        <p:spPr>
          <a:xfrm>
            <a:off x="3409680" y="4145079"/>
            <a:ext cx="1220024" cy="414136"/>
          </a:xfrm>
          <a:prstGeom prst="rect">
            <a:avLst/>
          </a:prstGeom>
        </p:spPr>
      </p:pic>
      <p:sp>
        <p:nvSpPr>
          <p:cNvPr id="6" name="矩形 5"/>
          <p:cNvSpPr/>
          <p:nvPr/>
        </p:nvSpPr>
        <p:spPr>
          <a:xfrm>
            <a:off x="7536922" y="1405391"/>
            <a:ext cx="923651" cy="461665"/>
          </a:xfrm>
          <a:prstGeom prst="rect">
            <a:avLst/>
          </a:prstGeom>
        </p:spPr>
        <p:txBody>
          <a:bodyPr wrap="none">
            <a:spAutoFit/>
          </a:bodyPr>
          <a:lstStyle/>
          <a:p>
            <a:r>
              <a:rPr lang="en-US" altLang="zh-CN" sz="2400" dirty="0" smtClean="0"/>
              <a:t>(7-9a)</a:t>
            </a:r>
            <a:endParaRPr lang="zh-CN" altLang="en-US" sz="2400" dirty="0"/>
          </a:p>
        </p:txBody>
      </p:sp>
      <p:sp>
        <p:nvSpPr>
          <p:cNvPr id="7" name="矩形 6"/>
          <p:cNvSpPr/>
          <p:nvPr/>
        </p:nvSpPr>
        <p:spPr>
          <a:xfrm>
            <a:off x="7536922" y="1999139"/>
            <a:ext cx="938077" cy="461665"/>
          </a:xfrm>
          <a:prstGeom prst="rect">
            <a:avLst/>
          </a:prstGeom>
        </p:spPr>
        <p:txBody>
          <a:bodyPr wrap="none">
            <a:spAutoFit/>
          </a:bodyPr>
          <a:lstStyle/>
          <a:p>
            <a:r>
              <a:rPr lang="en-US" altLang="zh-CN" sz="2400" dirty="0" smtClean="0"/>
              <a:t>(7-9b)</a:t>
            </a:r>
            <a:endParaRPr lang="zh-CN" altLang="en-US" sz="2400" dirty="0"/>
          </a:p>
        </p:txBody>
      </p:sp>
      <p:sp>
        <p:nvSpPr>
          <p:cNvPr id="8" name="矩形 7"/>
          <p:cNvSpPr/>
          <p:nvPr/>
        </p:nvSpPr>
        <p:spPr>
          <a:xfrm>
            <a:off x="7591699" y="2685347"/>
            <a:ext cx="931665" cy="461665"/>
          </a:xfrm>
          <a:prstGeom prst="rect">
            <a:avLst/>
          </a:prstGeom>
        </p:spPr>
        <p:txBody>
          <a:bodyPr wrap="none">
            <a:spAutoFit/>
          </a:bodyPr>
          <a:lstStyle/>
          <a:p>
            <a:r>
              <a:rPr lang="en-US" altLang="zh-CN" sz="2400" dirty="0" smtClean="0"/>
              <a:t>(7-10)</a:t>
            </a:r>
            <a:endParaRPr lang="zh-CN" altLang="en-US" sz="2400" dirty="0"/>
          </a:p>
        </p:txBody>
      </p:sp>
      <p:sp>
        <p:nvSpPr>
          <p:cNvPr id="9" name="矩形 8"/>
          <p:cNvSpPr/>
          <p:nvPr/>
        </p:nvSpPr>
        <p:spPr>
          <a:xfrm>
            <a:off x="7536921" y="4097550"/>
            <a:ext cx="931665" cy="461665"/>
          </a:xfrm>
          <a:prstGeom prst="rect">
            <a:avLst/>
          </a:prstGeom>
        </p:spPr>
        <p:txBody>
          <a:bodyPr wrap="none">
            <a:spAutoFit/>
          </a:bodyPr>
          <a:lstStyle/>
          <a:p>
            <a:r>
              <a:rPr lang="en-US" altLang="zh-CN" sz="2400" dirty="0" smtClean="0"/>
              <a:t>(7-11)</a:t>
            </a:r>
            <a:endParaRPr lang="zh-CN" altLang="en-US" sz="2400" dirty="0"/>
          </a:p>
        </p:txBody>
      </p:sp>
    </p:spTree>
    <p:extLst>
      <p:ext uri="{BB962C8B-B14F-4D97-AF65-F5344CB8AC3E}">
        <p14:creationId xmlns:p14="http://schemas.microsoft.com/office/powerpoint/2010/main" val="3273560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由式（ </a:t>
                </a:r>
                <a:r>
                  <a:rPr lang="en-US" altLang="zh-CN" dirty="0" smtClean="0"/>
                  <a:t>7-9</a:t>
                </a:r>
                <a:r>
                  <a:rPr lang="zh-CN" altLang="en-US" dirty="0" smtClean="0"/>
                  <a:t>）</a:t>
                </a:r>
                <a:r>
                  <a:rPr lang="zh-CN" altLang="en-US" dirty="0"/>
                  <a:t>、式（ </a:t>
                </a:r>
                <a:r>
                  <a:rPr lang="en-US" altLang="zh-CN" dirty="0" smtClean="0"/>
                  <a:t>7-10</a:t>
                </a:r>
                <a:r>
                  <a:rPr lang="zh-CN" altLang="en-US" dirty="0" smtClean="0"/>
                  <a:t>）</a:t>
                </a:r>
                <a:r>
                  <a:rPr lang="zh-CN" altLang="en-US" dirty="0"/>
                  <a:t>和式（ </a:t>
                </a:r>
                <a:r>
                  <a:rPr lang="en-US" altLang="zh-CN" dirty="0" smtClean="0"/>
                  <a:t>7-11</a:t>
                </a:r>
                <a:r>
                  <a:rPr lang="zh-CN" altLang="en-US" dirty="0" smtClean="0"/>
                  <a:t>）</a:t>
                </a:r>
                <a:r>
                  <a:rPr lang="zh-CN" altLang="en-US" dirty="0"/>
                  <a:t>可看</a:t>
                </a:r>
                <a:r>
                  <a:rPr lang="zh-CN" altLang="en-US" dirty="0" smtClean="0"/>
                  <a:t>出</a:t>
                </a:r>
                <a:r>
                  <a:rPr lang="en-US" altLang="zh-CN" dirty="0" smtClean="0"/>
                  <a:t>FM</a:t>
                </a:r>
                <a:r>
                  <a:rPr lang="zh-CN" altLang="en-US" dirty="0" smtClean="0"/>
                  <a:t>信号频</a:t>
                </a:r>
                <a:r>
                  <a:rPr lang="zh-CN" altLang="en-US" dirty="0"/>
                  <a:t>谱的特点。</a:t>
                </a:r>
                <a:r>
                  <a:rPr lang="zh-CN" altLang="en-US" dirty="0" smtClean="0"/>
                  <a:t>当</a:t>
                </a:r>
                <a:r>
                  <a:rPr lang="en-US" altLang="zh-CN" dirty="0"/>
                  <a:t>m</a:t>
                </a:r>
                <a:r>
                  <a:rPr lang="en-US" altLang="zh-CN" baseline="-25000" dirty="0"/>
                  <a:t>f</a:t>
                </a:r>
                <a:r>
                  <a:rPr lang="zh-CN" altLang="en-US" dirty="0"/>
                  <a:t>为小于</a:t>
                </a:r>
                <a:r>
                  <a:rPr lang="en-US" altLang="zh-CN" dirty="0"/>
                  <a:t>1</a:t>
                </a:r>
                <a:r>
                  <a:rPr lang="zh-CN" altLang="en-US" dirty="0"/>
                  <a:t>的</a:t>
                </a:r>
                <a:r>
                  <a:rPr lang="zh-CN" altLang="en-US" dirty="0" smtClean="0"/>
                  <a:t>窄</a:t>
                </a:r>
                <a:r>
                  <a:rPr lang="zh-CN" altLang="en-US" dirty="0"/>
                  <a:t>频带调频时，带宽由第一对边频分量决定， </a:t>
                </a:r>
                <a:r>
                  <a:rPr lang="en-US" altLang="zh-CN" dirty="0"/>
                  <a:t>B</a:t>
                </a:r>
                <a:r>
                  <a:rPr lang="en-US" altLang="zh-CN" baseline="-25000" dirty="0"/>
                  <a:t>s</a:t>
                </a:r>
                <a:r>
                  <a:rPr lang="zh-CN" altLang="en-US" dirty="0"/>
                  <a:t>只</a:t>
                </a:r>
                <a:r>
                  <a:rPr lang="zh-CN" altLang="en-US" dirty="0" smtClean="0"/>
                  <a:t>随</a:t>
                </a:r>
                <a:r>
                  <a:rPr lang="en-US" altLang="zh-CN" dirty="0" smtClean="0"/>
                  <a:t>F</a:t>
                </a:r>
                <a:r>
                  <a:rPr lang="zh-CN" altLang="en-US" dirty="0"/>
                  <a:t>变化，而与</a:t>
                </a:r>
                <a:r>
                  <a:rPr lang="el-GR" altLang="zh-CN" dirty="0"/>
                  <a:t>Δ </a:t>
                </a:r>
                <a:r>
                  <a:rPr lang="en-US" altLang="zh-CN" i="1" dirty="0"/>
                  <a:t>f</a:t>
                </a:r>
                <a:r>
                  <a:rPr lang="en-US" altLang="zh-CN" baseline="-25000" dirty="0"/>
                  <a:t>m</a:t>
                </a:r>
                <a:r>
                  <a:rPr lang="zh-CN" altLang="en-US" dirty="0"/>
                  <a:t>无关。</a:t>
                </a:r>
                <a:r>
                  <a:rPr lang="zh-CN" altLang="en-US" dirty="0" smtClean="0"/>
                  <a:t>当</a:t>
                </a:r>
                <a:r>
                  <a:rPr lang="en-US" altLang="zh-CN" dirty="0"/>
                  <a:t>m</a:t>
                </a:r>
                <a:r>
                  <a:rPr lang="en-US" altLang="zh-CN" baseline="-25000" dirty="0"/>
                  <a:t>f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1</a:t>
                </a:r>
                <a:r>
                  <a:rPr lang="zh-CN" altLang="en-US" dirty="0"/>
                  <a:t>时，带宽</a:t>
                </a:r>
                <a:r>
                  <a:rPr lang="en-US" altLang="zh-CN" dirty="0"/>
                  <a:t>B</a:t>
                </a:r>
                <a:r>
                  <a:rPr lang="en-US" altLang="zh-CN" baseline="-25000" dirty="0"/>
                  <a:t>s</a:t>
                </a:r>
                <a:r>
                  <a:rPr lang="zh-CN" altLang="en-US" dirty="0"/>
                  <a:t>只与频偏 </a:t>
                </a:r>
                <a:r>
                  <a:rPr lang="el-GR" altLang="zh-CN" dirty="0"/>
                  <a:t>Δ </a:t>
                </a:r>
                <a:r>
                  <a:rPr lang="en-US" altLang="zh-CN" i="1" dirty="0"/>
                  <a:t>f</a:t>
                </a:r>
                <a:r>
                  <a:rPr lang="en-US" altLang="zh-CN" baseline="-25000" dirty="0"/>
                  <a:t>m</a:t>
                </a:r>
                <a:r>
                  <a:rPr lang="zh-CN" altLang="en-US" dirty="0"/>
                  <a:t>成比例，而与调制频率</a:t>
                </a:r>
                <a:r>
                  <a:rPr lang="en-US" altLang="zh-CN" dirty="0"/>
                  <a:t>F</a:t>
                </a:r>
                <a:r>
                  <a:rPr lang="zh-CN" altLang="en-US" dirty="0"/>
                  <a:t>无关</a:t>
                </a:r>
                <a:r>
                  <a:rPr lang="zh-CN" altLang="en-US" dirty="0" smtClean="0"/>
                  <a:t>。</a:t>
                </a:r>
                <a:r>
                  <a:rPr lang="en-US" altLang="zh-CN" dirty="0" smtClean="0"/>
                  <a:t/>
                </a:r>
                <a:br>
                  <a:rPr lang="en-US" altLang="zh-CN" dirty="0" smtClean="0"/>
                </a:br>
                <a:r>
                  <a:rPr lang="en-US" altLang="zh-CN" dirty="0" smtClean="0"/>
                  <a:t>       </a:t>
                </a:r>
                <a:r>
                  <a:rPr lang="zh-CN" altLang="en-US" b="1" dirty="0" smtClean="0"/>
                  <a:t>３</a:t>
                </a:r>
                <a:r>
                  <a:rPr lang="zh-CN" altLang="en-US" b="1" dirty="0"/>
                  <a:t>．调频信号的功率</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从</a:t>
                </a:r>
                <a:r>
                  <a:rPr lang="zh-CN" altLang="en-US" dirty="0"/>
                  <a:t>时域来看，由信号功率的定义，有</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230298" y="4406689"/>
            <a:ext cx="6683403" cy="671756"/>
          </a:xfrm>
          <a:prstGeom prst="rect">
            <a:avLst/>
          </a:prstGeom>
        </p:spPr>
      </p:pic>
      <p:pic>
        <p:nvPicPr>
          <p:cNvPr id="4" name="图片 3"/>
          <p:cNvPicPr>
            <a:picLocks noChangeAspect="1"/>
          </p:cNvPicPr>
          <p:nvPr/>
        </p:nvPicPr>
        <p:blipFill>
          <a:blip r:embed="rId4"/>
          <a:stretch>
            <a:fillRect/>
          </a:stretch>
        </p:blipFill>
        <p:spPr>
          <a:xfrm>
            <a:off x="1533402" y="5193113"/>
            <a:ext cx="4857699" cy="681593"/>
          </a:xfrm>
          <a:prstGeom prst="rect">
            <a:avLst/>
          </a:prstGeom>
        </p:spPr>
      </p:pic>
      <p:sp>
        <p:nvSpPr>
          <p:cNvPr id="5" name="矩形 4"/>
          <p:cNvSpPr/>
          <p:nvPr/>
        </p:nvSpPr>
        <p:spPr>
          <a:xfrm>
            <a:off x="7145880" y="5303076"/>
            <a:ext cx="931665" cy="461665"/>
          </a:xfrm>
          <a:prstGeom prst="rect">
            <a:avLst/>
          </a:prstGeom>
        </p:spPr>
        <p:txBody>
          <a:bodyPr wrap="none">
            <a:spAutoFit/>
          </a:bodyPr>
          <a:lstStyle/>
          <a:p>
            <a:r>
              <a:rPr lang="en-US" altLang="zh-CN" sz="2400" dirty="0" smtClean="0"/>
              <a:t>(7-12)</a:t>
            </a:r>
            <a:endParaRPr lang="zh-CN" altLang="en-US" sz="2400" dirty="0"/>
          </a:p>
        </p:txBody>
      </p:sp>
    </p:spTree>
    <p:extLst>
      <p:ext uri="{BB962C8B-B14F-4D97-AF65-F5344CB8AC3E}">
        <p14:creationId xmlns:p14="http://schemas.microsoft.com/office/powerpoint/2010/main" val="3106115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式</a:t>
            </a:r>
            <a:r>
              <a:rPr lang="zh-CN" altLang="en-US" dirty="0"/>
              <a:t>（ </a:t>
            </a:r>
            <a:r>
              <a:rPr lang="en-US" altLang="zh-CN" dirty="0" smtClean="0"/>
              <a:t>7-12</a:t>
            </a:r>
            <a:r>
              <a:rPr lang="zh-CN" altLang="en-US" dirty="0" smtClean="0"/>
              <a:t>）</a:t>
            </a:r>
            <a:r>
              <a:rPr lang="zh-CN" altLang="en-US" dirty="0"/>
              <a:t>中的积分是在一个周期内的积分，而对一个频率变化的正弦信号而言，其周 期也是变化的，即积分上</a:t>
            </a:r>
            <a:r>
              <a:rPr lang="zh-CN" altLang="en-US" dirty="0" smtClean="0"/>
              <a:t>限</a:t>
            </a:r>
            <a:r>
              <a:rPr lang="en-US" altLang="zh-CN" dirty="0" smtClean="0"/>
              <a:t>T</a:t>
            </a:r>
            <a:r>
              <a:rPr lang="zh-CN" altLang="en-US" dirty="0" smtClean="0"/>
              <a:t>是</a:t>
            </a:r>
            <a:r>
              <a:rPr lang="zh-CN" altLang="en-US" dirty="0"/>
              <a:t>随调制信号变化的，与被积函数的周期是相同的。由于式 （ </a:t>
            </a:r>
            <a:r>
              <a:rPr lang="en-US" altLang="zh-CN" dirty="0" smtClean="0"/>
              <a:t>7-12</a:t>
            </a:r>
            <a:r>
              <a:rPr lang="zh-CN" altLang="en-US" dirty="0" smtClean="0"/>
              <a:t>）</a:t>
            </a:r>
            <a:r>
              <a:rPr lang="zh-CN" altLang="en-US" dirty="0"/>
              <a:t>的第二项为一个周期信号在一个周期内的积分，其结果为零，因此可得调频信号</a:t>
            </a:r>
            <a:r>
              <a:rPr lang="zh-CN" altLang="en-US" dirty="0" smtClean="0"/>
              <a:t>的功</a:t>
            </a:r>
            <a:r>
              <a:rPr lang="zh-CN" altLang="en-US" dirty="0"/>
              <a:t>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这里</a:t>
            </a:r>
            <a:r>
              <a:rPr lang="en-US" altLang="zh-CN" dirty="0" smtClean="0"/>
              <a:t>P</a:t>
            </a:r>
            <a:r>
              <a:rPr lang="en-US" altLang="zh-CN" baseline="-25000" dirty="0" smtClean="0"/>
              <a:t>c</a:t>
            </a:r>
            <a:r>
              <a:rPr lang="zh-CN" altLang="en-US" dirty="0" smtClean="0"/>
              <a:t>为</a:t>
            </a:r>
            <a:r>
              <a:rPr lang="zh-CN" altLang="en-US" dirty="0"/>
              <a:t>载波功率，即调频信号的功率等于未调制时的载波功率</a:t>
            </a:r>
            <a:r>
              <a:rPr lang="zh-CN" altLang="en-US" dirty="0" smtClean="0"/>
              <a:t>。</a:t>
            </a: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620100" y="3435659"/>
            <a:ext cx="3903800" cy="748033"/>
          </a:xfrm>
          <a:prstGeom prst="rect">
            <a:avLst/>
          </a:prstGeom>
        </p:spPr>
      </p:pic>
      <p:sp>
        <p:nvSpPr>
          <p:cNvPr id="4" name="矩形 3"/>
          <p:cNvSpPr/>
          <p:nvPr/>
        </p:nvSpPr>
        <p:spPr>
          <a:xfrm>
            <a:off x="7397234" y="3578842"/>
            <a:ext cx="931665" cy="461665"/>
          </a:xfrm>
          <a:prstGeom prst="rect">
            <a:avLst/>
          </a:prstGeom>
        </p:spPr>
        <p:txBody>
          <a:bodyPr wrap="none">
            <a:spAutoFit/>
          </a:bodyPr>
          <a:lstStyle/>
          <a:p>
            <a:r>
              <a:rPr lang="en-US" altLang="zh-CN" sz="2400" dirty="0" smtClean="0"/>
              <a:t>(7-13)</a:t>
            </a:r>
            <a:endParaRPr lang="zh-CN" altLang="en-US" sz="2400" dirty="0"/>
          </a:p>
        </p:txBody>
      </p:sp>
    </p:spTree>
    <p:extLst>
      <p:ext uri="{BB962C8B-B14F-4D97-AF65-F5344CB8AC3E}">
        <p14:creationId xmlns:p14="http://schemas.microsoft.com/office/powerpoint/2010/main" val="1441267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此可以得出结论，调频信号的平均功率与末调载波平均功率相等。调频器相当于</a:t>
            </a:r>
            <a:r>
              <a:rPr lang="zh-CN" altLang="en-US" dirty="0" smtClean="0"/>
              <a:t>一个</a:t>
            </a:r>
            <a:r>
              <a:rPr lang="zh-CN" altLang="en-US" dirty="0"/>
              <a:t>功率分配器，调制的过程就是一个功率的分配过程，即将载波功率按照一定的规律分配 在调频信号的各个频率分量上。</a:t>
            </a:r>
          </a:p>
        </p:txBody>
      </p:sp>
    </p:spTree>
    <p:extLst>
      <p:ext uri="{BB962C8B-B14F-4D97-AF65-F5344CB8AC3E}">
        <p14:creationId xmlns:p14="http://schemas.microsoft.com/office/powerpoint/2010/main" val="3379002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7-1</a:t>
            </a:r>
            <a:r>
              <a:rPr lang="zh-CN" altLang="en-US" dirty="0"/>
              <a:t>　频率调制信</a:t>
            </a:r>
            <a:r>
              <a:rPr lang="zh-CN" altLang="en-US" dirty="0" smtClean="0"/>
              <a:t>号</a:t>
            </a:r>
            <a:r>
              <a:rPr lang="en-US" altLang="zh-CN" dirty="0"/>
              <a:t>u(t)</a:t>
            </a:r>
            <a:r>
              <a:rPr lang="zh-CN" altLang="en-US" dirty="0"/>
              <a:t>＝</a:t>
            </a:r>
            <a:r>
              <a:rPr lang="en-US" altLang="zh-CN" dirty="0"/>
              <a:t>10cos</a:t>
            </a:r>
            <a:r>
              <a:rPr lang="zh-CN" altLang="en-US" dirty="0"/>
              <a:t>（</a:t>
            </a:r>
            <a:r>
              <a:rPr lang="en-US" altLang="zh-CN" dirty="0"/>
              <a:t>2</a:t>
            </a:r>
            <a:r>
              <a:rPr lang="el-GR" altLang="zh-CN" dirty="0"/>
              <a:t>π×</a:t>
            </a:r>
            <a:r>
              <a:rPr lang="en-US" altLang="zh-CN" dirty="0"/>
              <a:t>106t</a:t>
            </a:r>
            <a:r>
              <a:rPr lang="zh-CN" altLang="en-US" dirty="0"/>
              <a:t>＋</a:t>
            </a:r>
            <a:r>
              <a:rPr lang="en-US" altLang="zh-CN" dirty="0"/>
              <a:t>10cos2000</a:t>
            </a:r>
            <a:r>
              <a:rPr lang="el-GR" altLang="zh-CN" dirty="0"/>
              <a:t>π</a:t>
            </a:r>
            <a:r>
              <a:rPr lang="en-US" altLang="zh-CN" dirty="0"/>
              <a:t>t</a:t>
            </a:r>
            <a:r>
              <a:rPr lang="zh-CN" altLang="en-US" dirty="0"/>
              <a:t>）（ </a:t>
            </a:r>
            <a:r>
              <a:rPr lang="en-US" altLang="zh-CN" dirty="0"/>
              <a:t>V</a:t>
            </a:r>
            <a:r>
              <a:rPr lang="zh-CN" altLang="en-US" dirty="0"/>
              <a:t>），信号载</a:t>
            </a:r>
            <a:r>
              <a:rPr lang="zh-CN" altLang="en-US" dirty="0" smtClean="0"/>
              <a:t>频为</a:t>
            </a:r>
            <a:r>
              <a:rPr lang="en-US" altLang="zh-CN" dirty="0"/>
              <a:t>1MHz</a:t>
            </a:r>
            <a:r>
              <a:rPr lang="zh-CN" altLang="en-US" dirty="0"/>
              <a:t>，试确定：</a:t>
            </a:r>
            <a:br>
              <a:rPr lang="zh-CN" altLang="en-US" dirty="0"/>
            </a:br>
            <a:r>
              <a:rPr lang="zh-CN" altLang="en-US" dirty="0" smtClean="0"/>
              <a:t>         （ </a:t>
            </a:r>
            <a:r>
              <a:rPr lang="zh-CN" altLang="en-US" dirty="0"/>
              <a:t>１）最大频偏；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２）最大相偏；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３）信号带宽；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４）此信号在单位电阻上的功率</a:t>
            </a:r>
            <a:r>
              <a:rPr lang="zh-CN" altLang="en-US" dirty="0" smtClean="0"/>
              <a:t>。</a:t>
            </a:r>
            <a:r>
              <a:rPr lang="en-US" altLang="zh-CN" dirty="0" smtClean="0"/>
              <a:t/>
            </a:r>
            <a:br>
              <a:rPr lang="en-US" altLang="zh-CN" dirty="0" smtClean="0"/>
            </a:br>
            <a:r>
              <a:rPr lang="en-US" altLang="zh-CN" dirty="0" smtClean="0"/>
              <a:t>           </a:t>
            </a:r>
            <a:r>
              <a:rPr lang="zh-CN" altLang="en-US" dirty="0" smtClean="0"/>
              <a:t>分</a:t>
            </a:r>
            <a:r>
              <a:rPr lang="zh-CN" altLang="en-US" dirty="0"/>
              <a:t>析：本题主要考察角调波信号的参数的概率、带宽、功率的计算等。首先要知道该 信号的最大频偏或最大相偏，首先就要知道未调载波的频率和相位。</a:t>
            </a:r>
          </a:p>
        </p:txBody>
      </p:sp>
    </p:spTree>
    <p:extLst>
      <p:ext uri="{BB962C8B-B14F-4D97-AF65-F5344CB8AC3E}">
        <p14:creationId xmlns:p14="http://schemas.microsoft.com/office/powerpoint/2010/main" val="255609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smtClean="0"/>
              <a:t>         解</a:t>
            </a:r>
            <a:r>
              <a:rPr lang="zh-CN" altLang="en-US" b="1" dirty="0"/>
              <a:t>　</a:t>
            </a:r>
            <a:r>
              <a:rPr lang="zh-CN" altLang="en-US" dirty="0"/>
              <a:t>由信号表达式可知，该信号的瞬时相位</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可以看到此时未调载波的角频率</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瞬时相位则</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由此可知该角度调制信号瞬时相偏</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则瞬时频偏为</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428223" y="1563236"/>
            <a:ext cx="8287554" cy="379101"/>
          </a:xfrm>
          <a:prstGeom prst="rect">
            <a:avLst/>
          </a:prstGeom>
        </p:spPr>
      </p:pic>
      <p:pic>
        <p:nvPicPr>
          <p:cNvPr id="4" name="图片 3"/>
          <p:cNvPicPr>
            <a:picLocks noChangeAspect="1"/>
          </p:cNvPicPr>
          <p:nvPr/>
        </p:nvPicPr>
        <p:blipFill>
          <a:blip r:embed="rId3"/>
          <a:stretch>
            <a:fillRect/>
          </a:stretch>
        </p:blipFill>
        <p:spPr>
          <a:xfrm>
            <a:off x="3594707" y="2507089"/>
            <a:ext cx="1954586" cy="342910"/>
          </a:xfrm>
          <a:prstGeom prst="rect">
            <a:avLst/>
          </a:prstGeom>
        </p:spPr>
      </p:pic>
      <p:pic>
        <p:nvPicPr>
          <p:cNvPr id="5" name="图片 4"/>
          <p:cNvPicPr>
            <a:picLocks noChangeAspect="1"/>
          </p:cNvPicPr>
          <p:nvPr/>
        </p:nvPicPr>
        <p:blipFill>
          <a:blip r:embed="rId4"/>
          <a:stretch>
            <a:fillRect/>
          </a:stretch>
        </p:blipFill>
        <p:spPr>
          <a:xfrm>
            <a:off x="3535095" y="3431543"/>
            <a:ext cx="2073809" cy="383203"/>
          </a:xfrm>
          <a:prstGeom prst="rect">
            <a:avLst/>
          </a:prstGeom>
        </p:spPr>
      </p:pic>
      <p:pic>
        <p:nvPicPr>
          <p:cNvPr id="6" name="图片 5"/>
          <p:cNvPicPr>
            <a:picLocks noChangeAspect="1"/>
          </p:cNvPicPr>
          <p:nvPr/>
        </p:nvPicPr>
        <p:blipFill>
          <a:blip r:embed="rId5"/>
          <a:stretch>
            <a:fillRect/>
          </a:stretch>
        </p:blipFill>
        <p:spPr>
          <a:xfrm>
            <a:off x="3017433" y="4396290"/>
            <a:ext cx="3109132" cy="401178"/>
          </a:xfrm>
          <a:prstGeom prst="rect">
            <a:avLst/>
          </a:prstGeom>
        </p:spPr>
      </p:pic>
      <p:pic>
        <p:nvPicPr>
          <p:cNvPr id="7" name="图片 6"/>
          <p:cNvPicPr>
            <a:picLocks noChangeAspect="1"/>
          </p:cNvPicPr>
          <p:nvPr/>
        </p:nvPicPr>
        <p:blipFill>
          <a:blip r:embed="rId6"/>
          <a:stretch>
            <a:fillRect/>
          </a:stretch>
        </p:blipFill>
        <p:spPr>
          <a:xfrm>
            <a:off x="1535305" y="5379012"/>
            <a:ext cx="6073388" cy="1027966"/>
          </a:xfrm>
          <a:prstGeom prst="rect">
            <a:avLst/>
          </a:prstGeom>
        </p:spPr>
      </p:pic>
    </p:spTree>
    <p:extLst>
      <p:ext uri="{BB962C8B-B14F-4D97-AF65-F5344CB8AC3E}">
        <p14:creationId xmlns:p14="http://schemas.microsoft.com/office/powerpoint/2010/main" val="2145352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则</a:t>
            </a:r>
            <a:r>
              <a:rPr lang="zh-CN" altLang="en-US" dirty="0"/>
              <a:t>有：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１）最大频</a:t>
            </a:r>
            <a:r>
              <a:rPr lang="zh-CN" altLang="en-US" dirty="0" smtClean="0"/>
              <a:t>偏                          ；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２）因</a:t>
            </a:r>
            <a:r>
              <a:rPr lang="zh-CN" altLang="en-US" dirty="0" smtClean="0"/>
              <a:t>为                                                    ，</a:t>
            </a:r>
            <a:r>
              <a:rPr lang="zh-CN" altLang="en-US" dirty="0"/>
              <a:t>故最大相偏 </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a:t>
            </a:r>
            <a:r>
              <a:rPr lang="zh-CN" altLang="en-US" dirty="0"/>
              <a:t/>
            </a:r>
            <a:br>
              <a:rPr lang="zh-CN" altLang="en-US" dirty="0"/>
            </a:br>
            <a:r>
              <a:rPr lang="zh-CN" altLang="en-US" dirty="0" smtClean="0"/>
              <a:t>       （ </a:t>
            </a:r>
            <a:r>
              <a:rPr lang="zh-CN" altLang="en-US" dirty="0"/>
              <a:t>３）信号带</a:t>
            </a:r>
            <a:r>
              <a:rPr lang="zh-CN" altLang="en-US" dirty="0" smtClean="0"/>
              <a:t>宽                                       ，</a:t>
            </a:r>
            <a:r>
              <a:rPr lang="zh-CN" altLang="en-US" dirty="0"/>
              <a:t>因</a:t>
            </a:r>
            <a:r>
              <a:rPr lang="zh-CN" altLang="en-US" dirty="0" smtClean="0"/>
              <a:t>为</a:t>
            </a:r>
            <a:r>
              <a:rPr lang="en-US" altLang="zh-CN" dirty="0"/>
              <a:t>F </a:t>
            </a:r>
            <a:r>
              <a:rPr lang="zh-CN" altLang="en-US" dirty="0" smtClean="0"/>
              <a:t>＝</a:t>
            </a:r>
            <a:r>
              <a:rPr lang="en-US" altLang="zh-CN" dirty="0" smtClean="0"/>
              <a:t>1000Hz</a:t>
            </a:r>
            <a:r>
              <a:rPr lang="zh-CN" altLang="en-US" dirty="0"/>
              <a:t>，</a:t>
            </a:r>
            <a:r>
              <a:rPr lang="zh-CN" altLang="en-US" dirty="0" smtClean="0"/>
              <a:t>而                                                ，</a:t>
            </a:r>
            <a:r>
              <a:rPr lang="zh-CN" altLang="en-US" dirty="0"/>
              <a:t>所以</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t>
            </a:r>
            <a:br>
              <a:rPr lang="en-US" altLang="zh-CN" dirty="0" smtClean="0"/>
            </a:br>
            <a:r>
              <a:rPr lang="en-US" altLang="zh-CN" dirty="0" smtClean="0"/>
              <a:t>        </a:t>
            </a:r>
            <a:r>
              <a:rPr lang="zh-CN" altLang="en-US" dirty="0" smtClean="0"/>
              <a:t>（ </a:t>
            </a:r>
            <a:r>
              <a:rPr lang="zh-CN" altLang="en-US" dirty="0"/>
              <a:t>４）</a:t>
            </a:r>
            <a:r>
              <a:rPr lang="en-US" altLang="zh-CN" dirty="0" smtClean="0"/>
              <a:t/>
            </a:r>
            <a:br>
              <a:rPr lang="en-US" altLang="zh-CN" dirty="0" smtClean="0"/>
            </a:br>
            <a:r>
              <a:rPr lang="en-US" altLang="zh-CN" dirty="0"/>
              <a:t/>
            </a:r>
            <a:br>
              <a:rPr lang="en-US" altLang="zh-CN"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456881" y="1513132"/>
            <a:ext cx="1704972" cy="491032"/>
          </a:xfrm>
          <a:prstGeom prst="rect">
            <a:avLst/>
          </a:prstGeom>
        </p:spPr>
      </p:pic>
      <p:pic>
        <p:nvPicPr>
          <p:cNvPr id="4" name="图片 3"/>
          <p:cNvPicPr>
            <a:picLocks noChangeAspect="1"/>
          </p:cNvPicPr>
          <p:nvPr/>
        </p:nvPicPr>
        <p:blipFill>
          <a:blip r:embed="rId3"/>
          <a:stretch>
            <a:fillRect/>
          </a:stretch>
        </p:blipFill>
        <p:spPr>
          <a:xfrm>
            <a:off x="2905959" y="2004164"/>
            <a:ext cx="3363118" cy="434402"/>
          </a:xfrm>
          <a:prstGeom prst="rect">
            <a:avLst/>
          </a:prstGeom>
        </p:spPr>
      </p:pic>
      <p:pic>
        <p:nvPicPr>
          <p:cNvPr id="5" name="图片 4"/>
          <p:cNvPicPr>
            <a:picLocks noChangeAspect="1"/>
          </p:cNvPicPr>
          <p:nvPr/>
        </p:nvPicPr>
        <p:blipFill>
          <a:blip r:embed="rId4"/>
          <a:stretch>
            <a:fillRect/>
          </a:stretch>
        </p:blipFill>
        <p:spPr>
          <a:xfrm>
            <a:off x="628650" y="2532774"/>
            <a:ext cx="2329745" cy="396824"/>
          </a:xfrm>
          <a:prstGeom prst="rect">
            <a:avLst/>
          </a:prstGeom>
        </p:spPr>
      </p:pic>
      <p:pic>
        <p:nvPicPr>
          <p:cNvPr id="6" name="图片 5"/>
          <p:cNvPicPr>
            <a:picLocks noChangeAspect="1"/>
          </p:cNvPicPr>
          <p:nvPr/>
        </p:nvPicPr>
        <p:blipFill>
          <a:blip r:embed="rId5"/>
          <a:stretch>
            <a:fillRect/>
          </a:stretch>
        </p:blipFill>
        <p:spPr>
          <a:xfrm>
            <a:off x="3456881" y="2929598"/>
            <a:ext cx="2543086" cy="476829"/>
          </a:xfrm>
          <a:prstGeom prst="rect">
            <a:avLst/>
          </a:prstGeom>
        </p:spPr>
      </p:pic>
      <p:pic>
        <p:nvPicPr>
          <p:cNvPr id="7" name="图片 6"/>
          <p:cNvPicPr>
            <a:picLocks noChangeAspect="1"/>
          </p:cNvPicPr>
          <p:nvPr/>
        </p:nvPicPr>
        <p:blipFill>
          <a:blip r:embed="rId6"/>
          <a:stretch>
            <a:fillRect/>
          </a:stretch>
        </p:blipFill>
        <p:spPr>
          <a:xfrm>
            <a:off x="1474318" y="3357800"/>
            <a:ext cx="3113200" cy="574745"/>
          </a:xfrm>
          <a:prstGeom prst="rect">
            <a:avLst/>
          </a:prstGeom>
        </p:spPr>
      </p:pic>
      <p:pic>
        <p:nvPicPr>
          <p:cNvPr id="8" name="图片 7"/>
          <p:cNvPicPr>
            <a:picLocks noChangeAspect="1"/>
          </p:cNvPicPr>
          <p:nvPr/>
        </p:nvPicPr>
        <p:blipFill>
          <a:blip r:embed="rId7"/>
          <a:stretch>
            <a:fillRect/>
          </a:stretch>
        </p:blipFill>
        <p:spPr>
          <a:xfrm>
            <a:off x="1432202" y="4064679"/>
            <a:ext cx="6592444" cy="592136"/>
          </a:xfrm>
          <a:prstGeom prst="rect">
            <a:avLst/>
          </a:prstGeom>
        </p:spPr>
      </p:pic>
      <p:pic>
        <p:nvPicPr>
          <p:cNvPr id="9" name="图片 8"/>
          <p:cNvPicPr>
            <a:picLocks noChangeAspect="1"/>
          </p:cNvPicPr>
          <p:nvPr/>
        </p:nvPicPr>
        <p:blipFill>
          <a:blip r:embed="rId8"/>
          <a:stretch>
            <a:fillRect/>
          </a:stretch>
        </p:blipFill>
        <p:spPr>
          <a:xfrm>
            <a:off x="2152460" y="4756365"/>
            <a:ext cx="2575964" cy="686122"/>
          </a:xfrm>
          <a:prstGeom prst="rect">
            <a:avLst/>
          </a:prstGeom>
        </p:spPr>
      </p:pic>
    </p:spTree>
    <p:extLst>
      <p:ext uri="{BB962C8B-B14F-4D97-AF65-F5344CB8AC3E}">
        <p14:creationId xmlns:p14="http://schemas.microsoft.com/office/powerpoint/2010/main" val="475476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三、相位调制</a:t>
            </a:r>
            <a:r>
              <a:rPr lang="zh-CN" altLang="en-US" dirty="0"/>
              <a:t/>
            </a:r>
            <a:br>
              <a:rPr lang="zh-CN" altLang="en-US" dirty="0"/>
            </a:br>
            <a:r>
              <a:rPr lang="zh-CN" altLang="en-US" dirty="0" smtClean="0"/>
              <a:t>       </a:t>
            </a:r>
            <a:r>
              <a:rPr lang="zh-CN" altLang="en-US" b="1" dirty="0" smtClean="0"/>
              <a:t>１</a:t>
            </a:r>
            <a:r>
              <a:rPr lang="zh-CN" altLang="en-US" b="1" dirty="0"/>
              <a:t>．调相信号分析 </a:t>
            </a:r>
            <a:r>
              <a:rPr lang="en-US" altLang="zh-CN" dirty="0" smtClean="0"/>
              <a:t/>
            </a:r>
            <a:br>
              <a:rPr lang="en-US" altLang="zh-CN" dirty="0" smtClean="0"/>
            </a:br>
            <a:r>
              <a:rPr lang="en-US" altLang="zh-CN" dirty="0"/>
              <a:t> </a:t>
            </a:r>
            <a:r>
              <a:rPr lang="en-US" altLang="zh-CN" dirty="0" smtClean="0"/>
              <a:t>       </a:t>
            </a:r>
            <a:r>
              <a:rPr lang="zh-CN" altLang="en-US" dirty="0" smtClean="0"/>
              <a:t>调</a:t>
            </a:r>
            <a:r>
              <a:rPr lang="zh-CN" altLang="en-US" dirty="0"/>
              <a:t>相就是用调制信号去控制高频载波的相位，使其随调制信号的规律线性变化。在单 一频率余弦信号作为调制信号时，即 </a:t>
            </a:r>
            <a:r>
              <a:rPr lang="zh-CN" altLang="en-US" dirty="0" smtClean="0"/>
              <a:t>                                     ，有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从而得到调相信号为</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353629" y="2920952"/>
            <a:ext cx="2380469" cy="473601"/>
          </a:xfrm>
          <a:prstGeom prst="rect">
            <a:avLst/>
          </a:prstGeom>
        </p:spPr>
      </p:pic>
      <p:pic>
        <p:nvPicPr>
          <p:cNvPr id="4" name="图片 3"/>
          <p:cNvPicPr>
            <a:picLocks noChangeAspect="1"/>
          </p:cNvPicPr>
          <p:nvPr/>
        </p:nvPicPr>
        <p:blipFill>
          <a:blip r:embed="rId3"/>
          <a:stretch>
            <a:fillRect/>
          </a:stretch>
        </p:blipFill>
        <p:spPr>
          <a:xfrm>
            <a:off x="1588648" y="3386152"/>
            <a:ext cx="5714704" cy="911397"/>
          </a:xfrm>
          <a:prstGeom prst="rect">
            <a:avLst/>
          </a:prstGeom>
        </p:spPr>
      </p:pic>
      <p:pic>
        <p:nvPicPr>
          <p:cNvPr id="5" name="图片 4"/>
          <p:cNvPicPr>
            <a:picLocks noChangeAspect="1"/>
          </p:cNvPicPr>
          <p:nvPr/>
        </p:nvPicPr>
        <p:blipFill>
          <a:blip r:embed="rId4"/>
          <a:stretch>
            <a:fillRect/>
          </a:stretch>
        </p:blipFill>
        <p:spPr>
          <a:xfrm>
            <a:off x="2014532" y="4948177"/>
            <a:ext cx="5121261" cy="368844"/>
          </a:xfrm>
          <a:prstGeom prst="rect">
            <a:avLst/>
          </a:prstGeom>
        </p:spPr>
      </p:pic>
      <p:sp>
        <p:nvSpPr>
          <p:cNvPr id="6" name="矩形 5"/>
          <p:cNvSpPr/>
          <p:nvPr/>
        </p:nvSpPr>
        <p:spPr>
          <a:xfrm>
            <a:off x="7443518" y="3835884"/>
            <a:ext cx="931665" cy="461665"/>
          </a:xfrm>
          <a:prstGeom prst="rect">
            <a:avLst/>
          </a:prstGeom>
        </p:spPr>
        <p:txBody>
          <a:bodyPr wrap="none">
            <a:spAutoFit/>
          </a:bodyPr>
          <a:lstStyle/>
          <a:p>
            <a:r>
              <a:rPr lang="en-US" altLang="zh-CN" sz="2400" dirty="0" smtClean="0"/>
              <a:t>(7-14)</a:t>
            </a:r>
            <a:endParaRPr lang="zh-CN" altLang="en-US" sz="2400" dirty="0"/>
          </a:p>
        </p:txBody>
      </p:sp>
      <p:sp>
        <p:nvSpPr>
          <p:cNvPr id="7" name="矩形 6"/>
          <p:cNvSpPr/>
          <p:nvPr/>
        </p:nvSpPr>
        <p:spPr>
          <a:xfrm>
            <a:off x="7443517" y="4855356"/>
            <a:ext cx="931665" cy="461665"/>
          </a:xfrm>
          <a:prstGeom prst="rect">
            <a:avLst/>
          </a:prstGeom>
        </p:spPr>
        <p:txBody>
          <a:bodyPr wrap="none">
            <a:spAutoFit/>
          </a:bodyPr>
          <a:lstStyle/>
          <a:p>
            <a:r>
              <a:rPr lang="en-US" altLang="zh-CN" sz="2400" dirty="0" smtClean="0"/>
              <a:t>(7-15)</a:t>
            </a:r>
            <a:endParaRPr lang="zh-CN" altLang="en-US" sz="2400" dirty="0"/>
          </a:p>
        </p:txBody>
      </p:sp>
    </p:spTree>
    <p:extLst>
      <p:ext uri="{BB962C8B-B14F-4D97-AF65-F5344CB8AC3E}">
        <p14:creationId xmlns:p14="http://schemas.microsoft.com/office/powerpoint/2010/main" val="3276891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式中，              </a:t>
                </a:r>
                <a:r>
                  <a:rPr lang="en-US" altLang="zh-CN" dirty="0" smtClean="0"/>
                  <a:t>                       </a:t>
                </a:r>
                <a:r>
                  <a:rPr lang="zh-CN" altLang="en-US" dirty="0" smtClean="0"/>
                  <a:t>为</a:t>
                </a:r>
                <a:r>
                  <a:rPr lang="zh-CN" altLang="en-US" dirty="0"/>
                  <a:t>最大相偏</a:t>
                </a:r>
                <a:r>
                  <a:rPr lang="zh-CN" altLang="en-US" dirty="0" smtClean="0"/>
                  <a:t>，</a:t>
                </a:r>
                <a:r>
                  <a:rPr lang="en-US" altLang="zh-CN" dirty="0" smtClean="0"/>
                  <a:t>m</a:t>
                </a:r>
                <a:r>
                  <a:rPr lang="en-US" altLang="zh-CN" baseline="-25000" dirty="0" smtClean="0"/>
                  <a:t>p</a:t>
                </a:r>
                <a:r>
                  <a:rPr lang="zh-CN" altLang="en-US" dirty="0" smtClean="0"/>
                  <a:t>称</a:t>
                </a:r>
                <a:r>
                  <a:rPr lang="zh-CN" altLang="en-US" dirty="0"/>
                  <a:t>为调相指数。对于一确定电路</a:t>
                </a:r>
                <a:r>
                  <a:rPr lang="zh-CN" altLang="en-US" dirty="0" smtClean="0"/>
                  <a:t>，                    </a:t>
                </a:r>
                <a:r>
                  <a:rPr lang="zh-CN" altLang="el-GR" dirty="0" smtClean="0"/>
                  <a:t> </a:t>
                </a:r>
                <a:r>
                  <a:rPr lang="zh-CN" altLang="el-GR" dirty="0"/>
                  <a:t>，</a:t>
                </a:r>
                <a:r>
                  <a:rPr lang="el-GR" altLang="zh-CN" dirty="0"/>
                  <a:t> Δ </a:t>
                </a:r>
                <a14:m>
                  <m:oMath xmlns:m="http://schemas.openxmlformats.org/officeDocument/2006/math">
                    <m:r>
                      <a:rPr lang="zh-CN" altLang="el-GR"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的曲线见图</a:t>
                </a:r>
                <a:r>
                  <a:rPr lang="en-US" altLang="zh-CN" dirty="0"/>
                  <a:t>7-5</a:t>
                </a:r>
                <a:r>
                  <a:rPr lang="zh-CN" altLang="en-US" dirty="0"/>
                  <a:t>（</a:t>
                </a:r>
                <a:r>
                  <a:rPr lang="en-US" altLang="zh-CN" dirty="0"/>
                  <a:t>c</a:t>
                </a:r>
                <a:r>
                  <a:rPr lang="zh-CN" altLang="en-US" dirty="0"/>
                  <a:t>），它与调制信号形状相同。 </a:t>
                </a:r>
                <a:r>
                  <a:rPr lang="en-US" altLang="zh-CN" dirty="0" smtClean="0"/>
                  <a:t>                               </a:t>
                </a:r>
                <a:r>
                  <a:rPr lang="zh-CN" altLang="en-US" dirty="0" smtClean="0"/>
                  <a:t>为</a:t>
                </a:r>
                <a:r>
                  <a:rPr lang="zh-CN" altLang="en-US" dirty="0"/>
                  <a:t>调相灵敏度，它表</a:t>
                </a:r>
                <a:r>
                  <a:rPr lang="zh-CN" altLang="en-US" dirty="0" smtClean="0"/>
                  <a:t>示单</a:t>
                </a:r>
                <a:r>
                  <a:rPr lang="zh-CN" altLang="en-US" dirty="0"/>
                  <a:t>位调制电压所引起的相位偏移值，由调制电路确定。调相波的</a:t>
                </a:r>
                <a14:m>
                  <m:oMath xmlns:m="http://schemas.openxmlformats.org/officeDocument/2006/math">
                    <m:r>
                      <a:rPr lang="zh-CN" altLang="el-GR"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 </m:t>
                    </m:r>
                  </m:oMath>
                </a14:m>
                <a:r>
                  <a:rPr lang="zh-CN" altLang="en-US" dirty="0"/>
                  <a:t>、</a:t>
                </a:r>
                <a:r>
                  <a:rPr lang="el-GR" altLang="zh-CN" dirty="0"/>
                  <a:t>Δ ω </a:t>
                </a:r>
                <a:r>
                  <a:rPr lang="en-US" altLang="zh-CN" dirty="0"/>
                  <a:t>(t)</a:t>
                </a:r>
                <a:r>
                  <a:rPr lang="zh-CN" altLang="en-US" dirty="0" smtClean="0"/>
                  <a:t>及</a:t>
                </a:r>
                <a:r>
                  <a:rPr lang="el-GR" altLang="zh-CN" dirty="0"/>
                  <a:t>ω </a:t>
                </a:r>
                <a:r>
                  <a:rPr lang="en-US" altLang="zh-CN" dirty="0"/>
                  <a:t>(t)</a:t>
                </a:r>
                <a:r>
                  <a:rPr lang="zh-CN" altLang="en-US" dirty="0"/>
                  <a:t>的</a:t>
                </a:r>
                <a:r>
                  <a:rPr lang="zh-CN" altLang="en-US" dirty="0" smtClean="0"/>
                  <a:t>曲</a:t>
                </a:r>
                <a:r>
                  <a:rPr lang="zh-CN" altLang="en-US" dirty="0"/>
                  <a:t>线见图</a:t>
                </a:r>
                <a:r>
                  <a:rPr lang="en-US" altLang="zh-CN" dirty="0"/>
                  <a:t>7-5</a:t>
                </a:r>
                <a:r>
                  <a:rPr lang="zh-CN" altLang="en-US" dirty="0"/>
                  <a:t>。</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5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535673" y="1098679"/>
            <a:ext cx="2585392" cy="396828"/>
          </a:xfrm>
          <a:prstGeom prst="rect">
            <a:avLst/>
          </a:prstGeom>
        </p:spPr>
      </p:pic>
      <p:pic>
        <p:nvPicPr>
          <p:cNvPr id="4" name="图片 3"/>
          <p:cNvPicPr>
            <a:picLocks noChangeAspect="1"/>
          </p:cNvPicPr>
          <p:nvPr/>
        </p:nvPicPr>
        <p:blipFill>
          <a:blip r:embed="rId4"/>
          <a:stretch>
            <a:fillRect/>
          </a:stretch>
        </p:blipFill>
        <p:spPr>
          <a:xfrm>
            <a:off x="3374520" y="1595702"/>
            <a:ext cx="1493090" cy="388955"/>
          </a:xfrm>
          <a:prstGeom prst="rect">
            <a:avLst/>
          </a:prstGeom>
        </p:spPr>
      </p:pic>
      <p:pic>
        <p:nvPicPr>
          <p:cNvPr id="5" name="图片 4"/>
          <p:cNvPicPr>
            <a:picLocks noChangeAspect="1"/>
          </p:cNvPicPr>
          <p:nvPr/>
        </p:nvPicPr>
        <p:blipFill>
          <a:blip r:embed="rId5"/>
          <a:stretch>
            <a:fillRect/>
          </a:stretch>
        </p:blipFill>
        <p:spPr>
          <a:xfrm>
            <a:off x="4867610" y="1984657"/>
            <a:ext cx="2101830" cy="425687"/>
          </a:xfrm>
          <a:prstGeom prst="rect">
            <a:avLst/>
          </a:prstGeom>
        </p:spPr>
      </p:pic>
    </p:spTree>
    <p:extLst>
      <p:ext uri="{BB962C8B-B14F-4D97-AF65-F5344CB8AC3E}">
        <p14:creationId xmlns:p14="http://schemas.microsoft.com/office/powerpoint/2010/main" val="3370221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1646" y="998484"/>
            <a:ext cx="3240708" cy="5213131"/>
          </a:xfrm>
          <a:prstGeom prst="rect">
            <a:avLst/>
          </a:prstGeom>
        </p:spPr>
      </p:pic>
      <p:sp>
        <p:nvSpPr>
          <p:cNvPr id="4" name="矩形 3"/>
          <p:cNvSpPr/>
          <p:nvPr/>
        </p:nvSpPr>
        <p:spPr>
          <a:xfrm>
            <a:off x="2738004" y="6315167"/>
            <a:ext cx="3667992" cy="461665"/>
          </a:xfrm>
          <a:prstGeom prst="rect">
            <a:avLst/>
          </a:prstGeom>
        </p:spPr>
        <p:txBody>
          <a:bodyPr wrap="none">
            <a:spAutoFit/>
          </a:bodyPr>
          <a:lstStyle/>
          <a:p>
            <a:pPr algn="ctr"/>
            <a:r>
              <a:rPr lang="zh-CN" altLang="en-US" sz="2400" dirty="0" smtClean="0"/>
              <a:t>图</a:t>
            </a:r>
            <a:r>
              <a:rPr lang="en-US" altLang="zh-CN" sz="2400" dirty="0" smtClean="0"/>
              <a:t>7-5</a:t>
            </a:r>
            <a:r>
              <a:rPr lang="zh-CN" altLang="en-US" sz="2400" dirty="0"/>
              <a:t>　调相信号的波形图</a:t>
            </a:r>
          </a:p>
        </p:txBody>
      </p:sp>
    </p:spTree>
    <p:extLst>
      <p:ext uri="{BB962C8B-B14F-4D97-AF65-F5344CB8AC3E}">
        <p14:creationId xmlns:p14="http://schemas.microsoft.com/office/powerpoint/2010/main" val="1149140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zh-CN" altLang="en-US" dirty="0"/>
                  <a:t>式中，</a:t>
                </a:r>
                <a14:m>
                  <m:oMath xmlns:m="http://schemas.openxmlformats.org/officeDocument/2006/math">
                    <m:r>
                      <a:rPr lang="zh-CN" altLang="en-US" i="1">
                        <a:latin typeface="Cambria Math" panose="02040503050406030204" pitchFamily="18" charset="0"/>
                      </a:rPr>
                      <m:t>𝜑</m:t>
                    </m:r>
                  </m:oMath>
                </a14:m>
                <a:r>
                  <a:rPr lang="en-US" altLang="zh-CN" baseline="-25000" dirty="0" smtClean="0"/>
                  <a:t>0</a:t>
                </a:r>
                <a:r>
                  <a:rPr lang="zh-CN" altLang="en-US" dirty="0"/>
                  <a:t>为信号的起始角频率。为了分析方便，不妨设</a:t>
                </a:r>
                <a:br>
                  <a:rPr lang="zh-CN" altLang="en-US" dirty="0"/>
                </a:br>
                <a14:m>
                  <m:oMath xmlns:m="http://schemas.openxmlformats.org/officeDocument/2006/math">
                    <m:r>
                      <a:rPr lang="zh-CN" altLang="en-US" i="1">
                        <a:latin typeface="Cambria Math" panose="02040503050406030204" pitchFamily="18" charset="0"/>
                      </a:rPr>
                      <m:t>𝜑</m:t>
                    </m:r>
                  </m:oMath>
                </a14:m>
                <a:r>
                  <a:rPr lang="en-US" altLang="zh-CN" baseline="-25000" dirty="0"/>
                  <a:t>0 </a:t>
                </a:r>
                <a:r>
                  <a:rPr lang="zh-CN" altLang="el-GR" dirty="0" smtClean="0"/>
                  <a:t>＝</a:t>
                </a:r>
                <a:r>
                  <a:rPr lang="en-US" altLang="zh-CN" dirty="0" smtClean="0"/>
                  <a:t>0</a:t>
                </a:r>
                <a:r>
                  <a:rPr lang="zh-CN" altLang="el-GR" dirty="0" smtClean="0"/>
                  <a:t>，</a:t>
                </a:r>
                <a:r>
                  <a:rPr lang="zh-CN" altLang="en-US" dirty="0"/>
                  <a:t>则式（ </a:t>
                </a:r>
                <a:r>
                  <a:rPr lang="en-US" altLang="zh-CN" dirty="0" smtClean="0"/>
                  <a:t>7-2</a:t>
                </a:r>
                <a:r>
                  <a:rPr lang="zh-CN" altLang="en-US" dirty="0" smtClean="0"/>
                  <a:t>）</a:t>
                </a:r>
                <a:r>
                  <a:rPr lang="zh-CN" altLang="en-US" dirty="0"/>
                  <a:t>变</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 </a:t>
                </a:r>
                <a14:m>
                  <m:oMath xmlns:m="http://schemas.openxmlformats.org/officeDocument/2006/math">
                    <m:f>
                      <m:fPr>
                        <m:ctrlPr>
                          <a:rPr lang="en-US" altLang="zh-CN" i="1" smtClean="0">
                            <a:latin typeface="Cambria Math"/>
                          </a:rPr>
                        </m:ctrlPr>
                      </m:fPr>
                      <m:num>
                        <m:r>
                          <m:rPr>
                            <m:nor/>
                          </m:rPr>
                          <a:rPr lang="el-GR" altLang="zh-CN" dirty="0"/>
                          <m:t>Δω</m:t>
                        </m:r>
                        <m:r>
                          <a:rPr lang="en-US" altLang="zh-CN" b="0" i="1" baseline="-25000" dirty="0" smtClean="0">
                            <a:latin typeface="Cambria Math" panose="02040503050406030204" pitchFamily="18" charset="0"/>
                          </a:rPr>
                          <m:t>𝑚</m:t>
                        </m:r>
                      </m:num>
                      <m:den>
                        <m:r>
                          <m:rPr>
                            <m:nor/>
                          </m:rPr>
                          <a:rPr lang="el-GR" altLang="zh-CN" dirty="0"/>
                          <m:t>Ω</m:t>
                        </m:r>
                      </m:den>
                    </m:f>
                  </m:oMath>
                </a14:m>
                <a:r>
                  <a:rPr lang="el-GR" altLang="zh-CN" dirty="0"/>
                  <a:t> </a:t>
                </a:r>
                <a:r>
                  <a:rPr lang="zh-CN" altLang="el-GR" dirty="0" smtClean="0"/>
                  <a:t>＝</a:t>
                </a:r>
                <a:r>
                  <a:rPr lang="en-US" altLang="zh-CN" dirty="0" smtClean="0"/>
                  <a:t>m</a:t>
                </a:r>
                <a:r>
                  <a:rPr lang="en-US" altLang="zh-CN" baseline="-25000" dirty="0" smtClean="0"/>
                  <a:t>f</a:t>
                </a:r>
                <a:r>
                  <a:rPr lang="zh-CN" altLang="en-US" dirty="0"/>
                  <a:t>为调频指数，可得</a:t>
                </a:r>
                <a:r>
                  <a:rPr lang="en-US" altLang="zh-CN" dirty="0"/>
                  <a:t>FM</a:t>
                </a:r>
                <a:r>
                  <a:rPr lang="zh-CN" altLang="en-US" dirty="0"/>
                  <a:t>波的表示式为</a:t>
                </a:r>
                <a:br>
                  <a:rPr lang="zh-CN" altLang="en-US" dirty="0"/>
                </a:br>
                <a:r>
                  <a:rPr lang="el-GR" altLang="zh-CN" dirty="0" smtClean="0"/>
                  <a:t/>
                </a:r>
                <a:br>
                  <a:rPr lang="el-GR" altLang="zh-CN" dirty="0" smtClean="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735808" y="1148796"/>
            <a:ext cx="3672384" cy="783993"/>
          </a:xfrm>
          <a:prstGeom prst="rect">
            <a:avLst/>
          </a:prstGeom>
        </p:spPr>
      </p:pic>
      <p:pic>
        <p:nvPicPr>
          <p:cNvPr id="4" name="图片 3"/>
          <p:cNvPicPr>
            <a:picLocks noChangeAspect="1"/>
          </p:cNvPicPr>
          <p:nvPr/>
        </p:nvPicPr>
        <p:blipFill>
          <a:blip r:embed="rId4"/>
          <a:stretch>
            <a:fillRect/>
          </a:stretch>
        </p:blipFill>
        <p:spPr>
          <a:xfrm>
            <a:off x="345640" y="2963070"/>
            <a:ext cx="8452720" cy="641979"/>
          </a:xfrm>
          <a:prstGeom prst="rect">
            <a:avLst/>
          </a:prstGeom>
        </p:spPr>
      </p:pic>
      <p:pic>
        <p:nvPicPr>
          <p:cNvPr id="5" name="图片 4"/>
          <p:cNvPicPr>
            <a:picLocks noChangeAspect="1"/>
          </p:cNvPicPr>
          <p:nvPr/>
        </p:nvPicPr>
        <p:blipFill>
          <a:blip r:embed="rId5"/>
          <a:stretch>
            <a:fillRect/>
          </a:stretch>
        </p:blipFill>
        <p:spPr>
          <a:xfrm>
            <a:off x="1848494" y="5073741"/>
            <a:ext cx="5447012" cy="616643"/>
          </a:xfrm>
          <a:prstGeom prst="rect">
            <a:avLst/>
          </a:prstGeom>
        </p:spPr>
      </p:pic>
      <p:sp>
        <p:nvSpPr>
          <p:cNvPr id="6" name="矩形 5"/>
          <p:cNvSpPr/>
          <p:nvPr/>
        </p:nvSpPr>
        <p:spPr>
          <a:xfrm>
            <a:off x="7739175" y="1309959"/>
            <a:ext cx="776175" cy="461665"/>
          </a:xfrm>
          <a:prstGeom prst="rect">
            <a:avLst/>
          </a:prstGeom>
        </p:spPr>
        <p:txBody>
          <a:bodyPr wrap="none">
            <a:spAutoFit/>
          </a:bodyPr>
          <a:lstStyle/>
          <a:p>
            <a:r>
              <a:rPr lang="en-US" altLang="zh-CN" sz="2400" dirty="0" smtClean="0"/>
              <a:t>(7-2)</a:t>
            </a:r>
            <a:endParaRPr lang="zh-CN" altLang="en-US" sz="2400" dirty="0"/>
          </a:p>
        </p:txBody>
      </p:sp>
      <p:sp>
        <p:nvSpPr>
          <p:cNvPr id="7" name="矩形 6"/>
          <p:cNvSpPr/>
          <p:nvPr/>
        </p:nvSpPr>
        <p:spPr>
          <a:xfrm>
            <a:off x="7739174" y="3605049"/>
            <a:ext cx="776175" cy="461665"/>
          </a:xfrm>
          <a:prstGeom prst="rect">
            <a:avLst/>
          </a:prstGeom>
        </p:spPr>
        <p:txBody>
          <a:bodyPr wrap="none">
            <a:spAutoFit/>
          </a:bodyPr>
          <a:lstStyle/>
          <a:p>
            <a:r>
              <a:rPr lang="en-US" altLang="zh-CN" sz="2400" dirty="0" smtClean="0"/>
              <a:t>(7-3)</a:t>
            </a:r>
            <a:endParaRPr lang="zh-CN" altLang="en-US" sz="2400" dirty="0"/>
          </a:p>
        </p:txBody>
      </p:sp>
      <p:sp>
        <p:nvSpPr>
          <p:cNvPr id="8" name="矩形 7"/>
          <p:cNvSpPr/>
          <p:nvPr/>
        </p:nvSpPr>
        <p:spPr>
          <a:xfrm>
            <a:off x="7690659" y="5228719"/>
            <a:ext cx="776175" cy="461665"/>
          </a:xfrm>
          <a:prstGeom prst="rect">
            <a:avLst/>
          </a:prstGeom>
        </p:spPr>
        <p:txBody>
          <a:bodyPr wrap="none">
            <a:spAutoFit/>
          </a:bodyPr>
          <a:lstStyle/>
          <a:p>
            <a:r>
              <a:rPr lang="en-US" altLang="zh-CN" sz="2400" dirty="0" smtClean="0"/>
              <a:t>(7-4)</a:t>
            </a:r>
            <a:endParaRPr lang="zh-CN" altLang="en-US" sz="2400" dirty="0"/>
          </a:p>
        </p:txBody>
      </p:sp>
    </p:spTree>
    <p:extLst>
      <p:ext uri="{BB962C8B-B14F-4D97-AF65-F5344CB8AC3E}">
        <p14:creationId xmlns:p14="http://schemas.microsoft.com/office/powerpoint/2010/main" val="4176821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调</a:t>
            </a:r>
            <a:r>
              <a:rPr lang="zh-CN" altLang="en-US" dirty="0"/>
              <a:t>相波的瞬时频率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a:t>
            </a:r>
            <a:r>
              <a:rPr lang="zh-CN" altLang="en-US" dirty="0" smtClean="0"/>
              <a:t>，                                            为</a:t>
            </a:r>
            <a:r>
              <a:rPr lang="zh-CN" altLang="en-US" dirty="0"/>
              <a:t>调相波的最大频偏。它不仅与调制信号的幅度成正比，而且 还与调制频率成正比（这一点</a:t>
            </a:r>
            <a:r>
              <a:rPr lang="zh-CN" altLang="en-US" dirty="0" smtClean="0"/>
              <a:t>与</a:t>
            </a:r>
            <a:r>
              <a:rPr lang="en-US" altLang="zh-CN" dirty="0" smtClean="0"/>
              <a:t>FM</a:t>
            </a:r>
            <a:r>
              <a:rPr lang="zh-CN" altLang="en-US" dirty="0" smtClean="0"/>
              <a:t>不</a:t>
            </a:r>
            <a:r>
              <a:rPr lang="zh-CN" altLang="en-US" dirty="0"/>
              <a:t>同），其</a:t>
            </a:r>
            <a:r>
              <a:rPr lang="zh-CN" altLang="en-US" dirty="0" smtClean="0"/>
              <a:t>示</a:t>
            </a:r>
            <a:r>
              <a:rPr lang="zh-CN" altLang="en-US" dirty="0"/>
              <a:t>意图见图</a:t>
            </a:r>
            <a:r>
              <a:rPr lang="en-US" altLang="zh-CN" dirty="0"/>
              <a:t>7-6</a:t>
            </a:r>
            <a:r>
              <a:rPr lang="zh-CN" altLang="en-US" dirty="0"/>
              <a:t>。调制频率愈高，频偏也愈 大。若规定 </a:t>
            </a:r>
            <a:r>
              <a:rPr lang="el-GR" altLang="zh-CN" dirty="0"/>
              <a:t>Δ ω</a:t>
            </a:r>
            <a:r>
              <a:rPr lang="en-US" altLang="zh-CN" baseline="-25000" dirty="0"/>
              <a:t>m</a:t>
            </a:r>
            <a:r>
              <a:rPr lang="zh-CN" altLang="en-US" dirty="0"/>
              <a:t>值，那么就需限制调制信号频率。根据瞬时频率的变化可画出调相波波 形，如图</a:t>
            </a:r>
            <a:r>
              <a:rPr lang="en-US" altLang="zh-CN" dirty="0"/>
              <a:t>7-5</a:t>
            </a:r>
            <a:r>
              <a:rPr lang="zh-CN" altLang="en-US" dirty="0"/>
              <a:t>（</a:t>
            </a:r>
            <a:r>
              <a:rPr lang="en-US" altLang="zh-CN" dirty="0"/>
              <a:t>f</a:t>
            </a:r>
            <a:r>
              <a:rPr lang="zh-CN" altLang="en-US" dirty="0"/>
              <a:t>）所示，也是等幅疏密波。它与图</a:t>
            </a:r>
            <a:r>
              <a:rPr lang="en-US" altLang="zh-CN" dirty="0"/>
              <a:t>7-1</a:t>
            </a:r>
            <a:r>
              <a:rPr lang="zh-CN" altLang="en-US" dirty="0"/>
              <a:t>中的调频波相比只是延迟了一段时间。如不知道原调制信号，则在单频调制的情况下无法从波形上分辨是调频波还是调相波。</a:t>
            </a:r>
            <a:r>
              <a:rPr lang="el-GR" altLang="zh-CN" dirty="0" smtClean="0"/>
              <a:t/>
            </a:r>
            <a:br>
              <a:rPr lang="el-GR" altLang="zh-CN" dirty="0" smtClean="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812347" y="1526227"/>
            <a:ext cx="7519306" cy="640775"/>
          </a:xfrm>
          <a:prstGeom prst="rect">
            <a:avLst/>
          </a:prstGeom>
        </p:spPr>
      </p:pic>
      <p:pic>
        <p:nvPicPr>
          <p:cNvPr id="4" name="图片 3"/>
          <p:cNvPicPr>
            <a:picLocks noChangeAspect="1"/>
          </p:cNvPicPr>
          <p:nvPr/>
        </p:nvPicPr>
        <p:blipFill>
          <a:blip r:embed="rId3"/>
          <a:stretch>
            <a:fillRect/>
          </a:stretch>
        </p:blipFill>
        <p:spPr>
          <a:xfrm>
            <a:off x="1531381" y="2458172"/>
            <a:ext cx="3100352" cy="473146"/>
          </a:xfrm>
          <a:prstGeom prst="rect">
            <a:avLst/>
          </a:prstGeom>
        </p:spPr>
      </p:pic>
      <p:sp>
        <p:nvSpPr>
          <p:cNvPr id="5" name="矩形 4"/>
          <p:cNvSpPr/>
          <p:nvPr/>
        </p:nvSpPr>
        <p:spPr>
          <a:xfrm>
            <a:off x="7209701" y="2034084"/>
            <a:ext cx="931665" cy="461665"/>
          </a:xfrm>
          <a:prstGeom prst="rect">
            <a:avLst/>
          </a:prstGeom>
        </p:spPr>
        <p:txBody>
          <a:bodyPr wrap="none">
            <a:spAutoFit/>
          </a:bodyPr>
          <a:lstStyle/>
          <a:p>
            <a:r>
              <a:rPr lang="en-US" altLang="zh-CN" sz="2400" dirty="0" smtClean="0"/>
              <a:t>(7-16)</a:t>
            </a:r>
            <a:endParaRPr lang="zh-CN" altLang="en-US" sz="2400" dirty="0"/>
          </a:p>
        </p:txBody>
      </p:sp>
    </p:spTree>
    <p:extLst>
      <p:ext uri="{BB962C8B-B14F-4D97-AF65-F5344CB8AC3E}">
        <p14:creationId xmlns:p14="http://schemas.microsoft.com/office/powerpoint/2010/main" val="2992389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9212" y="1393665"/>
            <a:ext cx="5605575" cy="3842213"/>
          </a:xfrm>
          <a:prstGeom prst="rect">
            <a:avLst/>
          </a:prstGeom>
        </p:spPr>
      </p:pic>
      <p:sp>
        <p:nvSpPr>
          <p:cNvPr id="4" name="矩形 3"/>
          <p:cNvSpPr/>
          <p:nvPr/>
        </p:nvSpPr>
        <p:spPr>
          <a:xfrm>
            <a:off x="1852850" y="5530491"/>
            <a:ext cx="5438297" cy="461665"/>
          </a:xfrm>
          <a:prstGeom prst="rect">
            <a:avLst/>
          </a:prstGeom>
        </p:spPr>
        <p:txBody>
          <a:bodyPr wrap="square">
            <a:spAutoFit/>
          </a:bodyPr>
          <a:lstStyle/>
          <a:p>
            <a:pPr algn="ctr"/>
            <a:r>
              <a:rPr lang="zh-CN" altLang="en-US" sz="2400" dirty="0" smtClean="0"/>
              <a:t>图</a:t>
            </a:r>
            <a:r>
              <a:rPr lang="en-US" altLang="zh-CN" sz="2400" dirty="0" smtClean="0"/>
              <a:t>7-6</a:t>
            </a:r>
            <a:r>
              <a:rPr lang="zh-CN" altLang="en-US" sz="2400" dirty="0"/>
              <a:t>　调相波 Δ </a:t>
            </a:r>
            <a:r>
              <a:rPr lang="en-US" altLang="zh-CN" sz="2400" dirty="0" smtClean="0"/>
              <a:t>f</a:t>
            </a:r>
            <a:r>
              <a:rPr lang="en-US" altLang="zh-CN" sz="2400" baseline="-25000" dirty="0" smtClean="0"/>
              <a:t>m</a:t>
            </a:r>
            <a:r>
              <a:rPr lang="zh-CN" altLang="en-US" sz="2400" dirty="0" smtClean="0"/>
              <a:t>、 </a:t>
            </a:r>
            <a:r>
              <a:rPr lang="en-US" altLang="zh-CN" sz="2400" dirty="0" smtClean="0"/>
              <a:t>m</a:t>
            </a:r>
            <a:r>
              <a:rPr lang="en-US" altLang="zh-CN" sz="2400" baseline="-25000" dirty="0" smtClean="0"/>
              <a:t>f</a:t>
            </a:r>
            <a:r>
              <a:rPr lang="zh-CN" altLang="en-US" sz="2400" dirty="0" smtClean="0"/>
              <a:t>与</a:t>
            </a:r>
            <a:r>
              <a:rPr lang="en-US" altLang="zh-CN" sz="2400" dirty="0" smtClean="0"/>
              <a:t>F</a:t>
            </a:r>
            <a:r>
              <a:rPr lang="zh-CN" altLang="en-US" sz="2400" dirty="0" smtClean="0"/>
              <a:t>的</a:t>
            </a:r>
            <a:r>
              <a:rPr lang="zh-CN" altLang="en-US" sz="2400" dirty="0"/>
              <a:t>关系</a:t>
            </a:r>
          </a:p>
        </p:txBody>
      </p:sp>
    </p:spTree>
    <p:extLst>
      <p:ext uri="{BB962C8B-B14F-4D97-AF65-F5344CB8AC3E}">
        <p14:creationId xmlns:p14="http://schemas.microsoft.com/office/powerpoint/2010/main" val="2755288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当</a:t>
            </a:r>
            <a:r>
              <a:rPr lang="zh-CN" altLang="en-US" dirty="0"/>
              <a:t>调制信号为一般的信号时，</a:t>
            </a:r>
            <a:r>
              <a:rPr lang="zh-CN" altLang="en-US" dirty="0" smtClean="0"/>
              <a:t>即                          ，</a:t>
            </a:r>
            <a:r>
              <a:rPr lang="zh-CN" altLang="en-US" dirty="0"/>
              <a:t>调相信号的表达式</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于频率与相位之间存在着微分与积分的关系，所以调频与调相间是可以互相转</a:t>
            </a:r>
            <a:r>
              <a:rPr lang="zh-CN" altLang="en-US" dirty="0" smtClean="0"/>
              <a:t>化的</a:t>
            </a:r>
            <a:r>
              <a:rPr lang="zh-CN" altLang="en-US" dirty="0"/>
              <a:t>。如果先对调制信号积分，然后再进行调相，这就可以实现调频，如</a:t>
            </a:r>
            <a:r>
              <a:rPr lang="zh-CN" altLang="en-US" dirty="0" smtClean="0"/>
              <a:t>图</a:t>
            </a:r>
            <a:r>
              <a:rPr lang="en-US" altLang="zh-CN" dirty="0" smtClean="0"/>
              <a:t>7-7</a:t>
            </a:r>
            <a:r>
              <a:rPr lang="zh-CN" altLang="en-US" dirty="0" smtClean="0"/>
              <a:t>（ </a:t>
            </a:r>
            <a:r>
              <a:rPr lang="en-US" altLang="zh-CN" dirty="0" smtClean="0"/>
              <a:t>a</a:t>
            </a:r>
            <a:r>
              <a:rPr lang="zh-CN" altLang="en-US" dirty="0" smtClean="0"/>
              <a:t>）</a:t>
            </a:r>
            <a:r>
              <a:rPr lang="zh-CN" altLang="en-US" dirty="0"/>
              <a:t>所示。如 果先对调制信号微分，然后用微分结果去进行调频，得出的已调波为调相波，如</a:t>
            </a:r>
            <a:r>
              <a:rPr lang="zh-CN" altLang="en-US" dirty="0" smtClean="0"/>
              <a:t>图</a:t>
            </a:r>
            <a:r>
              <a:rPr lang="en-US" altLang="zh-CN" dirty="0" smtClean="0"/>
              <a:t>7-7</a:t>
            </a:r>
            <a:r>
              <a:rPr lang="zh-CN" altLang="en-US" dirty="0" smtClean="0"/>
              <a:t>（</a:t>
            </a:r>
            <a:r>
              <a:rPr lang="en-US" altLang="zh-CN" dirty="0" smtClean="0"/>
              <a:t>b</a:t>
            </a:r>
            <a:r>
              <a:rPr lang="zh-CN" altLang="en-US" dirty="0" smtClean="0"/>
              <a:t>） </a:t>
            </a:r>
            <a:r>
              <a:rPr lang="zh-CN" altLang="en-US" dirty="0"/>
              <a:t>所示。</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5710996" y="988900"/>
            <a:ext cx="1647930" cy="529692"/>
          </a:xfrm>
          <a:prstGeom prst="rect">
            <a:avLst/>
          </a:prstGeom>
        </p:spPr>
      </p:pic>
      <p:pic>
        <p:nvPicPr>
          <p:cNvPr id="4" name="图片 3"/>
          <p:cNvPicPr>
            <a:picLocks noChangeAspect="1"/>
          </p:cNvPicPr>
          <p:nvPr/>
        </p:nvPicPr>
        <p:blipFill>
          <a:blip r:embed="rId3"/>
          <a:stretch>
            <a:fillRect/>
          </a:stretch>
        </p:blipFill>
        <p:spPr>
          <a:xfrm>
            <a:off x="2423129" y="1938492"/>
            <a:ext cx="4297742" cy="641870"/>
          </a:xfrm>
          <a:prstGeom prst="rect">
            <a:avLst/>
          </a:prstGeom>
        </p:spPr>
      </p:pic>
      <p:sp>
        <p:nvSpPr>
          <p:cNvPr id="5" name="矩形 4"/>
          <p:cNvSpPr/>
          <p:nvPr/>
        </p:nvSpPr>
        <p:spPr>
          <a:xfrm>
            <a:off x="7268783" y="2028594"/>
            <a:ext cx="931665" cy="461665"/>
          </a:xfrm>
          <a:prstGeom prst="rect">
            <a:avLst/>
          </a:prstGeom>
        </p:spPr>
        <p:txBody>
          <a:bodyPr wrap="none">
            <a:spAutoFit/>
          </a:bodyPr>
          <a:lstStyle/>
          <a:p>
            <a:r>
              <a:rPr lang="en-US" altLang="zh-CN" sz="2400" dirty="0" smtClean="0"/>
              <a:t>(7-17)</a:t>
            </a:r>
            <a:endParaRPr lang="zh-CN" altLang="en-US" sz="2400" dirty="0"/>
          </a:p>
        </p:txBody>
      </p:sp>
    </p:spTree>
    <p:extLst>
      <p:ext uri="{BB962C8B-B14F-4D97-AF65-F5344CB8AC3E}">
        <p14:creationId xmlns:p14="http://schemas.microsoft.com/office/powerpoint/2010/main" val="3733860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3321" y="2303630"/>
            <a:ext cx="6117357" cy="2305948"/>
          </a:xfrm>
          <a:prstGeom prst="rect">
            <a:avLst/>
          </a:prstGeom>
        </p:spPr>
      </p:pic>
      <p:sp>
        <p:nvSpPr>
          <p:cNvPr id="4" name="矩形 3"/>
          <p:cNvSpPr/>
          <p:nvPr/>
        </p:nvSpPr>
        <p:spPr>
          <a:xfrm>
            <a:off x="2738003" y="5179764"/>
            <a:ext cx="3667992" cy="461665"/>
          </a:xfrm>
          <a:prstGeom prst="rect">
            <a:avLst/>
          </a:prstGeom>
        </p:spPr>
        <p:txBody>
          <a:bodyPr wrap="none">
            <a:spAutoFit/>
          </a:bodyPr>
          <a:lstStyle/>
          <a:p>
            <a:pPr algn="ctr"/>
            <a:r>
              <a:rPr lang="zh-CN" altLang="en-US" sz="2400" dirty="0" smtClean="0"/>
              <a:t>图</a:t>
            </a:r>
            <a:r>
              <a:rPr lang="en-US" altLang="zh-CN" sz="2400" dirty="0" smtClean="0"/>
              <a:t>7-7</a:t>
            </a:r>
            <a:r>
              <a:rPr lang="zh-CN" altLang="en-US" sz="2400" dirty="0"/>
              <a:t>　调频与调相的关系</a:t>
            </a:r>
          </a:p>
        </p:txBody>
      </p:sp>
    </p:spTree>
    <p:extLst>
      <p:ext uri="{BB962C8B-B14F-4D97-AF65-F5344CB8AC3E}">
        <p14:creationId xmlns:p14="http://schemas.microsoft.com/office/powerpoint/2010/main" val="346327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至</a:t>
            </a:r>
            <a:r>
              <a:rPr lang="zh-CN" altLang="en-US" dirty="0"/>
              <a:t>于调相波的频谱及带宽，其分析方法与调频相同。调相信号带宽</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由于</a:t>
            </a:r>
            <a:r>
              <a:rPr lang="en-US" altLang="zh-CN" dirty="0"/>
              <a:t>m</a:t>
            </a:r>
            <a:r>
              <a:rPr lang="en-US" altLang="zh-CN" baseline="-25000" dirty="0"/>
              <a:t>p</a:t>
            </a:r>
            <a:r>
              <a:rPr lang="zh-CN" altLang="en-US" dirty="0" smtClean="0"/>
              <a:t>与</a:t>
            </a:r>
            <a:r>
              <a:rPr lang="en-US" altLang="zh-CN" dirty="0" smtClean="0"/>
              <a:t>F</a:t>
            </a:r>
            <a:r>
              <a:rPr lang="zh-CN" altLang="en-US" dirty="0"/>
              <a:t>无关，所</a:t>
            </a:r>
            <a:r>
              <a:rPr lang="zh-CN" altLang="en-US" dirty="0" smtClean="0"/>
              <a:t>以</a:t>
            </a:r>
            <a:r>
              <a:rPr lang="en-US" altLang="zh-CN" dirty="0"/>
              <a:t>B</a:t>
            </a:r>
            <a:r>
              <a:rPr lang="en-US" altLang="zh-CN" baseline="-25000" dirty="0"/>
              <a:t>S</a:t>
            </a:r>
            <a:r>
              <a:rPr lang="zh-CN" altLang="en-US" dirty="0"/>
              <a:t>正比</a:t>
            </a:r>
            <a:r>
              <a:rPr lang="zh-CN" altLang="en-US" dirty="0" smtClean="0"/>
              <a:t>于</a:t>
            </a:r>
            <a:r>
              <a:rPr lang="en-US" altLang="zh-CN" dirty="0"/>
              <a:t>F</a:t>
            </a:r>
            <a:r>
              <a:rPr lang="en-US" altLang="zh-CN" baseline="-25000" dirty="0"/>
              <a:t>o</a:t>
            </a:r>
            <a:r>
              <a:rPr lang="zh-CN" altLang="en-US" dirty="0"/>
              <a:t>，调制频率变化时， </a:t>
            </a:r>
            <a:r>
              <a:rPr lang="en-US" altLang="zh-CN" dirty="0"/>
              <a:t>B</a:t>
            </a:r>
            <a:r>
              <a:rPr lang="en-US" altLang="zh-CN" baseline="-25000" dirty="0"/>
              <a:t>S</a:t>
            </a:r>
            <a:r>
              <a:rPr lang="zh-CN" altLang="en-US" dirty="0"/>
              <a:t>随之变化。如果按最高</a:t>
            </a:r>
            <a:r>
              <a:rPr lang="zh-CN" altLang="en-US" dirty="0" smtClean="0"/>
              <a:t>调</a:t>
            </a:r>
            <a:r>
              <a:rPr lang="zh-CN" altLang="en-US" dirty="0"/>
              <a:t>制频</a:t>
            </a:r>
            <a:r>
              <a:rPr lang="zh-CN" altLang="en-US" dirty="0" smtClean="0"/>
              <a:t>率</a:t>
            </a:r>
            <a:r>
              <a:rPr lang="en-US" altLang="zh-CN" dirty="0"/>
              <a:t>F</a:t>
            </a:r>
            <a:r>
              <a:rPr lang="en-US" altLang="zh-CN" baseline="-25000" dirty="0"/>
              <a:t>max</a:t>
            </a:r>
            <a:r>
              <a:rPr lang="zh-CN" altLang="en-US" dirty="0"/>
              <a:t>值设计信道，则在调制频率低时有很大余量，系统频带利用不充分。因此在模 拟通信中调相方式用得很少。</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349893" y="2084423"/>
            <a:ext cx="2444213" cy="395729"/>
          </a:xfrm>
          <a:prstGeom prst="rect">
            <a:avLst/>
          </a:prstGeom>
        </p:spPr>
      </p:pic>
      <p:sp>
        <p:nvSpPr>
          <p:cNvPr id="4" name="矩形 3"/>
          <p:cNvSpPr/>
          <p:nvPr/>
        </p:nvSpPr>
        <p:spPr>
          <a:xfrm>
            <a:off x="6808511" y="2018487"/>
            <a:ext cx="931665" cy="461665"/>
          </a:xfrm>
          <a:prstGeom prst="rect">
            <a:avLst/>
          </a:prstGeom>
        </p:spPr>
        <p:txBody>
          <a:bodyPr wrap="none">
            <a:spAutoFit/>
          </a:bodyPr>
          <a:lstStyle/>
          <a:p>
            <a:r>
              <a:rPr lang="en-US" altLang="zh-CN" sz="2400" dirty="0" smtClean="0"/>
              <a:t>(7-18)</a:t>
            </a:r>
            <a:endParaRPr lang="zh-CN" altLang="en-US" sz="2400" dirty="0"/>
          </a:p>
        </p:txBody>
      </p:sp>
    </p:spTree>
    <p:extLst>
      <p:ext uri="{BB962C8B-B14F-4D97-AF65-F5344CB8AC3E}">
        <p14:creationId xmlns:p14="http://schemas.microsoft.com/office/powerpoint/2010/main" val="1067798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．调频信号与调相信号的比较</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于调频信号与调相信号同属于角度调制信号，且因为频率与相位之间的内在关系， 调频信号与调相信号之间有许多相近或相似之处，比较这两种调制方式，可以更好地理解和掌握它们的特性和规律。调频信号和调相信号的比较如</a:t>
            </a:r>
            <a:r>
              <a:rPr lang="zh-CN" altLang="en-US" dirty="0" smtClean="0"/>
              <a:t>表</a:t>
            </a:r>
            <a:r>
              <a:rPr lang="en-US" altLang="zh-CN" dirty="0" smtClean="0"/>
              <a:t>7-1</a:t>
            </a:r>
            <a:r>
              <a:rPr lang="zh-CN" altLang="en-US" dirty="0" smtClean="0"/>
              <a:t>所</a:t>
            </a:r>
            <a:r>
              <a:rPr lang="zh-CN" altLang="en-US" dirty="0"/>
              <a:t>示。 </a:t>
            </a:r>
            <a:br>
              <a:rPr lang="zh-CN" altLang="en-US" dirty="0"/>
            </a:br>
            <a:endParaRPr lang="zh-CN" altLang="en-US" dirty="0"/>
          </a:p>
        </p:txBody>
      </p:sp>
    </p:spTree>
    <p:extLst>
      <p:ext uri="{BB962C8B-B14F-4D97-AF65-F5344CB8AC3E}">
        <p14:creationId xmlns:p14="http://schemas.microsoft.com/office/powerpoint/2010/main" val="2829926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2451" y="998484"/>
            <a:ext cx="4899098" cy="461665"/>
          </a:xfrm>
          <a:prstGeom prst="rect">
            <a:avLst/>
          </a:prstGeom>
        </p:spPr>
        <p:txBody>
          <a:bodyPr wrap="none">
            <a:spAutoFit/>
          </a:bodyPr>
          <a:lstStyle/>
          <a:p>
            <a:pPr algn="ctr"/>
            <a:r>
              <a:rPr lang="zh-CN" altLang="en-US" sz="2400" dirty="0" smtClean="0"/>
              <a:t>表</a:t>
            </a:r>
            <a:r>
              <a:rPr lang="en-US" altLang="zh-CN" sz="2400" dirty="0" smtClean="0"/>
              <a:t>7-1</a:t>
            </a:r>
            <a:r>
              <a:rPr lang="zh-CN" altLang="en-US" sz="2400" dirty="0"/>
              <a:t>　调频信号与调相信号的比较</a:t>
            </a:r>
          </a:p>
        </p:txBody>
      </p:sp>
      <p:pic>
        <p:nvPicPr>
          <p:cNvPr id="4" name="图片 3"/>
          <p:cNvPicPr>
            <a:picLocks noChangeAspect="1"/>
          </p:cNvPicPr>
          <p:nvPr/>
        </p:nvPicPr>
        <p:blipFill>
          <a:blip r:embed="rId2"/>
          <a:stretch>
            <a:fillRect/>
          </a:stretch>
        </p:blipFill>
        <p:spPr>
          <a:xfrm>
            <a:off x="541308" y="1705207"/>
            <a:ext cx="8061384" cy="3799684"/>
          </a:xfrm>
          <a:prstGeom prst="rect">
            <a:avLst/>
          </a:prstGeom>
        </p:spPr>
      </p:pic>
    </p:spTree>
    <p:extLst>
      <p:ext uri="{BB962C8B-B14F-4D97-AF65-F5344CB8AC3E}">
        <p14:creationId xmlns:p14="http://schemas.microsoft.com/office/powerpoint/2010/main" val="2866397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由表</a:t>
            </a:r>
            <a:r>
              <a:rPr lang="en-US" altLang="zh-CN" dirty="0" smtClean="0"/>
              <a:t>7-1</a:t>
            </a:r>
            <a:r>
              <a:rPr lang="zh-CN" altLang="en-US" dirty="0" smtClean="0"/>
              <a:t>可</a:t>
            </a:r>
            <a:r>
              <a:rPr lang="zh-CN" altLang="en-US" dirty="0"/>
              <a:t>以看出，调频信号的带宽基本上不随调制信号的频率变化，属于一种恒定 带宽的调制，而调相信号的带宽随调制信号的频率变化，其频带利用率较低。因此，在模 拟通信中，较多的采用调频方式。但在数字调制时，调频和调相都有很广泛的应用。</a:t>
            </a:r>
          </a:p>
        </p:txBody>
      </p:sp>
    </p:spTree>
    <p:extLst>
      <p:ext uri="{BB962C8B-B14F-4D97-AF65-F5344CB8AC3E}">
        <p14:creationId xmlns:p14="http://schemas.microsoft.com/office/powerpoint/2010/main" val="3769731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7-2</a:t>
                </a:r>
                <a:r>
                  <a:rPr lang="zh-CN" altLang="en-US" dirty="0"/>
                  <a:t>　某调频信号的调制信号 </a:t>
                </a:r>
                <a:r>
                  <a:rPr lang="en-US" altLang="zh-CN" dirty="0" smtClean="0"/>
                  <a:t>u</a:t>
                </a:r>
                <a:r>
                  <a:rPr lang="el-GR" altLang="zh-CN" baseline="-25000" dirty="0" smtClean="0"/>
                  <a:t>Ω</a:t>
                </a:r>
                <a:r>
                  <a:rPr lang="zh-CN" altLang="el-GR" dirty="0" smtClean="0"/>
                  <a:t>＝</a:t>
                </a:r>
                <a:r>
                  <a:rPr lang="en-US" altLang="zh-CN" dirty="0" smtClean="0"/>
                  <a:t>2cos(2</a:t>
                </a:r>
                <a:r>
                  <a:rPr lang="el-GR" altLang="zh-CN" dirty="0" smtClean="0"/>
                  <a:t>π×</a:t>
                </a:r>
                <a:r>
                  <a:rPr lang="en-US" altLang="zh-CN" dirty="0" smtClean="0"/>
                  <a:t>10</a:t>
                </a:r>
                <a:r>
                  <a:rPr lang="en-US" altLang="zh-CN" baseline="30000" dirty="0" smtClean="0"/>
                  <a:t>3</a:t>
                </a:r>
                <a:r>
                  <a:rPr lang="en-US" altLang="zh-CN" dirty="0" smtClean="0"/>
                  <a:t>t</a:t>
                </a:r>
                <a:r>
                  <a:rPr lang="zh-CN" altLang="en-US" dirty="0" smtClean="0"/>
                  <a:t> </a:t>
                </a:r>
                <a:r>
                  <a:rPr lang="en-US" altLang="zh-CN" dirty="0" smtClean="0"/>
                  <a:t>)</a:t>
                </a:r>
                <a:r>
                  <a:rPr lang="zh-CN" altLang="en-US" dirty="0" smtClean="0"/>
                  <a:t>＋</a:t>
                </a:r>
                <a:r>
                  <a:rPr lang="en-US" altLang="zh-CN" dirty="0" smtClean="0"/>
                  <a:t>3cos(3</a:t>
                </a:r>
                <a:r>
                  <a:rPr lang="el-GR" altLang="zh-CN" dirty="0" smtClean="0"/>
                  <a:t>π×</a:t>
                </a:r>
                <a:r>
                  <a:rPr lang="en-US" altLang="zh-CN" dirty="0" smtClean="0"/>
                  <a:t>10</a:t>
                </a:r>
                <a:r>
                  <a:rPr lang="en-US" altLang="zh-CN" baseline="30000" dirty="0" smtClean="0"/>
                  <a:t>3</a:t>
                </a:r>
                <a:r>
                  <a:rPr lang="en-US" altLang="zh-CN" dirty="0" smtClean="0"/>
                  <a:t>t)(V)</a:t>
                </a:r>
                <a:r>
                  <a:rPr lang="zh-CN" altLang="en-US" dirty="0" smtClean="0"/>
                  <a:t>，其</a:t>
                </a:r>
                <a:r>
                  <a:rPr lang="zh-CN" altLang="en-US" dirty="0"/>
                  <a:t>载波</a:t>
                </a:r>
                <a:r>
                  <a:rPr lang="zh-CN" altLang="en-US" dirty="0" smtClean="0"/>
                  <a:t>为</a:t>
                </a:r>
                <a:r>
                  <a:rPr lang="en-US" altLang="zh-CN" dirty="0" smtClean="0"/>
                  <a:t>uc</a:t>
                </a:r>
                <a:r>
                  <a:rPr lang="zh-CN" altLang="en-US" dirty="0" smtClean="0"/>
                  <a:t>＝</a:t>
                </a:r>
                <a:r>
                  <a:rPr lang="en-US" altLang="zh-CN" dirty="0" smtClean="0"/>
                  <a:t>5cos(2</a:t>
                </a:r>
                <a:r>
                  <a:rPr lang="el-GR" altLang="zh-CN" dirty="0" smtClean="0"/>
                  <a:t>π×</a:t>
                </a:r>
                <a:r>
                  <a:rPr lang="en-US" altLang="zh-CN" dirty="0" smtClean="0"/>
                  <a:t>10</a:t>
                </a:r>
                <a:r>
                  <a:rPr lang="en-US" altLang="zh-CN" baseline="30000" dirty="0" smtClean="0"/>
                  <a:t>7</a:t>
                </a:r>
                <a:r>
                  <a:rPr lang="en-US" altLang="zh-CN" dirty="0" smtClean="0"/>
                  <a:t>t)(V)</a:t>
                </a:r>
                <a:r>
                  <a:rPr lang="zh-CN" altLang="en-US" dirty="0" smtClean="0"/>
                  <a:t>，</a:t>
                </a:r>
                <a:r>
                  <a:rPr lang="zh-CN" altLang="en-US" dirty="0"/>
                  <a:t>调频灵敏</a:t>
                </a:r>
                <a:r>
                  <a:rPr lang="zh-CN" altLang="en-US" dirty="0" smtClean="0"/>
                  <a:t>度</a:t>
                </a:r>
                <a:r>
                  <a:rPr lang="en-US" altLang="zh-CN" dirty="0" smtClean="0"/>
                  <a:t>k</a:t>
                </a:r>
                <a:r>
                  <a:rPr lang="en-US" altLang="zh-CN" baseline="-25000" dirty="0" smtClean="0"/>
                  <a:t>f</a:t>
                </a:r>
                <a:r>
                  <a:rPr lang="zh-CN" altLang="en-US" dirty="0" smtClean="0"/>
                  <a:t>＝</a:t>
                </a:r>
                <a:r>
                  <a:rPr lang="en-US" altLang="zh-CN" dirty="0" smtClean="0"/>
                  <a:t>3kHz/V</a:t>
                </a:r>
                <a:r>
                  <a:rPr lang="zh-CN" altLang="en-US" dirty="0" smtClean="0"/>
                  <a:t>，</a:t>
                </a:r>
                <a:r>
                  <a:rPr lang="zh-CN" altLang="en-US" dirty="0"/>
                  <a:t>试写出此 </a:t>
                </a:r>
                <a:r>
                  <a:rPr lang="en-US" altLang="zh-CN" dirty="0" smtClean="0"/>
                  <a:t>FM</a:t>
                </a:r>
                <a:r>
                  <a:rPr lang="zh-CN" altLang="en-US" dirty="0" smtClean="0"/>
                  <a:t>信</a:t>
                </a:r>
                <a:r>
                  <a:rPr lang="zh-CN" altLang="en-US" dirty="0"/>
                  <a:t>号表达式并分析</a:t>
                </a:r>
                <a:r>
                  <a:rPr lang="zh-CN" altLang="en-US" dirty="0" smtClean="0"/>
                  <a:t>其频</a:t>
                </a:r>
                <a:r>
                  <a:rPr lang="zh-CN" altLang="en-US" dirty="0"/>
                  <a:t>谱。 </a:t>
                </a:r>
                <a:r>
                  <a:rPr lang="en-US" altLang="zh-CN" dirty="0" smtClean="0"/>
                  <a:t/>
                </a:r>
                <a:br>
                  <a:rPr lang="en-US" altLang="zh-CN" dirty="0" smtClean="0"/>
                </a:br>
                <a:r>
                  <a:rPr lang="en-US" altLang="zh-CN" dirty="0"/>
                  <a:t> </a:t>
                </a:r>
                <a:r>
                  <a:rPr lang="en-US" altLang="zh-CN" dirty="0" smtClean="0"/>
                  <a:t>       </a:t>
                </a:r>
                <a:r>
                  <a:rPr lang="zh-CN" altLang="en-US" dirty="0" smtClean="0"/>
                  <a:t>分</a:t>
                </a:r>
                <a:r>
                  <a:rPr lang="zh-CN" altLang="en-US" dirty="0"/>
                  <a:t>析：本例题主要考核调频信号的概率以及调频灵敏度的物理含义。这里调频灵敏度 的单位是 </a:t>
                </a:r>
                <a:r>
                  <a:rPr lang="en-US" altLang="zh-CN" dirty="0" smtClean="0"/>
                  <a:t>Hz/V</a:t>
                </a:r>
                <a:r>
                  <a:rPr lang="zh-CN" altLang="en-US" dirty="0" smtClean="0"/>
                  <a:t>，</a:t>
                </a:r>
                <a:r>
                  <a:rPr lang="zh-CN" altLang="en-US" dirty="0"/>
                  <a:t>即表示单位电压引起的频率偏移量</a:t>
                </a:r>
                <a:r>
                  <a:rPr lang="zh-CN" altLang="en-US" dirty="0" smtClean="0"/>
                  <a:t>是</a:t>
                </a:r>
                <a:r>
                  <a:rPr lang="en-US" altLang="zh-CN" dirty="0" smtClean="0"/>
                  <a:t>3kHz</a:t>
                </a:r>
                <a:r>
                  <a:rPr lang="zh-CN" altLang="en-US" dirty="0" smtClean="0"/>
                  <a:t>。</a:t>
                </a:r>
                <a:r>
                  <a:rPr lang="zh-CN" altLang="en-US" dirty="0"/>
                  <a:t>因此调频信号的瞬时频率 偏移量为 </a:t>
                </a:r>
                <a:r>
                  <a:rPr lang="en-US" altLang="zh-CN" dirty="0" smtClean="0"/>
                  <a:t>k</a:t>
                </a:r>
                <a:r>
                  <a:rPr lang="en-US" altLang="zh-CN" baseline="-25000" dirty="0" smtClean="0"/>
                  <a:t>f</a:t>
                </a:r>
                <a:r>
                  <a:rPr lang="en-US" altLang="zh-CN" baseline="-25000" dirty="0"/>
                  <a:t> </a:t>
                </a:r>
                <a:r>
                  <a:rPr lang="en-US" altLang="zh-CN" dirty="0"/>
                  <a:t>u</a:t>
                </a:r>
                <a:r>
                  <a:rPr lang="el-GR" altLang="zh-CN" baseline="-25000" dirty="0"/>
                  <a:t>Ω </a:t>
                </a:r>
                <a:r>
                  <a:rPr lang="zh-CN" altLang="el-GR" dirty="0" smtClean="0"/>
                  <a:t>。</a:t>
                </a:r>
                <a:r>
                  <a:rPr lang="zh-CN" altLang="en-US" dirty="0"/>
                  <a:t>则瞬时角频率偏移量为 </a:t>
                </a:r>
                <a:r>
                  <a:rPr lang="el-GR" altLang="zh-CN" dirty="0"/>
                  <a:t>Δ ω </a:t>
                </a:r>
                <a:r>
                  <a:rPr lang="en-US" altLang="zh-CN" dirty="0" smtClean="0"/>
                  <a:t>(t)</a:t>
                </a:r>
                <a:r>
                  <a:rPr lang="zh-CN" altLang="en-US" dirty="0" smtClean="0"/>
                  <a:t>＝</a:t>
                </a:r>
                <a:r>
                  <a:rPr lang="en-US" altLang="zh-CN" dirty="0" smtClean="0"/>
                  <a:t>2</a:t>
                </a:r>
                <a:r>
                  <a:rPr lang="el-GR" altLang="zh-CN" dirty="0" smtClean="0"/>
                  <a:t>π </a:t>
                </a:r>
                <a:r>
                  <a:rPr lang="en-US" altLang="zh-CN" dirty="0"/>
                  <a:t>k</a:t>
                </a:r>
                <a:r>
                  <a:rPr lang="en-US" altLang="zh-CN" baseline="-25000" dirty="0"/>
                  <a:t>f </a:t>
                </a:r>
                <a:r>
                  <a:rPr lang="en-US" altLang="zh-CN" dirty="0"/>
                  <a:t>u</a:t>
                </a:r>
                <a:r>
                  <a:rPr lang="el-GR" altLang="zh-CN" baseline="-25000" dirty="0"/>
                  <a:t>Ω </a:t>
                </a:r>
                <a:r>
                  <a:rPr lang="zh-CN" altLang="el-GR" dirty="0" smtClean="0"/>
                  <a:t>。</a:t>
                </a:r>
                <a:r>
                  <a:rPr lang="zh-CN" altLang="en-US" dirty="0"/>
                  <a:t>由于频率与相位之间存在微积</a:t>
                </a:r>
                <a:r>
                  <a:rPr lang="zh-CN" altLang="en-US" dirty="0" smtClean="0"/>
                  <a:t>分的</a:t>
                </a:r>
                <a:r>
                  <a:rPr lang="zh-CN" altLang="en-US" dirty="0"/>
                  <a:t>关系，因此 </a:t>
                </a:r>
                <a:r>
                  <a:rPr lang="el-GR" altLang="zh-CN" dirty="0"/>
                  <a:t>Δ </a:t>
                </a:r>
                <a14:m>
                  <m:oMath xmlns:m="http://schemas.openxmlformats.org/officeDocument/2006/math">
                    <m:r>
                      <a:rPr lang="zh-CN" altLang="el-GR"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a:t>
                </a:r>
                <a14:m>
                  <m:oMath xmlns:m="http://schemas.openxmlformats.org/officeDocument/2006/math">
                    <m:nary>
                      <m:naryPr>
                        <m:ctrlPr>
                          <a:rPr lang="zh-CN" altLang="en-US" i="1" dirty="0" smtClean="0">
                            <a:latin typeface="Cambria Math"/>
                          </a:rPr>
                        </m:ctrlPr>
                      </m:naryPr>
                      <m:sub>
                        <m:r>
                          <m:rPr>
                            <m:brk m:alnAt="23"/>
                          </m:rPr>
                          <a:rPr lang="en-US" altLang="zh-CN" b="0" i="1" dirty="0" smtClean="0">
                            <a:latin typeface="Cambria Math" panose="02040503050406030204" pitchFamily="18" charset="0"/>
                          </a:rPr>
                          <m:t>0</m:t>
                        </m:r>
                      </m:sub>
                      <m:sup>
                        <m:r>
                          <a:rPr lang="en-US" altLang="zh-CN" b="0" i="1" dirty="0" smtClean="0">
                            <a:latin typeface="Cambria Math" panose="02040503050406030204" pitchFamily="18" charset="0"/>
                          </a:rPr>
                          <m:t>𝑡</m:t>
                        </m:r>
                      </m:sup>
                      <m:e>
                        <m:r>
                          <m:rPr>
                            <m:nor/>
                          </m:rPr>
                          <a:rPr lang="el-GR" altLang="zh-CN" dirty="0"/>
                          <m:t>Δ</m:t>
                        </m:r>
                        <m:r>
                          <m:rPr>
                            <m:nor/>
                          </m:rPr>
                          <a:rPr lang="el-GR" altLang="zh-CN" dirty="0"/>
                          <m:t> </m:t>
                        </m:r>
                        <m:r>
                          <m:rPr>
                            <m:nor/>
                          </m:rPr>
                          <a:rPr lang="el-GR" altLang="zh-CN" dirty="0"/>
                          <m:t>ω</m:t>
                        </m:r>
                        <m:r>
                          <m:rPr>
                            <m:nor/>
                          </m:rPr>
                          <a:rPr lang="en-US" altLang="zh-CN" b="0" i="0" dirty="0" smtClean="0"/>
                          <m:t>(</m:t>
                        </m:r>
                        <m:r>
                          <m:rPr>
                            <m:nor/>
                          </m:rPr>
                          <a:rPr lang="en-US" altLang="zh-CN" b="0" i="0" dirty="0" smtClean="0"/>
                          <m:t>t</m:t>
                        </m:r>
                        <m:r>
                          <m:rPr>
                            <m:nor/>
                          </m:rPr>
                          <a:rPr lang="en-US" altLang="zh-CN" b="0" i="0" dirty="0" smtClean="0"/>
                          <m:t>)</m:t>
                        </m:r>
                      </m:e>
                    </m:nary>
                  </m:oMath>
                </a14:m>
                <a:r>
                  <a:rPr lang="en-US" altLang="zh-CN" dirty="0" smtClean="0"/>
                  <a:t>dt</a:t>
                </a:r>
                <a:r>
                  <a:rPr lang="zh-CN" altLang="en-US" dirty="0" smtClean="0"/>
                  <a:t>。</a:t>
                </a:r>
                <a:r>
                  <a:rPr lang="zh-CN" altLang="en-US" dirty="0"/>
                  <a:t>有了瞬时相位偏移量，就可以写出调频信号表达式。 </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696" b="-65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1618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由题意可知</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类</a:t>
            </a:r>
            <a:r>
              <a:rPr lang="zh-CN" altLang="en-US" dirty="0"/>
              <a:t>似于前面调频信号的分析，可得</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693048" y="1564073"/>
            <a:ext cx="7757903" cy="1817954"/>
          </a:xfrm>
          <a:prstGeom prst="rect">
            <a:avLst/>
          </a:prstGeom>
        </p:spPr>
      </p:pic>
      <p:pic>
        <p:nvPicPr>
          <p:cNvPr id="4" name="图片 3"/>
          <p:cNvPicPr>
            <a:picLocks noChangeAspect="1"/>
          </p:cNvPicPr>
          <p:nvPr/>
        </p:nvPicPr>
        <p:blipFill>
          <a:blip r:embed="rId3"/>
          <a:stretch>
            <a:fillRect/>
          </a:stretch>
        </p:blipFill>
        <p:spPr>
          <a:xfrm>
            <a:off x="472714" y="3531973"/>
            <a:ext cx="8198569" cy="415643"/>
          </a:xfrm>
          <a:prstGeom prst="rect">
            <a:avLst/>
          </a:prstGeom>
        </p:spPr>
      </p:pic>
      <p:pic>
        <p:nvPicPr>
          <p:cNvPr id="5" name="图片 4"/>
          <p:cNvPicPr>
            <a:picLocks noChangeAspect="1"/>
          </p:cNvPicPr>
          <p:nvPr/>
        </p:nvPicPr>
        <p:blipFill>
          <a:blip r:embed="rId4"/>
          <a:stretch>
            <a:fillRect/>
          </a:stretch>
        </p:blipFill>
        <p:spPr>
          <a:xfrm>
            <a:off x="448416" y="4444477"/>
            <a:ext cx="8247164" cy="635138"/>
          </a:xfrm>
          <a:prstGeom prst="rect">
            <a:avLst/>
          </a:prstGeom>
        </p:spPr>
      </p:pic>
    </p:spTree>
    <p:extLst>
      <p:ext uri="{BB962C8B-B14F-4D97-AF65-F5344CB8AC3E}">
        <p14:creationId xmlns:p14="http://schemas.microsoft.com/office/powerpoint/2010/main" val="1956510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7-1</a:t>
            </a:r>
            <a:r>
              <a:rPr lang="zh-CN" altLang="en-US" dirty="0" smtClean="0"/>
              <a:t>画</a:t>
            </a:r>
            <a:r>
              <a:rPr lang="zh-CN" altLang="en-US" dirty="0"/>
              <a:t>出了频率调制过程中调制信号、调频信号及相应的瞬时频率和瞬时相位波 形。调频波的波形如</a:t>
            </a:r>
            <a:r>
              <a:rPr lang="zh-CN" altLang="en-US" dirty="0" smtClean="0"/>
              <a:t>图</a:t>
            </a:r>
            <a:r>
              <a:rPr lang="en-US" altLang="zh-CN" dirty="0" smtClean="0"/>
              <a:t>7-1</a:t>
            </a:r>
            <a:r>
              <a:rPr lang="zh-CN" altLang="en-US" dirty="0" smtClean="0"/>
              <a:t>（</a:t>
            </a:r>
            <a:r>
              <a:rPr lang="en-US" altLang="zh-CN" dirty="0" smtClean="0"/>
              <a:t>d</a:t>
            </a:r>
            <a:r>
              <a:rPr lang="zh-CN" altLang="en-US" dirty="0" smtClean="0"/>
              <a:t>）</a:t>
            </a:r>
            <a:r>
              <a:rPr lang="zh-CN" altLang="en-US" dirty="0"/>
              <a:t>，当 </a:t>
            </a:r>
            <a:r>
              <a:rPr lang="en-US" altLang="zh-CN" dirty="0" smtClean="0"/>
              <a:t>u</a:t>
            </a:r>
            <a:r>
              <a:rPr lang="el-GR" altLang="zh-CN" baseline="-25000" dirty="0" smtClean="0"/>
              <a:t>Ω</a:t>
            </a:r>
            <a:r>
              <a:rPr lang="el-GR" altLang="zh-CN" dirty="0" smtClean="0"/>
              <a:t> </a:t>
            </a:r>
            <a:r>
              <a:rPr lang="zh-CN" altLang="en-US" dirty="0"/>
              <a:t>最大时， </a:t>
            </a:r>
            <a:r>
              <a:rPr lang="el-GR" altLang="zh-CN" dirty="0"/>
              <a:t>ω </a:t>
            </a:r>
            <a:r>
              <a:rPr lang="en-US" altLang="zh-CN" dirty="0" smtClean="0"/>
              <a:t>(t)</a:t>
            </a:r>
            <a:r>
              <a:rPr lang="zh-CN" altLang="en-US" dirty="0" smtClean="0"/>
              <a:t>也</a:t>
            </a:r>
            <a:r>
              <a:rPr lang="zh-CN" altLang="en-US" dirty="0"/>
              <a:t>最高，波形密集；当 </a:t>
            </a:r>
            <a:r>
              <a:rPr lang="en-US" altLang="zh-CN" dirty="0" smtClean="0"/>
              <a:t>u</a:t>
            </a:r>
            <a:r>
              <a:rPr lang="el-GR" altLang="zh-CN" baseline="-25000" dirty="0" smtClean="0"/>
              <a:t>Ω</a:t>
            </a:r>
            <a:r>
              <a:rPr lang="el-GR" altLang="zh-CN" dirty="0" smtClean="0"/>
              <a:t> </a:t>
            </a:r>
            <a:r>
              <a:rPr lang="zh-CN" altLang="en-US" dirty="0"/>
              <a:t>为负峰时，频 率最低，波形最疏。因此调频波是波形疏密变化的等幅波。</a:t>
            </a:r>
            <a:br>
              <a:rPr lang="zh-CN" altLang="en-US" dirty="0"/>
            </a:br>
            <a:endParaRPr lang="zh-CN" altLang="en-US" dirty="0"/>
          </a:p>
        </p:txBody>
      </p:sp>
    </p:spTree>
    <p:extLst>
      <p:ext uri="{BB962C8B-B14F-4D97-AF65-F5344CB8AC3E}">
        <p14:creationId xmlns:p14="http://schemas.microsoft.com/office/powerpoint/2010/main" val="367799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此式可知此信号的频谱分量非常丰富，不仅包含</a:t>
            </a:r>
            <a:r>
              <a:rPr lang="zh-CN" altLang="en-US" dirty="0" smtClean="0"/>
              <a:t>有</a:t>
            </a:r>
            <a:r>
              <a:rPr lang="en-US" altLang="zh-CN" dirty="0" smtClean="0"/>
              <a:t>2</a:t>
            </a:r>
            <a:r>
              <a:rPr lang="el-GR" altLang="zh-CN" dirty="0" smtClean="0"/>
              <a:t>π×</a:t>
            </a:r>
            <a:r>
              <a:rPr lang="en-US" altLang="zh-CN" dirty="0" smtClean="0"/>
              <a:t>10</a:t>
            </a:r>
            <a:r>
              <a:rPr lang="en-US" altLang="zh-CN" baseline="30000" dirty="0" smtClean="0"/>
              <a:t>7</a:t>
            </a:r>
            <a:r>
              <a:rPr lang="zh-CN" altLang="el-GR" dirty="0" smtClean="0"/>
              <a:t>、</a:t>
            </a:r>
            <a:r>
              <a:rPr lang="en-US" altLang="zh-CN" dirty="0"/>
              <a:t> 2</a:t>
            </a:r>
            <a:r>
              <a:rPr lang="el-GR" altLang="zh-CN" dirty="0"/>
              <a:t>π×</a:t>
            </a:r>
            <a:r>
              <a:rPr lang="en-US" altLang="zh-CN" dirty="0"/>
              <a:t>10</a:t>
            </a:r>
            <a:r>
              <a:rPr lang="en-US" altLang="zh-CN" baseline="30000" dirty="0"/>
              <a:t>7 </a:t>
            </a:r>
            <a:r>
              <a:rPr lang="el-GR" altLang="zh-CN" dirty="0" smtClean="0"/>
              <a:t>±</a:t>
            </a:r>
            <a:r>
              <a:rPr lang="en-US" altLang="zh-CN" dirty="0" smtClean="0"/>
              <a:t>2n</a:t>
            </a:r>
            <a:r>
              <a:rPr lang="el-GR" altLang="zh-CN" dirty="0" smtClean="0"/>
              <a:t>π×</a:t>
            </a:r>
            <a:r>
              <a:rPr lang="en-US" altLang="zh-CN" dirty="0" smtClean="0"/>
              <a:t>10</a:t>
            </a:r>
            <a:r>
              <a:rPr lang="en-US" altLang="zh-CN" baseline="30000" dirty="0" smtClean="0"/>
              <a:t>3</a:t>
            </a:r>
            <a:r>
              <a:rPr lang="zh-CN" altLang="el-GR" dirty="0" smtClean="0"/>
              <a:t>、 </a:t>
            </a:r>
            <a:r>
              <a:rPr lang="en-US" altLang="zh-CN" dirty="0"/>
              <a:t>2</a:t>
            </a:r>
            <a:r>
              <a:rPr lang="el-GR" altLang="zh-CN" dirty="0"/>
              <a:t>π×</a:t>
            </a:r>
            <a:r>
              <a:rPr lang="en-US" altLang="zh-CN" dirty="0"/>
              <a:t>10</a:t>
            </a:r>
            <a:r>
              <a:rPr lang="en-US" altLang="zh-CN" baseline="30000" dirty="0"/>
              <a:t>7 </a:t>
            </a:r>
            <a:r>
              <a:rPr lang="el-GR" altLang="zh-CN" dirty="0" smtClean="0"/>
              <a:t>±</a:t>
            </a:r>
            <a:r>
              <a:rPr lang="en-US" altLang="zh-CN" dirty="0" smtClean="0"/>
              <a:t>3k</a:t>
            </a:r>
            <a:r>
              <a:rPr lang="el-GR" altLang="zh-CN" dirty="0" smtClean="0"/>
              <a:t>π×</a:t>
            </a:r>
            <a:r>
              <a:rPr lang="en-US" altLang="zh-CN" dirty="0" smtClean="0"/>
              <a:t>10</a:t>
            </a:r>
            <a:r>
              <a:rPr lang="en-US" altLang="zh-CN" baseline="30000" dirty="0" smtClean="0"/>
              <a:t>3</a:t>
            </a:r>
            <a:r>
              <a:rPr lang="zh-CN" altLang="en-US" dirty="0" smtClean="0"/>
              <a:t>分</a:t>
            </a:r>
            <a:r>
              <a:rPr lang="zh-CN" altLang="en-US" dirty="0"/>
              <a:t>量，而且包含</a:t>
            </a:r>
            <a:r>
              <a:rPr lang="zh-CN" altLang="en-US" dirty="0" smtClean="0"/>
              <a:t>有</a:t>
            </a:r>
            <a:r>
              <a:rPr lang="en-US" altLang="zh-CN" dirty="0"/>
              <a:t>2</a:t>
            </a:r>
            <a:r>
              <a:rPr lang="el-GR" altLang="zh-CN" dirty="0"/>
              <a:t>π×</a:t>
            </a:r>
            <a:r>
              <a:rPr lang="en-US" altLang="zh-CN" dirty="0"/>
              <a:t>10</a:t>
            </a:r>
            <a:r>
              <a:rPr lang="en-US" altLang="zh-CN" baseline="30000" dirty="0"/>
              <a:t>7 </a:t>
            </a:r>
            <a:r>
              <a:rPr lang="el-GR" altLang="zh-CN" dirty="0" smtClean="0"/>
              <a:t>±</a:t>
            </a:r>
            <a:r>
              <a:rPr lang="en-US" altLang="zh-CN" dirty="0"/>
              <a:t> 2n</a:t>
            </a:r>
            <a:r>
              <a:rPr lang="el-GR" altLang="zh-CN" dirty="0"/>
              <a:t>π×</a:t>
            </a:r>
            <a:r>
              <a:rPr lang="en-US" altLang="zh-CN" dirty="0"/>
              <a:t>10</a:t>
            </a:r>
            <a:r>
              <a:rPr lang="en-US" altLang="zh-CN" baseline="30000" dirty="0"/>
              <a:t>3 </a:t>
            </a:r>
            <a:r>
              <a:rPr lang="el-GR" altLang="zh-CN" dirty="0" smtClean="0"/>
              <a:t>±</a:t>
            </a:r>
            <a:r>
              <a:rPr lang="en-US" altLang="zh-CN" dirty="0"/>
              <a:t> 3k</a:t>
            </a:r>
            <a:r>
              <a:rPr lang="el-GR" altLang="zh-CN" dirty="0"/>
              <a:t>π×</a:t>
            </a:r>
            <a:r>
              <a:rPr lang="en-US" altLang="zh-CN" dirty="0"/>
              <a:t>10</a:t>
            </a:r>
            <a:r>
              <a:rPr lang="en-US" altLang="zh-CN" baseline="30000" dirty="0"/>
              <a:t>3</a:t>
            </a:r>
            <a:r>
              <a:rPr lang="zh-CN" altLang="en-US" dirty="0" smtClean="0"/>
              <a:t>分</a:t>
            </a:r>
            <a:r>
              <a:rPr lang="zh-CN" altLang="en-US" dirty="0"/>
              <a:t>量</a:t>
            </a:r>
            <a:r>
              <a:rPr lang="zh-CN" altLang="en-US" dirty="0" smtClean="0"/>
              <a:t>。</a:t>
            </a:r>
            <a:r>
              <a:rPr lang="en-US" altLang="zh-CN" dirty="0" smtClean="0"/>
              <a:t/>
            </a:r>
            <a:br>
              <a:rPr lang="en-US" altLang="zh-CN" dirty="0" smtClean="0"/>
            </a:br>
            <a:r>
              <a:rPr lang="en-US" altLang="zh-CN" dirty="0" smtClean="0"/>
              <a:t>          </a:t>
            </a:r>
            <a:r>
              <a:rPr lang="zh-CN" altLang="en-US" dirty="0" smtClean="0"/>
              <a:t>由</a:t>
            </a:r>
            <a:r>
              <a:rPr lang="zh-CN" altLang="en-US" dirty="0"/>
              <a:t>此可以推广到多音调频，其信号表达式为</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473598" y="3100503"/>
            <a:ext cx="8196803" cy="504545"/>
          </a:xfrm>
          <a:prstGeom prst="rect">
            <a:avLst/>
          </a:prstGeom>
        </p:spPr>
      </p:pic>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2481837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752301"/>
            <a:ext cx="7886700" cy="5213131"/>
          </a:xfrm>
        </p:spPr>
        <p:txBody>
          <a:bodyPr/>
          <a:lstStyle/>
          <a:p>
            <a:r>
              <a:rPr lang="zh-CN" altLang="en-US" sz="3200" b="1" dirty="0" smtClean="0"/>
              <a:t>                      第</a:t>
            </a:r>
            <a:r>
              <a:rPr lang="zh-CN" altLang="en-US" sz="3200" b="1" dirty="0"/>
              <a:t>二节　调 频 方 </a:t>
            </a:r>
            <a:r>
              <a:rPr lang="zh-CN" altLang="en-US" sz="3200" b="1" dirty="0" smtClean="0"/>
              <a:t>法</a:t>
            </a:r>
            <a:r>
              <a:rPr lang="en-US" altLang="zh-CN" sz="3200" b="1" dirty="0" smtClean="0"/>
              <a:t/>
            </a:r>
            <a:br>
              <a:rPr lang="en-US" altLang="zh-CN" sz="3200" b="1" dirty="0" smtClean="0"/>
            </a:br>
            <a:r>
              <a:rPr lang="zh-CN" altLang="en-US" b="1" dirty="0"/>
              <a:t>一、直接调</a:t>
            </a:r>
            <a:r>
              <a:rPr lang="zh-CN" altLang="en-US" b="1" dirty="0" smtClean="0"/>
              <a:t>频</a:t>
            </a:r>
            <a:r>
              <a:rPr lang="en-US" altLang="zh-CN" dirty="0" smtClean="0"/>
              <a:t/>
            </a:r>
            <a:br>
              <a:rPr lang="en-US" altLang="zh-CN" dirty="0" smtClean="0"/>
            </a:br>
            <a:r>
              <a:rPr lang="en-US" altLang="zh-CN" dirty="0" smtClean="0"/>
              <a:t>        </a:t>
            </a:r>
            <a:r>
              <a:rPr lang="zh-CN" altLang="en-US" dirty="0" smtClean="0"/>
              <a:t>直</a:t>
            </a:r>
            <a:r>
              <a:rPr lang="zh-CN" altLang="en-US" dirty="0"/>
              <a:t>接调频是用调制信号去控制振荡源，使振荡源产生的频率随调制信号的规律线性变 化。以正弦波振荡器为例，由前面振荡器的分析可知，振荡器的频率是由谐振回路元件</a:t>
            </a:r>
            <a:r>
              <a:rPr lang="zh-CN" altLang="en-US" dirty="0" smtClean="0"/>
              <a:t>参</a:t>
            </a:r>
            <a:r>
              <a:rPr lang="zh-CN" altLang="en-US" dirty="0"/>
              <a:t>数决定的</a:t>
            </a:r>
            <a:r>
              <a:rPr lang="zh-CN" altLang="en-US" dirty="0" smtClean="0"/>
              <a:t>，                                  </a:t>
            </a:r>
            <a:r>
              <a:rPr lang="zh-CN" altLang="en-US" dirty="0"/>
              <a:t>，改变谐振回路的元件的参数，振荡器产生的振荡频率就会发 生变化。用调制信号去控制振荡器谐振回路的元件，如控制回路的电容</a:t>
            </a:r>
            <a:r>
              <a:rPr lang="en-US" altLang="zh-CN" dirty="0"/>
              <a:t>C</a:t>
            </a:r>
            <a:r>
              <a:rPr lang="zh-CN" altLang="en-US" dirty="0"/>
              <a:t>（或电感</a:t>
            </a:r>
            <a:r>
              <a:rPr lang="en-US" altLang="zh-CN" dirty="0"/>
              <a:t>L</a:t>
            </a:r>
            <a:r>
              <a:rPr lang="zh-CN" altLang="en-US" dirty="0"/>
              <a:t>）使之 随调制信号变化（一般是非线性关系），即此时的电容成为一时变电容（受调制</a:t>
            </a:r>
            <a:r>
              <a:rPr lang="zh-CN" altLang="en-US" dirty="0"/>
              <a:t>信号控制），</a:t>
            </a:r>
            <a:r>
              <a:rPr lang="zh-CN" altLang="en-US" dirty="0" smtClean="0"/>
              <a:t/>
            </a:r>
            <a:br>
              <a:rPr lang="zh-CN" altLang="en-US" dirty="0" smtClean="0"/>
            </a:br>
            <a:r>
              <a:rPr lang="zh-CN" altLang="en-US" sz="3200" b="1" dirty="0"/>
              <a:t/>
            </a:r>
            <a:br>
              <a:rPr lang="zh-CN" altLang="en-US" sz="3200" b="1" dirty="0"/>
            </a:br>
            <a:r>
              <a:rPr lang="zh-CN" altLang="en-US" sz="3200" b="1" dirty="0"/>
              <a:t/>
            </a:r>
            <a:br>
              <a:rPr lang="zh-CN" altLang="en-US" sz="3200" b="1" dirty="0"/>
            </a:br>
            <a:endParaRPr lang="zh-CN" altLang="en-US" sz="3200" b="1" dirty="0"/>
          </a:p>
        </p:txBody>
      </p:sp>
      <p:pic>
        <p:nvPicPr>
          <p:cNvPr id="2" name="图片 1"/>
          <p:cNvPicPr>
            <a:picLocks noChangeAspect="1"/>
          </p:cNvPicPr>
          <p:nvPr/>
        </p:nvPicPr>
        <p:blipFill>
          <a:blip r:embed="rId2"/>
          <a:stretch>
            <a:fillRect/>
          </a:stretch>
        </p:blipFill>
        <p:spPr>
          <a:xfrm>
            <a:off x="3118855" y="3515676"/>
            <a:ext cx="2296539" cy="455074"/>
          </a:xfrm>
          <a:prstGeom prst="rect">
            <a:avLst/>
          </a:prstGeom>
        </p:spPr>
      </p:pic>
    </p:spTree>
    <p:extLst>
      <p:ext uri="{BB962C8B-B14F-4D97-AF65-F5344CB8AC3E}">
        <p14:creationId xmlns:p14="http://schemas.microsoft.com/office/powerpoint/2010/main" val="626423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这样</a:t>
            </a:r>
            <a:r>
              <a:rPr lang="zh-CN" altLang="en-US" dirty="0"/>
              <a:t>振荡器产生的振荡频率就是一个随调制信号变化的</a:t>
            </a:r>
            <a:r>
              <a:rPr lang="zh-CN" altLang="en-US" dirty="0" smtClean="0"/>
              <a:t>振荡频率</a:t>
            </a:r>
            <a:r>
              <a:rPr lang="zh-CN" altLang="en-US" dirty="0"/>
              <a:t>。若此时振荡器产生的振 荡频率与调制信号成线性关系，就完成了调频功能。 </a:t>
            </a:r>
            <a:r>
              <a:rPr lang="en-US" altLang="zh-CN" dirty="0" smtClean="0"/>
              <a:t/>
            </a:r>
            <a:br>
              <a:rPr lang="en-US" altLang="zh-CN" dirty="0" smtClean="0"/>
            </a:br>
            <a:r>
              <a:rPr lang="en-US" altLang="zh-CN" dirty="0" smtClean="0"/>
              <a:t>        </a:t>
            </a:r>
            <a:r>
              <a:rPr lang="zh-CN" altLang="en-US" dirty="0" smtClean="0"/>
              <a:t>直</a:t>
            </a:r>
            <a:r>
              <a:rPr lang="zh-CN" altLang="en-US" dirty="0"/>
              <a:t>接调频是将振荡器和调频器合二为一，同时完成振荡频率产生和频率调制功能，因 此电路比较简单，但其性能指标将受到一定的限制。这种方法的主要优点是在实现线性调 频的要求下，可以获得较大的频偏，其主要缺点是频率稳定度差，在许多场合须对载频采 取稳频措施或者采用晶体振荡器进行直接调频。 </a:t>
            </a:r>
            <a:br>
              <a:rPr lang="zh-CN" altLang="en-US" dirty="0"/>
            </a:br>
            <a:endParaRPr lang="zh-CN" altLang="en-US" dirty="0"/>
          </a:p>
        </p:txBody>
      </p:sp>
    </p:spTree>
    <p:extLst>
      <p:ext uri="{BB962C8B-B14F-4D97-AF65-F5344CB8AC3E}">
        <p14:creationId xmlns:p14="http://schemas.microsoft.com/office/powerpoint/2010/main" val="982072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直</a:t>
            </a:r>
            <a:r>
              <a:rPr lang="zh-CN" altLang="en-US" dirty="0"/>
              <a:t>接调频的振荡器一般采用正弦波振荡器，第四章中介绍的各种正弦波振荡器均可用 于直接调频。直接调频电路主要包括变容二极管直接调频电路、晶体振荡器直接调频电 路、电抗管直接调频电路等。目前广泛采用的是变容二极管直接调频电路，主要是因为变 容二极管直接调频电路简单、性能良好。</a:t>
            </a:r>
            <a:br>
              <a:rPr lang="zh-CN" altLang="en-US" dirty="0"/>
            </a:br>
            <a:endParaRPr lang="zh-CN" altLang="en-US" dirty="0"/>
          </a:p>
        </p:txBody>
      </p:sp>
    </p:spTree>
    <p:extLst>
      <p:ext uri="{BB962C8B-B14F-4D97-AF65-F5344CB8AC3E}">
        <p14:creationId xmlns:p14="http://schemas.microsoft.com/office/powerpoint/2010/main" val="5911792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二、间接调</a:t>
            </a:r>
            <a:r>
              <a:rPr lang="zh-CN" altLang="en-US" b="1" dirty="0" smtClean="0"/>
              <a:t>频</a:t>
            </a:r>
            <a:r>
              <a:rPr lang="en-US" altLang="zh-CN" dirty="0" smtClean="0"/>
              <a:t/>
            </a:r>
            <a:br>
              <a:rPr lang="en-US" altLang="zh-CN" dirty="0" smtClean="0"/>
            </a:br>
            <a:r>
              <a:rPr lang="en-US" altLang="zh-CN" dirty="0" smtClean="0"/>
              <a:t>        </a:t>
            </a:r>
            <a:r>
              <a:rPr lang="zh-CN" altLang="en-US" dirty="0" smtClean="0"/>
              <a:t>间</a:t>
            </a:r>
            <a:r>
              <a:rPr lang="zh-CN" altLang="en-US" dirty="0"/>
              <a:t>接调频法如</a:t>
            </a:r>
            <a:r>
              <a:rPr lang="zh-CN" altLang="en-US" dirty="0" smtClean="0"/>
              <a:t>图</a:t>
            </a:r>
            <a:r>
              <a:rPr lang="en-US" altLang="zh-CN" dirty="0" smtClean="0"/>
              <a:t>7-7</a:t>
            </a:r>
            <a:r>
              <a:rPr lang="zh-CN" altLang="en-US" dirty="0" smtClean="0"/>
              <a:t>（</a:t>
            </a:r>
            <a:r>
              <a:rPr lang="en-US" altLang="zh-CN" dirty="0" smtClean="0"/>
              <a:t>a</a:t>
            </a:r>
            <a:r>
              <a:rPr lang="zh-CN" altLang="en-US" dirty="0" smtClean="0"/>
              <a:t>）</a:t>
            </a:r>
            <a:r>
              <a:rPr lang="zh-CN" altLang="en-US" dirty="0"/>
              <a:t>所示，先将调制信号积</a:t>
            </a:r>
            <a:r>
              <a:rPr lang="zh-CN" altLang="en-US" dirty="0" smtClean="0"/>
              <a:t>分，然</a:t>
            </a:r>
            <a:r>
              <a:rPr lang="zh-CN" altLang="en-US" dirty="0"/>
              <a:t>后对载波进行调相，即可实现调 频。这种间接调频方法也称为阿姆斯特朗（ </a:t>
            </a:r>
            <a:r>
              <a:rPr lang="en-US" altLang="zh-CN" dirty="0" smtClean="0"/>
              <a:t>Armstrong</a:t>
            </a:r>
            <a:r>
              <a:rPr lang="zh-CN" altLang="en-US" dirty="0" smtClean="0"/>
              <a:t>）</a:t>
            </a:r>
            <a:r>
              <a:rPr lang="zh-CN" altLang="en-US" dirty="0"/>
              <a:t>法。间接调频时，调制器与振荡</a:t>
            </a:r>
            <a:r>
              <a:rPr lang="zh-CN" altLang="en-US" dirty="0" smtClean="0"/>
              <a:t>器是</a:t>
            </a:r>
            <a:r>
              <a:rPr lang="zh-CN" altLang="en-US" dirty="0"/>
              <a:t>分开的，因此，载波振荡器可以具有较高的频率稳定度和准确度，但实现起来相对直接 调频较为复杂。 </a:t>
            </a:r>
            <a:r>
              <a:rPr lang="en-US" altLang="zh-CN" dirty="0" smtClean="0"/>
              <a:t/>
            </a:r>
            <a:br>
              <a:rPr lang="en-US" altLang="zh-CN" dirty="0" smtClean="0"/>
            </a:br>
            <a:r>
              <a:rPr lang="en-US" altLang="zh-CN" dirty="0" smtClean="0"/>
              <a:t>        </a:t>
            </a:r>
            <a:r>
              <a:rPr lang="zh-CN" altLang="en-US" dirty="0" smtClean="0"/>
              <a:t>实</a:t>
            </a:r>
            <a:r>
              <a:rPr lang="zh-CN" altLang="en-US" dirty="0"/>
              <a:t>现间接调频的关键是如何进行相位调制。通常，实现相位调制的方法有如下三种： </a:t>
            </a:r>
          </a:p>
        </p:txBody>
      </p:sp>
    </p:spTree>
    <p:extLst>
      <p:ext uri="{BB962C8B-B14F-4D97-AF65-F5344CB8AC3E}">
        <p14:creationId xmlns:p14="http://schemas.microsoft.com/office/powerpoint/2010/main" val="3318789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１）矢量合成法。这种方法主要针对的是窄带的调频或调相信号。对于单音调相信号</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当</a:t>
            </a:r>
            <a:r>
              <a:rPr lang="en-US" altLang="zh-CN" dirty="0" smtClean="0"/>
              <a:t>m</a:t>
            </a:r>
            <a:r>
              <a:rPr lang="en-US" altLang="zh-CN" baseline="-25000" dirty="0" smtClean="0"/>
              <a:t>p</a:t>
            </a:r>
            <a:r>
              <a:rPr lang="zh-CN" altLang="en-US" dirty="0" smtClean="0"/>
              <a:t> </a:t>
            </a:r>
            <a:r>
              <a:rPr lang="zh-CN" altLang="en-US" dirty="0"/>
              <a:t>≤</a:t>
            </a:r>
            <a:r>
              <a:rPr lang="el-GR" altLang="zh-CN" dirty="0" smtClean="0"/>
              <a:t>π</a:t>
            </a:r>
            <a:r>
              <a:rPr lang="en-US" altLang="zh-CN" dirty="0" smtClean="0"/>
              <a:t>/12</a:t>
            </a:r>
            <a:r>
              <a:rPr lang="zh-CN" altLang="en-US" dirty="0" smtClean="0"/>
              <a:t>时</a:t>
            </a:r>
            <a:r>
              <a:rPr lang="zh-CN" altLang="en-US" dirty="0"/>
              <a:t>，上式近似为 </a:t>
            </a:r>
            <a:r>
              <a:rPr lang="en-US" altLang="zh-CN" dirty="0" smtClean="0"/>
              <a:t/>
            </a:r>
            <a:br>
              <a:rPr lang="en-US" altLang="zh-CN" dirty="0" smtClean="0"/>
            </a:br>
            <a:r>
              <a:rPr lang="en-US" altLang="zh-CN" dirty="0"/>
              <a:t/>
            </a:r>
            <a:br>
              <a:rPr lang="en-US" altLang="zh-CN" dirty="0"/>
            </a:br>
            <a:r>
              <a:rPr lang="zh-CN" altLang="en-US" dirty="0" smtClean="0"/>
              <a:t>上</a:t>
            </a:r>
            <a:r>
              <a:rPr lang="zh-CN" altLang="en-US" dirty="0"/>
              <a:t>式表明，在调相指数较小时，调相波可由两个信号合成得到。据此式可以得到一种调相 方法，如</a:t>
            </a:r>
            <a:r>
              <a:rPr lang="zh-CN" altLang="en-US" dirty="0" smtClean="0"/>
              <a:t>图</a:t>
            </a:r>
            <a:r>
              <a:rPr lang="en-US" altLang="zh-CN" dirty="0" smtClean="0"/>
              <a:t>7-8</a:t>
            </a:r>
            <a:r>
              <a:rPr lang="zh-CN" altLang="en-US" dirty="0" smtClean="0"/>
              <a:t>（ </a:t>
            </a:r>
            <a:r>
              <a:rPr lang="en-US" altLang="zh-CN" dirty="0" smtClean="0"/>
              <a:t>b</a:t>
            </a:r>
            <a:r>
              <a:rPr lang="zh-CN" altLang="en-US" dirty="0" smtClean="0"/>
              <a:t>）</a:t>
            </a:r>
            <a:r>
              <a:rPr lang="zh-CN" altLang="en-US" dirty="0"/>
              <a:t>所示</a:t>
            </a:r>
            <a:r>
              <a:rPr lang="zh-CN" altLang="en-US" dirty="0" smtClean="0"/>
              <a:t>。</a:t>
            </a: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019594" y="2028409"/>
            <a:ext cx="7104811" cy="852578"/>
          </a:xfrm>
          <a:prstGeom prst="rect">
            <a:avLst/>
          </a:prstGeom>
        </p:spPr>
      </p:pic>
      <p:pic>
        <p:nvPicPr>
          <p:cNvPr id="4" name="图片 3"/>
          <p:cNvPicPr>
            <a:picLocks noChangeAspect="1"/>
          </p:cNvPicPr>
          <p:nvPr/>
        </p:nvPicPr>
        <p:blipFill>
          <a:blip r:embed="rId3"/>
          <a:stretch>
            <a:fillRect/>
          </a:stretch>
        </p:blipFill>
        <p:spPr>
          <a:xfrm>
            <a:off x="1923257" y="3378567"/>
            <a:ext cx="5297483" cy="532345"/>
          </a:xfrm>
          <a:prstGeom prst="rect">
            <a:avLst/>
          </a:prstGeom>
        </p:spPr>
      </p:pic>
      <p:sp>
        <p:nvSpPr>
          <p:cNvPr id="5" name="矩形 4"/>
          <p:cNvSpPr/>
          <p:nvPr/>
        </p:nvSpPr>
        <p:spPr>
          <a:xfrm>
            <a:off x="7402212" y="3413906"/>
            <a:ext cx="931665" cy="461665"/>
          </a:xfrm>
          <a:prstGeom prst="rect">
            <a:avLst/>
          </a:prstGeom>
        </p:spPr>
        <p:txBody>
          <a:bodyPr wrap="none">
            <a:spAutoFit/>
          </a:bodyPr>
          <a:lstStyle/>
          <a:p>
            <a:r>
              <a:rPr lang="en-US" altLang="zh-CN" sz="2400" dirty="0" smtClean="0"/>
              <a:t>(7-19)</a:t>
            </a:r>
            <a:endParaRPr lang="zh-CN" altLang="en-US" sz="2400" dirty="0"/>
          </a:p>
        </p:txBody>
      </p:sp>
    </p:spTree>
    <p:extLst>
      <p:ext uri="{BB962C8B-B14F-4D97-AF65-F5344CB8AC3E}">
        <p14:creationId xmlns:p14="http://schemas.microsoft.com/office/powerpoint/2010/main" val="14595827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这</a:t>
            </a:r>
            <a:r>
              <a:rPr lang="zh-CN" altLang="en-US" dirty="0"/>
              <a:t>种窄带调相（ </a:t>
            </a:r>
            <a:r>
              <a:rPr lang="en-US" altLang="zh-CN" dirty="0" smtClean="0"/>
              <a:t>NBPM</a:t>
            </a:r>
            <a:r>
              <a:rPr lang="zh-CN" altLang="en-US" dirty="0" smtClean="0"/>
              <a:t>）</a:t>
            </a:r>
            <a:r>
              <a:rPr lang="zh-CN" altLang="en-US" dirty="0"/>
              <a:t>方法与普通 </a:t>
            </a:r>
            <a:r>
              <a:rPr lang="en-US" altLang="zh-CN" dirty="0" smtClean="0"/>
              <a:t>AM</a:t>
            </a:r>
            <a:r>
              <a:rPr lang="zh-CN" altLang="en-US" dirty="0" smtClean="0"/>
              <a:t>波</a:t>
            </a:r>
            <a:r>
              <a:rPr lang="zh-CN" altLang="en-US" dirty="0"/>
              <a:t>的实现方法（如</a:t>
            </a:r>
            <a:r>
              <a:rPr lang="zh-CN" altLang="en-US" dirty="0" smtClean="0"/>
              <a:t>图</a:t>
            </a:r>
            <a:r>
              <a:rPr lang="en-US" altLang="zh-CN" dirty="0" smtClean="0"/>
              <a:t>7-8</a:t>
            </a:r>
            <a:r>
              <a:rPr lang="zh-CN" altLang="en-US" dirty="0" smtClean="0"/>
              <a:t>（</a:t>
            </a:r>
            <a:r>
              <a:rPr lang="en-US" altLang="zh-CN" dirty="0"/>
              <a:t>a</a:t>
            </a:r>
            <a:r>
              <a:rPr lang="zh-CN" altLang="en-US" dirty="0" smtClean="0"/>
              <a:t>）</a:t>
            </a:r>
            <a:r>
              <a:rPr lang="zh-CN" altLang="en-US" dirty="0"/>
              <a:t>所示）非常相似， 其主要区别仅在于载波信号的相位上。用矢量合成法实现窄带调频（ </a:t>
            </a:r>
            <a:r>
              <a:rPr lang="en-US" altLang="zh-CN" dirty="0" smtClean="0"/>
              <a:t>NBFM </a:t>
            </a:r>
            <a:r>
              <a:rPr lang="zh-CN" altLang="en-US" dirty="0" smtClean="0"/>
              <a:t>）</a:t>
            </a:r>
            <a:r>
              <a:rPr lang="zh-CN" altLang="en-US" dirty="0"/>
              <a:t>信号的方法如 </a:t>
            </a:r>
            <a:r>
              <a:rPr lang="zh-CN" altLang="en-US" dirty="0" smtClean="0"/>
              <a:t>图</a:t>
            </a:r>
            <a:r>
              <a:rPr lang="en-US" altLang="zh-CN" dirty="0" smtClean="0"/>
              <a:t>7-8</a:t>
            </a:r>
            <a:r>
              <a:rPr lang="zh-CN" altLang="en-US" dirty="0" smtClean="0"/>
              <a:t>（ </a:t>
            </a:r>
            <a:r>
              <a:rPr lang="en-US" altLang="zh-CN" dirty="0" smtClean="0"/>
              <a:t>c</a:t>
            </a:r>
            <a:r>
              <a:rPr lang="zh-CN" altLang="en-US" dirty="0" smtClean="0"/>
              <a:t>）</a:t>
            </a:r>
            <a:r>
              <a:rPr lang="zh-CN" altLang="en-US" dirty="0"/>
              <a:t>所示，图中虚框内的电路为一积分电路，后面是用乘法器（平衡调制器或差分对 电路）及移相器来实现的窄带调相电路。</a:t>
            </a:r>
            <a:br>
              <a:rPr lang="zh-CN" altLang="en-US" dirty="0"/>
            </a:br>
            <a:endParaRPr lang="zh-CN" altLang="en-US" dirty="0"/>
          </a:p>
        </p:txBody>
      </p:sp>
    </p:spTree>
    <p:extLst>
      <p:ext uri="{BB962C8B-B14F-4D97-AF65-F5344CB8AC3E}">
        <p14:creationId xmlns:p14="http://schemas.microsoft.com/office/powerpoint/2010/main" val="32225634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085" y="998484"/>
            <a:ext cx="7173829" cy="4638228"/>
          </a:xfrm>
          <a:prstGeom prst="rect">
            <a:avLst/>
          </a:prstGeom>
        </p:spPr>
      </p:pic>
      <p:sp>
        <p:nvSpPr>
          <p:cNvPr id="4" name="矩形 3"/>
          <p:cNvSpPr/>
          <p:nvPr/>
        </p:nvSpPr>
        <p:spPr>
          <a:xfrm>
            <a:off x="2430226" y="5693331"/>
            <a:ext cx="4283545" cy="461665"/>
          </a:xfrm>
          <a:prstGeom prst="rect">
            <a:avLst/>
          </a:prstGeom>
        </p:spPr>
        <p:txBody>
          <a:bodyPr wrap="none">
            <a:spAutoFit/>
          </a:bodyPr>
          <a:lstStyle/>
          <a:p>
            <a:pPr algn="ctr"/>
            <a:r>
              <a:rPr lang="zh-CN" altLang="en-US" sz="2400" dirty="0" smtClean="0"/>
              <a:t>图</a:t>
            </a:r>
            <a:r>
              <a:rPr lang="en-US" altLang="zh-CN" sz="2400" dirty="0" smtClean="0"/>
              <a:t>7-8</a:t>
            </a:r>
            <a:r>
              <a:rPr lang="zh-CN" altLang="en-US" sz="2400" dirty="0"/>
              <a:t>　矢量合成法调相与调频</a:t>
            </a:r>
          </a:p>
        </p:txBody>
      </p:sp>
    </p:spTree>
    <p:extLst>
      <p:ext uri="{BB962C8B-B14F-4D97-AF65-F5344CB8AC3E}">
        <p14:creationId xmlns:p14="http://schemas.microsoft.com/office/powerpoint/2010/main" val="1626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 </a:t>
            </a:r>
            <a:r>
              <a:rPr lang="zh-CN" altLang="en-US" dirty="0"/>
              <a:t>２）可变移相法</a:t>
            </a:r>
            <a:r>
              <a:rPr lang="zh-CN" altLang="en-US" dirty="0" smtClean="0"/>
              <a:t>。可</a:t>
            </a:r>
            <a:r>
              <a:rPr lang="zh-CN" altLang="en-US" dirty="0"/>
              <a:t>变移相法就是利用调制信号控制移相网络或谐振回路的电抗元件 或电阻元件来实现调相。应用最广泛的是变容二极管调相电路。通常情况下，用这种方法 得到的调相波的最大不失真相移 </a:t>
            </a:r>
            <a:r>
              <a:rPr lang="en-US" altLang="zh-CN" dirty="0" smtClean="0"/>
              <a:t>m</a:t>
            </a:r>
            <a:r>
              <a:rPr lang="en-US" altLang="zh-CN" baseline="-25000" dirty="0" smtClean="0"/>
              <a:t>p</a:t>
            </a:r>
            <a:r>
              <a:rPr lang="zh-CN" altLang="en-US" dirty="0" smtClean="0"/>
              <a:t>受</a:t>
            </a:r>
            <a:r>
              <a:rPr lang="zh-CN" altLang="en-US" dirty="0"/>
              <a:t>谐振回路或相移网络相频特性非线性的限制，一般 都</a:t>
            </a:r>
            <a:r>
              <a:rPr lang="zh-CN" altLang="en-US" dirty="0" smtClean="0"/>
              <a:t>在</a:t>
            </a:r>
            <a:r>
              <a:rPr lang="en-US" altLang="zh-CN" dirty="0" smtClean="0"/>
              <a:t>30</a:t>
            </a:r>
            <a:r>
              <a:rPr lang="zh-CN" altLang="en-US" dirty="0" smtClean="0"/>
              <a:t> </a:t>
            </a:r>
            <a:r>
              <a:rPr lang="en-US" altLang="zh-CN" dirty="0"/>
              <a:t>°</a:t>
            </a:r>
            <a:r>
              <a:rPr lang="zh-CN" altLang="en-US" dirty="0"/>
              <a:t>以下。为了增大 </a:t>
            </a:r>
            <a:r>
              <a:rPr lang="en-US" altLang="zh-CN" dirty="0" smtClean="0"/>
              <a:t>m</a:t>
            </a:r>
            <a:r>
              <a:rPr lang="en-US" altLang="zh-CN" baseline="-25000" dirty="0" smtClean="0"/>
              <a:t>p</a:t>
            </a:r>
            <a:r>
              <a:rPr lang="zh-CN" altLang="en-US" dirty="0" smtClean="0"/>
              <a:t>，</a:t>
            </a:r>
            <a:r>
              <a:rPr lang="zh-CN" altLang="en-US" dirty="0"/>
              <a:t>可以采用多级级联调相电路</a:t>
            </a:r>
            <a:r>
              <a:rPr lang="zh-CN" altLang="en-US" dirty="0" smtClean="0"/>
              <a:t>。</a:t>
            </a:r>
            <a:r>
              <a:rPr lang="en-US" altLang="zh-CN" dirty="0" smtClean="0"/>
              <a:t/>
            </a:r>
            <a:br>
              <a:rPr lang="en-US" altLang="zh-CN" dirty="0" smtClean="0"/>
            </a:br>
            <a:r>
              <a:rPr lang="en-US" altLang="zh-CN" dirty="0" smtClean="0"/>
              <a:t>       </a:t>
            </a:r>
            <a:r>
              <a:rPr lang="zh-CN" altLang="en-US" dirty="0" smtClean="0"/>
              <a:t>（ </a:t>
            </a:r>
            <a:r>
              <a:rPr lang="zh-CN" altLang="en-US" dirty="0"/>
              <a:t>３）可变延时法。将载波信号通过一可控延时的网络，延时时间 </a:t>
            </a:r>
            <a:r>
              <a:rPr lang="el-GR" altLang="zh-CN" dirty="0"/>
              <a:t>τ </a:t>
            </a:r>
            <a:r>
              <a:rPr lang="zh-CN" altLang="en-US" dirty="0"/>
              <a:t>受调制信号控制，即</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568465" y="4870105"/>
            <a:ext cx="2007070" cy="478507"/>
          </a:xfrm>
          <a:prstGeom prst="rect">
            <a:avLst/>
          </a:prstGeom>
        </p:spPr>
      </p:pic>
      <p:sp>
        <p:nvSpPr>
          <p:cNvPr id="4" name="矩形 3"/>
          <p:cNvSpPr/>
          <p:nvPr/>
        </p:nvSpPr>
        <p:spPr>
          <a:xfrm>
            <a:off x="7440013" y="4886947"/>
            <a:ext cx="852217" cy="461665"/>
          </a:xfrm>
          <a:prstGeom prst="rect">
            <a:avLst/>
          </a:prstGeom>
        </p:spPr>
        <p:txBody>
          <a:bodyPr wrap="square">
            <a:spAutoFit/>
          </a:bodyPr>
          <a:lstStyle/>
          <a:p>
            <a:r>
              <a:rPr lang="en-US" altLang="zh-CN" sz="2400" dirty="0" smtClean="0"/>
              <a:t>(7-20)</a:t>
            </a:r>
            <a:endParaRPr lang="zh-CN" altLang="en-US" sz="2400" dirty="0"/>
          </a:p>
        </p:txBody>
      </p:sp>
    </p:spTree>
    <p:extLst>
      <p:ext uri="{BB962C8B-B14F-4D97-AF65-F5344CB8AC3E}">
        <p14:creationId xmlns:p14="http://schemas.microsoft.com/office/powerpoint/2010/main" val="208472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则</a:t>
            </a:r>
            <a:r>
              <a:rPr lang="zh-CN" altLang="en-US" dirty="0"/>
              <a:t>输出信号</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此可知，输出信号已变成调相信号了</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除上述调频方法外，还可用锁相调频法（见第八章）和用计算机模拟调频微分方程的方 法产生调频信号</a:t>
            </a:r>
            <a:r>
              <a:rPr lang="zh-CN" altLang="en-US" dirty="0" smtClean="0"/>
              <a:t>。</a:t>
            </a:r>
            <a:r>
              <a:rPr lang="en-US" altLang="zh-CN" dirty="0" smtClean="0"/>
              <a:t/>
            </a:r>
            <a:br>
              <a:rPr lang="en-US" altLang="zh-CN" dirty="0" smtClean="0"/>
            </a:br>
            <a:r>
              <a:rPr lang="zh-CN" altLang="en-US" b="1" dirty="0"/>
              <a:t>三、调频器的性能指标</a:t>
            </a:r>
            <a:r>
              <a:rPr lang="zh-CN" altLang="en-US" dirty="0"/>
              <a:t/>
            </a:r>
            <a:br>
              <a:rPr lang="zh-CN" altLang="en-US" dirty="0"/>
            </a:br>
            <a:r>
              <a:rPr lang="zh-CN" altLang="en-US" dirty="0" smtClean="0"/>
              <a:t>         调</a:t>
            </a:r>
            <a:r>
              <a:rPr lang="zh-CN" altLang="en-US" dirty="0"/>
              <a:t>频器的调制特性称为调频特性。所谓调频，就是输出已调信号的频率（或频偏）随输 入信号规律变化，因此，调频特性可以用 </a:t>
            </a:r>
            <a:r>
              <a:rPr lang="en-US" altLang="zh-CN" i="1" dirty="0" smtClean="0"/>
              <a:t>f</a:t>
            </a:r>
            <a:r>
              <a:rPr lang="en-US" altLang="zh-CN" dirty="0" smtClean="0"/>
              <a:t>(t)</a:t>
            </a:r>
            <a:r>
              <a:rPr lang="zh-CN" altLang="en-US" dirty="0" smtClean="0"/>
              <a:t>或</a:t>
            </a:r>
            <a:r>
              <a:rPr lang="el-GR" altLang="zh-CN" dirty="0"/>
              <a:t>Δ </a:t>
            </a:r>
            <a:r>
              <a:rPr lang="en-US" altLang="zh-CN" i="1" dirty="0"/>
              <a:t>f</a:t>
            </a:r>
            <a:r>
              <a:rPr lang="en-US" altLang="zh-CN" dirty="0"/>
              <a:t>(t)</a:t>
            </a:r>
            <a:r>
              <a:rPr lang="zh-CN" altLang="en-US" dirty="0" smtClean="0"/>
              <a:t>与 </a:t>
            </a:r>
            <a:r>
              <a:rPr lang="en-US" altLang="zh-CN" dirty="0" smtClean="0"/>
              <a:t>u</a:t>
            </a:r>
            <a:r>
              <a:rPr lang="el-GR" altLang="zh-CN" baseline="-25000" dirty="0" smtClean="0"/>
              <a:t>Ω</a:t>
            </a:r>
            <a:r>
              <a:rPr lang="el-GR" altLang="zh-CN" dirty="0" smtClean="0"/>
              <a:t> </a:t>
            </a:r>
            <a:r>
              <a:rPr lang="zh-CN" altLang="en-US" dirty="0"/>
              <a:t>之间的关系曲线表示，称为</a:t>
            </a:r>
            <a:r>
              <a:rPr lang="zh-CN" altLang="en-US" dirty="0" smtClean="0"/>
              <a:t>调频</a:t>
            </a:r>
            <a:r>
              <a:rPr lang="zh-CN" altLang="en-US" dirty="0"/>
              <a:t>特性曲线，如</a:t>
            </a:r>
            <a:r>
              <a:rPr lang="zh-CN" altLang="en-US" dirty="0" smtClean="0"/>
              <a:t>图</a:t>
            </a:r>
            <a:r>
              <a:rPr lang="en-US" altLang="zh-CN" dirty="0" smtClean="0"/>
              <a:t>7-9</a:t>
            </a:r>
            <a:r>
              <a:rPr lang="zh-CN" altLang="en-US" dirty="0" smtClean="0"/>
              <a:t>所</a:t>
            </a:r>
            <a:r>
              <a:rPr lang="zh-CN" altLang="en-US" dirty="0"/>
              <a:t>示。</a:t>
            </a:r>
            <a:br>
              <a:rPr lang="zh-CN" altLang="en-US"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215778" y="1427641"/>
            <a:ext cx="6712443" cy="524020"/>
          </a:xfrm>
          <a:prstGeom prst="rect">
            <a:avLst/>
          </a:prstGeom>
        </p:spPr>
      </p:pic>
    </p:spTree>
    <p:extLst>
      <p:ext uri="{BB962C8B-B14F-4D97-AF65-F5344CB8AC3E}">
        <p14:creationId xmlns:p14="http://schemas.microsoft.com/office/powerpoint/2010/main" val="1268693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7886700" cy="5690415"/>
          </a:xfrm>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2875" y="998484"/>
            <a:ext cx="3178249" cy="5213131"/>
          </a:xfrm>
          <a:prstGeom prst="rect">
            <a:avLst/>
          </a:prstGeom>
        </p:spPr>
      </p:pic>
      <p:sp>
        <p:nvSpPr>
          <p:cNvPr id="4" name="矩形 3"/>
          <p:cNvSpPr/>
          <p:nvPr/>
        </p:nvSpPr>
        <p:spPr>
          <a:xfrm>
            <a:off x="3199668" y="6235043"/>
            <a:ext cx="2744662" cy="461665"/>
          </a:xfrm>
          <a:prstGeom prst="rect">
            <a:avLst/>
          </a:prstGeom>
        </p:spPr>
        <p:txBody>
          <a:bodyPr wrap="none">
            <a:spAutoFit/>
          </a:bodyPr>
          <a:lstStyle/>
          <a:p>
            <a:pPr algn="ctr"/>
            <a:r>
              <a:rPr lang="zh-CN" altLang="en-US" sz="2400" dirty="0" smtClean="0"/>
              <a:t>图</a:t>
            </a:r>
            <a:r>
              <a:rPr lang="en-US" altLang="zh-CN" sz="2400" dirty="0" smtClean="0"/>
              <a:t>7-1</a:t>
            </a:r>
            <a:r>
              <a:rPr lang="zh-CN" altLang="en-US" sz="2400" dirty="0" smtClean="0"/>
              <a:t>　调频波波形</a:t>
            </a:r>
            <a:endParaRPr lang="zh-CN" altLang="en-US" sz="2400" dirty="0"/>
          </a:p>
        </p:txBody>
      </p:sp>
    </p:spTree>
    <p:extLst>
      <p:ext uri="{BB962C8B-B14F-4D97-AF65-F5344CB8AC3E}">
        <p14:creationId xmlns:p14="http://schemas.microsoft.com/office/powerpoint/2010/main" val="1497351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4805" y="998484"/>
            <a:ext cx="4894390" cy="4674241"/>
          </a:xfrm>
          <a:prstGeom prst="rect">
            <a:avLst/>
          </a:prstGeom>
        </p:spPr>
      </p:pic>
      <p:sp>
        <p:nvSpPr>
          <p:cNvPr id="4" name="矩形 3"/>
          <p:cNvSpPr/>
          <p:nvPr/>
        </p:nvSpPr>
        <p:spPr>
          <a:xfrm>
            <a:off x="3045780" y="5788562"/>
            <a:ext cx="3052439" cy="461665"/>
          </a:xfrm>
          <a:prstGeom prst="rect">
            <a:avLst/>
          </a:prstGeom>
        </p:spPr>
        <p:txBody>
          <a:bodyPr wrap="none">
            <a:spAutoFit/>
          </a:bodyPr>
          <a:lstStyle/>
          <a:p>
            <a:pPr algn="ctr"/>
            <a:r>
              <a:rPr lang="zh-CN" altLang="en-US" sz="2400" dirty="0" smtClean="0"/>
              <a:t>图</a:t>
            </a:r>
            <a:r>
              <a:rPr lang="en-US" altLang="zh-CN" sz="2400" dirty="0" smtClean="0"/>
              <a:t>7-9</a:t>
            </a:r>
            <a:r>
              <a:rPr lang="zh-CN" altLang="en-US" sz="2400" dirty="0"/>
              <a:t>　调频特性曲线</a:t>
            </a:r>
          </a:p>
        </p:txBody>
      </p:sp>
    </p:spTree>
    <p:extLst>
      <p:ext uri="{BB962C8B-B14F-4D97-AF65-F5344CB8AC3E}">
        <p14:creationId xmlns:p14="http://schemas.microsoft.com/office/powerpoint/2010/main" val="1028175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无线通信中，对调频器的主要要求有调制性能和载波性能两个方面，通常用下述</a:t>
            </a:r>
            <a:r>
              <a:rPr lang="zh-CN" altLang="en-US" dirty="0" smtClean="0"/>
              <a:t>指标</a:t>
            </a:r>
            <a:r>
              <a:rPr lang="zh-CN" altLang="en-US" dirty="0"/>
              <a:t>来衡量</a:t>
            </a:r>
            <a:r>
              <a:rPr lang="zh-CN" altLang="en-US" dirty="0" smtClean="0"/>
              <a:t>：</a:t>
            </a:r>
            <a:r>
              <a:rPr lang="en-US" altLang="zh-CN" dirty="0" smtClean="0"/>
              <a:t/>
            </a:r>
            <a:br>
              <a:rPr lang="en-US" altLang="zh-CN" dirty="0" smtClean="0"/>
            </a:br>
            <a:r>
              <a:rPr lang="en-US" altLang="zh-CN" dirty="0" smtClean="0"/>
              <a:t>        </a:t>
            </a:r>
            <a:r>
              <a:rPr lang="zh-CN" altLang="en-US" dirty="0" smtClean="0"/>
              <a:t>１</a:t>
            </a:r>
            <a:r>
              <a:rPr lang="zh-CN" altLang="en-US" dirty="0"/>
              <a:t>）调制特性线性度 </a:t>
            </a:r>
            <a:r>
              <a:rPr lang="en-US" altLang="zh-CN" dirty="0" smtClean="0"/>
              <a:t/>
            </a:r>
            <a:br>
              <a:rPr lang="en-US" altLang="zh-CN" dirty="0" smtClean="0"/>
            </a:br>
            <a:r>
              <a:rPr lang="en-US" altLang="zh-CN" dirty="0"/>
              <a:t> </a:t>
            </a:r>
            <a:r>
              <a:rPr lang="en-US" altLang="zh-CN" dirty="0" smtClean="0"/>
              <a:t>       </a:t>
            </a:r>
            <a:r>
              <a:rPr lang="zh-CN" altLang="en-US" dirty="0" smtClean="0"/>
              <a:t>调</a:t>
            </a:r>
            <a:r>
              <a:rPr lang="zh-CN" altLang="en-US" dirty="0"/>
              <a:t>制特性线性度要高，即</a:t>
            </a:r>
            <a:r>
              <a:rPr lang="zh-CN" altLang="en-US" dirty="0" smtClean="0"/>
              <a:t>图</a:t>
            </a:r>
            <a:r>
              <a:rPr lang="en-US" altLang="zh-CN" dirty="0" smtClean="0"/>
              <a:t>7-9</a:t>
            </a:r>
            <a:r>
              <a:rPr lang="zh-CN" altLang="en-US" dirty="0" smtClean="0"/>
              <a:t>曲</a:t>
            </a:r>
            <a:r>
              <a:rPr lang="zh-CN" altLang="en-US" dirty="0"/>
              <a:t>线的线性度要高，以避免调制失真。调制特性线性 度是调频器的重要指标，离开了线性指标，其他指标再好，也无意义。工程中常用微分线 性来考察。实际上调制特性不可能做到完全线性，只能保证在一定范围内近似线性。</a:t>
            </a:r>
          </a:p>
        </p:txBody>
      </p:sp>
    </p:spTree>
    <p:extLst>
      <p:ext uri="{BB962C8B-B14F-4D97-AF65-F5344CB8AC3E}">
        <p14:creationId xmlns:p14="http://schemas.microsoft.com/office/powerpoint/2010/main" val="3656617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２</a:t>
            </a:r>
            <a:r>
              <a:rPr lang="zh-CN" altLang="en-US" dirty="0"/>
              <a:t>）最大频偏 </a:t>
            </a:r>
            <a:r>
              <a:rPr lang="el-GR" altLang="zh-CN" dirty="0"/>
              <a:t>Δ </a:t>
            </a:r>
            <a:r>
              <a:rPr lang="en-US" altLang="zh-CN" i="1" dirty="0" smtClean="0"/>
              <a:t>f</a:t>
            </a:r>
            <a:r>
              <a:rPr lang="en-US" altLang="zh-CN" baseline="-25000" dirty="0" smtClean="0"/>
              <a:t>m</a:t>
            </a:r>
            <a:br>
              <a:rPr lang="en-US" altLang="zh-CN" baseline="-25000" dirty="0" smtClean="0"/>
            </a:br>
            <a:r>
              <a:rPr lang="en-US" altLang="zh-CN" baseline="-25000" dirty="0"/>
              <a:t> </a:t>
            </a:r>
            <a:r>
              <a:rPr lang="en-US" altLang="zh-CN" baseline="-25000" dirty="0" smtClean="0"/>
              <a:t>           </a:t>
            </a:r>
            <a:r>
              <a:rPr lang="zh-CN" altLang="en-US" dirty="0" smtClean="0"/>
              <a:t>最</a:t>
            </a:r>
            <a:r>
              <a:rPr lang="zh-CN" altLang="en-US" dirty="0"/>
              <a:t>大频</a:t>
            </a:r>
            <a:r>
              <a:rPr lang="zh-CN" altLang="en-US" dirty="0" smtClean="0"/>
              <a:t>偏</a:t>
            </a:r>
            <a:r>
              <a:rPr lang="el-GR" altLang="zh-CN" dirty="0" smtClean="0"/>
              <a:t>Δ </a:t>
            </a:r>
            <a:r>
              <a:rPr lang="en-US" altLang="zh-CN" i="1" dirty="0"/>
              <a:t>f</a:t>
            </a:r>
            <a:r>
              <a:rPr lang="en-US" altLang="zh-CN" baseline="-25000" dirty="0"/>
              <a:t>m</a:t>
            </a:r>
            <a:r>
              <a:rPr lang="zh-CN" altLang="en-US" dirty="0" smtClean="0"/>
              <a:t>要</a:t>
            </a:r>
            <a:r>
              <a:rPr lang="zh-CN" altLang="en-US" dirty="0"/>
              <a:t>满足要求，并且在保证线性度的条件下要尽可能地</a:t>
            </a:r>
            <a:r>
              <a:rPr lang="zh-CN" altLang="en-US" dirty="0" smtClean="0"/>
              <a:t>使</a:t>
            </a:r>
            <a:r>
              <a:rPr lang="el-GR" altLang="zh-CN" dirty="0"/>
              <a:t>Δ </a:t>
            </a:r>
            <a:r>
              <a:rPr lang="en-US" altLang="zh-CN" i="1" dirty="0"/>
              <a:t>f</a:t>
            </a:r>
            <a:r>
              <a:rPr lang="en-US" altLang="zh-CN" baseline="-25000" dirty="0"/>
              <a:t>m</a:t>
            </a:r>
            <a:r>
              <a:rPr lang="zh-CN" altLang="en-US" dirty="0" smtClean="0"/>
              <a:t>大</a:t>
            </a:r>
            <a:r>
              <a:rPr lang="zh-CN" altLang="en-US" dirty="0"/>
              <a:t>一些，</a:t>
            </a:r>
            <a:r>
              <a:rPr lang="zh-CN" altLang="en-US" dirty="0" smtClean="0"/>
              <a:t>从而</a:t>
            </a:r>
            <a:r>
              <a:rPr lang="zh-CN" altLang="en-US" dirty="0"/>
              <a:t>提高线性范围，以保</a:t>
            </a:r>
            <a:r>
              <a:rPr lang="zh-CN" altLang="en-US" dirty="0" smtClean="0"/>
              <a:t>证</a:t>
            </a:r>
            <a:r>
              <a:rPr lang="en-US" altLang="zh-CN" dirty="0" smtClean="0"/>
              <a:t/>
            </a:r>
            <a:br>
              <a:rPr lang="en-US" altLang="zh-CN" dirty="0" smtClean="0"/>
            </a:br>
            <a:r>
              <a:rPr lang="el-GR" altLang="zh-CN" dirty="0" smtClean="0"/>
              <a:t>Δ</a:t>
            </a:r>
            <a:r>
              <a:rPr lang="en-US" altLang="zh-CN" i="1" dirty="0" smtClean="0"/>
              <a:t>f</a:t>
            </a:r>
            <a:r>
              <a:rPr lang="en-US" altLang="zh-CN" dirty="0" smtClean="0"/>
              <a:t>(t)</a:t>
            </a:r>
            <a:r>
              <a:rPr lang="zh-CN" altLang="en-US" dirty="0" smtClean="0"/>
              <a:t>与 </a:t>
            </a:r>
            <a:r>
              <a:rPr lang="en-US" altLang="zh-CN" dirty="0" smtClean="0"/>
              <a:t>u</a:t>
            </a:r>
            <a:r>
              <a:rPr lang="el-GR" altLang="zh-CN" baseline="-25000" dirty="0" smtClean="0"/>
              <a:t>Ω</a:t>
            </a:r>
            <a:r>
              <a:rPr lang="el-GR" altLang="zh-CN" dirty="0" smtClean="0"/>
              <a:t> </a:t>
            </a:r>
            <a:r>
              <a:rPr lang="zh-CN" altLang="en-US" dirty="0"/>
              <a:t>之间在较宽范围内成线性关系。不同的调频系统对</a:t>
            </a:r>
            <a:r>
              <a:rPr lang="zh-CN" altLang="en-US" dirty="0" smtClean="0"/>
              <a:t>最大</a:t>
            </a:r>
            <a:r>
              <a:rPr lang="zh-CN" altLang="en-US" dirty="0"/>
              <a:t>频偏的要求不同。通常情况下，调制线性与最大频偏相矛盾，要输出频偏大，调制线性 就做不好，反之，调制线性就好。工程中，在保证较好的调制线性条件下，应尽量使最大</a:t>
            </a:r>
            <a:r>
              <a:rPr lang="zh-CN" altLang="en-US" dirty="0" smtClean="0"/>
              <a:t>频偏</a:t>
            </a:r>
            <a:r>
              <a:rPr lang="zh-CN" altLang="en-US" dirty="0"/>
              <a:t>大一些。</a:t>
            </a:r>
          </a:p>
        </p:txBody>
      </p:sp>
    </p:spTree>
    <p:extLst>
      <p:ext uri="{BB962C8B-B14F-4D97-AF65-F5344CB8AC3E}">
        <p14:creationId xmlns:p14="http://schemas.microsoft.com/office/powerpoint/2010/main" val="3256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３</a:t>
            </a:r>
            <a:r>
              <a:rPr lang="zh-CN" altLang="en-US" dirty="0"/>
              <a:t>）调制灵敏度 调制灵敏度要高。调制特性曲线在原点处的斜率就是调频灵敏</a:t>
            </a:r>
            <a:r>
              <a:rPr lang="zh-CN" altLang="en-US" dirty="0" smtClean="0"/>
              <a:t>度</a:t>
            </a:r>
            <a:r>
              <a:rPr lang="en-US" altLang="zh-CN" dirty="0" smtClean="0"/>
              <a:t>k</a:t>
            </a:r>
            <a:r>
              <a:rPr lang="en-US" altLang="zh-CN" baseline="-25000" dirty="0" smtClean="0"/>
              <a:t>f</a:t>
            </a:r>
            <a:r>
              <a:rPr lang="zh-CN" altLang="en-US" dirty="0" smtClean="0"/>
              <a:t>，</a:t>
            </a:r>
            <a:r>
              <a:rPr lang="zh-CN" altLang="en-US" dirty="0"/>
              <a:t>它表示了输入</a:t>
            </a:r>
            <a:r>
              <a:rPr lang="zh-CN" altLang="en-US" dirty="0" smtClean="0"/>
              <a:t>的调</a:t>
            </a:r>
            <a:r>
              <a:rPr lang="zh-CN" altLang="en-US" dirty="0"/>
              <a:t>制信号对输出的调频信号的频率的控制能力， </a:t>
            </a:r>
            <a:r>
              <a:rPr lang="en-US" altLang="zh-CN" dirty="0"/>
              <a:t>k</a:t>
            </a:r>
            <a:r>
              <a:rPr lang="en-US" altLang="zh-CN" baseline="-25000" dirty="0"/>
              <a:t>f</a:t>
            </a:r>
            <a:r>
              <a:rPr lang="zh-CN" altLang="en-US" dirty="0" smtClean="0"/>
              <a:t>越</a:t>
            </a:r>
            <a:r>
              <a:rPr lang="zh-CN" altLang="en-US" dirty="0"/>
              <a:t>大，同样的 </a:t>
            </a:r>
            <a:r>
              <a:rPr lang="en-US" altLang="zh-CN" dirty="0" smtClean="0"/>
              <a:t>U</a:t>
            </a:r>
            <a:r>
              <a:rPr lang="el-GR" altLang="zh-CN" baseline="-25000" dirty="0" smtClean="0"/>
              <a:t>Ω</a:t>
            </a:r>
            <a:r>
              <a:rPr lang="el-GR" altLang="zh-CN" dirty="0"/>
              <a:t/>
            </a:r>
            <a:br>
              <a:rPr lang="el-GR" altLang="zh-CN" dirty="0"/>
            </a:br>
            <a:r>
              <a:rPr lang="zh-CN" altLang="en-US" dirty="0"/>
              <a:t>值产生的</a:t>
            </a:r>
            <a:r>
              <a:rPr lang="el-GR" altLang="zh-CN" dirty="0"/>
              <a:t>Δ </a:t>
            </a:r>
            <a:r>
              <a:rPr lang="en-US" altLang="zh-CN" i="1" dirty="0" smtClean="0"/>
              <a:t>f</a:t>
            </a:r>
            <a:r>
              <a:rPr lang="en-US" altLang="zh-CN" baseline="-25000" dirty="0" smtClean="0"/>
              <a:t>m</a:t>
            </a:r>
            <a:r>
              <a:rPr lang="zh-CN" altLang="en-US" dirty="0" smtClean="0"/>
              <a:t>越</a:t>
            </a:r>
            <a:r>
              <a:rPr lang="zh-CN" altLang="en-US" dirty="0"/>
              <a:t>大。一 般地，调制灵敏度与调频器的中心工作频率（通常为载频）及变容二极管的直流偏置等因素 有关。</a:t>
            </a:r>
          </a:p>
        </p:txBody>
      </p:sp>
    </p:spTree>
    <p:extLst>
      <p:ext uri="{BB962C8B-B14F-4D97-AF65-F5344CB8AC3E}">
        <p14:creationId xmlns:p14="http://schemas.microsoft.com/office/powerpoint/2010/main" val="37405892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４</a:t>
            </a:r>
            <a:r>
              <a:rPr lang="zh-CN" altLang="en-US" dirty="0"/>
              <a:t>）中心频率 载波性能要好。调频的瞬时频率就是以载</a:t>
            </a:r>
            <a:r>
              <a:rPr lang="zh-CN" altLang="en-US" dirty="0" smtClean="0"/>
              <a:t>频</a:t>
            </a:r>
            <a:r>
              <a:rPr lang="en-US" altLang="zh-CN" i="1" dirty="0" smtClean="0"/>
              <a:t>f</a:t>
            </a:r>
            <a:r>
              <a:rPr lang="en-US" altLang="zh-CN" baseline="-25000" dirty="0" smtClean="0"/>
              <a:t>c</a:t>
            </a:r>
            <a:r>
              <a:rPr lang="zh-CN" altLang="en-US" dirty="0"/>
              <a:t>为中心变化的，因此，为了保证调制器 的性能，防止调频信号频谱落到接收机的通带之外而产生较大的失真和邻道干扰，对载波频</a:t>
            </a:r>
            <a:r>
              <a:rPr lang="zh-CN" altLang="en-US" dirty="0" smtClean="0"/>
              <a:t>率</a:t>
            </a:r>
            <a:r>
              <a:rPr lang="en-US" altLang="zh-CN" i="1" dirty="0" smtClean="0"/>
              <a:t>f</a:t>
            </a:r>
            <a:r>
              <a:rPr lang="en-US" altLang="zh-CN" baseline="-25000" dirty="0" smtClean="0"/>
              <a:t>c</a:t>
            </a:r>
            <a:r>
              <a:rPr lang="zh-CN" altLang="en-US" dirty="0"/>
              <a:t>要有严格的限定，其包括频率、准确度和稳定度。此外，载波振荡的幅度要保持</a:t>
            </a:r>
            <a:r>
              <a:rPr lang="zh-CN" altLang="en-US" dirty="0" smtClean="0"/>
              <a:t>恒定</a:t>
            </a:r>
            <a:r>
              <a:rPr lang="zh-CN" altLang="en-US" dirty="0"/>
              <a:t>，寄生调幅要小。</a:t>
            </a:r>
            <a:r>
              <a:rPr lang="zh-CN" altLang="en-US" dirty="0" smtClean="0"/>
              <a:t/>
            </a:r>
            <a:br>
              <a:rPr lang="zh-CN" altLang="en-US" dirty="0" smtClean="0"/>
            </a:br>
            <a:r>
              <a:rPr lang="zh-CN" altLang="en-US" dirty="0" smtClean="0"/>
              <a:t/>
            </a:r>
            <a:br>
              <a:rPr lang="zh-CN" altLang="en-US" dirty="0" smtClean="0"/>
            </a:br>
            <a:r>
              <a:rPr lang="zh-CN" altLang="en-US" dirty="0"/>
              <a:t/>
            </a:r>
            <a:br>
              <a:rPr lang="zh-CN" altLang="en-US" dirty="0"/>
            </a:br>
            <a:r>
              <a:rPr lang="zh-CN" altLang="en-US" dirty="0"/>
              <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39847775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a:t>
            </a:r>
            <a:r>
              <a:rPr lang="zh-CN" altLang="en-US" sz="3200" b="1" dirty="0"/>
              <a:t>三节　变容二极管直接调频电</a:t>
            </a:r>
            <a:r>
              <a:rPr lang="zh-CN" altLang="en-US" sz="3200" b="1" dirty="0" smtClean="0"/>
              <a:t>路</a:t>
            </a:r>
            <a:r>
              <a:rPr lang="en-US" altLang="zh-CN" sz="3200" b="1" dirty="0" smtClean="0"/>
              <a:t/>
            </a:r>
            <a:br>
              <a:rPr lang="en-US" altLang="zh-CN" sz="3200" b="1" dirty="0" smtClean="0"/>
            </a:br>
            <a:r>
              <a:rPr lang="zh-CN" altLang="en-US" b="1" dirty="0"/>
              <a:t>一、变容二极管及其特</a:t>
            </a:r>
            <a:r>
              <a:rPr lang="zh-CN" altLang="en-US" b="1" dirty="0" smtClean="0"/>
              <a:t>性</a:t>
            </a:r>
            <a:r>
              <a:rPr lang="en-US" altLang="zh-CN" dirty="0" smtClean="0"/>
              <a:t/>
            </a:r>
            <a:br>
              <a:rPr lang="en-US" altLang="zh-CN" dirty="0" smtClean="0"/>
            </a:br>
            <a:r>
              <a:rPr lang="en-US" altLang="zh-CN" dirty="0" smtClean="0"/>
              <a:t>         </a:t>
            </a:r>
            <a:r>
              <a:rPr lang="zh-CN" altLang="en-US" dirty="0" smtClean="0"/>
              <a:t>变</a:t>
            </a:r>
            <a:r>
              <a:rPr lang="zh-CN" altLang="en-US" dirty="0"/>
              <a:t>容二极管利</a:t>
            </a:r>
            <a:r>
              <a:rPr lang="zh-CN" altLang="en-US" dirty="0" smtClean="0"/>
              <a:t>用</a:t>
            </a:r>
            <a:r>
              <a:rPr lang="en-US" altLang="zh-CN" dirty="0" smtClean="0"/>
              <a:t>PN</a:t>
            </a:r>
            <a:r>
              <a:rPr lang="zh-CN" altLang="en-US" dirty="0" smtClean="0"/>
              <a:t>结</a:t>
            </a:r>
            <a:r>
              <a:rPr lang="zh-CN" altLang="en-US" dirty="0"/>
              <a:t>反向偏置时势垒电容随外加反向偏压变化的机理，在制作半导 体二极管的工艺上进行特殊处理，控制掺杂浓度和掺杂分布，使二极管的势垒电容灵敏地 随反偏电压变化且呈现较大的变化。这样制作的变容二极管可以看作一压控电容，在调频 振荡器中起着可变电容的作用。 </a:t>
            </a:r>
            <a:r>
              <a:rPr lang="en-US" altLang="zh-CN" dirty="0" smtClean="0"/>
              <a:t/>
            </a:r>
            <a:br>
              <a:rPr lang="en-US" altLang="zh-CN" dirty="0" smtClean="0"/>
            </a:br>
            <a:r>
              <a:rPr lang="en-US" altLang="zh-CN" dirty="0"/>
              <a:t> </a:t>
            </a:r>
            <a:r>
              <a:rPr lang="en-US" altLang="zh-CN" dirty="0" smtClean="0"/>
              <a:t>       </a:t>
            </a:r>
            <a:r>
              <a:rPr lang="zh-CN" altLang="en-US" dirty="0" smtClean="0"/>
              <a:t>变</a:t>
            </a:r>
            <a:r>
              <a:rPr lang="zh-CN" altLang="en-US" dirty="0"/>
              <a:t>容二极管在反偏时的结电容为</a:t>
            </a:r>
            <a:r>
              <a:rPr lang="en-US" altLang="zh-CN" sz="3200" b="1" dirty="0" smtClean="0"/>
              <a:t/>
            </a:r>
            <a:br>
              <a:rPr lang="en-US" altLang="zh-CN" sz="3200" b="1" dirty="0" smtClean="0"/>
            </a:b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38057648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 </a:t>
                </a:r>
                <a:r>
                  <a:rPr lang="en-US" altLang="zh-CN" dirty="0" smtClean="0"/>
                  <a:t>C</a:t>
                </a:r>
                <a:r>
                  <a:rPr lang="en-US" altLang="zh-CN" baseline="-25000" dirty="0" smtClean="0"/>
                  <a:t>0</a:t>
                </a:r>
                <a:r>
                  <a:rPr lang="zh-CN" altLang="en-US" dirty="0" smtClean="0"/>
                  <a:t>为</a:t>
                </a:r>
                <a:r>
                  <a:rPr lang="zh-CN" altLang="en-US" dirty="0"/>
                  <a:t>变容二极管在零偏置时的结电容值， </a:t>
                </a:r>
                <a:r>
                  <a:rPr lang="en-US" altLang="zh-CN" dirty="0" smtClean="0"/>
                  <a:t>u</a:t>
                </a:r>
                <a:r>
                  <a:rPr lang="zh-CN" altLang="en-US" dirty="0" smtClean="0"/>
                  <a:t> </a:t>
                </a:r>
                <a:r>
                  <a:rPr lang="zh-CN" altLang="en-US" dirty="0"/>
                  <a:t>为加到变容二极管上的电压</a:t>
                </a:r>
                <a:r>
                  <a:rPr lang="zh-CN" altLang="en-US" dirty="0" smtClean="0"/>
                  <a:t>，</a:t>
                </a:r>
                <a:r>
                  <a:rPr lang="en-US" altLang="zh-CN" dirty="0" smtClean="0"/>
                  <a:t>u</a:t>
                </a:r>
                <a14:m>
                  <m:oMath xmlns:m="http://schemas.openxmlformats.org/officeDocument/2006/math">
                    <m:r>
                      <a:rPr lang="zh-CN" altLang="en-US" i="1" baseline="-25000" smtClean="0">
                        <a:latin typeface="Cambria Math" panose="02040503050406030204" pitchFamily="18" charset="0"/>
                      </a:rPr>
                      <m:t>𝜑</m:t>
                    </m:r>
                  </m:oMath>
                </a14:m>
                <a:r>
                  <a:rPr lang="zh-CN" altLang="en-US" dirty="0"/>
                  <a:t>为变容</a:t>
                </a:r>
                <a:r>
                  <a:rPr lang="zh-CN" altLang="en-US" dirty="0" smtClean="0"/>
                  <a:t>二极管</a:t>
                </a:r>
                <a:r>
                  <a:rPr lang="en-US" altLang="zh-CN" dirty="0" smtClean="0"/>
                  <a:t>PN</a:t>
                </a:r>
                <a:r>
                  <a:rPr lang="zh-CN" altLang="en-US" dirty="0" smtClean="0"/>
                  <a:t>结</a:t>
                </a:r>
                <a:r>
                  <a:rPr lang="zh-CN" altLang="en-US" dirty="0"/>
                  <a:t>的势垒电位差（硅管约</a:t>
                </a:r>
                <a:r>
                  <a:rPr lang="zh-CN" altLang="en-US" dirty="0" smtClean="0"/>
                  <a:t>为</a:t>
                </a:r>
                <a:r>
                  <a:rPr lang="en-US" altLang="zh-CN" dirty="0" smtClean="0"/>
                  <a:t>0.7V</a:t>
                </a:r>
                <a:r>
                  <a:rPr lang="zh-CN" altLang="en-US" dirty="0" smtClean="0"/>
                  <a:t>，</a:t>
                </a:r>
                <a:r>
                  <a:rPr lang="zh-CN" altLang="en-US" dirty="0"/>
                  <a:t>锗管约</a:t>
                </a:r>
                <a:r>
                  <a:rPr lang="zh-CN" altLang="en-US" dirty="0" smtClean="0"/>
                  <a:t>为</a:t>
                </a:r>
                <a:r>
                  <a:rPr lang="en-US" altLang="zh-CN" dirty="0" smtClean="0"/>
                  <a:t>0.3V</a:t>
                </a:r>
                <a:r>
                  <a:rPr lang="zh-CN" altLang="en-US" dirty="0" smtClean="0"/>
                  <a:t>）</a:t>
                </a:r>
                <a:r>
                  <a:rPr lang="zh-CN" altLang="en-US" dirty="0"/>
                  <a:t>； </a:t>
                </a:r>
                <a14:m>
                  <m:oMath xmlns:m="http://schemas.openxmlformats.org/officeDocument/2006/math">
                    <m:r>
                      <a:rPr lang="zh-CN" altLang="en-US" i="1" smtClean="0">
                        <a:latin typeface="Cambria Math" panose="02040503050406030204" pitchFamily="18" charset="0"/>
                      </a:rPr>
                      <m:t>𝛾</m:t>
                    </m:r>
                  </m:oMath>
                </a14:m>
                <a:r>
                  <a:rPr lang="zh-CN" altLang="en-US" dirty="0" smtClean="0"/>
                  <a:t>为</a:t>
                </a:r>
                <a:r>
                  <a:rPr lang="zh-CN" altLang="en-US" dirty="0"/>
                  <a:t>变容二极管的结电容</a:t>
                </a:r>
                <a:r>
                  <a:rPr lang="zh-CN" altLang="en-US" dirty="0" smtClean="0"/>
                  <a:t>变化</a:t>
                </a:r>
                <a:r>
                  <a:rPr lang="zh-CN" altLang="en-US" dirty="0"/>
                  <a:t>指数，它决定</a:t>
                </a:r>
                <a:r>
                  <a:rPr lang="zh-CN" altLang="en-US" dirty="0" smtClean="0"/>
                  <a:t>于</a:t>
                </a:r>
                <a:r>
                  <a:rPr lang="en-US" altLang="zh-CN" dirty="0" smtClean="0"/>
                  <a:t>PN</a:t>
                </a:r>
                <a:r>
                  <a:rPr lang="zh-CN" altLang="en-US" dirty="0" smtClean="0"/>
                  <a:t>结</a:t>
                </a:r>
                <a:r>
                  <a:rPr lang="zh-CN" altLang="en-US" dirty="0"/>
                  <a:t>的杂质分布规律，并与制造工艺有关。</a:t>
                </a:r>
                <a:r>
                  <a:rPr lang="zh-CN" altLang="en-US" dirty="0" smtClean="0"/>
                  <a:t>图</a:t>
                </a:r>
                <a:r>
                  <a:rPr lang="en-US" altLang="zh-CN" dirty="0" smtClean="0"/>
                  <a:t>7-10</a:t>
                </a:r>
                <a:r>
                  <a:rPr lang="zh-CN" altLang="en-US" dirty="0" smtClean="0"/>
                  <a:t>（</a:t>
                </a:r>
                <a:r>
                  <a:rPr lang="en-US" altLang="zh-CN" dirty="0" smtClean="0"/>
                  <a:t>a</a:t>
                </a:r>
                <a:r>
                  <a:rPr lang="zh-CN" altLang="en-US" dirty="0" smtClean="0"/>
                  <a:t>）</a:t>
                </a:r>
                <a:r>
                  <a:rPr lang="zh-CN" altLang="en-US" dirty="0"/>
                  <a:t>为不同指数</a:t>
                </a:r>
                <a14:m>
                  <m:oMath xmlns:m="http://schemas.openxmlformats.org/officeDocument/2006/math">
                    <m:r>
                      <a:rPr lang="zh-CN" altLang="en-US" i="1">
                        <a:latin typeface="Cambria Math" panose="02040503050406030204" pitchFamily="18" charset="0"/>
                      </a:rPr>
                      <m:t>𝛾</m:t>
                    </m:r>
                  </m:oMath>
                </a14:m>
                <a:r>
                  <a:rPr lang="zh-CN" altLang="en-US" dirty="0"/>
                  <a:t>时</a:t>
                </a:r>
                <a:r>
                  <a:rPr lang="zh-CN" altLang="en-US" dirty="0" smtClean="0"/>
                  <a:t>的</a:t>
                </a:r>
                <a:r>
                  <a:rPr lang="en-US" altLang="zh-CN" dirty="0" smtClean="0"/>
                  <a:t>C</a:t>
                </a:r>
                <a:r>
                  <a:rPr lang="en-US" altLang="zh-CN" baseline="-25000" dirty="0" smtClean="0"/>
                  <a:t>j</a:t>
                </a:r>
                <a:r>
                  <a:rPr lang="en-US" altLang="zh-CN" dirty="0" smtClean="0"/>
                  <a:t>-u</a:t>
                </a:r>
                <a:r>
                  <a:rPr lang="zh-CN" altLang="en-US" dirty="0" smtClean="0"/>
                  <a:t> </a:t>
                </a:r>
                <a:r>
                  <a:rPr lang="zh-CN" altLang="en-US" dirty="0"/>
                  <a:t>曲线，</a:t>
                </a:r>
                <a:r>
                  <a:rPr lang="zh-CN" altLang="en-US" dirty="0" smtClean="0"/>
                  <a:t>图</a:t>
                </a:r>
                <a:r>
                  <a:rPr lang="en-US" altLang="zh-CN" dirty="0" smtClean="0"/>
                  <a:t>7-10</a:t>
                </a:r>
                <a:r>
                  <a:rPr lang="zh-CN" altLang="en-US" dirty="0" smtClean="0"/>
                  <a:t>（ </a:t>
                </a:r>
                <a:r>
                  <a:rPr lang="en-US" altLang="zh-CN" dirty="0" smtClean="0"/>
                  <a:t>b</a:t>
                </a:r>
                <a:r>
                  <a:rPr lang="zh-CN" altLang="en-US" dirty="0" smtClean="0"/>
                  <a:t>）</a:t>
                </a:r>
                <a:r>
                  <a:rPr lang="zh-CN" altLang="en-US" dirty="0"/>
                  <a:t>为一实际变容管</a:t>
                </a:r>
                <a:r>
                  <a:rPr lang="zh-CN" altLang="en-US" dirty="0" smtClean="0"/>
                  <a:t>的</a:t>
                </a:r>
                <a:r>
                  <a:rPr lang="en-US" altLang="zh-CN" dirty="0" smtClean="0"/>
                  <a:t>C</a:t>
                </a:r>
                <a:r>
                  <a:rPr lang="en-US" altLang="zh-CN" baseline="-25000" dirty="0" smtClean="0"/>
                  <a:t>j</a:t>
                </a:r>
                <a:r>
                  <a:rPr lang="en-US" altLang="zh-CN" dirty="0" smtClean="0"/>
                  <a:t>-u</a:t>
                </a:r>
                <a:r>
                  <a:rPr lang="zh-CN" altLang="en-US" dirty="0" smtClean="0"/>
                  <a:t>曲</a:t>
                </a:r>
                <a:r>
                  <a:rPr lang="zh-CN" altLang="en-US" dirty="0"/>
                  <a:t>线。</a:t>
                </a:r>
                <a14:m>
                  <m:oMath xmlns:m="http://schemas.openxmlformats.org/officeDocument/2006/math">
                    <m:r>
                      <a:rPr lang="zh-CN" altLang="en-US" i="1">
                        <a:latin typeface="Cambria Math" panose="02040503050406030204" pitchFamily="18" charset="0"/>
                      </a:rPr>
                      <m:t>𝛾</m:t>
                    </m:r>
                  </m:oMath>
                </a14:m>
                <a:r>
                  <a:rPr lang="zh-CN" altLang="el-GR" dirty="0" smtClean="0"/>
                  <a:t>＝</a:t>
                </a:r>
                <a:r>
                  <a:rPr lang="en-US" altLang="zh-CN" dirty="0" smtClean="0"/>
                  <a:t>1/3</a:t>
                </a:r>
                <a:r>
                  <a:rPr lang="zh-CN" altLang="en-US" dirty="0" smtClean="0"/>
                  <a:t>称</a:t>
                </a:r>
                <a:r>
                  <a:rPr lang="zh-CN" altLang="en-US" dirty="0"/>
                  <a:t>为缓变型，扩散型</a:t>
                </a:r>
                <a:r>
                  <a:rPr lang="zh-CN" altLang="en-US" dirty="0" smtClean="0"/>
                  <a:t>管多</a:t>
                </a:r>
                <a:r>
                  <a:rPr lang="zh-CN" altLang="en-US" dirty="0"/>
                  <a:t>属此种；</a:t>
                </a:r>
                <a14:m>
                  <m:oMath xmlns:m="http://schemas.openxmlformats.org/officeDocument/2006/math">
                    <m:r>
                      <a:rPr lang="zh-CN" altLang="en-US" i="1">
                        <a:latin typeface="Cambria Math" panose="02040503050406030204" pitchFamily="18" charset="0"/>
                      </a:rPr>
                      <m:t>𝛾</m:t>
                    </m:r>
                  </m:oMath>
                </a14:m>
                <a:r>
                  <a:rPr lang="zh-CN" altLang="el-GR" dirty="0" smtClean="0"/>
                  <a:t>＝</a:t>
                </a:r>
                <a:r>
                  <a:rPr lang="en-US" altLang="zh-CN" dirty="0" smtClean="0"/>
                  <a:t>1/2</a:t>
                </a:r>
                <a:r>
                  <a:rPr lang="zh-CN" altLang="en-US" dirty="0" smtClean="0"/>
                  <a:t>为</a:t>
                </a:r>
                <a:r>
                  <a:rPr lang="zh-CN" altLang="en-US" dirty="0"/>
                  <a:t>突变型，合金型管属于此类；超突变型的</a:t>
                </a:r>
                <a14:m>
                  <m:oMath xmlns:m="http://schemas.openxmlformats.org/officeDocument/2006/math">
                    <m:r>
                      <a:rPr lang="zh-CN" altLang="en-US" i="1">
                        <a:latin typeface="Cambria Math" panose="02040503050406030204" pitchFamily="18" charset="0"/>
                      </a:rPr>
                      <m:t>𝛾</m:t>
                    </m:r>
                  </m:oMath>
                </a14:m>
                <a:r>
                  <a:rPr lang="zh-CN" altLang="en-US" dirty="0" smtClean="0"/>
                  <a:t>在</a:t>
                </a:r>
                <a:r>
                  <a:rPr lang="en-US" altLang="zh-CN" dirty="0" smtClean="0"/>
                  <a:t>1~5</a:t>
                </a:r>
                <a:r>
                  <a:rPr lang="zh-CN" altLang="en-US" dirty="0" smtClean="0"/>
                  <a:t>之</a:t>
                </a:r>
                <a:r>
                  <a:rPr lang="zh-CN" altLang="en-US" dirty="0"/>
                  <a:t>间。</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1005" b="-409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291160" y="1090096"/>
            <a:ext cx="2561679" cy="1214693"/>
          </a:xfrm>
          <a:prstGeom prst="rect">
            <a:avLst/>
          </a:prstGeom>
        </p:spPr>
      </p:pic>
      <p:sp>
        <p:nvSpPr>
          <p:cNvPr id="4" name="矩形 3"/>
          <p:cNvSpPr/>
          <p:nvPr/>
        </p:nvSpPr>
        <p:spPr>
          <a:xfrm>
            <a:off x="7021453" y="1466609"/>
            <a:ext cx="931665" cy="461665"/>
          </a:xfrm>
          <a:prstGeom prst="rect">
            <a:avLst/>
          </a:prstGeom>
        </p:spPr>
        <p:txBody>
          <a:bodyPr wrap="none">
            <a:spAutoFit/>
          </a:bodyPr>
          <a:lstStyle/>
          <a:p>
            <a:r>
              <a:rPr lang="en-US" altLang="zh-CN" sz="2400" dirty="0" smtClean="0"/>
              <a:t>(7-21)</a:t>
            </a:r>
            <a:endParaRPr lang="zh-CN" altLang="en-US" sz="2400" dirty="0"/>
          </a:p>
        </p:txBody>
      </p:sp>
    </p:spTree>
    <p:extLst>
      <p:ext uri="{BB962C8B-B14F-4D97-AF65-F5344CB8AC3E}">
        <p14:creationId xmlns:p14="http://schemas.microsoft.com/office/powerpoint/2010/main" val="4043075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04" y="1761210"/>
            <a:ext cx="7853192" cy="2798264"/>
          </a:xfrm>
          <a:prstGeom prst="rect">
            <a:avLst/>
          </a:prstGeom>
        </p:spPr>
      </p:pic>
      <p:sp>
        <p:nvSpPr>
          <p:cNvPr id="4" name="矩形 3"/>
          <p:cNvSpPr/>
          <p:nvPr/>
        </p:nvSpPr>
        <p:spPr>
          <a:xfrm>
            <a:off x="2286000" y="5154712"/>
            <a:ext cx="4572000" cy="461665"/>
          </a:xfrm>
          <a:prstGeom prst="rect">
            <a:avLst/>
          </a:prstGeom>
        </p:spPr>
        <p:txBody>
          <a:bodyPr>
            <a:spAutoFit/>
          </a:bodyPr>
          <a:lstStyle/>
          <a:p>
            <a:pPr algn="ctr"/>
            <a:r>
              <a:rPr lang="zh-CN" altLang="en-US" sz="2400" dirty="0" smtClean="0"/>
              <a:t>图</a:t>
            </a:r>
            <a:r>
              <a:rPr lang="en-US" altLang="zh-CN" sz="2400" dirty="0" smtClean="0"/>
              <a:t>7-10</a:t>
            </a:r>
            <a:r>
              <a:rPr lang="zh-CN" altLang="en-US" sz="2400" dirty="0"/>
              <a:t>　变容</a:t>
            </a:r>
            <a:r>
              <a:rPr lang="zh-CN" altLang="en-US" sz="2400" dirty="0" smtClean="0"/>
              <a:t>管的</a:t>
            </a:r>
            <a:r>
              <a:rPr lang="en-US" altLang="zh-CN" sz="2400" dirty="0" smtClean="0"/>
              <a:t>C</a:t>
            </a:r>
            <a:r>
              <a:rPr lang="en-US" altLang="zh-CN" sz="2400" baseline="-25000" dirty="0" smtClean="0"/>
              <a:t>j</a:t>
            </a:r>
            <a:r>
              <a:rPr lang="en-US" altLang="zh-CN" sz="2400" dirty="0" smtClean="0"/>
              <a:t>-u</a:t>
            </a:r>
            <a:r>
              <a:rPr lang="zh-CN" altLang="en-US" sz="2400" dirty="0" smtClean="0"/>
              <a:t>曲</a:t>
            </a:r>
            <a:r>
              <a:rPr lang="zh-CN" altLang="en-US" sz="2400" dirty="0"/>
              <a:t>线</a:t>
            </a:r>
          </a:p>
        </p:txBody>
      </p:sp>
    </p:spTree>
    <p:extLst>
      <p:ext uri="{BB962C8B-B14F-4D97-AF65-F5344CB8AC3E}">
        <p14:creationId xmlns:p14="http://schemas.microsoft.com/office/powerpoint/2010/main" val="30042971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若</a:t>
            </a:r>
            <a:r>
              <a:rPr lang="zh-CN" altLang="en-US" dirty="0"/>
              <a:t>在变容二极管上加一固定偏置电压 </a:t>
            </a:r>
            <a:r>
              <a:rPr lang="en-US" altLang="zh-CN" dirty="0" smtClean="0"/>
              <a:t>U</a:t>
            </a:r>
            <a:r>
              <a:rPr lang="en-US" altLang="zh-CN" baseline="-25000" dirty="0" smtClean="0"/>
              <a:t>Q</a:t>
            </a:r>
            <a:r>
              <a:rPr lang="zh-CN" altLang="en-US" dirty="0" smtClean="0"/>
              <a:t>（</a:t>
            </a:r>
            <a:r>
              <a:rPr lang="zh-CN" altLang="en-US" dirty="0"/>
              <a:t>负偏压，在式（ </a:t>
            </a:r>
            <a:r>
              <a:rPr lang="en-US" altLang="zh-CN" dirty="0" smtClean="0"/>
              <a:t>7-24</a:t>
            </a:r>
            <a:r>
              <a:rPr lang="zh-CN" altLang="en-US" dirty="0" smtClean="0"/>
              <a:t>）</a:t>
            </a:r>
            <a:r>
              <a:rPr lang="zh-CN" altLang="en-US" dirty="0"/>
              <a:t>中已考虑了反偏，这里 是其绝对值）时，此时变容二极管的静态工作点的结电容</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若</a:t>
            </a:r>
            <a:r>
              <a:rPr lang="zh-CN" altLang="en-US" dirty="0"/>
              <a:t>偏</a:t>
            </a:r>
            <a:r>
              <a:rPr lang="zh-CN" altLang="en-US" dirty="0" smtClean="0"/>
              <a:t>压</a:t>
            </a:r>
            <a:r>
              <a:rPr lang="en-US" altLang="zh-CN" dirty="0" smtClean="0"/>
              <a:t>u</a:t>
            </a:r>
            <a:r>
              <a:rPr lang="zh-CN" altLang="en-US" dirty="0"/>
              <a:t>为一个固定偏</a:t>
            </a:r>
            <a:r>
              <a:rPr lang="zh-CN" altLang="en-US" dirty="0" smtClean="0"/>
              <a:t>压</a:t>
            </a:r>
            <a:r>
              <a:rPr lang="en-US" altLang="zh-CN" dirty="0" smtClean="0"/>
              <a:t>U</a:t>
            </a:r>
            <a:r>
              <a:rPr lang="en-US" altLang="zh-CN" baseline="-25000" dirty="0" smtClean="0"/>
              <a:t>Q</a:t>
            </a:r>
            <a:r>
              <a:rPr lang="zh-CN" altLang="en-US" dirty="0"/>
              <a:t>和一调制信</a:t>
            </a:r>
            <a:r>
              <a:rPr lang="zh-CN" altLang="en-US" dirty="0" smtClean="0"/>
              <a:t>号</a:t>
            </a:r>
            <a:r>
              <a:rPr lang="en-US" altLang="zh-CN" dirty="0" smtClean="0"/>
              <a:t>u</a:t>
            </a:r>
            <a:r>
              <a:rPr lang="el-GR" altLang="zh-CN" baseline="-25000" dirty="0"/>
              <a:t> </a:t>
            </a:r>
            <a:r>
              <a:rPr lang="el-GR" altLang="zh-CN" baseline="-25000" dirty="0" smtClean="0"/>
              <a:t>Ω</a:t>
            </a:r>
            <a:r>
              <a:rPr lang="zh-CN" altLang="en-US" baseline="-25000" dirty="0"/>
              <a:t> </a:t>
            </a:r>
            <a:r>
              <a:rPr lang="en-US" altLang="zh-CN" dirty="0" smtClean="0"/>
              <a:t>(t)</a:t>
            </a:r>
            <a:r>
              <a:rPr lang="zh-CN" altLang="en-US" dirty="0" smtClean="0"/>
              <a:t>＝</a:t>
            </a:r>
            <a:r>
              <a:rPr lang="en-US" altLang="zh-CN" dirty="0" smtClean="0"/>
              <a:t>U</a:t>
            </a:r>
            <a:r>
              <a:rPr lang="el-GR" altLang="zh-CN" baseline="-25000" dirty="0" smtClean="0"/>
              <a:t>Ω</a:t>
            </a:r>
            <a:r>
              <a:rPr lang="en-US" altLang="zh-CN" dirty="0" smtClean="0"/>
              <a:t>cos</a:t>
            </a:r>
            <a:r>
              <a:rPr lang="el-GR" altLang="zh-CN" dirty="0"/>
              <a:t> </a:t>
            </a:r>
            <a:r>
              <a:rPr lang="el-GR" altLang="zh-CN" dirty="0" smtClean="0"/>
              <a:t>Ω</a:t>
            </a:r>
            <a:r>
              <a:rPr lang="en-US" altLang="zh-CN" dirty="0" smtClean="0"/>
              <a:t>t</a:t>
            </a:r>
            <a:r>
              <a:rPr lang="zh-CN" altLang="en-US" dirty="0"/>
              <a:t> ，即</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此</a:t>
            </a:r>
            <a:r>
              <a:rPr lang="zh-CN" altLang="en-US" dirty="0"/>
              <a:t>时可得</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2957177" y="2561910"/>
            <a:ext cx="3229646" cy="1155873"/>
          </a:xfrm>
          <a:prstGeom prst="rect">
            <a:avLst/>
          </a:prstGeom>
        </p:spPr>
      </p:pic>
      <p:pic>
        <p:nvPicPr>
          <p:cNvPr id="4" name="图片 3"/>
          <p:cNvPicPr>
            <a:picLocks noChangeAspect="1"/>
          </p:cNvPicPr>
          <p:nvPr/>
        </p:nvPicPr>
        <p:blipFill>
          <a:blip r:embed="rId3"/>
          <a:stretch>
            <a:fillRect/>
          </a:stretch>
        </p:blipFill>
        <p:spPr>
          <a:xfrm>
            <a:off x="1979776" y="4875603"/>
            <a:ext cx="5184448" cy="564643"/>
          </a:xfrm>
          <a:prstGeom prst="rect">
            <a:avLst/>
          </a:prstGeom>
        </p:spPr>
      </p:pic>
      <p:sp>
        <p:nvSpPr>
          <p:cNvPr id="5" name="矩形 4"/>
          <p:cNvSpPr/>
          <p:nvPr/>
        </p:nvSpPr>
        <p:spPr>
          <a:xfrm>
            <a:off x="7472390" y="2909013"/>
            <a:ext cx="931665" cy="461665"/>
          </a:xfrm>
          <a:prstGeom prst="rect">
            <a:avLst/>
          </a:prstGeom>
        </p:spPr>
        <p:txBody>
          <a:bodyPr wrap="none">
            <a:spAutoFit/>
          </a:bodyPr>
          <a:lstStyle/>
          <a:p>
            <a:r>
              <a:rPr lang="en-US" altLang="zh-CN" sz="2400" dirty="0" smtClean="0"/>
              <a:t>(7-22)</a:t>
            </a:r>
            <a:endParaRPr lang="zh-CN" altLang="en-US" sz="2400" dirty="0"/>
          </a:p>
        </p:txBody>
      </p:sp>
      <p:sp>
        <p:nvSpPr>
          <p:cNvPr id="6" name="矩形 5"/>
          <p:cNvSpPr/>
          <p:nvPr/>
        </p:nvSpPr>
        <p:spPr>
          <a:xfrm>
            <a:off x="7472389" y="4927091"/>
            <a:ext cx="931665" cy="461665"/>
          </a:xfrm>
          <a:prstGeom prst="rect">
            <a:avLst/>
          </a:prstGeom>
        </p:spPr>
        <p:txBody>
          <a:bodyPr wrap="none">
            <a:spAutoFit/>
          </a:bodyPr>
          <a:lstStyle/>
          <a:p>
            <a:r>
              <a:rPr lang="en-US" altLang="zh-CN" sz="2400" dirty="0" smtClean="0"/>
              <a:t>(7-23)</a:t>
            </a:r>
            <a:endParaRPr lang="zh-CN" altLang="en-US" sz="2400" dirty="0"/>
          </a:p>
        </p:txBody>
      </p:sp>
    </p:spTree>
    <p:extLst>
      <p:ext uri="{BB962C8B-B14F-4D97-AF65-F5344CB8AC3E}">
        <p14:creationId xmlns:p14="http://schemas.microsoft.com/office/powerpoint/2010/main" val="2827997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a:t>
            </a:r>
            <a:r>
              <a:rPr lang="zh-CN" altLang="en-US" dirty="0" smtClean="0"/>
              <a:t>，                                        </a:t>
            </a:r>
            <a:r>
              <a:rPr lang="zh-CN" altLang="en-US" dirty="0"/>
              <a:t>，称为电容调制度，它表示结电容受调制信号调变的程度</a:t>
            </a:r>
            <a:r>
              <a:rPr lang="zh-CN" altLang="en-US" dirty="0" smtClean="0"/>
              <a:t>，</a:t>
            </a:r>
            <a:r>
              <a:rPr lang="en-US" altLang="zh-CN" dirty="0" smtClean="0"/>
              <a:t>U</a:t>
            </a:r>
            <a:r>
              <a:rPr lang="el-GR" altLang="zh-CN" baseline="-25000" dirty="0" smtClean="0"/>
              <a:t>Ω</a:t>
            </a:r>
            <a:r>
              <a:rPr lang="zh-CN" altLang="en-US" dirty="0" smtClean="0"/>
              <a:t>越大</a:t>
            </a:r>
            <a:r>
              <a:rPr lang="zh-CN" altLang="en-US" dirty="0"/>
              <a:t>， </a:t>
            </a:r>
            <a:r>
              <a:rPr lang="en-US" altLang="zh-CN" dirty="0" smtClean="0"/>
              <a:t>C</a:t>
            </a:r>
            <a:r>
              <a:rPr lang="en-US" altLang="zh-CN" baseline="-25000" dirty="0" smtClean="0"/>
              <a:t>j</a:t>
            </a:r>
            <a:r>
              <a:rPr lang="zh-CN" altLang="en-US" dirty="0" smtClean="0"/>
              <a:t>变</a:t>
            </a:r>
            <a:r>
              <a:rPr lang="zh-CN" altLang="en-US" dirty="0"/>
              <a:t>化越大，调制越深。</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525948" y="998484"/>
            <a:ext cx="8092103" cy="1593100"/>
          </a:xfrm>
          <a:prstGeom prst="rect">
            <a:avLst/>
          </a:prstGeom>
        </p:spPr>
      </p:pic>
      <p:pic>
        <p:nvPicPr>
          <p:cNvPr id="4" name="图片 3"/>
          <p:cNvPicPr>
            <a:picLocks noChangeAspect="1"/>
          </p:cNvPicPr>
          <p:nvPr/>
        </p:nvPicPr>
        <p:blipFill>
          <a:blip r:embed="rId3"/>
          <a:stretch>
            <a:fillRect/>
          </a:stretch>
        </p:blipFill>
        <p:spPr>
          <a:xfrm>
            <a:off x="1615778" y="2796832"/>
            <a:ext cx="2711183" cy="722982"/>
          </a:xfrm>
          <a:prstGeom prst="rect">
            <a:avLst/>
          </a:prstGeom>
        </p:spPr>
      </p:pic>
      <p:sp>
        <p:nvSpPr>
          <p:cNvPr id="5" name="矩形 4"/>
          <p:cNvSpPr/>
          <p:nvPr/>
        </p:nvSpPr>
        <p:spPr>
          <a:xfrm>
            <a:off x="7169203" y="2463376"/>
            <a:ext cx="931665" cy="461665"/>
          </a:xfrm>
          <a:prstGeom prst="rect">
            <a:avLst/>
          </a:prstGeom>
        </p:spPr>
        <p:txBody>
          <a:bodyPr wrap="none">
            <a:spAutoFit/>
          </a:bodyPr>
          <a:lstStyle/>
          <a:p>
            <a:r>
              <a:rPr lang="en-US" altLang="zh-CN" sz="2400" dirty="0" smtClean="0"/>
              <a:t>(7-24)</a:t>
            </a:r>
            <a:endParaRPr lang="zh-CN" altLang="en-US" sz="2400" dirty="0"/>
          </a:p>
        </p:txBody>
      </p:sp>
    </p:spTree>
    <p:extLst>
      <p:ext uri="{BB962C8B-B14F-4D97-AF65-F5344CB8AC3E}">
        <p14:creationId xmlns:p14="http://schemas.microsoft.com/office/powerpoint/2010/main" val="2069501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在</a:t>
                </a:r>
                <a:r>
                  <a:rPr lang="zh-CN" altLang="en-US" dirty="0"/>
                  <a:t>调频波表示式中，有三个参</a:t>
                </a:r>
                <a:r>
                  <a:rPr lang="zh-CN" altLang="en-US" dirty="0" smtClean="0"/>
                  <a:t>数</a:t>
                </a:r>
                <a:r>
                  <a:rPr lang="en-US" altLang="zh-CN" dirty="0" smtClean="0"/>
                  <a:t>——</a:t>
                </a:r>
                <a:r>
                  <a:rPr lang="el-GR" altLang="zh-CN" dirty="0" smtClean="0"/>
                  <a:t>ω</a:t>
                </a:r>
                <a:r>
                  <a:rPr lang="en-US" altLang="zh-CN" baseline="-25000" dirty="0" smtClean="0"/>
                  <a:t>c</a:t>
                </a:r>
                <a:r>
                  <a:rPr lang="zh-CN" altLang="en-US" dirty="0" smtClean="0"/>
                  <a:t>、</a:t>
                </a:r>
                <a:r>
                  <a:rPr lang="el-GR" altLang="zh-CN" dirty="0"/>
                  <a:t>Δ </a:t>
                </a:r>
                <a:r>
                  <a:rPr lang="el-GR" altLang="zh-CN" dirty="0" smtClean="0"/>
                  <a:t>ω</a:t>
                </a:r>
                <a:r>
                  <a:rPr lang="en-US" altLang="zh-CN" baseline="-25000" dirty="0" smtClean="0"/>
                  <a:t>m</a:t>
                </a:r>
                <a:r>
                  <a:rPr lang="zh-CN" altLang="en-US" dirty="0" smtClean="0"/>
                  <a:t>和</a:t>
                </a:r>
                <a:r>
                  <a:rPr lang="el-GR" altLang="zh-CN" dirty="0" smtClean="0"/>
                  <a:t>Ω </a:t>
                </a:r>
                <a:r>
                  <a:rPr lang="zh-CN" altLang="el-GR" dirty="0"/>
                  <a:t>。 </a:t>
                </a:r>
                <a:r>
                  <a:rPr lang="el-GR" altLang="zh-CN" dirty="0" smtClean="0"/>
                  <a:t>ω</a:t>
                </a:r>
                <a:r>
                  <a:rPr lang="en-US" altLang="zh-CN" baseline="-25000" dirty="0" smtClean="0"/>
                  <a:t>c</a:t>
                </a:r>
                <a:r>
                  <a:rPr lang="zh-CN" altLang="en-US" dirty="0" smtClean="0"/>
                  <a:t>为</a:t>
                </a:r>
                <a:r>
                  <a:rPr lang="zh-CN" altLang="en-US" dirty="0"/>
                  <a:t>载波角频率，它是没有受调</a:t>
                </a:r>
                <a:r>
                  <a:rPr lang="zh-CN" altLang="en-US" dirty="0" smtClean="0"/>
                  <a:t>时的</a:t>
                </a:r>
                <a:r>
                  <a:rPr lang="zh-CN" altLang="en-US" dirty="0"/>
                  <a:t>载波频率。 </a:t>
                </a:r>
                <a:r>
                  <a:rPr lang="el-GR" altLang="zh-CN" dirty="0" smtClean="0"/>
                  <a:t>Ω</a:t>
                </a:r>
                <a:r>
                  <a:rPr lang="zh-CN" altLang="en-US" dirty="0" smtClean="0"/>
                  <a:t>是</a:t>
                </a:r>
                <a:r>
                  <a:rPr lang="zh-CN" altLang="en-US" dirty="0"/>
                  <a:t>调制信号角频率，</a:t>
                </a:r>
                <a:r>
                  <a:rPr lang="el-GR" altLang="zh-CN" dirty="0"/>
                  <a:t>Δ </a:t>
                </a:r>
                <a:r>
                  <a:rPr lang="el-GR" altLang="zh-CN" dirty="0" smtClean="0"/>
                  <a:t>ω</a:t>
                </a:r>
                <a:r>
                  <a:rPr lang="en-US" altLang="zh-CN" baseline="-25000" dirty="0" smtClean="0"/>
                  <a:t>m</a:t>
                </a:r>
                <a:r>
                  <a:rPr lang="zh-CN" altLang="en-US" dirty="0" smtClean="0"/>
                  <a:t>是</a:t>
                </a:r>
                <a:r>
                  <a:rPr lang="zh-CN" altLang="en-US" dirty="0"/>
                  <a:t>相对于载频的最大角频偏（峰值角频偏），与之</a:t>
                </a:r>
                <a:r>
                  <a:rPr lang="zh-CN" altLang="en-US" dirty="0" smtClean="0"/>
                  <a:t>对应</a:t>
                </a:r>
                <a:r>
                  <a:rPr lang="zh-CN" altLang="en-US" dirty="0"/>
                  <a:t>的 </a:t>
                </a:r>
                <a:r>
                  <a:rPr lang="el-GR" altLang="zh-CN" dirty="0" smtClean="0"/>
                  <a:t>Δ</a:t>
                </a:r>
                <a:r>
                  <a:rPr lang="en-US" altLang="zh-CN" i="1" dirty="0" smtClean="0"/>
                  <a:t>f</a:t>
                </a:r>
                <a:r>
                  <a:rPr lang="zh-CN" altLang="en-US" baseline="-25000" dirty="0" smtClean="0"/>
                  <a:t>ｍ</a:t>
                </a:r>
                <a:r>
                  <a:rPr lang="zh-CN" altLang="en-US" dirty="0" smtClean="0"/>
                  <a:t> </a:t>
                </a:r>
                <a:r>
                  <a:rPr lang="zh-CN" altLang="en-US" dirty="0"/>
                  <a:t>＝ </a:t>
                </a:r>
                <a:r>
                  <a:rPr lang="el-GR" altLang="zh-CN" dirty="0"/>
                  <a:t>Δ </a:t>
                </a:r>
                <a:r>
                  <a:rPr lang="el-GR" altLang="zh-CN" dirty="0" smtClean="0"/>
                  <a:t>ω</a:t>
                </a:r>
                <a:r>
                  <a:rPr lang="en-US" altLang="zh-CN" baseline="-25000" dirty="0" smtClean="0"/>
                  <a:t>m</a:t>
                </a:r>
                <a:r>
                  <a:rPr lang="en-US" altLang="zh-CN" dirty="0" smtClean="0"/>
                  <a:t>/2</a:t>
                </a:r>
                <a:r>
                  <a:rPr lang="el-GR" altLang="zh-CN" dirty="0" smtClean="0"/>
                  <a:t>π</a:t>
                </a:r>
                <a:r>
                  <a:rPr lang="zh-CN" altLang="en-US" dirty="0"/>
                  <a:t>称为最大频偏，同时它也反映了瞬时频率摆动的幅度，即瞬时频率</a:t>
                </a:r>
                <a:r>
                  <a:rPr lang="zh-CN" altLang="en-US" dirty="0" smtClean="0"/>
                  <a:t>变化</a:t>
                </a:r>
                <a:r>
                  <a:rPr lang="zh-CN" altLang="en-US" dirty="0"/>
                  <a:t>范围为 </a:t>
                </a:r>
                <a:r>
                  <a:rPr lang="en-US" altLang="zh-CN" i="1" dirty="0" smtClean="0"/>
                  <a:t>f</a:t>
                </a:r>
                <a:r>
                  <a:rPr lang="en-US" altLang="zh-CN" baseline="-25000" dirty="0" smtClean="0"/>
                  <a:t>c</a:t>
                </a:r>
                <a:r>
                  <a:rPr lang="zh-CN" altLang="en-US" dirty="0" smtClean="0"/>
                  <a:t>－</a:t>
                </a:r>
                <a:r>
                  <a:rPr lang="el-GR" altLang="zh-CN" dirty="0"/>
                  <a:t>Δ </a:t>
                </a:r>
                <a:r>
                  <a:rPr lang="en-US" altLang="zh-CN" i="1" dirty="0" smtClean="0"/>
                  <a:t>f</a:t>
                </a:r>
                <a:r>
                  <a:rPr lang="en-US" altLang="zh-CN" baseline="-25000" dirty="0" smtClean="0"/>
                  <a:t>m</a:t>
                </a:r>
                <a:r>
                  <a:rPr lang="zh-CN" altLang="en-US" dirty="0" smtClean="0"/>
                  <a:t> </a:t>
                </a:r>
                <a:r>
                  <a:rPr lang="zh-CN" altLang="en-US" dirty="0"/>
                  <a:t>～ </a:t>
                </a:r>
                <a:r>
                  <a:rPr lang="en-US" altLang="zh-CN" i="1" dirty="0" smtClean="0"/>
                  <a:t>f</a:t>
                </a:r>
                <a:r>
                  <a:rPr lang="en-US" altLang="zh-CN" baseline="-25000" dirty="0" smtClean="0"/>
                  <a:t>c</a:t>
                </a:r>
                <a:r>
                  <a:rPr lang="zh-CN" altLang="en-US" dirty="0" smtClean="0"/>
                  <a:t>＋</a:t>
                </a:r>
                <a:r>
                  <a:rPr lang="el-GR" altLang="zh-CN" dirty="0"/>
                  <a:t> Δ </a:t>
                </a:r>
                <a:r>
                  <a:rPr lang="en-US" altLang="zh-CN" i="1" dirty="0"/>
                  <a:t>f</a:t>
                </a:r>
                <a:r>
                  <a:rPr lang="en-US" altLang="zh-CN" baseline="-25000" dirty="0"/>
                  <a:t>m</a:t>
                </a:r>
                <a:r>
                  <a:rPr lang="zh-CN" altLang="en-US" dirty="0"/>
                  <a:t> </a:t>
                </a:r>
                <a:r>
                  <a:rPr lang="zh-CN" altLang="en-US" dirty="0" smtClean="0"/>
                  <a:t>，</a:t>
                </a:r>
                <a:r>
                  <a:rPr lang="zh-CN" altLang="en-US" dirty="0"/>
                  <a:t>最大变化值</a:t>
                </a:r>
                <a:r>
                  <a:rPr lang="zh-CN" altLang="en-US" dirty="0" smtClean="0"/>
                  <a:t>为</a:t>
                </a:r>
                <a:r>
                  <a:rPr lang="en-US" altLang="zh-CN" dirty="0" smtClean="0"/>
                  <a:t>2</a:t>
                </a:r>
                <a:r>
                  <a:rPr lang="el-GR" altLang="zh-CN" dirty="0" smtClean="0"/>
                  <a:t>Δ </a:t>
                </a:r>
                <a:r>
                  <a:rPr lang="en-US" altLang="zh-CN" i="1" dirty="0"/>
                  <a:t>f</a:t>
                </a:r>
                <a:r>
                  <a:rPr lang="en-US" altLang="zh-CN" baseline="-25000" dirty="0"/>
                  <a:t>m</a:t>
                </a:r>
                <a:r>
                  <a:rPr lang="zh-CN" altLang="en-US" dirty="0"/>
                  <a:t> </a:t>
                </a:r>
                <a:r>
                  <a:rPr lang="zh-CN" altLang="en-US" dirty="0" smtClean="0"/>
                  <a:t>。</a:t>
                </a:r>
                <a:r>
                  <a:rPr lang="zh-CN" altLang="en-US" dirty="0"/>
                  <a:t>一般情况下， </a:t>
                </a:r>
                <a:r>
                  <a:rPr lang="el-GR" altLang="zh-CN" dirty="0"/>
                  <a:t>Ω </a:t>
                </a:r>
                <a14:m>
                  <m:oMath xmlns:m="http://schemas.openxmlformats.org/officeDocument/2006/math">
                    <m:r>
                      <a:rPr lang="el-GR" altLang="zh-CN" i="1" smtClean="0">
                        <a:latin typeface="Cambria Math" panose="02040503050406030204" pitchFamily="18" charset="0"/>
                        <a:ea typeface="Cambria Math" panose="02040503050406030204" pitchFamily="18" charset="0"/>
                      </a:rPr>
                      <m:t>≪</m:t>
                    </m:r>
                  </m:oMath>
                </a14:m>
                <a:r>
                  <a:rPr lang="el-GR" altLang="zh-CN" dirty="0" smtClean="0"/>
                  <a:t> ω</a:t>
                </a:r>
                <a:r>
                  <a:rPr lang="en-US" altLang="zh-CN" baseline="-25000" dirty="0" smtClean="0"/>
                  <a:t>c</a:t>
                </a:r>
                <a:r>
                  <a:rPr lang="zh-CN" altLang="en-US" dirty="0" smtClean="0"/>
                  <a:t>，</a:t>
                </a:r>
                <a:r>
                  <a:rPr lang="el-GR" altLang="zh-CN" dirty="0"/>
                  <a:t>Δ ω</a:t>
                </a:r>
                <a:r>
                  <a:rPr lang="en-US" altLang="zh-CN" baseline="-25000" dirty="0" smtClean="0"/>
                  <a:t>m</a:t>
                </a:r>
                <a14:m>
                  <m:oMath xmlns:m="http://schemas.openxmlformats.org/officeDocument/2006/math">
                    <m:r>
                      <a:rPr lang="el-GR" altLang="zh-CN" i="1">
                        <a:latin typeface="Cambria Math" panose="02040503050406030204" pitchFamily="18" charset="0"/>
                        <a:ea typeface="Cambria Math" panose="02040503050406030204" pitchFamily="18" charset="0"/>
                      </a:rPr>
                      <m:t>≪ </m:t>
                    </m:r>
                  </m:oMath>
                </a14:m>
                <a:r>
                  <a:rPr lang="el-GR" altLang="zh-CN" dirty="0" smtClean="0"/>
                  <a:t>ω</a:t>
                </a:r>
                <a:r>
                  <a:rPr lang="en-US" altLang="zh-CN" baseline="-25000" dirty="0" smtClean="0"/>
                  <a:t>c</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式（ </a:t>
                </a:r>
                <a:r>
                  <a:rPr lang="en-US" altLang="zh-CN" dirty="0" smtClean="0"/>
                  <a:t>7-1</a:t>
                </a:r>
                <a:r>
                  <a:rPr lang="zh-CN" altLang="en-US" dirty="0" smtClean="0"/>
                  <a:t>）</a:t>
                </a:r>
                <a:r>
                  <a:rPr lang="zh-CN" altLang="en-US" dirty="0"/>
                  <a:t>可见，</a:t>
                </a:r>
                <a:r>
                  <a:rPr lang="el-GR" altLang="zh-CN" dirty="0"/>
                  <a:t>Δ </a:t>
                </a:r>
                <a:r>
                  <a:rPr lang="el-GR" altLang="zh-CN" dirty="0" smtClean="0"/>
                  <a:t>ω</a:t>
                </a:r>
                <a:r>
                  <a:rPr lang="en-US" altLang="zh-CN" baseline="-25000" dirty="0" smtClean="0"/>
                  <a:t>m</a:t>
                </a:r>
                <a:r>
                  <a:rPr lang="zh-CN" altLang="en-US" dirty="0" smtClean="0"/>
                  <a:t>＝ </a:t>
                </a:r>
                <a:r>
                  <a:rPr lang="en-US" altLang="zh-CN" dirty="0" smtClean="0"/>
                  <a:t>k</a:t>
                </a:r>
                <a:r>
                  <a:rPr lang="en-US" altLang="zh-CN" baseline="-25000" dirty="0" smtClean="0"/>
                  <a:t>f</a:t>
                </a:r>
                <a:r>
                  <a:rPr lang="en-US" altLang="zh-CN" dirty="0" smtClean="0"/>
                  <a:t>U</a:t>
                </a:r>
                <a:r>
                  <a:rPr lang="el-GR" altLang="zh-CN" baseline="-25000" dirty="0" smtClean="0"/>
                  <a:t>Ω</a:t>
                </a:r>
                <a:r>
                  <a:rPr lang="zh-CN" altLang="el-GR" dirty="0"/>
                  <a:t>，</a:t>
                </a:r>
                <a:r>
                  <a:rPr lang="en-US" altLang="zh-CN" dirty="0"/>
                  <a:t>k</a:t>
                </a:r>
                <a:r>
                  <a:rPr lang="en-US" altLang="zh-CN" baseline="-25000" dirty="0"/>
                  <a:t>f</a:t>
                </a:r>
                <a:r>
                  <a:rPr lang="zh-CN" altLang="en-US" dirty="0"/>
                  <a:t>是比例常数，表示 </a:t>
                </a:r>
                <a:r>
                  <a:rPr lang="en-US" altLang="zh-CN" dirty="0"/>
                  <a:t>U</a:t>
                </a:r>
                <a:r>
                  <a:rPr lang="el-GR" altLang="zh-CN" baseline="-25000" dirty="0"/>
                  <a:t>Ω</a:t>
                </a:r>
                <a:r>
                  <a:rPr lang="zh-CN" altLang="en-US" dirty="0"/>
                  <a:t>对最大角频偏的控制能力，它是单位调制电压产生的频率偏移量，是产生 </a:t>
                </a:r>
                <a:r>
                  <a:rPr lang="en-US" altLang="zh-CN" dirty="0"/>
                  <a:t>FM</a:t>
                </a:r>
                <a:r>
                  <a:rPr lang="zh-CN" altLang="en-US" dirty="0"/>
                  <a:t>信号电路的一个参数（由调制电路决定）， 也称为调频灵敏度，有时也用 </a:t>
                </a:r>
                <a:r>
                  <a:rPr lang="en-US" altLang="zh-CN" dirty="0"/>
                  <a:t>S</a:t>
                </a:r>
                <a:r>
                  <a:rPr lang="en-US" altLang="zh-CN" baseline="-25000" dirty="0"/>
                  <a:t>FM</a:t>
                </a:r>
                <a:r>
                  <a:rPr lang="zh-CN" altLang="en-US" dirty="0"/>
                  <a:t>来表示。</a:t>
                </a:r>
                <a:br>
                  <a:rPr lang="zh-CN" altLang="en-US" dirty="0"/>
                </a:br>
                <a:r>
                  <a:rPr lang="el-GR" altLang="zh-CN" dirty="0" smtClean="0"/>
                  <a:t/>
                </a:r>
                <a:br>
                  <a:rPr lang="el-GR" altLang="zh-CN" dirty="0" smtClean="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927" b="-4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86874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b="1" dirty="0"/>
              <a:t>二、变容二极管直接调频电路</a:t>
            </a:r>
            <a:r>
              <a:rPr lang="zh-CN" altLang="en-US" dirty="0"/>
              <a:t/>
            </a:r>
            <a:br>
              <a:rPr lang="zh-CN" altLang="en-US" dirty="0"/>
            </a:br>
            <a:r>
              <a:rPr lang="zh-CN" altLang="en-US" dirty="0" smtClean="0"/>
              <a:t>        在</a:t>
            </a:r>
            <a:r>
              <a:rPr lang="zh-CN" altLang="en-US" dirty="0"/>
              <a:t>变容二极管直接调频电路中，变容二极管作为一压控电容接入到谐振回路中，由第 四章正弦波振荡器已知，振荡器的振荡频率由谐振回路的谐振频率决定。因此，当变容二 极管的结电容随加到变容二极管上的电压变化时，由变容二极管的结电容和其他回路元件 决定的谐振回路的谐振频率也就随之变化，若此时谐振回路的谐振频率与加到变容二极管 上的调制信号成线性关系，就完成了调频的功能，这也是变容二极管调频的原理</a:t>
            </a:r>
            <a:r>
              <a:rPr lang="zh-CN" altLang="en-US" dirty="0" smtClean="0"/>
              <a:t>。</a:t>
            </a:r>
            <a:r>
              <a:rPr lang="en-US" altLang="zh-CN" dirty="0" smtClean="0"/>
              <a:t/>
            </a:r>
            <a:br>
              <a:rPr lang="en-US" altLang="zh-CN" dirty="0" smtClean="0"/>
            </a:br>
            <a:r>
              <a:rPr lang="en-US" altLang="zh-CN" dirty="0" smtClean="0"/>
              <a:t>        </a:t>
            </a:r>
            <a:r>
              <a:rPr lang="zh-CN" altLang="en-US" dirty="0" smtClean="0"/>
              <a:t>变</a:t>
            </a:r>
            <a:r>
              <a:rPr lang="zh-CN" altLang="en-US" dirty="0"/>
              <a:t>容二极管调频电路如</a:t>
            </a:r>
            <a:r>
              <a:rPr lang="zh-CN" altLang="en-US" dirty="0" smtClean="0"/>
              <a:t>图</a:t>
            </a:r>
            <a:r>
              <a:rPr lang="en-US" altLang="zh-CN" dirty="0" smtClean="0"/>
              <a:t>7-11</a:t>
            </a:r>
            <a:r>
              <a:rPr lang="zh-CN" altLang="en-US" dirty="0" smtClean="0"/>
              <a:t>所</a:t>
            </a:r>
            <a:r>
              <a:rPr lang="zh-CN" altLang="en-US" dirty="0"/>
              <a:t>示，</a:t>
            </a:r>
            <a:r>
              <a:rPr lang="zh-CN" altLang="en-US" dirty="0" smtClean="0"/>
              <a:t>图</a:t>
            </a:r>
            <a:r>
              <a:rPr lang="en-US" altLang="zh-CN" dirty="0" smtClean="0"/>
              <a:t>7-11</a:t>
            </a:r>
            <a:r>
              <a:rPr lang="zh-CN" altLang="en-US" dirty="0" smtClean="0"/>
              <a:t>（ </a:t>
            </a:r>
            <a:r>
              <a:rPr lang="en-US" altLang="zh-CN" dirty="0" smtClean="0"/>
              <a:t>a</a:t>
            </a:r>
            <a:r>
              <a:rPr lang="zh-CN" altLang="en-US" dirty="0" smtClean="0"/>
              <a:t>）</a:t>
            </a:r>
            <a:r>
              <a:rPr lang="zh-CN" altLang="en-US" dirty="0"/>
              <a:t>为变容二极管调频电路，</a:t>
            </a:r>
            <a:r>
              <a:rPr lang="zh-CN" altLang="en-US" dirty="0" smtClean="0"/>
              <a:t>图</a:t>
            </a:r>
            <a:r>
              <a:rPr lang="en-US" altLang="zh-CN" dirty="0" smtClean="0"/>
              <a:t>7-11</a:t>
            </a:r>
            <a:r>
              <a:rPr lang="zh-CN" altLang="en-US" dirty="0" smtClean="0"/>
              <a:t>（</a:t>
            </a:r>
            <a:r>
              <a:rPr lang="en-US" altLang="zh-CN" dirty="0" smtClean="0"/>
              <a:t>b</a:t>
            </a:r>
            <a:r>
              <a:rPr lang="zh-CN" altLang="en-US" dirty="0" smtClean="0"/>
              <a:t>）</a:t>
            </a:r>
            <a:r>
              <a:rPr lang="zh-CN" altLang="en-US" dirty="0"/>
              <a:t>为振荡回路的简化高频电路。</a:t>
            </a:r>
            <a:br>
              <a:rPr lang="zh-CN" altLang="en-US" dirty="0"/>
            </a:br>
            <a:endParaRPr lang="zh-CN" altLang="en-US" dirty="0"/>
          </a:p>
        </p:txBody>
      </p:sp>
    </p:spTree>
    <p:extLst>
      <p:ext uri="{BB962C8B-B14F-4D97-AF65-F5344CB8AC3E}">
        <p14:creationId xmlns:p14="http://schemas.microsoft.com/office/powerpoint/2010/main" val="42030553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680" y="1411843"/>
            <a:ext cx="7656640" cy="3707683"/>
          </a:xfrm>
          <a:prstGeom prst="rect">
            <a:avLst/>
          </a:prstGeom>
        </p:spPr>
      </p:pic>
      <p:sp>
        <p:nvSpPr>
          <p:cNvPr id="4" name="矩形 3"/>
          <p:cNvSpPr/>
          <p:nvPr/>
        </p:nvSpPr>
        <p:spPr>
          <a:xfrm>
            <a:off x="2198594" y="5431119"/>
            <a:ext cx="4746812" cy="461665"/>
          </a:xfrm>
          <a:prstGeom prst="rect">
            <a:avLst/>
          </a:prstGeom>
        </p:spPr>
        <p:txBody>
          <a:bodyPr wrap="none">
            <a:spAutoFit/>
          </a:bodyPr>
          <a:lstStyle/>
          <a:p>
            <a:pPr algn="ctr"/>
            <a:r>
              <a:rPr lang="zh-CN" altLang="en-US" sz="2400" dirty="0" smtClean="0"/>
              <a:t>图</a:t>
            </a:r>
            <a:r>
              <a:rPr lang="en-US" altLang="zh-CN" sz="2400" dirty="0" smtClean="0"/>
              <a:t>7-11</a:t>
            </a:r>
            <a:r>
              <a:rPr lang="zh-CN" altLang="en-US" sz="2400" dirty="0"/>
              <a:t>　变容二极管直接调频电路</a:t>
            </a:r>
          </a:p>
        </p:txBody>
      </p:sp>
    </p:spTree>
    <p:extLst>
      <p:ext uri="{BB962C8B-B14F-4D97-AF65-F5344CB8AC3E}">
        <p14:creationId xmlns:p14="http://schemas.microsoft.com/office/powerpoint/2010/main" val="12911397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a:t>
                </a:r>
                <a:r>
                  <a:rPr lang="zh-CN" altLang="en-US" dirty="0"/>
                  <a:t>此可知，若变容管上加 </a:t>
                </a:r>
                <a:r>
                  <a:rPr lang="en-US" altLang="zh-CN" dirty="0" smtClean="0"/>
                  <a:t>u</a:t>
                </a:r>
                <a:r>
                  <a:rPr lang="el-GR" altLang="zh-CN" baseline="-25000" dirty="0" smtClean="0"/>
                  <a:t>Ω</a:t>
                </a:r>
                <a:r>
                  <a:rPr lang="en-US" altLang="zh-CN" dirty="0" smtClean="0"/>
                  <a:t>(t)</a:t>
                </a:r>
                <a:r>
                  <a:rPr lang="zh-CN" altLang="en-US" dirty="0" smtClean="0"/>
                  <a:t>，</a:t>
                </a:r>
                <a:r>
                  <a:rPr lang="zh-CN" altLang="en-US" dirty="0"/>
                  <a:t>就会使</a:t>
                </a:r>
                <a:r>
                  <a:rPr lang="zh-CN" altLang="en-US" dirty="0" smtClean="0"/>
                  <a:t>得</a:t>
                </a:r>
                <a:r>
                  <a:rPr lang="en-US" altLang="zh-CN" dirty="0" smtClean="0"/>
                  <a:t>C</a:t>
                </a:r>
                <a:r>
                  <a:rPr lang="en-US" altLang="zh-CN" baseline="-25000" dirty="0" smtClean="0"/>
                  <a:t>j</a:t>
                </a:r>
                <a:r>
                  <a:rPr lang="zh-CN" altLang="en-US" dirty="0" smtClean="0"/>
                  <a:t>随</a:t>
                </a:r>
                <a:r>
                  <a:rPr lang="zh-CN" altLang="en-US" dirty="0"/>
                  <a:t>时间变化（时变电容），如</a:t>
                </a:r>
                <a:r>
                  <a:rPr lang="zh-CN" altLang="en-US" dirty="0" smtClean="0"/>
                  <a:t>图</a:t>
                </a:r>
                <a:r>
                  <a:rPr lang="en-US" altLang="zh-CN" dirty="0" smtClean="0"/>
                  <a:t>7-11</a:t>
                </a:r>
                <a:r>
                  <a:rPr lang="zh-CN" altLang="en-US" dirty="0" smtClean="0"/>
                  <a:t>（ </a:t>
                </a:r>
                <a:r>
                  <a:rPr lang="en-US" altLang="zh-CN" dirty="0" smtClean="0"/>
                  <a:t>a</a:t>
                </a:r>
                <a:r>
                  <a:rPr lang="zh-CN" altLang="en-US" dirty="0" smtClean="0"/>
                  <a:t>）所示</a:t>
                </a:r>
                <a:r>
                  <a:rPr lang="zh-CN" altLang="en-US" dirty="0"/>
                  <a:t>，此时振荡频率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 </a:t>
                </a:r>
                <a:r>
                  <a:rPr lang="zh-CN" altLang="en-US" dirty="0" smtClean="0"/>
                  <a:t>                    为</a:t>
                </a:r>
                <a:r>
                  <a:rPr lang="zh-CN" altLang="en-US" dirty="0"/>
                  <a:t>不加调制信号时的振荡频率，它就是振荡器的中心频率</a:t>
                </a:r>
                <a:r>
                  <a:rPr lang="en-US" altLang="zh-CN" dirty="0" smtClean="0"/>
                  <a:t>——</a:t>
                </a:r>
                <a:r>
                  <a:rPr lang="zh-CN" altLang="en-US" dirty="0"/>
                  <a:t>未调载频</a:t>
                </a:r>
                <a:r>
                  <a:rPr lang="zh-CN" altLang="en-US" dirty="0" smtClean="0"/>
                  <a:t>。由</a:t>
                </a:r>
                <a:r>
                  <a:rPr lang="zh-CN" altLang="en-US" dirty="0"/>
                  <a:t>此可以看出，振荡频率与调制信号的关系与变容二极管的结电容变化指</a:t>
                </a:r>
                <a:r>
                  <a:rPr lang="zh-CN" altLang="en-US" dirty="0" smtClean="0"/>
                  <a:t>数</a:t>
                </a:r>
                <a14:m>
                  <m:oMath xmlns:m="http://schemas.openxmlformats.org/officeDocument/2006/math">
                    <m:r>
                      <a:rPr lang="zh-CN" altLang="en-US" i="1" smtClean="0">
                        <a:latin typeface="Cambria Math" panose="02040503050406030204" pitchFamily="18" charset="0"/>
                      </a:rPr>
                      <m:t>𝛾</m:t>
                    </m:r>
                  </m:oMath>
                </a14:m>
                <a:r>
                  <a:rPr lang="zh-CN" altLang="en-US" dirty="0"/>
                  <a:t>有关，一</a:t>
                </a:r>
                <a:r>
                  <a:rPr lang="zh-CN" altLang="en-US" dirty="0" smtClean="0"/>
                  <a:t>般情</a:t>
                </a:r>
                <a:r>
                  <a:rPr lang="zh-CN" altLang="en-US" dirty="0"/>
                  <a:t>况下是一种非线性关系，振荡频率随时间变化的曲线如</a:t>
                </a:r>
                <a:r>
                  <a:rPr lang="zh-CN" altLang="en-US" dirty="0" smtClean="0"/>
                  <a:t>图</a:t>
                </a:r>
                <a:r>
                  <a:rPr lang="en-US" altLang="zh-CN" dirty="0" smtClean="0"/>
                  <a:t>7-12</a:t>
                </a:r>
                <a:r>
                  <a:rPr lang="zh-CN" altLang="en-US" dirty="0" smtClean="0"/>
                  <a:t>（ </a:t>
                </a:r>
                <a:r>
                  <a:rPr lang="en-US" altLang="zh-CN" dirty="0" smtClean="0"/>
                  <a:t>b</a:t>
                </a:r>
                <a:r>
                  <a:rPr lang="zh-CN" altLang="en-US" dirty="0" smtClean="0"/>
                  <a:t>）</a:t>
                </a:r>
                <a:r>
                  <a:rPr lang="zh-CN" altLang="en-US" dirty="0"/>
                  <a:t>所示。</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5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78259" y="2185237"/>
            <a:ext cx="8387481" cy="744790"/>
          </a:xfrm>
          <a:prstGeom prst="rect">
            <a:avLst/>
          </a:prstGeom>
        </p:spPr>
      </p:pic>
      <p:pic>
        <p:nvPicPr>
          <p:cNvPr id="4" name="图片 3"/>
          <p:cNvPicPr>
            <a:picLocks noChangeAspect="1"/>
          </p:cNvPicPr>
          <p:nvPr/>
        </p:nvPicPr>
        <p:blipFill>
          <a:blip r:embed="rId4"/>
          <a:stretch>
            <a:fillRect/>
          </a:stretch>
        </p:blipFill>
        <p:spPr>
          <a:xfrm>
            <a:off x="1598167" y="3391692"/>
            <a:ext cx="1470709" cy="624548"/>
          </a:xfrm>
          <a:prstGeom prst="rect">
            <a:avLst/>
          </a:prstGeom>
        </p:spPr>
      </p:pic>
      <p:sp>
        <p:nvSpPr>
          <p:cNvPr id="5" name="矩形 4"/>
          <p:cNvSpPr/>
          <p:nvPr/>
        </p:nvSpPr>
        <p:spPr>
          <a:xfrm>
            <a:off x="7243048" y="2930027"/>
            <a:ext cx="931665" cy="461665"/>
          </a:xfrm>
          <a:prstGeom prst="rect">
            <a:avLst/>
          </a:prstGeom>
        </p:spPr>
        <p:txBody>
          <a:bodyPr wrap="none">
            <a:spAutoFit/>
          </a:bodyPr>
          <a:lstStyle/>
          <a:p>
            <a:r>
              <a:rPr lang="en-US" altLang="zh-CN" sz="2400" dirty="0" smtClean="0"/>
              <a:t>(7-25)</a:t>
            </a:r>
            <a:endParaRPr lang="zh-CN" altLang="en-US" sz="2400" dirty="0"/>
          </a:p>
        </p:txBody>
      </p:sp>
    </p:spTree>
    <p:extLst>
      <p:ext uri="{BB962C8B-B14F-4D97-AF65-F5344CB8AC3E}">
        <p14:creationId xmlns:p14="http://schemas.microsoft.com/office/powerpoint/2010/main" val="19053843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50000"/>
              </a:lnSpc>
            </a:pPr>
            <a:r>
              <a:rPr lang="zh-CN" altLang="en-US" dirty="0"/>
              <a:t>其</a:t>
            </a:r>
            <a:r>
              <a:rPr lang="zh-CN" altLang="en-US" dirty="0" smtClean="0"/>
              <a:t>中，                                              ，</a:t>
            </a:r>
            <a:r>
              <a:rPr lang="zh-CN" altLang="en-US" dirty="0"/>
              <a:t>即瞬时频偏</a:t>
            </a:r>
            <a:r>
              <a:rPr lang="el-GR" altLang="zh-CN" dirty="0"/>
              <a:t>Δ </a:t>
            </a:r>
            <a:r>
              <a:rPr lang="el-GR" altLang="zh-CN" dirty="0" smtClean="0"/>
              <a:t>ω </a:t>
            </a:r>
            <a:r>
              <a:rPr lang="en-US" altLang="zh-CN" dirty="0" smtClean="0"/>
              <a:t>(t)</a:t>
            </a:r>
            <a:r>
              <a:rPr lang="zh-CN" altLang="en-US" dirty="0" smtClean="0"/>
              <a:t>与 </a:t>
            </a:r>
            <a:r>
              <a:rPr lang="en-US" altLang="zh-CN" dirty="0" smtClean="0"/>
              <a:t>u</a:t>
            </a:r>
            <a:r>
              <a:rPr lang="el-GR" altLang="zh-CN" baseline="-25000" dirty="0" smtClean="0"/>
              <a:t>Ω</a:t>
            </a:r>
            <a:r>
              <a:rPr lang="en-US" altLang="zh-CN" dirty="0" smtClean="0"/>
              <a:t>(t)</a:t>
            </a:r>
            <a:r>
              <a:rPr lang="el-GR" altLang="zh-CN" dirty="0"/>
              <a:t/>
            </a:r>
            <a:br>
              <a:rPr lang="el-GR" altLang="zh-CN" dirty="0"/>
            </a:br>
            <a:r>
              <a:rPr lang="zh-CN" altLang="en-US" dirty="0" smtClean="0"/>
              <a:t>成</a:t>
            </a:r>
            <a:r>
              <a:rPr lang="zh-CN" altLang="en-US" dirty="0"/>
              <a:t>正比例。这种调频就是线</a:t>
            </a:r>
            <a:r>
              <a:rPr lang="zh-CN" altLang="en-US" dirty="0" smtClean="0"/>
              <a:t>性调</a:t>
            </a:r>
            <a:r>
              <a:rPr lang="zh-CN" altLang="en-US" dirty="0"/>
              <a:t>频，如</a:t>
            </a:r>
            <a:r>
              <a:rPr lang="zh-CN" altLang="en-US" dirty="0" smtClean="0"/>
              <a:t>图</a:t>
            </a:r>
            <a:r>
              <a:rPr lang="en-US" altLang="zh-CN" dirty="0" smtClean="0"/>
              <a:t>7-12</a:t>
            </a:r>
            <a:r>
              <a:rPr lang="zh-CN" altLang="en-US" dirty="0" smtClean="0"/>
              <a:t>（ </a:t>
            </a:r>
            <a:r>
              <a:rPr lang="en-US" altLang="zh-CN" dirty="0" smtClean="0"/>
              <a:t>c</a:t>
            </a:r>
            <a:r>
              <a:rPr lang="zh-CN" altLang="en-US" dirty="0" smtClean="0"/>
              <a:t>）</a:t>
            </a:r>
            <a:r>
              <a:rPr lang="zh-CN" altLang="en-US" dirty="0"/>
              <a:t>所示。</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566333" y="998484"/>
            <a:ext cx="3180773" cy="648920"/>
          </a:xfrm>
          <a:prstGeom prst="rect">
            <a:avLst/>
          </a:prstGeom>
        </p:spPr>
      </p:pic>
    </p:spTree>
    <p:extLst>
      <p:ext uri="{BB962C8B-B14F-4D97-AF65-F5344CB8AC3E}">
        <p14:creationId xmlns:p14="http://schemas.microsoft.com/office/powerpoint/2010/main" val="28254741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8288" y="998484"/>
            <a:ext cx="3207423" cy="5011424"/>
          </a:xfrm>
          <a:prstGeom prst="rect">
            <a:avLst/>
          </a:prstGeom>
        </p:spPr>
      </p:pic>
      <p:sp>
        <p:nvSpPr>
          <p:cNvPr id="4" name="矩形 3"/>
          <p:cNvSpPr/>
          <p:nvPr/>
        </p:nvSpPr>
        <p:spPr>
          <a:xfrm>
            <a:off x="2506369" y="6214708"/>
            <a:ext cx="4131259" cy="461665"/>
          </a:xfrm>
          <a:prstGeom prst="rect">
            <a:avLst/>
          </a:prstGeom>
        </p:spPr>
        <p:txBody>
          <a:bodyPr wrap="none">
            <a:spAutoFit/>
          </a:bodyPr>
          <a:lstStyle/>
          <a:p>
            <a:pPr algn="ctr"/>
            <a:r>
              <a:rPr lang="zh-CN" altLang="en-US" sz="2400" dirty="0" smtClean="0"/>
              <a:t>图</a:t>
            </a:r>
            <a:r>
              <a:rPr lang="en-US" altLang="zh-CN" sz="2400" dirty="0" smtClean="0"/>
              <a:t>7-12</a:t>
            </a:r>
            <a:r>
              <a:rPr lang="zh-CN" altLang="en-US" sz="2400" dirty="0"/>
              <a:t>　变容管线性调频原理</a:t>
            </a:r>
          </a:p>
        </p:txBody>
      </p:sp>
    </p:spTree>
    <p:extLst>
      <p:ext uri="{BB962C8B-B14F-4D97-AF65-F5344CB8AC3E}">
        <p14:creationId xmlns:p14="http://schemas.microsoft.com/office/powerpoint/2010/main" val="22659975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一</a:t>
                </a:r>
                <a:r>
                  <a:rPr lang="zh-CN" altLang="en-US" dirty="0"/>
                  <a:t>般情况下</a:t>
                </a:r>
                <a:r>
                  <a:rPr lang="zh-CN" altLang="en-US" dirty="0" smtClean="0"/>
                  <a:t>，            </a:t>
                </a:r>
                <a:r>
                  <a:rPr lang="zh-CN" altLang="el-GR" dirty="0" smtClean="0"/>
                  <a:t>，</a:t>
                </a:r>
                <a:r>
                  <a:rPr lang="zh-CN" altLang="en-US" dirty="0"/>
                  <a:t>这时，式（ </a:t>
                </a:r>
                <a:r>
                  <a:rPr lang="en-US" altLang="zh-CN" dirty="0" smtClean="0"/>
                  <a:t>7-28</a:t>
                </a:r>
                <a:r>
                  <a:rPr lang="zh-CN" altLang="en-US" dirty="0" smtClean="0"/>
                  <a:t>）</a:t>
                </a:r>
                <a:r>
                  <a:rPr lang="zh-CN" altLang="en-US" dirty="0"/>
                  <a:t>可以展开成幂级数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忽</a:t>
                </a:r>
                <a:r>
                  <a:rPr lang="zh-CN" altLang="en-US" dirty="0"/>
                  <a:t>略高次项，上式可近似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a:t>式中</a:t>
                </a:r>
                <a:r>
                  <a:rPr lang="zh-CN" altLang="en-US" dirty="0" smtClean="0"/>
                  <a:t>，                                                        是</a:t>
                </a:r>
                <a:r>
                  <a:rPr lang="zh-CN" altLang="en-US" dirty="0"/>
                  <a:t>调制过程中产生的中心频率漂移。</a:t>
                </a:r>
                <a:r>
                  <a:rPr lang="el-GR" altLang="zh-CN" dirty="0"/>
                  <a:t>Δ </a:t>
                </a:r>
                <a:r>
                  <a:rPr lang="el-GR" altLang="zh-CN" dirty="0" smtClean="0"/>
                  <a:t>ω</a:t>
                </a:r>
                <a:r>
                  <a:rPr lang="en-US" altLang="zh-CN" baseline="-25000" dirty="0" smtClean="0"/>
                  <a:t>c</a:t>
                </a:r>
                <a:r>
                  <a:rPr lang="zh-CN" altLang="en-US" dirty="0" smtClean="0"/>
                  <a:t>与</a:t>
                </a:r>
                <a14:m>
                  <m:oMath xmlns:m="http://schemas.openxmlformats.org/officeDocument/2006/math">
                    <m:r>
                      <a:rPr lang="zh-CN" altLang="en-US" i="1" smtClean="0">
                        <a:latin typeface="Cambria Math" panose="02040503050406030204" pitchFamily="18" charset="0"/>
                      </a:rPr>
                      <m:t>𝛾</m:t>
                    </m:r>
                  </m:oMath>
                </a14:m>
                <a:r>
                  <a:rPr lang="zh-CN" altLang="en-US" dirty="0" smtClean="0"/>
                  <a:t> 有</a:t>
                </a:r>
                <a:r>
                  <a:rPr lang="zh-CN" altLang="en-US" dirty="0"/>
                  <a:t>关，当变</a:t>
                </a:r>
                <a:r>
                  <a:rPr lang="zh-CN" altLang="en-US" dirty="0" smtClean="0"/>
                  <a:t>容二</a:t>
                </a:r>
                <a:r>
                  <a:rPr lang="zh-CN" altLang="en-US" dirty="0"/>
                  <a:t>极管一定后， </a:t>
                </a:r>
                <a:r>
                  <a:rPr lang="en-US" altLang="zh-CN" dirty="0" smtClean="0"/>
                  <a:t>U</a:t>
                </a:r>
                <a:r>
                  <a:rPr lang="el-GR" altLang="zh-CN" baseline="-25000" dirty="0" smtClean="0"/>
                  <a:t>Ω</a:t>
                </a:r>
                <a:r>
                  <a:rPr lang="el-GR" altLang="zh-CN" dirty="0" smtClean="0"/>
                  <a:t> </a:t>
                </a:r>
                <a:r>
                  <a:rPr lang="zh-CN" altLang="en-US" dirty="0"/>
                  <a:t>越大， </a:t>
                </a:r>
                <a:r>
                  <a:rPr lang="en-US" altLang="zh-CN" dirty="0" smtClean="0"/>
                  <a:t>m</a:t>
                </a:r>
                <a:r>
                  <a:rPr lang="zh-CN" altLang="en-US" dirty="0" smtClean="0"/>
                  <a:t>越</a:t>
                </a:r>
                <a:r>
                  <a:rPr lang="zh-CN" altLang="en-US" dirty="0"/>
                  <a:t>大，</a:t>
                </a:r>
                <a:r>
                  <a:rPr lang="el-GR" altLang="zh-CN" dirty="0"/>
                  <a:t>Δ </a:t>
                </a:r>
                <a:r>
                  <a:rPr lang="el-GR" altLang="zh-CN" dirty="0" smtClean="0"/>
                  <a:t>ω</a:t>
                </a:r>
                <a:r>
                  <a:rPr lang="en-US" altLang="zh-CN" baseline="-25000" dirty="0" smtClean="0"/>
                  <a:t>c</a:t>
                </a:r>
                <a:r>
                  <a:rPr lang="zh-CN" altLang="en-US" dirty="0" smtClean="0"/>
                  <a:t>也</a:t>
                </a:r>
                <a:r>
                  <a:rPr lang="zh-CN" altLang="en-US" dirty="0"/>
                  <a:t>越大。产生 </a:t>
                </a:r>
                <a:r>
                  <a:rPr lang="el-GR" altLang="zh-CN" dirty="0"/>
                  <a:t>Δ </a:t>
                </a:r>
                <a:r>
                  <a:rPr lang="el-GR" altLang="zh-CN" dirty="0" smtClean="0"/>
                  <a:t>ω</a:t>
                </a:r>
                <a:r>
                  <a:rPr lang="en-US" altLang="zh-CN" baseline="-25000" dirty="0" smtClean="0"/>
                  <a:t>c</a:t>
                </a:r>
                <a:r>
                  <a:rPr lang="zh-CN" altLang="en-US" dirty="0" smtClean="0"/>
                  <a:t>的</a:t>
                </a:r>
                <a:r>
                  <a:rPr lang="zh-CN" altLang="en-US" dirty="0"/>
                  <a:t>原因在于 </a:t>
                </a:r>
                <a:r>
                  <a:rPr lang="en-US" altLang="zh-CN" dirty="0" smtClean="0"/>
                  <a:t>C</a:t>
                </a:r>
                <a:r>
                  <a:rPr lang="en-US" altLang="zh-CN" baseline="-25000" dirty="0" smtClean="0"/>
                  <a:t>j</a:t>
                </a:r>
                <a:r>
                  <a:rPr lang="en-US" altLang="zh-CN" dirty="0" smtClean="0"/>
                  <a:t>-u</a:t>
                </a:r>
                <a:r>
                  <a:rPr lang="zh-CN" altLang="en-US" dirty="0" smtClean="0"/>
                  <a:t>曲</a:t>
                </a: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b="-409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080442" y="1098916"/>
            <a:ext cx="841128" cy="433307"/>
          </a:xfrm>
          <a:prstGeom prst="rect">
            <a:avLst/>
          </a:prstGeom>
        </p:spPr>
      </p:pic>
      <p:pic>
        <p:nvPicPr>
          <p:cNvPr id="4" name="图片 3"/>
          <p:cNvPicPr>
            <a:picLocks noChangeAspect="1"/>
          </p:cNvPicPr>
          <p:nvPr/>
        </p:nvPicPr>
        <p:blipFill>
          <a:blip r:embed="rId4"/>
          <a:stretch>
            <a:fillRect/>
          </a:stretch>
        </p:blipFill>
        <p:spPr>
          <a:xfrm>
            <a:off x="361830" y="1928200"/>
            <a:ext cx="8420339" cy="865104"/>
          </a:xfrm>
          <a:prstGeom prst="rect">
            <a:avLst/>
          </a:prstGeom>
        </p:spPr>
      </p:pic>
      <p:pic>
        <p:nvPicPr>
          <p:cNvPr id="5" name="图片 4"/>
          <p:cNvPicPr>
            <a:picLocks noChangeAspect="1"/>
          </p:cNvPicPr>
          <p:nvPr/>
        </p:nvPicPr>
        <p:blipFill>
          <a:blip r:embed="rId5"/>
          <a:stretch>
            <a:fillRect/>
          </a:stretch>
        </p:blipFill>
        <p:spPr>
          <a:xfrm>
            <a:off x="498628" y="3400513"/>
            <a:ext cx="8146741" cy="977222"/>
          </a:xfrm>
          <a:prstGeom prst="rect">
            <a:avLst/>
          </a:prstGeom>
        </p:spPr>
      </p:pic>
      <p:sp>
        <p:nvSpPr>
          <p:cNvPr id="6" name="矩形 5"/>
          <p:cNvSpPr/>
          <p:nvPr/>
        </p:nvSpPr>
        <p:spPr>
          <a:xfrm>
            <a:off x="7182862" y="4377735"/>
            <a:ext cx="931665" cy="461665"/>
          </a:xfrm>
          <a:prstGeom prst="rect">
            <a:avLst/>
          </a:prstGeom>
        </p:spPr>
        <p:txBody>
          <a:bodyPr wrap="none">
            <a:spAutoFit/>
          </a:bodyPr>
          <a:lstStyle/>
          <a:p>
            <a:r>
              <a:rPr lang="en-US" altLang="zh-CN" sz="2400" dirty="0" smtClean="0"/>
              <a:t>(7-27)</a:t>
            </a:r>
            <a:endParaRPr lang="zh-CN" altLang="en-US" sz="2400" dirty="0"/>
          </a:p>
        </p:txBody>
      </p:sp>
      <p:pic>
        <p:nvPicPr>
          <p:cNvPr id="7" name="图片 6"/>
          <p:cNvPicPr>
            <a:picLocks noChangeAspect="1"/>
          </p:cNvPicPr>
          <p:nvPr/>
        </p:nvPicPr>
        <p:blipFill>
          <a:blip r:embed="rId6"/>
          <a:stretch>
            <a:fillRect/>
          </a:stretch>
        </p:blipFill>
        <p:spPr>
          <a:xfrm>
            <a:off x="1499019" y="4839400"/>
            <a:ext cx="4003973" cy="408299"/>
          </a:xfrm>
          <a:prstGeom prst="rect">
            <a:avLst/>
          </a:prstGeom>
        </p:spPr>
      </p:pic>
    </p:spTree>
    <p:extLst>
      <p:ext uri="{BB962C8B-B14F-4D97-AF65-F5344CB8AC3E}">
        <p14:creationId xmlns:p14="http://schemas.microsoft.com/office/powerpoint/2010/main" val="10547365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线不是直线， 这使得在一个调制信号周期内，电容的平均值不等于静态工作点的 </a:t>
            </a:r>
            <a:r>
              <a:rPr lang="en-US" altLang="zh-CN" dirty="0" smtClean="0"/>
              <a:t>C</a:t>
            </a:r>
            <a:r>
              <a:rPr lang="en-US" altLang="zh-CN" baseline="-25000" dirty="0" smtClean="0"/>
              <a:t>Q</a:t>
            </a:r>
            <a:r>
              <a:rPr lang="zh-CN" altLang="en-US" dirty="0" smtClean="0"/>
              <a:t>，</a:t>
            </a:r>
            <a:r>
              <a:rPr lang="zh-CN" altLang="en-US" dirty="0"/>
              <a:t>从而引起中心频率 的改变</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为</a:t>
            </a:r>
            <a:r>
              <a:rPr lang="zh-CN" altLang="en-US" dirty="0"/>
              <a:t>最大角频偏，它是调频电路的一个重要参数，通常越大越好</a:t>
            </a:r>
            <a:r>
              <a:rPr lang="zh-CN" altLang="en-US" dirty="0" smtClean="0"/>
              <a:t>。                                                          为</a:t>
            </a:r>
            <a:r>
              <a:rPr lang="zh-CN" altLang="en-US" dirty="0"/>
              <a:t>二次谐波最大角频偏，它也是由</a:t>
            </a:r>
            <a:r>
              <a:rPr lang="zh-CN" altLang="en-US" dirty="0" smtClean="0"/>
              <a:t>于</a:t>
            </a:r>
            <a:r>
              <a:rPr lang="en-US" altLang="zh-CN" dirty="0" smtClean="0"/>
              <a:t>C</a:t>
            </a:r>
            <a:r>
              <a:rPr lang="en-US" altLang="zh-CN" baseline="-25000" dirty="0" smtClean="0"/>
              <a:t>j</a:t>
            </a:r>
            <a:r>
              <a:rPr lang="en-US" altLang="zh-CN" dirty="0" smtClean="0"/>
              <a:t>-u</a:t>
            </a:r>
            <a:r>
              <a:rPr lang="zh-CN" altLang="en-US" dirty="0" smtClean="0"/>
              <a:t>曲</a:t>
            </a:r>
            <a:r>
              <a:rPr lang="zh-CN" altLang="en-US" dirty="0"/>
              <a:t>线的非线性引起</a:t>
            </a:r>
            <a:r>
              <a:rPr lang="zh-CN" altLang="en-US" dirty="0" smtClean="0"/>
              <a:t>，并</a:t>
            </a:r>
            <a:r>
              <a:rPr lang="zh-CN" altLang="en-US" dirty="0"/>
              <a:t>将引入非线性失真。二次谐波失真系数可用下式求出：</a:t>
            </a:r>
          </a:p>
        </p:txBody>
      </p:sp>
      <p:pic>
        <p:nvPicPr>
          <p:cNvPr id="2" name="图片 1"/>
          <p:cNvPicPr>
            <a:picLocks noChangeAspect="1"/>
          </p:cNvPicPr>
          <p:nvPr/>
        </p:nvPicPr>
        <p:blipFill>
          <a:blip r:embed="rId2"/>
          <a:stretch>
            <a:fillRect/>
          </a:stretch>
        </p:blipFill>
        <p:spPr>
          <a:xfrm>
            <a:off x="734486" y="1996742"/>
            <a:ext cx="2321865" cy="433754"/>
          </a:xfrm>
          <a:prstGeom prst="rect">
            <a:avLst/>
          </a:prstGeom>
        </p:spPr>
      </p:pic>
      <p:pic>
        <p:nvPicPr>
          <p:cNvPr id="4" name="图片 3"/>
          <p:cNvPicPr>
            <a:picLocks noChangeAspect="1"/>
          </p:cNvPicPr>
          <p:nvPr/>
        </p:nvPicPr>
        <p:blipFill>
          <a:blip r:embed="rId3"/>
          <a:stretch>
            <a:fillRect/>
          </a:stretch>
        </p:blipFill>
        <p:spPr>
          <a:xfrm>
            <a:off x="3953943" y="2533170"/>
            <a:ext cx="4118192" cy="360341"/>
          </a:xfrm>
          <a:prstGeom prst="rect">
            <a:avLst/>
          </a:prstGeom>
        </p:spPr>
      </p:pic>
      <p:pic>
        <p:nvPicPr>
          <p:cNvPr id="5" name="图片 4"/>
          <p:cNvPicPr>
            <a:picLocks noChangeAspect="1"/>
          </p:cNvPicPr>
          <p:nvPr/>
        </p:nvPicPr>
        <p:blipFill>
          <a:blip r:embed="rId4"/>
          <a:stretch>
            <a:fillRect/>
          </a:stretch>
        </p:blipFill>
        <p:spPr>
          <a:xfrm>
            <a:off x="2410167" y="4428197"/>
            <a:ext cx="4323666" cy="795156"/>
          </a:xfrm>
          <a:prstGeom prst="rect">
            <a:avLst/>
          </a:prstGeom>
        </p:spPr>
      </p:pic>
      <p:sp>
        <p:nvSpPr>
          <p:cNvPr id="6" name="矩形 5"/>
          <p:cNvSpPr/>
          <p:nvPr/>
        </p:nvSpPr>
        <p:spPr>
          <a:xfrm>
            <a:off x="7158759" y="4594942"/>
            <a:ext cx="931665" cy="461665"/>
          </a:xfrm>
          <a:prstGeom prst="rect">
            <a:avLst/>
          </a:prstGeom>
        </p:spPr>
        <p:txBody>
          <a:bodyPr wrap="none">
            <a:spAutoFit/>
          </a:bodyPr>
          <a:lstStyle/>
          <a:p>
            <a:r>
              <a:rPr lang="en-US" altLang="zh-CN" sz="2400" dirty="0" smtClean="0"/>
              <a:t>(7-28)</a:t>
            </a:r>
            <a:endParaRPr lang="zh-CN" altLang="en-US" sz="2400" dirty="0"/>
          </a:p>
        </p:txBody>
      </p:sp>
    </p:spTree>
    <p:extLst>
      <p:ext uri="{BB962C8B-B14F-4D97-AF65-F5344CB8AC3E}">
        <p14:creationId xmlns:p14="http://schemas.microsoft.com/office/powerpoint/2010/main" val="1226053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a:t>
                </a:r>
                <a:r>
                  <a:rPr lang="zh-CN" altLang="en-US" dirty="0"/>
                  <a:t>此可见，</a:t>
                </a:r>
                <a:r>
                  <a:rPr lang="zh-CN" altLang="en-US" dirty="0" smtClean="0"/>
                  <a:t>当</a:t>
                </a:r>
                <a:r>
                  <a:rPr lang="en-US" altLang="zh-CN" dirty="0" smtClean="0"/>
                  <a:t>U</a:t>
                </a:r>
                <a:r>
                  <a:rPr lang="el-GR" altLang="zh-CN" baseline="-25000" dirty="0" smtClean="0"/>
                  <a:t>Ω</a:t>
                </a:r>
                <a:r>
                  <a:rPr lang="zh-CN" altLang="en-US" dirty="0" smtClean="0"/>
                  <a:t>增</a:t>
                </a:r>
                <a:r>
                  <a:rPr lang="zh-CN" altLang="en-US" dirty="0"/>
                  <a:t>大而</a:t>
                </a:r>
                <a:r>
                  <a:rPr lang="zh-CN" altLang="en-US" dirty="0" smtClean="0"/>
                  <a:t>使</a:t>
                </a:r>
                <a:r>
                  <a:rPr lang="en-US" altLang="zh-CN" dirty="0" smtClean="0"/>
                  <a:t>m</a:t>
                </a:r>
                <a:r>
                  <a:rPr lang="zh-CN" altLang="en-US" dirty="0" smtClean="0"/>
                  <a:t>增</a:t>
                </a:r>
                <a:r>
                  <a:rPr lang="zh-CN" altLang="en-US" dirty="0"/>
                  <a:t>大时，将同时引起 </a:t>
                </a:r>
                <a:r>
                  <a:rPr lang="el-GR" altLang="zh-CN" dirty="0"/>
                  <a:t>Δ </a:t>
                </a:r>
                <a:r>
                  <a:rPr lang="el-GR" altLang="zh-CN" dirty="0" smtClean="0"/>
                  <a:t>ω</a:t>
                </a:r>
                <a:r>
                  <a:rPr lang="en-US" altLang="zh-CN" baseline="-25000" dirty="0" smtClean="0"/>
                  <a:t>m</a:t>
                </a:r>
                <a:r>
                  <a:rPr lang="zh-CN" altLang="en-US" dirty="0" smtClean="0"/>
                  <a:t>、</a:t>
                </a:r>
                <a:r>
                  <a:rPr lang="el-GR" altLang="zh-CN" dirty="0"/>
                  <a:t>Δ </a:t>
                </a:r>
                <a:r>
                  <a:rPr lang="el-GR" altLang="zh-CN" dirty="0" smtClean="0"/>
                  <a:t>ω</a:t>
                </a:r>
                <a:r>
                  <a:rPr lang="en-US" altLang="zh-CN" baseline="-25000" dirty="0" smtClean="0"/>
                  <a:t>c</a:t>
                </a:r>
                <a:r>
                  <a:rPr lang="zh-CN" altLang="en-US" dirty="0" smtClean="0"/>
                  <a:t>及</a:t>
                </a:r>
                <a:r>
                  <a:rPr lang="en-US" altLang="zh-CN" dirty="0" smtClean="0"/>
                  <a:t>K</a:t>
                </a:r>
                <a:r>
                  <a:rPr lang="en-US" altLang="zh-CN" baseline="-25000" dirty="0" smtClean="0"/>
                  <a:t>f2</a:t>
                </a:r>
                <a:r>
                  <a:rPr lang="zh-CN" altLang="en-US" dirty="0" smtClean="0"/>
                  <a:t>的</a:t>
                </a:r>
                <a:r>
                  <a:rPr lang="zh-CN" altLang="en-US" dirty="0"/>
                  <a:t>增大，因</a:t>
                </a:r>
                <a:r>
                  <a:rPr lang="zh-CN" altLang="en-US" dirty="0" smtClean="0"/>
                  <a:t>此</a:t>
                </a:r>
                <a:r>
                  <a:rPr lang="en-US" altLang="zh-CN" dirty="0" smtClean="0"/>
                  <a:t>m</a:t>
                </a:r>
                <a:r>
                  <a:rPr lang="zh-CN" altLang="en-US" dirty="0" smtClean="0"/>
                  <a:t>不能</a:t>
                </a:r>
                <a:r>
                  <a:rPr lang="zh-CN" altLang="en-US" dirty="0"/>
                  <a:t>选得太大。由于非线性失真</a:t>
                </a:r>
                <a:r>
                  <a:rPr lang="zh-CN" altLang="en-US" dirty="0" smtClean="0"/>
                  <a:t>，</a:t>
                </a:r>
                <a14:m>
                  <m:oMath xmlns:m="http://schemas.openxmlformats.org/officeDocument/2006/math">
                    <m:r>
                      <a:rPr lang="zh-CN" altLang="en-US" i="1" smtClean="0">
                        <a:latin typeface="Cambria Math" panose="02040503050406030204" pitchFamily="18" charset="0"/>
                      </a:rPr>
                      <m:t>𝛾</m:t>
                    </m:r>
                  </m:oMath>
                </a14:m>
                <a:r>
                  <a:rPr lang="el-GR" altLang="zh-CN" dirty="0"/>
                  <a:t>≠</a:t>
                </a:r>
                <a:r>
                  <a:rPr lang="zh-CN" altLang="el-GR" dirty="0"/>
                  <a:t>２</a:t>
                </a:r>
                <a:r>
                  <a:rPr lang="zh-CN" altLang="en-US" dirty="0"/>
                  <a:t>时的调频特性不是直线，调制特性曲线弯曲</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调</a:t>
                </a:r>
                <a:r>
                  <a:rPr lang="zh-CN" altLang="en-US" dirty="0"/>
                  <a:t>频灵敏度可以通过式（ </a:t>
                </a:r>
                <a:r>
                  <a:rPr lang="en-US" altLang="zh-CN" dirty="0"/>
                  <a:t>7-27</a:t>
                </a:r>
                <a:r>
                  <a:rPr lang="zh-CN" altLang="en-US" dirty="0"/>
                  <a:t>）求出。根据调频灵敏度的定义，有</a:t>
                </a:r>
                <a:r>
                  <a:rPr lang="zh-CN" altLang="en-US" dirty="0" smtClean="0"/>
                  <a:t/>
                </a:r>
                <a:br>
                  <a:rPr lang="zh-CN" altLang="en-US" dirty="0" smtClean="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352884" y="3605049"/>
            <a:ext cx="6255372" cy="804113"/>
          </a:xfrm>
          <a:prstGeom prst="rect">
            <a:avLst/>
          </a:prstGeom>
        </p:spPr>
      </p:pic>
      <p:sp>
        <p:nvSpPr>
          <p:cNvPr id="4" name="矩形 3"/>
          <p:cNvSpPr/>
          <p:nvPr/>
        </p:nvSpPr>
        <p:spPr>
          <a:xfrm>
            <a:off x="7367892" y="4617891"/>
            <a:ext cx="931665" cy="461665"/>
          </a:xfrm>
          <a:prstGeom prst="rect">
            <a:avLst/>
          </a:prstGeom>
        </p:spPr>
        <p:txBody>
          <a:bodyPr wrap="none">
            <a:spAutoFit/>
          </a:bodyPr>
          <a:lstStyle/>
          <a:p>
            <a:r>
              <a:rPr lang="en-US" altLang="zh-CN" sz="2400" dirty="0" smtClean="0"/>
              <a:t>(7-29)</a:t>
            </a:r>
            <a:endParaRPr lang="zh-CN" altLang="en-US" sz="2400" dirty="0"/>
          </a:p>
        </p:txBody>
      </p:sp>
    </p:spTree>
    <p:extLst>
      <p:ext uri="{BB962C8B-B14F-4D97-AF65-F5344CB8AC3E}">
        <p14:creationId xmlns:p14="http://schemas.microsoft.com/office/powerpoint/2010/main" val="54988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上式表明， </a:t>
                </a:r>
                <a:r>
                  <a:rPr lang="en-US" altLang="zh-CN" dirty="0" smtClean="0"/>
                  <a:t>k</a:t>
                </a:r>
                <a:r>
                  <a:rPr lang="en-US" altLang="zh-CN" baseline="-25000" dirty="0" smtClean="0"/>
                  <a:t>f</a:t>
                </a:r>
                <a:r>
                  <a:rPr lang="zh-CN" altLang="en-US" dirty="0" smtClean="0"/>
                  <a:t>由</a:t>
                </a:r>
                <a:r>
                  <a:rPr lang="zh-CN" altLang="en-US" dirty="0"/>
                  <a:t>变容二极管特性及静态工作点确定。当变容二极管一定，中心频率一定时， 在不影响线性条件下， </a:t>
                </a:r>
                <a:r>
                  <a:rPr lang="en-US" altLang="zh-CN" dirty="0" smtClean="0"/>
                  <a:t>|U</a:t>
                </a:r>
                <a:r>
                  <a:rPr lang="en-US" altLang="zh-CN" baseline="-25000" dirty="0" smtClean="0"/>
                  <a:t>Q</a:t>
                </a:r>
                <a:r>
                  <a:rPr lang="en-US" altLang="zh-CN" dirty="0" smtClean="0"/>
                  <a:t>|</a:t>
                </a:r>
                <a:r>
                  <a:rPr lang="zh-CN" altLang="en-US" dirty="0" smtClean="0"/>
                  <a:t>值</a:t>
                </a:r>
                <a:r>
                  <a:rPr lang="zh-CN" altLang="en-US" dirty="0"/>
                  <a:t>取小些好。同时还可由式（ </a:t>
                </a:r>
                <a:r>
                  <a:rPr lang="en-US" altLang="zh-CN" dirty="0" smtClean="0"/>
                  <a:t>7-29</a:t>
                </a:r>
                <a:r>
                  <a:rPr lang="zh-CN" altLang="en-US" dirty="0" smtClean="0"/>
                  <a:t>）</a:t>
                </a:r>
                <a:r>
                  <a:rPr lang="zh-CN" altLang="en-US" dirty="0"/>
                  <a:t>知，在变容二极管一定</a:t>
                </a:r>
                <a:r>
                  <a:rPr lang="zh-CN" altLang="en-US" dirty="0" smtClean="0"/>
                  <a:t>，</a:t>
                </a:r>
                <a:r>
                  <a:rPr lang="en-US" altLang="zh-CN" dirty="0" smtClean="0"/>
                  <a:t>U</a:t>
                </a:r>
                <a:r>
                  <a:rPr lang="en-US" altLang="zh-CN" baseline="-25000" dirty="0" smtClean="0"/>
                  <a:t>Q</a:t>
                </a:r>
                <a:r>
                  <a:rPr lang="zh-CN" altLang="en-US" dirty="0" smtClean="0"/>
                  <a:t>及</a:t>
                </a:r>
                <a:r>
                  <a:rPr lang="en-US" altLang="zh-CN" dirty="0" smtClean="0"/>
                  <a:t>U</a:t>
                </a:r>
                <a:r>
                  <a:rPr lang="el-GR" altLang="zh-CN" baseline="-25000" dirty="0" smtClean="0"/>
                  <a:t>Ω</a:t>
                </a:r>
                <a:r>
                  <a:rPr lang="zh-CN" altLang="en-US" dirty="0" smtClean="0"/>
                  <a:t>一</a:t>
                </a:r>
                <a:r>
                  <a:rPr lang="zh-CN" altLang="en-US" dirty="0"/>
                  <a:t>定时，比值 </a:t>
                </a:r>
                <a:r>
                  <a:rPr lang="el-GR" altLang="zh-CN" dirty="0"/>
                  <a:t>Δ </a:t>
                </a:r>
                <a:r>
                  <a:rPr lang="el-GR" altLang="zh-CN" dirty="0" smtClean="0"/>
                  <a:t>ω</a:t>
                </a:r>
                <a:r>
                  <a:rPr lang="en-US" altLang="zh-CN" baseline="-25000" dirty="0" smtClean="0"/>
                  <a:t>m</a:t>
                </a:r>
                <a:r>
                  <a:rPr lang="en-US" altLang="zh-CN" dirty="0" smtClean="0"/>
                  <a:t>/</a:t>
                </a:r>
                <a:r>
                  <a:rPr lang="zh-CN" altLang="en-US" dirty="0" smtClean="0"/>
                  <a:t> </a:t>
                </a:r>
                <a:r>
                  <a:rPr lang="el-GR" altLang="zh-CN" dirty="0" smtClean="0"/>
                  <a:t>ω</a:t>
                </a:r>
                <a:r>
                  <a:rPr lang="en-US" altLang="zh-CN" baseline="-25000" dirty="0" smtClean="0"/>
                  <a:t>c</a:t>
                </a:r>
                <a:r>
                  <a:rPr lang="zh-CN" altLang="en-US" dirty="0" smtClean="0"/>
                  <a:t>＝</a:t>
                </a:r>
                <a:r>
                  <a:rPr lang="en-US" altLang="zh-CN" dirty="0" smtClean="0"/>
                  <a:t>m</a:t>
                </a:r>
                <a14:m>
                  <m:oMath xmlns:m="http://schemas.openxmlformats.org/officeDocument/2006/math">
                    <m:r>
                      <a:rPr lang="zh-CN" altLang="en-US" i="1" smtClean="0">
                        <a:latin typeface="Cambria Math" panose="02040503050406030204" pitchFamily="18" charset="0"/>
                      </a:rPr>
                      <m:t>𝛾</m:t>
                    </m:r>
                    <m:r>
                      <a:rPr lang="en-US" altLang="zh-CN" b="0" i="1" smtClean="0">
                        <a:latin typeface="Cambria Math" panose="02040503050406030204" pitchFamily="18" charset="0"/>
                      </a:rPr>
                      <m:t>/2</m:t>
                    </m:r>
                  </m:oMath>
                </a14:m>
                <a:r>
                  <a:rPr lang="zh-CN" altLang="en-US" dirty="0" smtClean="0"/>
                  <a:t>也</a:t>
                </a:r>
                <a:r>
                  <a:rPr lang="zh-CN" altLang="en-US" dirty="0"/>
                  <a:t>一定</a:t>
                </a:r>
                <a:r>
                  <a:rPr lang="zh-CN" altLang="en-US" dirty="0" smtClean="0"/>
                  <a:t>。</a:t>
                </a:r>
                <a:r>
                  <a:rPr lang="zh-CN" altLang="en-US" dirty="0"/>
                  <a:t>即相对频偏一定， </a:t>
                </a:r>
                <a:r>
                  <a:rPr lang="el-GR" altLang="zh-CN" dirty="0"/>
                  <a:t>ω</a:t>
                </a:r>
                <a:r>
                  <a:rPr lang="en-US" altLang="zh-CN" baseline="-25000" dirty="0"/>
                  <a:t>c</a:t>
                </a:r>
                <a:r>
                  <a:rPr lang="zh-CN" altLang="en-US" dirty="0"/>
                  <a:t>变大，则 </a:t>
                </a:r>
                <a:r>
                  <a:rPr lang="el-GR" altLang="zh-CN" dirty="0"/>
                  <a:t>Δ ω</a:t>
                </a:r>
                <a:r>
                  <a:rPr lang="en-US" altLang="zh-CN" baseline="-25000" dirty="0"/>
                  <a:t>m</a:t>
                </a:r>
                <a:r>
                  <a:rPr lang="zh-CN" altLang="en-US" dirty="0"/>
                  <a:t>增加</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此可见：在直接调频电路中，输出频偏大，调制灵敏度高。</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7653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7-3</a:t>
                </a:r>
                <a:r>
                  <a:rPr lang="zh-CN" altLang="en-US" dirty="0"/>
                  <a:t>　调频振荡回路由电</a:t>
                </a:r>
                <a:r>
                  <a:rPr lang="zh-CN" altLang="en-US" dirty="0" smtClean="0"/>
                  <a:t>感</a:t>
                </a:r>
                <a:r>
                  <a:rPr lang="en-US" altLang="zh-CN" dirty="0" smtClean="0"/>
                  <a:t>L</a:t>
                </a:r>
                <a:r>
                  <a:rPr lang="zh-CN" altLang="en-US" dirty="0" smtClean="0"/>
                  <a:t>和</a:t>
                </a:r>
                <a:r>
                  <a:rPr lang="zh-CN" altLang="en-US" dirty="0"/>
                  <a:t>变容二极管组成。 </a:t>
                </a:r>
                <a:r>
                  <a:rPr lang="en-US" altLang="zh-CN" dirty="0" smtClean="0"/>
                  <a:t>L</a:t>
                </a:r>
                <a:r>
                  <a:rPr lang="zh-CN" altLang="en-US" dirty="0"/>
                  <a:t/>
                </a:r>
                <a:br>
                  <a:rPr lang="zh-CN" altLang="en-US" dirty="0"/>
                </a:br>
                <a:r>
                  <a:rPr lang="zh-CN" altLang="en-US" dirty="0" smtClean="0"/>
                  <a:t>＝</a:t>
                </a:r>
                <a:r>
                  <a:rPr lang="en-US" altLang="zh-CN" dirty="0" smtClean="0"/>
                  <a:t>2</a:t>
                </a:r>
                <a:r>
                  <a:rPr lang="el-GR" altLang="zh-CN" dirty="0" smtClean="0"/>
                  <a:t>μ</a:t>
                </a:r>
                <a:r>
                  <a:rPr lang="en-US" altLang="zh-CN" dirty="0" smtClean="0"/>
                  <a:t>H</a:t>
                </a:r>
                <a:r>
                  <a:rPr lang="zh-CN" altLang="en-US" dirty="0" smtClean="0"/>
                  <a:t>，</a:t>
                </a:r>
                <a:r>
                  <a:rPr lang="zh-CN" altLang="en-US" dirty="0"/>
                  <a:t>变容二极管的参数</a:t>
                </a:r>
                <a:r>
                  <a:rPr lang="zh-CN" altLang="en-US" dirty="0" smtClean="0"/>
                  <a:t>为</a:t>
                </a:r>
                <a:r>
                  <a:rPr lang="en-US" altLang="zh-CN" dirty="0" smtClean="0"/>
                  <a:t>C</a:t>
                </a:r>
                <a:r>
                  <a:rPr lang="en-US" altLang="zh-CN" baseline="-25000" dirty="0" smtClean="0"/>
                  <a:t>0</a:t>
                </a:r>
                <a:r>
                  <a:rPr lang="zh-CN" altLang="en-US" baseline="-25000" dirty="0" smtClean="0"/>
                  <a:t> </a:t>
                </a:r>
                <a:r>
                  <a:rPr lang="zh-CN" altLang="en-US" dirty="0" smtClean="0"/>
                  <a:t>＝</a:t>
                </a:r>
                <a:r>
                  <a:rPr lang="en-US" altLang="zh-CN" dirty="0" smtClean="0"/>
                  <a:t>225pF</a:t>
                </a:r>
                <a:r>
                  <a:rPr lang="zh-CN" altLang="en-US" dirty="0" smtClean="0"/>
                  <a:t>， </a:t>
                </a:r>
                <a:r>
                  <a:rPr lang="en-US" altLang="zh-CN" dirty="0" smtClean="0"/>
                  <a:t>u</a:t>
                </a:r>
                <a14:m>
                  <m:oMath xmlns:m="http://schemas.openxmlformats.org/officeDocument/2006/math">
                    <m:r>
                      <a:rPr lang="zh-CN" altLang="en-US" i="1" baseline="-25000" smtClean="0">
                        <a:latin typeface="Cambria Math" panose="02040503050406030204" pitchFamily="18" charset="0"/>
                      </a:rPr>
                      <m:t>𝜑</m:t>
                    </m:r>
                  </m:oMath>
                </a14:m>
                <a:r>
                  <a:rPr lang="zh-CN" altLang="el-GR" dirty="0" smtClean="0"/>
                  <a:t>＝</a:t>
                </a:r>
                <a:r>
                  <a:rPr lang="en-US" altLang="zh-CN" dirty="0" smtClean="0"/>
                  <a:t>0.6V</a:t>
                </a:r>
                <a:r>
                  <a:rPr lang="zh-CN" altLang="en-US" dirty="0" smtClean="0"/>
                  <a:t>， </a:t>
                </a:r>
                <a:r>
                  <a:rPr lang="en-US" altLang="zh-CN" dirty="0" smtClean="0"/>
                  <a:t>E</a:t>
                </a:r>
                <a:r>
                  <a:rPr lang="en-US" altLang="zh-CN" baseline="-25000" dirty="0" smtClean="0"/>
                  <a:t>Q</a:t>
                </a:r>
                <a:r>
                  <a:rPr lang="zh-CN" altLang="en-US" dirty="0" smtClean="0"/>
                  <a:t> </a:t>
                </a:r>
                <a:r>
                  <a:rPr lang="zh-CN" altLang="en-US" dirty="0"/>
                  <a:t>＝</a:t>
                </a:r>
                <a:r>
                  <a:rPr lang="zh-CN" altLang="en-US" dirty="0" smtClean="0"/>
                  <a:t>－</a:t>
                </a:r>
                <a:r>
                  <a:rPr lang="en-US" altLang="zh-CN" dirty="0" smtClean="0"/>
                  <a:t>6V</a:t>
                </a:r>
                <a:r>
                  <a:rPr lang="zh-CN" altLang="en-US" dirty="0" smtClean="0"/>
                  <a:t>，</a:t>
                </a:r>
                <a:r>
                  <a:rPr lang="zh-CN" altLang="en-US" dirty="0"/>
                  <a:t>调制信号 </a:t>
                </a:r>
                <a:r>
                  <a:rPr lang="zh-CN" altLang="en-US" dirty="0" smtClean="0"/>
                  <a:t>，                                               求</a:t>
                </a:r>
                <a:r>
                  <a:rPr lang="zh-CN" altLang="en-US" dirty="0"/>
                  <a:t>输</a:t>
                </a:r>
                <a:r>
                  <a:rPr lang="zh-CN" altLang="en-US" dirty="0" smtClean="0"/>
                  <a:t>出</a:t>
                </a:r>
                <a:r>
                  <a:rPr lang="en-US" altLang="zh-CN" dirty="0" smtClean="0"/>
                  <a:t>FM</a:t>
                </a:r>
                <a:r>
                  <a:rPr lang="zh-CN" altLang="en-US" dirty="0" smtClean="0"/>
                  <a:t> </a:t>
                </a:r>
                <a:r>
                  <a:rPr lang="zh-CN" altLang="en-US" dirty="0"/>
                  <a:t>波的：</a:t>
                </a:r>
                <a:br>
                  <a:rPr lang="zh-CN" altLang="en-US" dirty="0"/>
                </a:br>
                <a:r>
                  <a:rPr lang="zh-CN" altLang="en-US" dirty="0" smtClean="0"/>
                  <a:t>      （ </a:t>
                </a:r>
                <a:r>
                  <a:rPr lang="zh-CN" altLang="en-US" dirty="0"/>
                  <a:t>１）载</a:t>
                </a:r>
                <a:r>
                  <a:rPr lang="zh-CN" altLang="en-US" dirty="0" smtClean="0"/>
                  <a:t>波</a:t>
                </a:r>
                <a:r>
                  <a:rPr lang="en-US" altLang="zh-CN" i="1" dirty="0" smtClean="0"/>
                  <a:t>f</a:t>
                </a:r>
                <a:r>
                  <a:rPr lang="en-US" altLang="zh-CN" baseline="-25000" dirty="0" smtClean="0"/>
                  <a:t>c</a:t>
                </a:r>
                <a:r>
                  <a:rPr lang="zh-CN" altLang="en-US" dirty="0" smtClean="0"/>
                  <a:t>；</a:t>
                </a:r>
                <a:r>
                  <a:rPr lang="zh-CN" altLang="en-US" dirty="0"/>
                  <a:t/>
                </a:r>
                <a:br>
                  <a:rPr lang="zh-CN" altLang="en-US" dirty="0"/>
                </a:br>
                <a:r>
                  <a:rPr lang="zh-CN" altLang="en-US" dirty="0" smtClean="0"/>
                  <a:t>      （ </a:t>
                </a:r>
                <a:r>
                  <a:rPr lang="zh-CN" altLang="en-US" dirty="0"/>
                  <a:t>２）由调制信号引起的载频漂移 </a:t>
                </a:r>
                <a:r>
                  <a:rPr lang="el-GR" altLang="zh-CN" dirty="0"/>
                  <a:t>Δ </a:t>
                </a:r>
                <a:r>
                  <a:rPr lang="en-US" altLang="zh-CN" i="1" dirty="0"/>
                  <a:t>f</a:t>
                </a:r>
                <a:r>
                  <a:rPr lang="en-US" altLang="zh-CN" baseline="-25000" dirty="0"/>
                  <a:t>c </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３）最大频偏 </a:t>
                </a:r>
                <a:r>
                  <a:rPr lang="el-GR" altLang="zh-CN" dirty="0"/>
                  <a:t>Δ </a:t>
                </a:r>
                <a:r>
                  <a:rPr lang="en-US" altLang="zh-CN" i="1" dirty="0" smtClean="0"/>
                  <a:t>f</a:t>
                </a:r>
                <a:r>
                  <a:rPr lang="en-US" altLang="zh-CN" baseline="-25000" dirty="0" smtClean="0"/>
                  <a:t>m</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４）调频系数 </a:t>
                </a:r>
                <a:r>
                  <a:rPr lang="en-US" altLang="zh-CN" dirty="0" smtClean="0"/>
                  <a:t>k</a:t>
                </a:r>
                <a:r>
                  <a:rPr lang="en-US" altLang="zh-CN" baseline="-25000" dirty="0" smtClean="0"/>
                  <a:t>f</a:t>
                </a:r>
                <a:r>
                  <a:rPr lang="zh-CN" altLang="en-US" dirty="0" smtClean="0"/>
                  <a:t>； </a:t>
                </a:r>
                <a:r>
                  <a:rPr lang="en-US" altLang="zh-CN" dirty="0" smtClean="0"/>
                  <a:t/>
                </a:r>
                <a:br>
                  <a:rPr lang="en-US" altLang="zh-CN" dirty="0" smtClean="0"/>
                </a:br>
                <a:r>
                  <a:rPr lang="en-US" altLang="zh-CN" dirty="0"/>
                  <a:t> </a:t>
                </a:r>
                <a:r>
                  <a:rPr lang="en-US" altLang="zh-CN" dirty="0" smtClean="0"/>
                  <a:t>     </a:t>
                </a:r>
                <a:r>
                  <a:rPr lang="zh-CN" altLang="en-US" dirty="0" smtClean="0"/>
                  <a:t>（ </a:t>
                </a:r>
                <a:r>
                  <a:rPr lang="zh-CN" altLang="en-US" dirty="0"/>
                  <a:t>５）二阶失真系数 </a:t>
                </a:r>
                <a:r>
                  <a:rPr lang="en-US" altLang="zh-CN" dirty="0" smtClean="0"/>
                  <a:t>K</a:t>
                </a:r>
                <a:r>
                  <a:rPr lang="en-US" altLang="zh-CN" baseline="-25000" dirty="0" smtClean="0"/>
                  <a:t>f2</a:t>
                </a:r>
                <a:r>
                  <a:rPr lang="zh-CN" altLang="en-US" dirty="0" smtClean="0"/>
                  <a:t>。</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470770" y="2024509"/>
            <a:ext cx="3268234" cy="368598"/>
          </a:xfrm>
          <a:prstGeom prst="rect">
            <a:avLst/>
          </a:prstGeom>
        </p:spPr>
      </p:pic>
    </p:spTree>
    <p:extLst>
      <p:ext uri="{BB962C8B-B14F-4D97-AF65-F5344CB8AC3E}">
        <p14:creationId xmlns:p14="http://schemas.microsoft.com/office/powerpoint/2010/main" val="387236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m</a:t>
                </a:r>
                <a:r>
                  <a:rPr lang="en-US" altLang="zh-CN" baseline="-25000" dirty="0" smtClean="0"/>
                  <a:t>f</a:t>
                </a:r>
                <a:r>
                  <a:rPr lang="zh-CN" altLang="en-US" baseline="-25000" dirty="0" smtClean="0"/>
                  <a:t> </a:t>
                </a:r>
                <a:r>
                  <a:rPr lang="zh-CN" altLang="en-US" dirty="0"/>
                  <a:t>＝ </a:t>
                </a:r>
                <a:r>
                  <a:rPr lang="el-GR" altLang="zh-CN" dirty="0"/>
                  <a:t>Δ </a:t>
                </a:r>
                <a:r>
                  <a:rPr lang="el-GR" altLang="zh-CN" dirty="0" smtClean="0"/>
                  <a:t>ω</a:t>
                </a:r>
                <a:r>
                  <a:rPr lang="en-US" altLang="zh-CN" baseline="-25000" dirty="0" smtClean="0"/>
                  <a:t>m</a:t>
                </a:r>
                <a:r>
                  <a:rPr lang="en-US" altLang="zh-CN" dirty="0" smtClean="0"/>
                  <a:t>/</a:t>
                </a:r>
                <a:r>
                  <a:rPr lang="zh-CN" altLang="en-US" dirty="0" smtClean="0"/>
                  <a:t> </a:t>
                </a:r>
                <a:r>
                  <a:rPr lang="el-GR" altLang="zh-CN" dirty="0" smtClean="0"/>
                  <a:t>Ω</a:t>
                </a:r>
                <a:r>
                  <a:rPr lang="zh-CN" altLang="el-GR" dirty="0"/>
                  <a:t>＝ </a:t>
                </a:r>
                <a:r>
                  <a:rPr lang="el-GR" altLang="zh-CN" dirty="0"/>
                  <a:t>Δ </a:t>
                </a:r>
                <a:r>
                  <a:rPr lang="en-US" altLang="zh-CN" i="1" dirty="0"/>
                  <a:t>f</a:t>
                </a:r>
                <a:r>
                  <a:rPr lang="en-US" altLang="zh-CN" baseline="-25000" dirty="0"/>
                  <a:t>M</a:t>
                </a:r>
                <a:r>
                  <a:rPr lang="en-US" altLang="zh-CN" dirty="0"/>
                  <a:t>/</a:t>
                </a:r>
                <a:r>
                  <a:rPr lang="zh-CN" altLang="en-US" dirty="0"/>
                  <a:t> </a:t>
                </a:r>
                <a:r>
                  <a:rPr lang="en-US" altLang="zh-CN" dirty="0"/>
                  <a:t>F</a:t>
                </a:r>
                <a:r>
                  <a:rPr lang="zh-CN" altLang="en-US" dirty="0"/>
                  <a:t>称为调频波的调制指数，是调频信号的一个重要参数，它是一个无因次量。由公式（ </a:t>
                </a:r>
                <a:r>
                  <a:rPr lang="en-US" altLang="zh-CN" dirty="0"/>
                  <a:t>7-4</a:t>
                </a:r>
                <a:r>
                  <a:rPr lang="zh-CN" altLang="en-US" dirty="0"/>
                  <a:t>）可知，它是调频波与未调载波的最大相位差 </a:t>
                </a:r>
                <a:r>
                  <a:rPr lang="el-GR" altLang="zh-CN" dirty="0"/>
                  <a:t>Δ </a:t>
                </a:r>
                <a14:m>
                  <m:oMath xmlns:m="http://schemas.openxmlformats.org/officeDocument/2006/math">
                    <m:r>
                      <a:rPr lang="zh-CN" altLang="el-GR" i="1">
                        <a:latin typeface="Cambria Math" panose="02040503050406030204" pitchFamily="18" charset="0"/>
                      </a:rPr>
                      <m:t>𝜑</m:t>
                    </m:r>
                    <m:r>
                      <a:rPr lang="en-US" altLang="zh-CN" i="1" baseline="-25000">
                        <a:latin typeface="Cambria Math" panose="02040503050406030204" pitchFamily="18" charset="0"/>
                      </a:rPr>
                      <m:t>𝑚</m:t>
                    </m:r>
                  </m:oMath>
                </a14:m>
                <a:r>
                  <a:rPr lang="zh-CN" altLang="en-US" dirty="0"/>
                  <a:t>，如图</a:t>
                </a:r>
                <a:r>
                  <a:rPr lang="en-US" altLang="zh-CN" dirty="0"/>
                  <a:t>7-1</a:t>
                </a:r>
                <a:r>
                  <a:rPr lang="zh-CN" altLang="en-US" dirty="0"/>
                  <a:t>（</a:t>
                </a:r>
                <a:r>
                  <a:rPr lang="en-US" altLang="zh-CN" dirty="0"/>
                  <a:t>e</a:t>
                </a:r>
                <a:r>
                  <a:rPr lang="zh-CN" altLang="en-US" dirty="0"/>
                  <a:t>） 所示。 </a:t>
                </a:r>
                <a:r>
                  <a:rPr lang="en-US" altLang="zh-CN" dirty="0"/>
                  <a:t>m</a:t>
                </a:r>
                <a:r>
                  <a:rPr lang="en-US" altLang="zh-CN" baseline="-25000" dirty="0"/>
                  <a:t>f</a:t>
                </a:r>
                <a:r>
                  <a:rPr lang="zh-CN" altLang="en-US" dirty="0"/>
                  <a:t>与 </a:t>
                </a:r>
                <a:r>
                  <a:rPr lang="en-US" altLang="zh-CN" dirty="0"/>
                  <a:t>U</a:t>
                </a:r>
                <a:r>
                  <a:rPr lang="el-GR" altLang="zh-CN" baseline="-25000" dirty="0"/>
                  <a:t>Ω </a:t>
                </a:r>
                <a:r>
                  <a:rPr lang="zh-CN" altLang="en-US" dirty="0"/>
                  <a:t>成正比（因此也称为调制深度），与 </a:t>
                </a:r>
                <a:r>
                  <a:rPr lang="el-GR" altLang="zh-CN" dirty="0"/>
                  <a:t>Ω </a:t>
                </a:r>
                <a:r>
                  <a:rPr lang="zh-CN" altLang="en-US" dirty="0"/>
                  <a:t>成反比。在调频系统中， </a:t>
                </a:r>
                <a:r>
                  <a:rPr lang="en-US" altLang="zh-CN" dirty="0"/>
                  <a:t>m</a:t>
                </a:r>
                <a:r>
                  <a:rPr lang="en-US" altLang="zh-CN" baseline="-25000" dirty="0"/>
                  <a:t>f</a:t>
                </a:r>
                <a:r>
                  <a:rPr lang="zh-CN" altLang="en-US" dirty="0"/>
                  <a:t>不仅可以大于１，而且通常远远大于１。图</a:t>
                </a:r>
                <a:r>
                  <a:rPr lang="en-US" altLang="zh-CN" dirty="0"/>
                  <a:t>7-2</a:t>
                </a:r>
                <a:r>
                  <a:rPr lang="zh-CN" altLang="en-US" dirty="0"/>
                  <a:t>表示了 </a:t>
                </a:r>
                <a:r>
                  <a:rPr lang="el-GR" altLang="zh-CN" dirty="0"/>
                  <a:t>Δ </a:t>
                </a:r>
                <a:r>
                  <a:rPr lang="en-US" altLang="zh-CN" dirty="0"/>
                  <a:t>f</a:t>
                </a:r>
                <a:r>
                  <a:rPr lang="en-US" altLang="zh-CN" baseline="-25000" dirty="0"/>
                  <a:t>m</a:t>
                </a:r>
                <a:r>
                  <a:rPr lang="zh-CN" altLang="en-US" dirty="0"/>
                  <a:t>、 </a:t>
                </a:r>
                <a:r>
                  <a:rPr lang="en-US" altLang="zh-CN" dirty="0"/>
                  <a:t>m</a:t>
                </a:r>
                <a:r>
                  <a:rPr lang="en-US" altLang="zh-CN" baseline="-25000" dirty="0"/>
                  <a:t>f</a:t>
                </a:r>
                <a:r>
                  <a:rPr lang="zh-CN" altLang="en-US" dirty="0"/>
                  <a:t>与调制频率</a:t>
                </a:r>
                <a:r>
                  <a:rPr lang="en-US" altLang="zh-CN" dirty="0"/>
                  <a:t>F</a:t>
                </a:r>
                <a:r>
                  <a:rPr lang="zh-CN" altLang="en-US" dirty="0"/>
                  <a:t>的关系。</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50104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变容二极管等效电容</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则</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其中：</a:t>
            </a:r>
            <a:br>
              <a:rPr lang="zh-CN" altLang="en-US" dirty="0"/>
            </a:br>
            <a:r>
              <a:rPr lang="zh-CN" altLang="en-US" dirty="0"/>
              <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793667" y="1499253"/>
            <a:ext cx="7556666" cy="1682358"/>
          </a:xfrm>
          <a:prstGeom prst="rect">
            <a:avLst/>
          </a:prstGeom>
        </p:spPr>
      </p:pic>
      <p:pic>
        <p:nvPicPr>
          <p:cNvPr id="4" name="图片 3"/>
          <p:cNvPicPr>
            <a:picLocks noChangeAspect="1"/>
          </p:cNvPicPr>
          <p:nvPr/>
        </p:nvPicPr>
        <p:blipFill>
          <a:blip r:embed="rId3"/>
          <a:stretch>
            <a:fillRect/>
          </a:stretch>
        </p:blipFill>
        <p:spPr>
          <a:xfrm>
            <a:off x="440759" y="3948087"/>
            <a:ext cx="8262481" cy="377827"/>
          </a:xfrm>
          <a:prstGeom prst="rect">
            <a:avLst/>
          </a:prstGeom>
        </p:spPr>
      </p:pic>
      <p:pic>
        <p:nvPicPr>
          <p:cNvPr id="5" name="图片 4"/>
          <p:cNvPicPr>
            <a:picLocks noChangeAspect="1"/>
          </p:cNvPicPr>
          <p:nvPr/>
        </p:nvPicPr>
        <p:blipFill>
          <a:blip r:embed="rId4"/>
          <a:stretch>
            <a:fillRect/>
          </a:stretch>
        </p:blipFill>
        <p:spPr>
          <a:xfrm>
            <a:off x="1820000" y="4755214"/>
            <a:ext cx="5503998" cy="1376000"/>
          </a:xfrm>
          <a:prstGeom prst="rect">
            <a:avLst/>
          </a:prstGeom>
        </p:spPr>
      </p:pic>
    </p:spTree>
    <p:extLst>
      <p:ext uri="{BB962C8B-B14F-4D97-AF65-F5344CB8AC3E}">
        <p14:creationId xmlns:p14="http://schemas.microsoft.com/office/powerpoint/2010/main" val="2796558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因</a:t>
            </a:r>
            <a:r>
              <a:rPr lang="zh-CN" altLang="en-US" dirty="0"/>
              <a:t>此，有</a:t>
            </a:r>
            <a:br>
              <a:rPr lang="zh-CN" altLang="en-US" dirty="0"/>
            </a:br>
            <a:r>
              <a:rPr lang="zh-CN" altLang="en-US" dirty="0" smtClean="0"/>
              <a:t>      </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567379" y="998484"/>
            <a:ext cx="8009241" cy="2474650"/>
          </a:xfrm>
          <a:prstGeom prst="rect">
            <a:avLst/>
          </a:prstGeom>
        </p:spPr>
      </p:pic>
    </p:spTree>
    <p:extLst>
      <p:ext uri="{BB962C8B-B14F-4D97-AF65-F5344CB8AC3E}">
        <p14:creationId xmlns:p14="http://schemas.microsoft.com/office/powerpoint/2010/main" val="9544659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246721" y="998485"/>
            <a:ext cx="6118583" cy="2964998"/>
          </a:xfrm>
          <a:prstGeom prst="rect">
            <a:avLst/>
          </a:prstGeom>
        </p:spPr>
      </p:pic>
      <p:pic>
        <p:nvPicPr>
          <p:cNvPr id="2" name="图片 1"/>
          <p:cNvPicPr>
            <a:picLocks noChangeAspect="1"/>
          </p:cNvPicPr>
          <p:nvPr/>
        </p:nvPicPr>
        <p:blipFill>
          <a:blip r:embed="rId3"/>
          <a:stretch>
            <a:fillRect/>
          </a:stretch>
        </p:blipFill>
        <p:spPr>
          <a:xfrm>
            <a:off x="1246721" y="3963483"/>
            <a:ext cx="7268628" cy="644055"/>
          </a:xfrm>
          <a:prstGeom prst="rect">
            <a:avLst/>
          </a:prstGeom>
        </p:spPr>
      </p:pic>
    </p:spTree>
    <p:extLst>
      <p:ext uri="{BB962C8B-B14F-4D97-AF65-F5344CB8AC3E}">
        <p14:creationId xmlns:p14="http://schemas.microsoft.com/office/powerpoint/2010/main" val="17074857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讨</a:t>
            </a:r>
            <a:r>
              <a:rPr lang="zh-CN" altLang="en-US" dirty="0"/>
              <a:t>论：变容二极管直接调频电路是调频电路的主要形式，其实质是频率受控的振荡器。 对此电路的分析与计算，实际上就是对以变容二极管结电容为可变电容的振荡回路的分析 与计算。这涉及振荡回路、接入系数、变容二极管的结电容的公式与参数等问题。 </a:t>
            </a:r>
            <a:r>
              <a:rPr lang="en-US" altLang="zh-CN" dirty="0" smtClean="0"/>
              <a:t/>
            </a:r>
            <a:br>
              <a:rPr lang="en-US" altLang="zh-CN" dirty="0" smtClean="0"/>
            </a:br>
            <a:r>
              <a:rPr lang="en-US" altLang="zh-CN" dirty="0"/>
              <a:t> </a:t>
            </a:r>
            <a:r>
              <a:rPr lang="en-US" altLang="zh-CN" dirty="0" smtClean="0"/>
              <a:t>      </a:t>
            </a:r>
            <a:r>
              <a:rPr lang="zh-CN" altLang="en-US" dirty="0" smtClean="0"/>
              <a:t>另</a:t>
            </a:r>
            <a:r>
              <a:rPr lang="zh-CN" altLang="en-US" dirty="0"/>
              <a:t>外，在计算时，绝对的数值不一定要求非常准确，要注意相对大小及数量级，在工程 中，远远大于或远远小于一般是指相对大小</a:t>
            </a:r>
            <a:r>
              <a:rPr lang="zh-CN" altLang="en-US" dirty="0" smtClean="0"/>
              <a:t>在</a:t>
            </a:r>
            <a:r>
              <a:rPr lang="en-US" altLang="zh-CN" dirty="0" smtClean="0"/>
              <a:t>10</a:t>
            </a:r>
            <a:r>
              <a:rPr lang="zh-CN" altLang="en-US" dirty="0" smtClean="0"/>
              <a:t>倍</a:t>
            </a:r>
            <a:r>
              <a:rPr lang="zh-CN" altLang="en-US" dirty="0"/>
              <a:t>以上，这时就可以把小者忽略。</a:t>
            </a:r>
            <a:br>
              <a:rPr lang="zh-CN" altLang="en-US" dirty="0"/>
            </a:br>
            <a:endParaRPr lang="zh-CN" altLang="en-US" dirty="0"/>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40038452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10000"/>
              </a:lnSpc>
            </a:pPr>
            <a:r>
              <a:rPr lang="zh-CN" altLang="en-US" sz="3200" b="1" dirty="0" smtClean="0"/>
              <a:t>                第</a:t>
            </a:r>
            <a:r>
              <a:rPr lang="zh-CN" altLang="en-US" sz="3200" b="1" dirty="0"/>
              <a:t>四节　调频信号的解</a:t>
            </a:r>
            <a:r>
              <a:rPr lang="zh-CN" altLang="en-US" sz="3200" b="1" dirty="0" smtClean="0"/>
              <a:t>调</a:t>
            </a:r>
            <a:r>
              <a:rPr lang="en-US" altLang="zh-CN" sz="3200" b="1" dirty="0" smtClean="0"/>
              <a:t/>
            </a:r>
            <a:br>
              <a:rPr lang="en-US" altLang="zh-CN" sz="3200" b="1" dirty="0" smtClean="0"/>
            </a:br>
            <a:r>
              <a:rPr lang="zh-CN" altLang="en-US" b="1" dirty="0"/>
              <a:t>一、鉴频器的性能指</a:t>
            </a:r>
            <a:r>
              <a:rPr lang="zh-CN" altLang="en-US" b="1" dirty="0" smtClean="0"/>
              <a:t>标</a:t>
            </a:r>
            <a:r>
              <a:rPr lang="en-US" altLang="zh-CN" dirty="0" smtClean="0"/>
              <a:t/>
            </a:r>
            <a:br>
              <a:rPr lang="en-US" altLang="zh-CN" dirty="0" smtClean="0"/>
            </a:br>
            <a:r>
              <a:rPr lang="en-US" altLang="zh-CN" dirty="0" smtClean="0"/>
              <a:t>        </a:t>
            </a:r>
            <a:r>
              <a:rPr lang="zh-CN" altLang="en-US" dirty="0" smtClean="0"/>
              <a:t>鉴</a:t>
            </a:r>
            <a:r>
              <a:rPr lang="zh-CN" altLang="en-US" dirty="0"/>
              <a:t>频是调频的逆过程，是将已调信号中的调制信号恢复出来。就完成的功能而言，鉴 频器是一个将输入调频波的瞬时频</a:t>
            </a:r>
            <a:r>
              <a:rPr lang="zh-CN" altLang="en-US" dirty="0" smtClean="0"/>
              <a:t>率</a:t>
            </a:r>
            <a:r>
              <a:rPr lang="en-US" altLang="zh-CN" i="1" dirty="0" smtClean="0"/>
              <a:t>f</a:t>
            </a:r>
            <a:r>
              <a:rPr lang="zh-CN" altLang="en-US" dirty="0" smtClean="0"/>
              <a:t>（</a:t>
            </a:r>
            <a:r>
              <a:rPr lang="zh-CN" altLang="en-US" dirty="0"/>
              <a:t>或频偏</a:t>
            </a:r>
            <a:r>
              <a:rPr lang="el-GR" altLang="zh-CN" dirty="0"/>
              <a:t>Δ</a:t>
            </a:r>
            <a:r>
              <a:rPr lang="el-GR" altLang="zh-CN" i="1" dirty="0"/>
              <a:t> </a:t>
            </a:r>
            <a:r>
              <a:rPr lang="en-US" altLang="zh-CN" i="1" dirty="0" smtClean="0"/>
              <a:t>f</a:t>
            </a:r>
            <a:r>
              <a:rPr lang="zh-CN" altLang="en-US" i="1" dirty="0" smtClean="0"/>
              <a:t> </a:t>
            </a:r>
            <a:r>
              <a:rPr lang="zh-CN" altLang="en-US" dirty="0"/>
              <a:t>）变换为相应的解调输出电压 </a:t>
            </a:r>
            <a:r>
              <a:rPr lang="en-US" altLang="zh-CN" dirty="0" smtClean="0"/>
              <a:t>u</a:t>
            </a:r>
            <a:r>
              <a:rPr lang="en-US" altLang="zh-CN" baseline="-25000" dirty="0" smtClean="0"/>
              <a:t>o</a:t>
            </a:r>
            <a:r>
              <a:rPr lang="zh-CN" altLang="en-US" dirty="0" smtClean="0"/>
              <a:t> </a:t>
            </a:r>
            <a:r>
              <a:rPr lang="zh-CN" altLang="en-US" dirty="0"/>
              <a:t>的变</a:t>
            </a:r>
            <a:r>
              <a:rPr lang="zh-CN" altLang="en-US" dirty="0" smtClean="0"/>
              <a:t>换器</a:t>
            </a:r>
            <a:r>
              <a:rPr lang="zh-CN" altLang="en-US" dirty="0"/>
              <a:t>，是将频率信息转换为原始的要传输的信息，如</a:t>
            </a:r>
            <a:r>
              <a:rPr lang="zh-CN" altLang="en-US" dirty="0" smtClean="0"/>
              <a:t>图</a:t>
            </a:r>
            <a:r>
              <a:rPr lang="en-US" altLang="zh-CN" dirty="0" smtClean="0"/>
              <a:t>7-13</a:t>
            </a:r>
            <a:r>
              <a:rPr lang="zh-CN" altLang="en-US" dirty="0" smtClean="0"/>
              <a:t>（ </a:t>
            </a:r>
            <a:r>
              <a:rPr lang="en-US" altLang="zh-CN" dirty="0" smtClean="0"/>
              <a:t>a</a:t>
            </a:r>
            <a:r>
              <a:rPr lang="zh-CN" altLang="en-US" dirty="0" smtClean="0"/>
              <a:t>）</a:t>
            </a:r>
            <a:r>
              <a:rPr lang="zh-CN" altLang="en-US" dirty="0"/>
              <a:t>所示。就鉴频器而言，由</a:t>
            </a:r>
            <a:r>
              <a:rPr lang="zh-CN" altLang="en-US" dirty="0" smtClean="0"/>
              <a:t>频率</a:t>
            </a:r>
            <a:r>
              <a:rPr lang="zh-CN" altLang="en-US" dirty="0"/>
              <a:t>信息</a:t>
            </a:r>
            <a:r>
              <a:rPr lang="zh-CN" altLang="en-US" i="1" dirty="0"/>
              <a:t> </a:t>
            </a:r>
            <a:r>
              <a:rPr lang="en-US" altLang="zh-CN" i="1" dirty="0" smtClean="0"/>
              <a:t>f</a:t>
            </a:r>
            <a:r>
              <a:rPr lang="zh-CN" altLang="en-US" i="1" dirty="0" smtClean="0"/>
              <a:t> </a:t>
            </a:r>
            <a:r>
              <a:rPr lang="zh-CN" altLang="en-US" dirty="0"/>
              <a:t>（或频偏 </a:t>
            </a:r>
            <a:r>
              <a:rPr lang="el-GR" altLang="zh-CN" dirty="0"/>
              <a:t>Δ </a:t>
            </a:r>
            <a:r>
              <a:rPr lang="en-US" altLang="zh-CN" i="1" dirty="0" smtClean="0"/>
              <a:t>f</a:t>
            </a:r>
            <a:r>
              <a:rPr lang="zh-CN" altLang="en-US" i="1" dirty="0" smtClean="0"/>
              <a:t> </a:t>
            </a:r>
            <a:r>
              <a:rPr lang="zh-CN" altLang="en-US" dirty="0"/>
              <a:t>）转换为输出电压 </a:t>
            </a:r>
            <a:r>
              <a:rPr lang="en-US" altLang="zh-CN" dirty="0" smtClean="0"/>
              <a:t>u</a:t>
            </a:r>
            <a:r>
              <a:rPr lang="en-US" altLang="zh-CN" baseline="-25000" dirty="0" smtClean="0"/>
              <a:t>o</a:t>
            </a:r>
            <a:r>
              <a:rPr lang="zh-CN" altLang="en-US" dirty="0" smtClean="0"/>
              <a:t>的</a:t>
            </a:r>
            <a:r>
              <a:rPr lang="zh-CN" altLang="en-US" dirty="0"/>
              <a:t>关系通常称为鉴频特性，也可称为转移特性</a:t>
            </a:r>
            <a:r>
              <a:rPr lang="zh-CN" altLang="en-US" dirty="0" smtClean="0"/>
              <a:t>或变</a:t>
            </a:r>
            <a:r>
              <a:rPr lang="zh-CN" altLang="en-US" dirty="0"/>
              <a:t>换特性。用曲线表示为输出电压 </a:t>
            </a:r>
            <a:r>
              <a:rPr lang="en-US" altLang="zh-CN" dirty="0" smtClean="0"/>
              <a:t>u</a:t>
            </a:r>
            <a:r>
              <a:rPr lang="en-US" altLang="zh-CN" baseline="-25000" dirty="0" smtClean="0"/>
              <a:t>o</a:t>
            </a:r>
            <a:r>
              <a:rPr lang="zh-CN" altLang="en-US" dirty="0" smtClean="0"/>
              <a:t>与</a:t>
            </a:r>
            <a:r>
              <a:rPr lang="zh-CN" altLang="en-US" dirty="0"/>
              <a:t>瞬时频率 </a:t>
            </a:r>
            <a:r>
              <a:rPr lang="en-US" altLang="zh-CN" i="1" dirty="0" smtClean="0"/>
              <a:t>f</a:t>
            </a:r>
            <a:r>
              <a:rPr lang="zh-CN" altLang="en-US" dirty="0" smtClean="0"/>
              <a:t>或</a:t>
            </a:r>
            <a:r>
              <a:rPr lang="zh-CN" altLang="en-US" dirty="0"/>
              <a:t>频偏 </a:t>
            </a:r>
            <a:r>
              <a:rPr lang="el-GR" altLang="zh-CN" dirty="0"/>
              <a:t>Δ</a:t>
            </a:r>
            <a:r>
              <a:rPr lang="el-GR" altLang="zh-CN" i="1" dirty="0"/>
              <a:t> </a:t>
            </a:r>
            <a:r>
              <a:rPr lang="en-US" altLang="zh-CN" i="1" dirty="0" smtClean="0"/>
              <a:t>f</a:t>
            </a:r>
            <a:r>
              <a:rPr lang="zh-CN" altLang="en-US" dirty="0" smtClean="0"/>
              <a:t>之</a:t>
            </a:r>
            <a:r>
              <a:rPr lang="zh-CN" altLang="en-US" dirty="0"/>
              <a:t>间的关系曲线，称为鉴</a:t>
            </a:r>
            <a:r>
              <a:rPr lang="zh-CN" altLang="en-US" dirty="0" smtClean="0"/>
              <a:t>频特</a:t>
            </a:r>
            <a:r>
              <a:rPr lang="zh-CN" altLang="en-US" dirty="0"/>
              <a:t>性曲线。在线性解调的理想情况下，此曲线为一直线，但实际上往往有弯曲，呈“ </a:t>
            </a:r>
            <a:r>
              <a:rPr lang="en-US" altLang="zh-CN" dirty="0" smtClean="0"/>
              <a:t>S</a:t>
            </a:r>
            <a:r>
              <a:rPr lang="zh-CN" altLang="en-US" dirty="0" smtClean="0"/>
              <a:t>”</a:t>
            </a:r>
            <a:r>
              <a:rPr lang="zh-CN" altLang="en-US" dirty="0"/>
              <a:t>形， 简称“ </a:t>
            </a:r>
            <a:r>
              <a:rPr lang="en-US" altLang="zh-CN" dirty="0" smtClean="0"/>
              <a:t>S</a:t>
            </a:r>
            <a:r>
              <a:rPr lang="zh-CN" altLang="en-US" dirty="0" smtClean="0"/>
              <a:t>”</a:t>
            </a:r>
            <a:r>
              <a:rPr lang="zh-CN" altLang="en-US" dirty="0"/>
              <a:t>曲线，如</a:t>
            </a:r>
            <a:r>
              <a:rPr lang="zh-CN" altLang="en-US" dirty="0" smtClean="0"/>
              <a:t>图</a:t>
            </a:r>
            <a:r>
              <a:rPr lang="en-US" altLang="zh-CN" dirty="0" smtClean="0"/>
              <a:t>7-13</a:t>
            </a:r>
            <a:r>
              <a:rPr lang="zh-CN" altLang="en-US" dirty="0" smtClean="0"/>
              <a:t>（ </a:t>
            </a:r>
            <a:r>
              <a:rPr lang="en-US" altLang="zh-CN" dirty="0" smtClean="0"/>
              <a:t>b</a:t>
            </a:r>
            <a:r>
              <a:rPr lang="zh-CN" altLang="en-US" dirty="0" smtClean="0"/>
              <a:t>）</a:t>
            </a:r>
            <a:r>
              <a:rPr lang="zh-CN" altLang="en-US" dirty="0"/>
              <a:t>所示。</a:t>
            </a:r>
            <a:br>
              <a:rPr lang="zh-CN" altLang="en-US" dirty="0"/>
            </a:br>
            <a:r>
              <a:rPr lang="zh-CN" altLang="en-US" sz="3200" b="1" dirty="0"/>
              <a:t/>
            </a:r>
            <a:br>
              <a:rPr lang="zh-CN" altLang="en-US" sz="3200" b="1" dirty="0"/>
            </a:br>
            <a:endParaRPr lang="zh-CN" altLang="en-US" sz="3200" b="1" dirty="0"/>
          </a:p>
        </p:txBody>
      </p:sp>
    </p:spTree>
    <p:extLst>
      <p:ext uri="{BB962C8B-B14F-4D97-AF65-F5344CB8AC3E}">
        <p14:creationId xmlns:p14="http://schemas.microsoft.com/office/powerpoint/2010/main" val="4007959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974" y="1486451"/>
            <a:ext cx="8016052" cy="3736901"/>
          </a:xfrm>
          <a:prstGeom prst="rect">
            <a:avLst/>
          </a:prstGeom>
        </p:spPr>
      </p:pic>
      <p:sp>
        <p:nvSpPr>
          <p:cNvPr id="4" name="矩形 3"/>
          <p:cNvSpPr/>
          <p:nvPr/>
        </p:nvSpPr>
        <p:spPr>
          <a:xfrm>
            <a:off x="2660258" y="5673992"/>
            <a:ext cx="3823483" cy="461665"/>
          </a:xfrm>
          <a:prstGeom prst="rect">
            <a:avLst/>
          </a:prstGeom>
        </p:spPr>
        <p:txBody>
          <a:bodyPr wrap="none">
            <a:spAutoFit/>
          </a:bodyPr>
          <a:lstStyle/>
          <a:p>
            <a:pPr algn="ctr"/>
            <a:r>
              <a:rPr lang="zh-CN" altLang="en-US" sz="2400" dirty="0" smtClean="0"/>
              <a:t>图</a:t>
            </a:r>
            <a:r>
              <a:rPr lang="en-US" altLang="zh-CN" sz="2400" dirty="0" smtClean="0"/>
              <a:t>7-13</a:t>
            </a:r>
            <a:r>
              <a:rPr lang="zh-CN" altLang="en-US" sz="2400" dirty="0"/>
              <a:t>　鉴频器及鉴频特性</a:t>
            </a:r>
          </a:p>
        </p:txBody>
      </p:sp>
    </p:spTree>
    <p:extLst>
      <p:ext uri="{BB962C8B-B14F-4D97-AF65-F5344CB8AC3E}">
        <p14:creationId xmlns:p14="http://schemas.microsoft.com/office/powerpoint/2010/main" val="605213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鉴</a:t>
            </a:r>
            <a:r>
              <a:rPr lang="zh-CN" altLang="en-US" dirty="0"/>
              <a:t>频器的主要性能指标大都与鉴频特性曲线有关，主要有： </a:t>
            </a:r>
            <a:r>
              <a:rPr lang="en-US" altLang="zh-CN" dirty="0" smtClean="0"/>
              <a:t/>
            </a:r>
            <a:br>
              <a:rPr lang="en-US" altLang="zh-CN" dirty="0" smtClean="0"/>
            </a:br>
            <a:r>
              <a:rPr lang="en-US" altLang="zh-CN" dirty="0"/>
              <a:t> </a:t>
            </a:r>
            <a:r>
              <a:rPr lang="en-US" altLang="zh-CN" dirty="0" smtClean="0"/>
              <a:t>      </a:t>
            </a:r>
            <a:r>
              <a:rPr lang="zh-CN" altLang="en-US" dirty="0" smtClean="0"/>
              <a:t>１</a:t>
            </a:r>
            <a:r>
              <a:rPr lang="zh-CN" altLang="en-US" dirty="0"/>
              <a:t>）鉴频器中心频率 </a:t>
            </a:r>
            <a:r>
              <a:rPr lang="en-US" altLang="zh-CN" i="1" dirty="0" smtClean="0"/>
              <a:t>f</a:t>
            </a:r>
            <a:r>
              <a:rPr lang="en-US" altLang="zh-CN" baseline="-25000" dirty="0" smtClean="0"/>
              <a:t>0</a:t>
            </a:r>
            <a:br>
              <a:rPr lang="en-US" altLang="zh-CN" baseline="-25000" dirty="0" smtClean="0"/>
            </a:br>
            <a:r>
              <a:rPr lang="en-US" altLang="zh-CN" baseline="-25000" dirty="0"/>
              <a:t> </a:t>
            </a:r>
            <a:r>
              <a:rPr lang="en-US" altLang="zh-CN" baseline="-25000" dirty="0" smtClean="0"/>
              <a:t>           </a:t>
            </a:r>
            <a:r>
              <a:rPr lang="zh-CN" altLang="en-US" dirty="0" smtClean="0"/>
              <a:t>鉴</a:t>
            </a:r>
            <a:r>
              <a:rPr lang="zh-CN" altLang="en-US" dirty="0"/>
              <a:t>频器中心频率对应于鉴频特性曲线原点处的频率。在接收机中，鉴频器位于中频放 大器之后，其中心频率应与中频频率 </a:t>
            </a:r>
            <a:r>
              <a:rPr lang="en-US" altLang="zh-CN" i="1" dirty="0" smtClean="0"/>
              <a:t>f</a:t>
            </a:r>
            <a:r>
              <a:rPr lang="en-US" altLang="zh-CN" baseline="-25000" dirty="0" smtClean="0"/>
              <a:t>IF</a:t>
            </a:r>
            <a:r>
              <a:rPr lang="zh-CN" altLang="en-US" dirty="0" smtClean="0"/>
              <a:t>一</a:t>
            </a:r>
            <a:r>
              <a:rPr lang="zh-CN" altLang="en-US" dirty="0"/>
              <a:t>致。在鉴频器中，通常将中频频</a:t>
            </a:r>
            <a:r>
              <a:rPr lang="zh-CN" altLang="en-US" dirty="0" smtClean="0"/>
              <a:t>率</a:t>
            </a:r>
            <a:r>
              <a:rPr lang="en-US" altLang="zh-CN" i="1" dirty="0"/>
              <a:t>f</a:t>
            </a:r>
            <a:r>
              <a:rPr lang="en-US" altLang="zh-CN" baseline="-25000" dirty="0"/>
              <a:t>IF</a:t>
            </a:r>
            <a:r>
              <a:rPr lang="zh-CN" altLang="en-US" dirty="0" smtClean="0"/>
              <a:t>写</a:t>
            </a:r>
            <a:r>
              <a:rPr lang="zh-CN" altLang="en-US" dirty="0"/>
              <a:t>作 </a:t>
            </a:r>
            <a:r>
              <a:rPr lang="en-US" altLang="zh-CN" i="1" dirty="0" smtClean="0"/>
              <a:t>f</a:t>
            </a:r>
            <a:r>
              <a:rPr lang="en-US" altLang="zh-CN" baseline="-25000" dirty="0" smtClean="0"/>
              <a:t>c</a:t>
            </a:r>
            <a:r>
              <a:rPr lang="zh-CN" altLang="en-US" dirty="0" smtClean="0"/>
              <a:t>， </a:t>
            </a:r>
            <a:r>
              <a:rPr lang="zh-CN" altLang="en-US" dirty="0"/>
              <a:t>因此也认为鉴频器中心频率为 </a:t>
            </a:r>
            <a:r>
              <a:rPr lang="en-US" altLang="zh-CN" i="1" dirty="0"/>
              <a:t>f</a:t>
            </a:r>
            <a:r>
              <a:rPr lang="en-US" altLang="zh-CN" baseline="-25000" dirty="0"/>
              <a:t>c </a:t>
            </a:r>
            <a:r>
              <a:rPr lang="zh-CN" altLang="en-US" dirty="0" smtClean="0"/>
              <a:t>。 </a:t>
            </a:r>
            <a:endParaRPr lang="zh-CN" altLang="en-US" dirty="0"/>
          </a:p>
        </p:txBody>
      </p:sp>
    </p:spTree>
    <p:extLst>
      <p:ext uri="{BB962C8B-B14F-4D97-AF65-F5344CB8AC3E}">
        <p14:creationId xmlns:p14="http://schemas.microsoft.com/office/powerpoint/2010/main" val="24837493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２</a:t>
            </a:r>
            <a:r>
              <a:rPr lang="zh-CN" altLang="en-US" dirty="0"/>
              <a:t>）鉴频带</a:t>
            </a:r>
            <a:r>
              <a:rPr lang="zh-CN" altLang="en-US" dirty="0" smtClean="0"/>
              <a:t>宽</a:t>
            </a:r>
            <a:r>
              <a:rPr lang="en-US" altLang="zh-CN" dirty="0" smtClean="0"/>
              <a:t>B</a:t>
            </a:r>
            <a:r>
              <a:rPr lang="en-US" altLang="zh-CN" baseline="-25000" dirty="0" smtClean="0"/>
              <a:t>m</a:t>
            </a:r>
            <a:r>
              <a:rPr lang="zh-CN" altLang="en-US" dirty="0"/>
              <a:t/>
            </a:r>
            <a:br>
              <a:rPr lang="zh-CN" altLang="en-US" dirty="0"/>
            </a:br>
            <a:r>
              <a:rPr lang="zh-CN" altLang="en-US" dirty="0" smtClean="0"/>
              <a:t>         能</a:t>
            </a:r>
            <a:r>
              <a:rPr lang="zh-CN" altLang="en-US" dirty="0"/>
              <a:t>够不失真地解调所允许的输入信号频率变化的最大范围称为鉴频器的鉴频带宽，它 可以近似衡量鉴频特性线性区宽度。在</a:t>
            </a:r>
            <a:r>
              <a:rPr lang="zh-CN" altLang="en-US" dirty="0" smtClean="0"/>
              <a:t>图</a:t>
            </a:r>
            <a:r>
              <a:rPr lang="en-US" altLang="zh-CN" dirty="0" smtClean="0"/>
              <a:t>7-13</a:t>
            </a:r>
            <a:r>
              <a:rPr lang="zh-CN" altLang="en-US" dirty="0" smtClean="0"/>
              <a:t>（ </a:t>
            </a:r>
            <a:r>
              <a:rPr lang="en-US" altLang="zh-CN" dirty="0" smtClean="0"/>
              <a:t>b</a:t>
            </a:r>
            <a:r>
              <a:rPr lang="zh-CN" altLang="en-US" dirty="0" smtClean="0"/>
              <a:t>）</a:t>
            </a:r>
            <a:r>
              <a:rPr lang="zh-CN" altLang="en-US" dirty="0"/>
              <a:t>中，它指的是鉴频特性曲线左右两个极 值 </a:t>
            </a:r>
            <a:r>
              <a:rPr lang="en-US" altLang="zh-CN" dirty="0" smtClean="0"/>
              <a:t>U</a:t>
            </a:r>
            <a:r>
              <a:rPr lang="en-US" altLang="zh-CN" baseline="-25000" dirty="0" smtClean="0"/>
              <a:t>omax</a:t>
            </a:r>
            <a:r>
              <a:rPr lang="zh-CN" altLang="en-US" dirty="0" smtClean="0"/>
              <a:t>和 </a:t>
            </a:r>
            <a:r>
              <a:rPr lang="en-US" altLang="zh-CN" dirty="0" smtClean="0"/>
              <a:t>U</a:t>
            </a:r>
            <a:r>
              <a:rPr lang="en-US" altLang="zh-CN" baseline="-25000" dirty="0" smtClean="0"/>
              <a:t>omin</a:t>
            </a:r>
            <a:r>
              <a:rPr lang="zh-CN" altLang="en-US" dirty="0" smtClean="0"/>
              <a:t>对</a:t>
            </a:r>
            <a:r>
              <a:rPr lang="zh-CN" altLang="en-US" dirty="0"/>
              <a:t>应的频率间隔，因此也称峰值带宽。鉴频特性曲线一般是左右对称的，</a:t>
            </a:r>
            <a:r>
              <a:rPr lang="zh-CN" altLang="en-US" dirty="0" smtClean="0"/>
              <a:t>若峰</a:t>
            </a:r>
            <a:r>
              <a:rPr lang="zh-CN" altLang="en-US" dirty="0"/>
              <a:t>值点的频偏</a:t>
            </a:r>
            <a:r>
              <a:rPr lang="zh-CN" altLang="en-US" dirty="0" smtClean="0"/>
              <a:t>为，</a:t>
            </a:r>
            <a:r>
              <a:rPr lang="zh-CN" altLang="en-US" dirty="0"/>
              <a:t> </a:t>
            </a:r>
            <a:r>
              <a:rPr lang="zh-CN" altLang="en-US" dirty="0" smtClean="0"/>
              <a:t>                                                        ，则                           。</a:t>
            </a:r>
            <a:r>
              <a:rPr lang="zh-CN" altLang="en-US" dirty="0"/>
              <a:t>对于鉴频器来讲，要求线性范</a:t>
            </a:r>
            <a:r>
              <a:rPr lang="zh-CN" altLang="en-US" dirty="0" smtClean="0"/>
              <a:t>围宽（                          ，或                                    </a:t>
            </a:r>
            <a:r>
              <a:rPr lang="en-US" altLang="zh-CN" dirty="0" smtClean="0"/>
              <a:t/>
            </a:r>
            <a:br>
              <a:rPr lang="en-US" altLang="zh-CN" dirty="0" smtClean="0"/>
            </a:br>
            <a:r>
              <a:rPr lang="en-US" altLang="zh-CN" dirty="0"/>
              <a:t> </a:t>
            </a:r>
            <a:r>
              <a:rPr lang="en-US" altLang="zh-CN" dirty="0" smtClean="0"/>
              <a:t>                          </a:t>
            </a:r>
            <a:r>
              <a:rPr lang="zh-CN" altLang="en-US" dirty="0" smtClean="0"/>
              <a:t>）</a:t>
            </a:r>
            <a:r>
              <a:rPr lang="zh-CN" altLang="en-US" dirty="0"/>
              <a:t>。</a:t>
            </a:r>
          </a:p>
        </p:txBody>
      </p:sp>
      <p:pic>
        <p:nvPicPr>
          <p:cNvPr id="2" name="图片 1"/>
          <p:cNvPicPr>
            <a:picLocks noChangeAspect="1"/>
          </p:cNvPicPr>
          <p:nvPr/>
        </p:nvPicPr>
        <p:blipFill>
          <a:blip r:embed="rId2"/>
          <a:stretch>
            <a:fillRect/>
          </a:stretch>
        </p:blipFill>
        <p:spPr>
          <a:xfrm>
            <a:off x="1272234" y="3968760"/>
            <a:ext cx="3926067" cy="347203"/>
          </a:xfrm>
          <a:prstGeom prst="rect">
            <a:avLst/>
          </a:prstGeom>
        </p:spPr>
      </p:pic>
      <p:pic>
        <p:nvPicPr>
          <p:cNvPr id="4" name="图片 3"/>
          <p:cNvPicPr>
            <a:picLocks noChangeAspect="1"/>
          </p:cNvPicPr>
          <p:nvPr/>
        </p:nvPicPr>
        <p:blipFill>
          <a:blip r:embed="rId3"/>
          <a:stretch>
            <a:fillRect/>
          </a:stretch>
        </p:blipFill>
        <p:spPr>
          <a:xfrm>
            <a:off x="5960467" y="3935921"/>
            <a:ext cx="1567675" cy="380042"/>
          </a:xfrm>
          <a:prstGeom prst="rect">
            <a:avLst/>
          </a:prstGeom>
        </p:spPr>
      </p:pic>
      <p:pic>
        <p:nvPicPr>
          <p:cNvPr id="5" name="图片 4"/>
          <p:cNvPicPr>
            <a:picLocks noChangeAspect="1"/>
          </p:cNvPicPr>
          <p:nvPr/>
        </p:nvPicPr>
        <p:blipFill>
          <a:blip r:embed="rId4"/>
          <a:stretch>
            <a:fillRect/>
          </a:stretch>
        </p:blipFill>
        <p:spPr>
          <a:xfrm>
            <a:off x="5436296" y="4411549"/>
            <a:ext cx="1629354" cy="436024"/>
          </a:xfrm>
          <a:prstGeom prst="rect">
            <a:avLst/>
          </a:prstGeom>
        </p:spPr>
      </p:pic>
      <p:pic>
        <p:nvPicPr>
          <p:cNvPr id="6" name="图片 5"/>
          <p:cNvPicPr>
            <a:picLocks noChangeAspect="1"/>
          </p:cNvPicPr>
          <p:nvPr/>
        </p:nvPicPr>
        <p:blipFill>
          <a:blip r:embed="rId5"/>
          <a:stretch>
            <a:fillRect/>
          </a:stretch>
        </p:blipFill>
        <p:spPr>
          <a:xfrm>
            <a:off x="804014" y="4866011"/>
            <a:ext cx="1690557" cy="397778"/>
          </a:xfrm>
          <a:prstGeom prst="rect">
            <a:avLst/>
          </a:prstGeom>
        </p:spPr>
      </p:pic>
    </p:spTree>
    <p:extLst>
      <p:ext uri="{BB962C8B-B14F-4D97-AF65-F5344CB8AC3E}">
        <p14:creationId xmlns:p14="http://schemas.microsoft.com/office/powerpoint/2010/main" val="31558487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３</a:t>
            </a:r>
            <a:r>
              <a:rPr lang="zh-CN" altLang="en-US" dirty="0"/>
              <a:t>）线性度 </a:t>
            </a:r>
            <a:r>
              <a:rPr lang="en-US" altLang="zh-CN" dirty="0" smtClean="0"/>
              <a:t/>
            </a:r>
            <a:br>
              <a:rPr lang="en-US" altLang="zh-CN" dirty="0" smtClean="0"/>
            </a:br>
            <a:r>
              <a:rPr lang="en-US" altLang="zh-CN" dirty="0"/>
              <a:t> </a:t>
            </a:r>
            <a:r>
              <a:rPr lang="en-US" altLang="zh-CN" dirty="0" smtClean="0"/>
              <a:t>       </a:t>
            </a:r>
            <a:r>
              <a:rPr lang="zh-CN" altLang="en-US" dirty="0" smtClean="0"/>
              <a:t>为</a:t>
            </a:r>
            <a:r>
              <a:rPr lang="zh-CN" altLang="en-US" dirty="0"/>
              <a:t>了实现线性鉴频，鉴频特性曲线在鉴频带宽内必须成线性。但在实际上，鉴频特性 在两峰之间都存在一定的非线性，通常只有在 </a:t>
            </a:r>
            <a:r>
              <a:rPr lang="el-GR" altLang="zh-CN" dirty="0"/>
              <a:t>Δ </a:t>
            </a:r>
            <a:r>
              <a:rPr lang="en-US" altLang="zh-CN" i="1" dirty="0" smtClean="0"/>
              <a:t>f</a:t>
            </a:r>
            <a:r>
              <a:rPr lang="zh-CN" altLang="en-US" dirty="0" smtClean="0"/>
              <a:t> ＝</a:t>
            </a:r>
            <a:r>
              <a:rPr lang="en-US" altLang="zh-CN" dirty="0" smtClean="0"/>
              <a:t>0</a:t>
            </a:r>
            <a:r>
              <a:rPr lang="zh-CN" altLang="en-US" dirty="0" smtClean="0"/>
              <a:t>附</a:t>
            </a:r>
            <a:r>
              <a:rPr lang="zh-CN" altLang="en-US" dirty="0"/>
              <a:t>近才有较好的线性。 </a:t>
            </a:r>
            <a:r>
              <a:rPr lang="en-US" altLang="zh-CN" dirty="0" smtClean="0"/>
              <a:t/>
            </a:r>
            <a:br>
              <a:rPr lang="en-US" altLang="zh-CN" dirty="0" smtClean="0"/>
            </a:br>
            <a:r>
              <a:rPr lang="en-US" altLang="zh-CN" dirty="0"/>
              <a:t> </a:t>
            </a:r>
            <a:r>
              <a:rPr lang="en-US" altLang="zh-CN" dirty="0" smtClean="0"/>
              <a:t>      </a:t>
            </a:r>
            <a:r>
              <a:rPr lang="zh-CN" altLang="en-US" dirty="0" smtClean="0"/>
              <a:t>４</a:t>
            </a:r>
            <a:r>
              <a:rPr lang="zh-CN" altLang="en-US" dirty="0"/>
              <a:t>）鉴频跨导 </a:t>
            </a:r>
            <a:r>
              <a:rPr lang="en-US" altLang="zh-CN" dirty="0" smtClean="0"/>
              <a:t>S</a:t>
            </a:r>
            <a:r>
              <a:rPr lang="en-US" altLang="zh-CN" baseline="-25000" dirty="0" smtClean="0"/>
              <a:t>D</a:t>
            </a:r>
            <a:br>
              <a:rPr lang="en-US" altLang="zh-CN" baseline="-25000" dirty="0" smtClean="0"/>
            </a:br>
            <a:r>
              <a:rPr lang="en-US" altLang="zh-CN" baseline="-25000" dirty="0"/>
              <a:t> </a:t>
            </a:r>
            <a:r>
              <a:rPr lang="en-US" altLang="zh-CN" baseline="-25000" dirty="0" smtClean="0"/>
              <a:t>          </a:t>
            </a:r>
            <a:r>
              <a:rPr lang="zh-CN" altLang="en-US" dirty="0" smtClean="0"/>
              <a:t>所</a:t>
            </a:r>
            <a:r>
              <a:rPr lang="zh-CN" altLang="en-US" dirty="0"/>
              <a:t>谓鉴频跨导，就是鉴频特性在载频处的斜率，它表示的是单位频偏所能产生的解调 输出电压，它表征了鉴频器中输入调频信号的瞬时频率（或瞬时频偏）对输出电压的控制能 力。鉴频跨导又叫鉴频灵敏度，用公式表示为</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2601703" y="5392805"/>
            <a:ext cx="3587682" cy="818810"/>
          </a:xfrm>
          <a:prstGeom prst="rect">
            <a:avLst/>
          </a:prstGeom>
        </p:spPr>
      </p:pic>
      <p:sp>
        <p:nvSpPr>
          <p:cNvPr id="2" name="矩形 1"/>
          <p:cNvSpPr/>
          <p:nvPr/>
        </p:nvSpPr>
        <p:spPr>
          <a:xfrm>
            <a:off x="7436208" y="5571377"/>
            <a:ext cx="1079142" cy="461665"/>
          </a:xfrm>
          <a:prstGeom prst="rect">
            <a:avLst/>
          </a:prstGeom>
        </p:spPr>
        <p:txBody>
          <a:bodyPr wrap="none">
            <a:spAutoFit/>
          </a:bodyPr>
          <a:lstStyle/>
          <a:p>
            <a:r>
              <a:rPr lang="en-US" altLang="zh-CN" sz="2400" dirty="0" smtClean="0"/>
              <a:t>(7-30a)</a:t>
            </a:r>
            <a:endParaRPr lang="zh-CN" altLang="en-US" sz="2400" dirty="0"/>
          </a:p>
        </p:txBody>
      </p:sp>
    </p:spTree>
    <p:extLst>
      <p:ext uri="{BB962C8B-B14F-4D97-AF65-F5344CB8AC3E}">
        <p14:creationId xmlns:p14="http://schemas.microsoft.com/office/powerpoint/2010/main" val="17206195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或</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鉴</a:t>
            </a:r>
            <a:r>
              <a:rPr lang="zh-CN" altLang="en-US" dirty="0"/>
              <a:t>频跨导的单位为 </a:t>
            </a:r>
            <a:r>
              <a:rPr lang="en-US" altLang="zh-CN" dirty="0" smtClean="0"/>
              <a:t>V/rad/s</a:t>
            </a:r>
            <a:r>
              <a:rPr lang="zh-CN" altLang="en-US" dirty="0" smtClean="0"/>
              <a:t>、</a:t>
            </a:r>
            <a:r>
              <a:rPr lang="en-US" altLang="zh-CN" dirty="0" smtClean="0"/>
              <a:t>V/krad/s</a:t>
            </a:r>
            <a:r>
              <a:rPr lang="zh-CN" altLang="en-US" dirty="0" smtClean="0"/>
              <a:t>、</a:t>
            </a:r>
            <a:r>
              <a:rPr lang="en-US" altLang="zh-CN" dirty="0" smtClean="0"/>
              <a:t>V/Mrad/s</a:t>
            </a:r>
            <a:r>
              <a:rPr lang="zh-CN" altLang="en-US" dirty="0" smtClean="0"/>
              <a:t>或 </a:t>
            </a:r>
            <a:r>
              <a:rPr lang="en-US" altLang="zh-CN" dirty="0" smtClean="0"/>
              <a:t>V/Hz</a:t>
            </a:r>
            <a:r>
              <a:rPr lang="zh-CN" altLang="en-US" dirty="0" smtClean="0"/>
              <a:t>、</a:t>
            </a:r>
            <a:r>
              <a:rPr lang="en-US" altLang="zh-CN" dirty="0" smtClean="0"/>
              <a:t>V/kHz</a:t>
            </a:r>
            <a:r>
              <a:rPr lang="zh-CN" altLang="en-US" dirty="0" smtClean="0"/>
              <a:t>、</a:t>
            </a:r>
            <a:r>
              <a:rPr lang="en-US" altLang="zh-CN" dirty="0" smtClean="0"/>
              <a:t>V/MHz</a:t>
            </a:r>
            <a:r>
              <a:rPr lang="zh-CN" altLang="en-US" dirty="0" smtClean="0"/>
              <a:t>。</a:t>
            </a:r>
            <a:r>
              <a:rPr lang="zh-CN" altLang="en-US" dirty="0"/>
              <a:t>另一 方面，鉴频跨导也可以理解为鉴频器将输入频率转换为输出电压的能力或效率，鉴频跨导 越大，输入信号的频率对输出电压的控制能力就越强，可以以小的频偏得到较大的输出电 压。因此，鉴频跨导又可以称为鉴频效率。</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2687929" y="1520272"/>
            <a:ext cx="3768142" cy="746939"/>
          </a:xfrm>
          <a:prstGeom prst="rect">
            <a:avLst/>
          </a:prstGeom>
        </p:spPr>
      </p:pic>
      <p:sp>
        <p:nvSpPr>
          <p:cNvPr id="5" name="矩形 4"/>
          <p:cNvSpPr/>
          <p:nvPr/>
        </p:nvSpPr>
        <p:spPr>
          <a:xfrm>
            <a:off x="7421781" y="1662908"/>
            <a:ext cx="1093569" cy="461665"/>
          </a:xfrm>
          <a:prstGeom prst="rect">
            <a:avLst/>
          </a:prstGeom>
        </p:spPr>
        <p:txBody>
          <a:bodyPr wrap="none">
            <a:spAutoFit/>
          </a:bodyPr>
          <a:lstStyle/>
          <a:p>
            <a:r>
              <a:rPr lang="en-US" altLang="zh-CN" sz="2400" dirty="0" smtClean="0"/>
              <a:t>(7-30b)</a:t>
            </a:r>
            <a:endParaRPr lang="zh-CN" altLang="en-US" sz="2400" dirty="0"/>
          </a:p>
        </p:txBody>
      </p:sp>
    </p:spTree>
    <p:extLst>
      <p:ext uri="{BB962C8B-B14F-4D97-AF65-F5344CB8AC3E}">
        <p14:creationId xmlns:p14="http://schemas.microsoft.com/office/powerpoint/2010/main" val="1291394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9593" y="1987619"/>
            <a:ext cx="3644814" cy="2672063"/>
          </a:xfrm>
          <a:prstGeom prst="rect">
            <a:avLst/>
          </a:prstGeom>
        </p:spPr>
      </p:pic>
      <p:sp>
        <p:nvSpPr>
          <p:cNvPr id="4" name="矩形 3"/>
          <p:cNvSpPr/>
          <p:nvPr/>
        </p:nvSpPr>
        <p:spPr>
          <a:xfrm>
            <a:off x="2161019" y="5417984"/>
            <a:ext cx="4821961" cy="461665"/>
          </a:xfrm>
          <a:prstGeom prst="rect">
            <a:avLst/>
          </a:prstGeom>
        </p:spPr>
        <p:txBody>
          <a:bodyPr wrap="none">
            <a:spAutoFit/>
          </a:bodyPr>
          <a:lstStyle/>
          <a:p>
            <a:pPr algn="ctr"/>
            <a:r>
              <a:rPr lang="zh-CN" altLang="en-US" sz="2400" dirty="0" smtClean="0"/>
              <a:t>图</a:t>
            </a:r>
            <a:r>
              <a:rPr lang="en-US" altLang="zh-CN" sz="2400" dirty="0" smtClean="0"/>
              <a:t>7-2</a:t>
            </a:r>
            <a:r>
              <a:rPr lang="zh-CN" altLang="en-US" sz="2400" dirty="0" smtClean="0"/>
              <a:t>　调频波 Δ </a:t>
            </a:r>
            <a:r>
              <a:rPr lang="en-US" altLang="zh-CN" sz="2400" dirty="0" smtClean="0"/>
              <a:t>f</a:t>
            </a:r>
            <a:r>
              <a:rPr lang="en-US" altLang="zh-CN" sz="2400" baseline="-25000" dirty="0" smtClean="0"/>
              <a:t>m</a:t>
            </a:r>
            <a:r>
              <a:rPr lang="zh-CN" altLang="en-US" sz="2400" dirty="0" smtClean="0"/>
              <a:t>、 </a:t>
            </a:r>
            <a:r>
              <a:rPr lang="en-US" altLang="zh-CN" sz="2400" dirty="0" smtClean="0"/>
              <a:t>m</a:t>
            </a:r>
            <a:r>
              <a:rPr lang="en-US" altLang="zh-CN" sz="2400" baseline="-25000" dirty="0" smtClean="0"/>
              <a:t>f</a:t>
            </a:r>
            <a:r>
              <a:rPr lang="zh-CN" altLang="en-US" sz="2400" dirty="0" smtClean="0"/>
              <a:t> 与</a:t>
            </a:r>
            <a:r>
              <a:rPr lang="en-US" altLang="zh-CN" sz="2400" dirty="0" smtClean="0"/>
              <a:t>F</a:t>
            </a:r>
            <a:r>
              <a:rPr lang="zh-CN" altLang="en-US" sz="2400" dirty="0" smtClean="0"/>
              <a:t>的关系</a:t>
            </a:r>
            <a:endParaRPr lang="zh-CN" altLang="en-US" sz="2400" dirty="0"/>
          </a:p>
        </p:txBody>
      </p:sp>
    </p:spTree>
    <p:extLst>
      <p:ext uri="{BB962C8B-B14F-4D97-AF65-F5344CB8AC3E}">
        <p14:creationId xmlns:p14="http://schemas.microsoft.com/office/powerpoint/2010/main" val="16791604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二、直接鉴</a:t>
            </a:r>
            <a:r>
              <a:rPr lang="zh-CN" altLang="en-US" b="1" dirty="0" smtClean="0"/>
              <a:t>频</a:t>
            </a:r>
            <a:r>
              <a:rPr lang="en-US" altLang="zh-CN" dirty="0" smtClean="0"/>
              <a:t/>
            </a:r>
            <a:br>
              <a:rPr lang="en-US" altLang="zh-CN" dirty="0" smtClean="0"/>
            </a:br>
            <a:r>
              <a:rPr lang="en-US" altLang="zh-CN" dirty="0" smtClean="0"/>
              <a:t>        </a:t>
            </a:r>
            <a:r>
              <a:rPr lang="zh-CN" altLang="en-US" dirty="0" smtClean="0"/>
              <a:t>在</a:t>
            </a:r>
            <a:r>
              <a:rPr lang="zh-CN" altLang="en-US" dirty="0"/>
              <a:t>调频信号中，由于其瞬时频率与调制信号成线性关系，</a:t>
            </a:r>
            <a:r>
              <a:rPr lang="zh-CN" altLang="en-US" dirty="0" smtClean="0"/>
              <a:t>即</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因</a:t>
            </a:r>
            <a:r>
              <a:rPr lang="zh-CN" altLang="en-US" dirty="0"/>
              <a:t>此，调频信号的瞬时频率变化就反映了调制信号的变化规律，瞬时频率越大，反映 出的调制信号电压的值越大，反之，瞬时频率越小，表明调制信号电压的值越小。直接将 频率变化的信息转化为一个与频率线性变化的电压就可恢复出调制信号，这就是直接鉴频 的原理。在调频信号中，从波形上看，单位时间的波形数越多，或单位时间内调频信号的 零交点数越多，表明频率越高，对应的调</a:t>
            </a:r>
            <a:r>
              <a:rPr lang="zh-CN" altLang="en-US" dirty="0" smtClean="0"/>
              <a:t>制</a:t>
            </a: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085927" y="2368712"/>
            <a:ext cx="2972146" cy="424592"/>
          </a:xfrm>
          <a:prstGeom prst="rect">
            <a:avLst/>
          </a:prstGeom>
        </p:spPr>
      </p:pic>
      <p:sp>
        <p:nvSpPr>
          <p:cNvPr id="4" name="矩形 3"/>
          <p:cNvSpPr/>
          <p:nvPr/>
        </p:nvSpPr>
        <p:spPr>
          <a:xfrm>
            <a:off x="7109136" y="2350175"/>
            <a:ext cx="931665" cy="461665"/>
          </a:xfrm>
          <a:prstGeom prst="rect">
            <a:avLst/>
          </a:prstGeom>
        </p:spPr>
        <p:txBody>
          <a:bodyPr wrap="none">
            <a:spAutoFit/>
          </a:bodyPr>
          <a:lstStyle/>
          <a:p>
            <a:r>
              <a:rPr lang="en-US" altLang="zh-CN" sz="2400" dirty="0" smtClean="0"/>
              <a:t>(7-31)</a:t>
            </a:r>
            <a:endParaRPr lang="zh-CN" altLang="en-US" sz="2400" dirty="0"/>
          </a:p>
        </p:txBody>
      </p:sp>
    </p:spTree>
    <p:extLst>
      <p:ext uri="{BB962C8B-B14F-4D97-AF65-F5344CB8AC3E}">
        <p14:creationId xmlns:p14="http://schemas.microsoft.com/office/powerpoint/2010/main" val="15270229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10000"/>
              </a:lnSpc>
            </a:pPr>
            <a:r>
              <a:rPr lang="zh-CN" altLang="en-US" dirty="0"/>
              <a:t>信号电压越大，反之亦然。因此，可以从调频信 号的波形中单位时间内的波形数或零交点数直接获得调制信号电压的信息，经过一定的处 理便获得原始的调制信号电压</a:t>
            </a:r>
            <a:r>
              <a:rPr lang="zh-CN" altLang="en-US" dirty="0" smtClean="0"/>
              <a:t>。</a:t>
            </a:r>
            <a:r>
              <a:rPr lang="en-US" altLang="zh-CN" dirty="0" smtClean="0"/>
              <a:t/>
            </a:r>
            <a:br>
              <a:rPr lang="en-US" altLang="zh-CN" dirty="0" smtClean="0"/>
            </a:br>
            <a:r>
              <a:rPr lang="zh-CN" altLang="en-US" b="1" dirty="0"/>
              <a:t>三、间接鉴频</a:t>
            </a:r>
            <a:r>
              <a:rPr lang="zh-CN" altLang="en-US" dirty="0"/>
              <a:t/>
            </a:r>
            <a:br>
              <a:rPr lang="zh-CN" altLang="en-US" dirty="0"/>
            </a:br>
            <a:r>
              <a:rPr lang="zh-CN" altLang="en-US" dirty="0" smtClean="0"/>
              <a:t>       </a:t>
            </a:r>
            <a:r>
              <a:rPr lang="zh-CN" altLang="en-US" b="1" dirty="0" smtClean="0"/>
              <a:t>１</a:t>
            </a:r>
            <a:r>
              <a:rPr lang="zh-CN" altLang="en-US" b="1" dirty="0"/>
              <a:t>．振幅鉴频法 </a:t>
            </a:r>
            <a:r>
              <a:rPr lang="en-US" altLang="zh-CN" dirty="0" smtClean="0"/>
              <a:t/>
            </a:r>
            <a:br>
              <a:rPr lang="en-US" altLang="zh-CN" dirty="0" smtClean="0"/>
            </a:br>
            <a:r>
              <a:rPr lang="en-US" altLang="zh-CN" dirty="0"/>
              <a:t> </a:t>
            </a:r>
            <a:r>
              <a:rPr lang="en-US" altLang="zh-CN" dirty="0" smtClean="0"/>
              <a:t>       </a:t>
            </a:r>
            <a:r>
              <a:rPr lang="zh-CN" altLang="en-US" dirty="0" smtClean="0"/>
              <a:t>调</a:t>
            </a:r>
            <a:r>
              <a:rPr lang="zh-CN" altLang="en-US" dirty="0"/>
              <a:t>频波振幅恒定，故无法直接用包络检波器解调。鉴于二极管峰值包络检波器线路简 单、性能好，能否把包络检波器用于调频解调器中呢？显然，若能将等幅的调频信号变成 振幅也随瞬时频率变化的、既调频又调幅</a:t>
            </a:r>
            <a:r>
              <a:rPr lang="zh-CN" altLang="en-US" dirty="0" smtClean="0"/>
              <a:t>的</a:t>
            </a:r>
            <a:r>
              <a:rPr lang="en-US" altLang="zh-CN" dirty="0" smtClean="0"/>
              <a:t>FM-AM</a:t>
            </a:r>
            <a:r>
              <a:rPr lang="zh-CN" altLang="en-US" dirty="0" smtClean="0"/>
              <a:t>波</a:t>
            </a:r>
            <a:r>
              <a:rPr lang="zh-CN" altLang="en-US" dirty="0"/>
              <a:t>，就可通过包络检波器解调此调</a:t>
            </a:r>
            <a:r>
              <a:rPr lang="zh-CN" altLang="en-US" dirty="0" smtClean="0"/>
              <a:t>频信</a:t>
            </a:r>
            <a:r>
              <a:rPr lang="zh-CN" altLang="en-US" dirty="0"/>
              <a:t>号。用此原理构成的鉴频器称为振幅鉴频器。其工作原理如</a:t>
            </a:r>
            <a:r>
              <a:rPr lang="zh-CN" altLang="en-US" dirty="0" smtClean="0"/>
              <a:t>图</a:t>
            </a:r>
            <a:r>
              <a:rPr lang="en-US" altLang="zh-CN" dirty="0" smtClean="0"/>
              <a:t>7-14</a:t>
            </a:r>
            <a:r>
              <a:rPr lang="zh-CN" altLang="en-US" dirty="0" smtClean="0"/>
              <a:t>所</a:t>
            </a:r>
            <a:r>
              <a:rPr lang="zh-CN" altLang="en-US" dirty="0"/>
              <a:t>示。图中的变换 电路应该是具有线性频率 振幅转换特性的线性网络。</a:t>
            </a:r>
            <a:br>
              <a:rPr lang="zh-CN" altLang="en-US" dirty="0"/>
            </a:br>
            <a:endParaRPr lang="zh-CN" altLang="en-US" dirty="0"/>
          </a:p>
        </p:txBody>
      </p:sp>
    </p:spTree>
    <p:extLst>
      <p:ext uri="{BB962C8B-B14F-4D97-AF65-F5344CB8AC3E}">
        <p14:creationId xmlns:p14="http://schemas.microsoft.com/office/powerpoint/2010/main" val="24251186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214" y="2293201"/>
            <a:ext cx="7967136" cy="2404059"/>
          </a:xfrm>
          <a:prstGeom prst="rect">
            <a:avLst/>
          </a:prstGeom>
        </p:spPr>
      </p:pic>
      <p:sp>
        <p:nvSpPr>
          <p:cNvPr id="4" name="矩形 3"/>
          <p:cNvSpPr/>
          <p:nvPr/>
        </p:nvSpPr>
        <p:spPr>
          <a:xfrm>
            <a:off x="2814147" y="5223605"/>
            <a:ext cx="3515706" cy="461665"/>
          </a:xfrm>
          <a:prstGeom prst="rect">
            <a:avLst/>
          </a:prstGeom>
        </p:spPr>
        <p:txBody>
          <a:bodyPr wrap="none">
            <a:spAutoFit/>
          </a:bodyPr>
          <a:lstStyle/>
          <a:p>
            <a:pPr algn="ctr"/>
            <a:r>
              <a:rPr lang="zh-CN" altLang="en-US" sz="2400" dirty="0" smtClean="0"/>
              <a:t>图</a:t>
            </a:r>
            <a:r>
              <a:rPr lang="en-US" altLang="zh-CN" sz="2400" dirty="0" smtClean="0"/>
              <a:t>7-14</a:t>
            </a:r>
            <a:r>
              <a:rPr lang="zh-CN" altLang="en-US" sz="2400" dirty="0"/>
              <a:t>　振幅鉴频器原理</a:t>
            </a:r>
          </a:p>
        </p:txBody>
      </p:sp>
    </p:spTree>
    <p:extLst>
      <p:ext uri="{BB962C8B-B14F-4D97-AF65-F5344CB8AC3E}">
        <p14:creationId xmlns:p14="http://schemas.microsoft.com/office/powerpoint/2010/main" val="7861473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7-15</a:t>
            </a:r>
            <a:r>
              <a:rPr lang="zh-CN" altLang="en-US" dirty="0" smtClean="0"/>
              <a:t>就</a:t>
            </a:r>
            <a:r>
              <a:rPr lang="zh-CN" altLang="en-US" dirty="0"/>
              <a:t>是利用单调谐电路完成鉴频的最简单电路及各点波形，回路的谐振频率高 于调频信号的载频，并尽量利用幅频特性的倾斜部分。当 </a:t>
            </a:r>
            <a:r>
              <a:rPr lang="en-US" altLang="zh-CN" i="1" dirty="0" smtClean="0"/>
              <a:t>f</a:t>
            </a:r>
            <a:r>
              <a:rPr lang="zh-CN" altLang="en-US" dirty="0" smtClean="0"/>
              <a:t> </a:t>
            </a:r>
            <a:r>
              <a:rPr lang="zh-CN" altLang="en-US" dirty="0"/>
              <a:t>＞ </a:t>
            </a:r>
            <a:r>
              <a:rPr lang="en-US" altLang="zh-CN" i="1" dirty="0" smtClean="0"/>
              <a:t>f</a:t>
            </a:r>
            <a:r>
              <a:rPr lang="en-US" altLang="zh-CN" baseline="-25000" dirty="0" smtClean="0"/>
              <a:t>c</a:t>
            </a:r>
            <a:r>
              <a:rPr lang="zh-CN" altLang="en-US" dirty="0" smtClean="0"/>
              <a:t>时</a:t>
            </a:r>
            <a:r>
              <a:rPr lang="zh-CN" altLang="en-US" dirty="0"/>
              <a:t>，回路两端电压大；</a:t>
            </a:r>
            <a:r>
              <a:rPr lang="zh-CN" altLang="en-US" dirty="0" smtClean="0"/>
              <a:t>当</a:t>
            </a:r>
            <a:r>
              <a:rPr lang="en-US" altLang="zh-CN" i="1" dirty="0" smtClean="0"/>
              <a:t>f</a:t>
            </a:r>
            <a:r>
              <a:rPr lang="zh-CN" altLang="en-US" dirty="0" smtClean="0"/>
              <a:t>＜ </a:t>
            </a:r>
            <a:r>
              <a:rPr lang="en-US" altLang="zh-CN" i="1" dirty="0"/>
              <a:t>f</a:t>
            </a:r>
            <a:r>
              <a:rPr lang="en-US" altLang="zh-CN" baseline="-25000" dirty="0"/>
              <a:t>c</a:t>
            </a:r>
            <a:r>
              <a:rPr lang="zh-CN" altLang="en-US" dirty="0" smtClean="0"/>
              <a:t>时</a:t>
            </a:r>
            <a:r>
              <a:rPr lang="zh-CN" altLang="en-US" dirty="0"/>
              <a:t>，回路两端电压小，因而形成</a:t>
            </a:r>
            <a:r>
              <a:rPr lang="zh-CN" altLang="en-US" dirty="0" smtClean="0"/>
              <a:t>图</a:t>
            </a:r>
            <a:r>
              <a:rPr lang="en-US" altLang="zh-CN" dirty="0" smtClean="0"/>
              <a:t>7-15</a:t>
            </a:r>
            <a:r>
              <a:rPr lang="zh-CN" altLang="en-US" dirty="0" smtClean="0"/>
              <a:t>（</a:t>
            </a:r>
            <a:r>
              <a:rPr lang="en-US" altLang="zh-CN" dirty="0" smtClean="0"/>
              <a:t>b</a:t>
            </a:r>
            <a:r>
              <a:rPr lang="zh-CN" altLang="en-US" dirty="0" smtClean="0"/>
              <a:t>）</a:t>
            </a:r>
            <a:r>
              <a:rPr lang="zh-CN" altLang="en-US" dirty="0"/>
              <a:t>中 </a:t>
            </a:r>
            <a:r>
              <a:rPr lang="en-US" altLang="zh-CN" dirty="0" smtClean="0"/>
              <a:t>U</a:t>
            </a:r>
            <a:r>
              <a:rPr lang="en-US" altLang="zh-CN" baseline="-25000" dirty="0" smtClean="0"/>
              <a:t>1</a:t>
            </a:r>
            <a:r>
              <a:rPr lang="zh-CN" altLang="en-US" dirty="0" smtClean="0"/>
              <a:t>的</a:t>
            </a:r>
            <a:r>
              <a:rPr lang="zh-CN" altLang="en-US" dirty="0"/>
              <a:t>波形。这种利用调谐回路幅频特 性倾斜部分对调频信号解调的方法称为斜率鉴频。由于在斜率鉴频电路中，利用的是调谐 回路的失（离）谐状态，因此又称失（离）谐回路法。</a:t>
            </a:r>
            <a:br>
              <a:rPr lang="zh-CN" altLang="en-US" dirty="0"/>
            </a:br>
            <a:endParaRPr lang="zh-CN" altLang="en-US" dirty="0"/>
          </a:p>
        </p:txBody>
      </p:sp>
    </p:spTree>
    <p:extLst>
      <p:ext uri="{BB962C8B-B14F-4D97-AF65-F5344CB8AC3E}">
        <p14:creationId xmlns:p14="http://schemas.microsoft.com/office/powerpoint/2010/main" val="35800647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030123"/>
            <a:ext cx="7898983" cy="2792397"/>
          </a:xfrm>
          <a:prstGeom prst="rect">
            <a:avLst/>
          </a:prstGeom>
        </p:spPr>
      </p:pic>
      <p:sp>
        <p:nvSpPr>
          <p:cNvPr id="4" name="矩形 3"/>
          <p:cNvSpPr/>
          <p:nvPr/>
        </p:nvSpPr>
        <p:spPr>
          <a:xfrm>
            <a:off x="2660258" y="5342641"/>
            <a:ext cx="3823483" cy="461665"/>
          </a:xfrm>
          <a:prstGeom prst="rect">
            <a:avLst/>
          </a:prstGeom>
        </p:spPr>
        <p:txBody>
          <a:bodyPr wrap="none">
            <a:spAutoFit/>
          </a:bodyPr>
          <a:lstStyle/>
          <a:p>
            <a:pPr algn="ctr"/>
            <a:r>
              <a:rPr lang="zh-CN" altLang="en-US" sz="2400" dirty="0" smtClean="0"/>
              <a:t>图</a:t>
            </a:r>
            <a:r>
              <a:rPr lang="en-US" altLang="zh-CN" sz="2400" dirty="0" smtClean="0"/>
              <a:t>7-15</a:t>
            </a:r>
            <a:r>
              <a:rPr lang="zh-CN" altLang="en-US" sz="2400" dirty="0"/>
              <a:t>　单回路斜率鉴频器</a:t>
            </a:r>
          </a:p>
        </p:txBody>
      </p:sp>
    </p:spTree>
    <p:extLst>
      <p:ext uri="{BB962C8B-B14F-4D97-AF65-F5344CB8AC3E}">
        <p14:creationId xmlns:p14="http://schemas.microsoft.com/office/powerpoint/2010/main" val="37278116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．相位鉴频法</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由</a:t>
            </a:r>
            <a:r>
              <a:rPr lang="zh-CN" altLang="en-US" dirty="0"/>
              <a:t>于频率和相位具有微分和积分的内在联系，在调制时，可以用调相的方法完成调频，或用调频的方法完成调相，因此在调频信号解调时，也可用鉴相的方法完成鉴频，称为相 位鉴频法。相位鉴频器的组成如</a:t>
            </a:r>
            <a:r>
              <a:rPr lang="zh-CN" altLang="en-US" dirty="0" smtClean="0"/>
              <a:t>图</a:t>
            </a:r>
            <a:r>
              <a:rPr lang="en-US" altLang="zh-CN" dirty="0" smtClean="0"/>
              <a:t>7-16</a:t>
            </a:r>
            <a:r>
              <a:rPr lang="zh-CN" altLang="en-US" dirty="0" smtClean="0"/>
              <a:t>所</a:t>
            </a:r>
            <a:r>
              <a:rPr lang="zh-CN" altLang="en-US" dirty="0"/>
              <a:t>示。变换电路是具有线性的频率 相位转换特 性的线性相移网络，它可以将等幅的调频信号变成相位也随瞬时频率变化的、既调频又调 相</a:t>
            </a:r>
            <a:r>
              <a:rPr lang="zh-CN" altLang="en-US" dirty="0" smtClean="0"/>
              <a:t>的</a:t>
            </a:r>
            <a:r>
              <a:rPr lang="en-US" altLang="zh-CN" dirty="0" smtClean="0"/>
              <a:t>FM-PM</a:t>
            </a:r>
            <a:r>
              <a:rPr lang="zh-CN" altLang="en-US" dirty="0" smtClean="0"/>
              <a:t>信</a:t>
            </a:r>
            <a:r>
              <a:rPr lang="zh-CN" altLang="en-US" dirty="0"/>
              <a:t>号。把此 </a:t>
            </a:r>
            <a:r>
              <a:rPr lang="en-US" altLang="zh-CN" dirty="0" smtClean="0"/>
              <a:t>FM-PM</a:t>
            </a:r>
            <a:r>
              <a:rPr lang="zh-CN" altLang="en-US" dirty="0" smtClean="0"/>
              <a:t>信</a:t>
            </a:r>
            <a:r>
              <a:rPr lang="zh-CN" altLang="en-US" dirty="0"/>
              <a:t>号和原来输入的调频信号一起加到鉴相器（相位检 波器）上，就可通过相位检波器解调此调频信号。</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18775515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697" y="2794062"/>
            <a:ext cx="7328606" cy="1621974"/>
          </a:xfrm>
          <a:prstGeom prst="rect">
            <a:avLst/>
          </a:prstGeom>
        </p:spPr>
      </p:pic>
      <p:sp>
        <p:nvSpPr>
          <p:cNvPr id="4" name="矩形 3"/>
          <p:cNvSpPr/>
          <p:nvPr/>
        </p:nvSpPr>
        <p:spPr>
          <a:xfrm>
            <a:off x="2352482" y="5361233"/>
            <a:ext cx="4439036" cy="461665"/>
          </a:xfrm>
          <a:prstGeom prst="rect">
            <a:avLst/>
          </a:prstGeom>
        </p:spPr>
        <p:txBody>
          <a:bodyPr wrap="none">
            <a:spAutoFit/>
          </a:bodyPr>
          <a:lstStyle/>
          <a:p>
            <a:pPr algn="ctr"/>
            <a:r>
              <a:rPr lang="zh-CN" altLang="en-US" sz="2400" dirty="0" smtClean="0"/>
              <a:t>图</a:t>
            </a:r>
            <a:r>
              <a:rPr lang="en-US" altLang="zh-CN" sz="2400" dirty="0" smtClean="0"/>
              <a:t>7-16</a:t>
            </a:r>
            <a:r>
              <a:rPr lang="zh-CN" altLang="en-US" sz="2400" dirty="0"/>
              <a:t>　相位鉴频法的原理框图</a:t>
            </a:r>
          </a:p>
        </p:txBody>
      </p:sp>
    </p:spTree>
    <p:extLst>
      <p:ext uri="{BB962C8B-B14F-4D97-AF65-F5344CB8AC3E}">
        <p14:creationId xmlns:p14="http://schemas.microsoft.com/office/powerpoint/2010/main" val="18732425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变</a:t>
            </a:r>
            <a:r>
              <a:rPr lang="zh-CN" altLang="en-US" dirty="0"/>
              <a:t>换电路可以用一般的线性网络来实现，要求此线性电路在调频信号的频率变化范围 内具有线性的相频特性，其振幅特性基本保持不变即可。一般用谐振回路作为变换电路。 相位鉴频法的关键是相位检波器。相位检波器或鉴相器就是用来检出两个信号之间的相位 差，完成相位差 电压变换作用的部件或电路</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zh-CN" altLang="en-US" dirty="0"/>
              <a:t>鉴相器中，通常有两类鉴相器，即乘积型鉴相器和叠加型鉴相器。与此对应的鉴频 器分别称为乘积型相位鉴频器和叠加型相位鉴频器。下面分别讨论这两类相位鉴频器。</a:t>
            </a:r>
          </a:p>
        </p:txBody>
      </p:sp>
    </p:spTree>
    <p:extLst>
      <p:ext uri="{BB962C8B-B14F-4D97-AF65-F5344CB8AC3E}">
        <p14:creationId xmlns:p14="http://schemas.microsoft.com/office/powerpoint/2010/main" val="10115442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１</a:t>
            </a:r>
            <a:r>
              <a:rPr lang="zh-CN" altLang="en-US" dirty="0"/>
              <a:t>）乘积型相位鉴频器 </a:t>
            </a:r>
            <a:r>
              <a:rPr lang="en-US" altLang="zh-CN" dirty="0" smtClean="0"/>
              <a:t/>
            </a:r>
            <a:br>
              <a:rPr lang="en-US" altLang="zh-CN" dirty="0" smtClean="0"/>
            </a:br>
            <a:r>
              <a:rPr lang="en-US" altLang="zh-CN" dirty="0"/>
              <a:t> </a:t>
            </a:r>
            <a:r>
              <a:rPr lang="en-US" altLang="zh-CN" dirty="0" smtClean="0"/>
              <a:t>        </a:t>
            </a:r>
            <a:r>
              <a:rPr lang="zh-CN" altLang="en-US" dirty="0" smtClean="0"/>
              <a:t>乘</a:t>
            </a:r>
            <a:r>
              <a:rPr lang="zh-CN" altLang="en-US" dirty="0"/>
              <a:t>积型相位鉴频器的组成如</a:t>
            </a:r>
            <a:r>
              <a:rPr lang="zh-CN" altLang="en-US" dirty="0" smtClean="0"/>
              <a:t>图</a:t>
            </a:r>
            <a:r>
              <a:rPr lang="en-US" altLang="zh-CN" dirty="0" smtClean="0"/>
              <a:t>7-17</a:t>
            </a:r>
            <a:r>
              <a:rPr lang="zh-CN" altLang="en-US" dirty="0" smtClean="0"/>
              <a:t>所</a:t>
            </a:r>
            <a:r>
              <a:rPr lang="zh-CN" altLang="en-US" dirty="0"/>
              <a:t>示。在乘积型相位鉴频器中，线性相移网络通 常是单谐振回路（也可以是耦合回路），而相位检波器为乘积型鉴相器。</a:t>
            </a:r>
            <a:br>
              <a:rPr lang="zh-CN" altLang="en-US" dirty="0"/>
            </a:br>
            <a:endParaRPr lang="zh-CN" altLang="en-US" dirty="0"/>
          </a:p>
        </p:txBody>
      </p:sp>
    </p:spTree>
    <p:extLst>
      <p:ext uri="{BB962C8B-B14F-4D97-AF65-F5344CB8AC3E}">
        <p14:creationId xmlns:p14="http://schemas.microsoft.com/office/powerpoint/2010/main" val="1899264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782" y="2170801"/>
            <a:ext cx="7114435" cy="2614141"/>
          </a:xfrm>
          <a:prstGeom prst="rect">
            <a:avLst/>
          </a:prstGeom>
        </p:spPr>
      </p:pic>
      <p:sp>
        <p:nvSpPr>
          <p:cNvPr id="4" name="矩形 3"/>
          <p:cNvSpPr/>
          <p:nvPr/>
        </p:nvSpPr>
        <p:spPr>
          <a:xfrm>
            <a:off x="2660257" y="5495594"/>
            <a:ext cx="3823483" cy="461665"/>
          </a:xfrm>
          <a:prstGeom prst="rect">
            <a:avLst/>
          </a:prstGeom>
        </p:spPr>
        <p:txBody>
          <a:bodyPr wrap="none">
            <a:spAutoFit/>
          </a:bodyPr>
          <a:lstStyle/>
          <a:p>
            <a:pPr algn="ctr"/>
            <a:r>
              <a:rPr lang="zh-CN" altLang="en-US" sz="2400" dirty="0" smtClean="0"/>
              <a:t>图</a:t>
            </a:r>
            <a:r>
              <a:rPr lang="en-US" altLang="zh-CN" sz="2400" dirty="0" smtClean="0"/>
              <a:t>7-17</a:t>
            </a:r>
            <a:r>
              <a:rPr lang="zh-CN" altLang="en-US" sz="2400" dirty="0"/>
              <a:t>　乘积型相位鉴频法</a:t>
            </a:r>
          </a:p>
        </p:txBody>
      </p:sp>
    </p:spTree>
    <p:extLst>
      <p:ext uri="{BB962C8B-B14F-4D97-AF65-F5344CB8AC3E}">
        <p14:creationId xmlns:p14="http://schemas.microsoft.com/office/powerpoint/2010/main" val="3128756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总</a:t>
            </a:r>
            <a:r>
              <a:rPr lang="zh-CN" altLang="en-US" dirty="0"/>
              <a:t>之，调频是将消息寄载在频率上而不是在幅度 上。也可以说在调频信号中消息是蕴藏于单位时间内波 形数目或者说零交叉点数目中。由于各种干扰作用主要 表现在振幅上，而在调频系统中，可以通过限幅器来消 除这种干扰。因</a:t>
            </a:r>
            <a:r>
              <a:rPr lang="zh-CN" altLang="en-US" dirty="0" smtClean="0"/>
              <a:t>此</a:t>
            </a:r>
            <a:r>
              <a:rPr lang="en-US" altLang="zh-CN" dirty="0" smtClean="0"/>
              <a:t>FM</a:t>
            </a:r>
            <a:r>
              <a:rPr lang="zh-CN" altLang="en-US" dirty="0" smtClean="0"/>
              <a:t>波</a:t>
            </a:r>
            <a:r>
              <a:rPr lang="zh-CN" altLang="en-US" dirty="0"/>
              <a:t>抗干扰能力较强。</a:t>
            </a:r>
            <a:br>
              <a:rPr lang="zh-CN" altLang="en-US" dirty="0"/>
            </a:br>
            <a:endParaRPr lang="zh-CN" altLang="en-US" dirty="0"/>
          </a:p>
        </p:txBody>
      </p:sp>
    </p:spTree>
    <p:extLst>
      <p:ext uri="{BB962C8B-B14F-4D97-AF65-F5344CB8AC3E}">
        <p14:creationId xmlns:p14="http://schemas.microsoft.com/office/powerpoint/2010/main" val="27624550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设</a:t>
                </a:r>
                <a:r>
                  <a:rPr lang="zh-CN" altLang="en-US" dirty="0"/>
                  <a:t>输入的调频信号和经移相网络后的信号分别</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u</a:t>
                </a:r>
                <a:r>
                  <a:rPr lang="en-US" altLang="zh-CN" baseline="-25000" dirty="0" smtClean="0"/>
                  <a:t>1</a:t>
                </a:r>
                <a:r>
                  <a:rPr lang="zh-CN" altLang="en-US" dirty="0" smtClean="0"/>
                  <a:t>和</a:t>
                </a:r>
                <a:r>
                  <a:rPr lang="en-US" altLang="zh-CN" dirty="0" smtClean="0"/>
                  <a:t>u</a:t>
                </a:r>
                <a:r>
                  <a:rPr lang="en-US" altLang="zh-CN" baseline="-25000" dirty="0" smtClean="0"/>
                  <a:t>2</a:t>
                </a:r>
                <a:r>
                  <a:rPr lang="zh-CN" altLang="en-US" dirty="0" smtClean="0"/>
                  <a:t>的</a:t>
                </a:r>
                <a:r>
                  <a:rPr lang="zh-CN" altLang="en-US" dirty="0"/>
                  <a:t>相位差</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式中，</a:t>
                </a:r>
                <a:r>
                  <a:rPr lang="el-GR" altLang="zh-CN" dirty="0"/>
                  <a:t>Δ </a:t>
                </a:r>
                <a14:m>
                  <m:oMath xmlns:m="http://schemas.openxmlformats.org/officeDocument/2006/math">
                    <m:r>
                      <a:rPr lang="zh-CN" altLang="el-GR"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是</a:t>
                </a:r>
                <a:r>
                  <a:rPr lang="zh-CN" altLang="en-US" dirty="0"/>
                  <a:t>与输入调频信号的瞬时频率有关的附加相移，</a:t>
                </a:r>
                <a:r>
                  <a:rPr lang="zh-CN" altLang="en-US" dirty="0" smtClean="0"/>
                  <a:t>为</a:t>
                </a:r>
                <a:r>
                  <a:rPr lang="en-US" altLang="zh-CN" dirty="0" smtClean="0"/>
                  <a:t/>
                </a:r>
                <a:br>
                  <a:rPr lang="en-US" altLang="zh-CN" dirty="0" smtClean="0"/>
                </a:br>
                <a:r>
                  <a:rPr lang="en-US" altLang="zh-CN" dirty="0"/>
                  <a:t/>
                </a:r>
                <a:br>
                  <a:rPr lang="en-US" altLang="zh-CN" dirty="0"/>
                </a:br>
                <a:r>
                  <a:rPr lang="zh-CN" altLang="en-US" dirty="0"/>
                  <a:t>其中， </a:t>
                </a:r>
                <a:r>
                  <a:rPr lang="en-US" altLang="zh-CN" i="1" dirty="0" smtClean="0"/>
                  <a:t>f</a:t>
                </a:r>
                <a:r>
                  <a:rPr lang="en-US" altLang="zh-CN" baseline="-25000" dirty="0" smtClean="0"/>
                  <a:t>0</a:t>
                </a:r>
                <a:r>
                  <a:rPr lang="zh-CN" altLang="en-US" dirty="0" smtClean="0"/>
                  <a:t>和</a:t>
                </a:r>
                <a:r>
                  <a:rPr lang="en-US" altLang="zh-CN" dirty="0"/>
                  <a:t>Q</a:t>
                </a:r>
                <a:r>
                  <a:rPr lang="en-US" altLang="zh-CN" baseline="-25000" dirty="0"/>
                  <a:t>0</a:t>
                </a:r>
                <a:r>
                  <a:rPr lang="zh-CN" altLang="en-US" dirty="0"/>
                  <a:t>分别为谐振回路（或耦合回路）的谐振频率和品质因</a:t>
                </a:r>
                <a:r>
                  <a:rPr lang="zh-CN" altLang="en-US" dirty="0" smtClean="0"/>
                  <a:t>数</a:t>
                </a:r>
                <a:r>
                  <a:rPr lang="zh-CN" altLang="en-US" dirty="0"/>
                  <a:t>， </a:t>
                </a:r>
                <a:r>
                  <a:rPr lang="en-US" altLang="zh-CN" i="1" dirty="0"/>
                  <a:t>f</a:t>
                </a:r>
                <a:r>
                  <a:rPr lang="en-US" altLang="zh-CN" baseline="-25000" dirty="0"/>
                  <a:t>0</a:t>
                </a:r>
                <a:r>
                  <a:rPr lang="zh-CN" altLang="en-US" dirty="0" smtClean="0"/>
                  <a:t>＝</a:t>
                </a:r>
                <a:r>
                  <a:rPr lang="en-US" altLang="zh-CN" i="1" dirty="0"/>
                  <a:t> f</a:t>
                </a:r>
                <a:r>
                  <a:rPr lang="en-US" altLang="zh-CN" baseline="-25000" dirty="0"/>
                  <a:t>c</a:t>
                </a:r>
                <a:r>
                  <a:rPr lang="zh-CN" altLang="en-US" dirty="0"/>
                  <a:t>。设乘法器的乘积因子</a:t>
                </a:r>
                <a:r>
                  <a:rPr lang="zh-CN" altLang="en-US" dirty="0" smtClean="0"/>
                  <a:t>为</a:t>
                </a:r>
                <a:r>
                  <a:rPr lang="en-US" altLang="zh-CN" dirty="0"/>
                  <a:t>K</a:t>
                </a:r>
                <a:r>
                  <a:rPr lang="zh-CN" altLang="en-US" dirty="0"/>
                  <a:t> ，则经相乘器和低通滤波器后的输出电压为</a:t>
                </a:r>
                <a:br>
                  <a:rPr lang="zh-CN" altLang="en-US" dirty="0"/>
                </a:br>
                <a:r>
                  <a:rPr lang="zh-CN" altLang="en-US" dirty="0"/>
                  <a:t/>
                </a:r>
                <a:br>
                  <a:rPr lang="zh-CN" altLang="en-US" dirty="0"/>
                </a:br>
                <a:r>
                  <a:rPr lang="zh-CN" altLang="en-US" dirty="0"/>
                  <a:t/>
                </a:r>
                <a:br>
                  <a:rPr lang="zh-CN" altLang="en-US" dirty="0"/>
                </a:br>
                <a:r>
                  <a:rPr lang="zh-CN" altLang="en-US" dirty="0" smtClean="0"/>
                  <a:t/>
                </a:r>
                <a:br>
                  <a:rPr lang="zh-CN" altLang="en-US" dirty="0" smtClean="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b="-350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958080" y="1627576"/>
            <a:ext cx="5227840" cy="940260"/>
          </a:xfrm>
          <a:prstGeom prst="rect">
            <a:avLst/>
          </a:prstGeom>
        </p:spPr>
      </p:pic>
      <p:pic>
        <p:nvPicPr>
          <p:cNvPr id="4" name="图片 3"/>
          <p:cNvPicPr>
            <a:picLocks noChangeAspect="1"/>
          </p:cNvPicPr>
          <p:nvPr/>
        </p:nvPicPr>
        <p:blipFill>
          <a:blip r:embed="rId4"/>
          <a:stretch>
            <a:fillRect/>
          </a:stretch>
        </p:blipFill>
        <p:spPr>
          <a:xfrm>
            <a:off x="2944632" y="2847678"/>
            <a:ext cx="3105439" cy="651759"/>
          </a:xfrm>
          <a:prstGeom prst="rect">
            <a:avLst/>
          </a:prstGeom>
        </p:spPr>
      </p:pic>
      <p:pic>
        <p:nvPicPr>
          <p:cNvPr id="5" name="图片 4"/>
          <p:cNvPicPr>
            <a:picLocks noChangeAspect="1"/>
          </p:cNvPicPr>
          <p:nvPr/>
        </p:nvPicPr>
        <p:blipFill>
          <a:blip r:embed="rId5"/>
          <a:stretch>
            <a:fillRect/>
          </a:stretch>
        </p:blipFill>
        <p:spPr>
          <a:xfrm>
            <a:off x="2682953" y="4196794"/>
            <a:ext cx="3628795" cy="658731"/>
          </a:xfrm>
          <a:prstGeom prst="rect">
            <a:avLst/>
          </a:prstGeom>
        </p:spPr>
      </p:pic>
      <p:sp>
        <p:nvSpPr>
          <p:cNvPr id="6" name="矩形 5"/>
          <p:cNvSpPr/>
          <p:nvPr/>
        </p:nvSpPr>
        <p:spPr>
          <a:xfrm>
            <a:off x="7583685" y="1627576"/>
            <a:ext cx="931665" cy="461665"/>
          </a:xfrm>
          <a:prstGeom prst="rect">
            <a:avLst/>
          </a:prstGeom>
        </p:spPr>
        <p:txBody>
          <a:bodyPr wrap="none">
            <a:spAutoFit/>
          </a:bodyPr>
          <a:lstStyle/>
          <a:p>
            <a:r>
              <a:rPr lang="en-US" altLang="zh-CN" sz="2400" dirty="0" smtClean="0"/>
              <a:t>(7-32)</a:t>
            </a:r>
            <a:endParaRPr lang="zh-CN" altLang="en-US" sz="2400" dirty="0"/>
          </a:p>
        </p:txBody>
      </p:sp>
      <p:sp>
        <p:nvSpPr>
          <p:cNvPr id="7" name="矩形 6"/>
          <p:cNvSpPr/>
          <p:nvPr/>
        </p:nvSpPr>
        <p:spPr>
          <a:xfrm>
            <a:off x="7583684" y="2106171"/>
            <a:ext cx="931665" cy="461665"/>
          </a:xfrm>
          <a:prstGeom prst="rect">
            <a:avLst/>
          </a:prstGeom>
        </p:spPr>
        <p:txBody>
          <a:bodyPr wrap="none">
            <a:spAutoFit/>
          </a:bodyPr>
          <a:lstStyle/>
          <a:p>
            <a:r>
              <a:rPr lang="en-US" altLang="zh-CN" sz="2400" dirty="0" smtClean="0"/>
              <a:t>(7-33)</a:t>
            </a:r>
            <a:endParaRPr lang="zh-CN" altLang="en-US" sz="2400" dirty="0"/>
          </a:p>
        </p:txBody>
      </p:sp>
      <p:sp>
        <p:nvSpPr>
          <p:cNvPr id="8" name="矩形 7"/>
          <p:cNvSpPr/>
          <p:nvPr/>
        </p:nvSpPr>
        <p:spPr>
          <a:xfrm>
            <a:off x="7583684" y="2966095"/>
            <a:ext cx="931665" cy="461665"/>
          </a:xfrm>
          <a:prstGeom prst="rect">
            <a:avLst/>
          </a:prstGeom>
        </p:spPr>
        <p:txBody>
          <a:bodyPr wrap="none">
            <a:spAutoFit/>
          </a:bodyPr>
          <a:lstStyle/>
          <a:p>
            <a:r>
              <a:rPr lang="en-US" altLang="zh-CN" sz="2400" dirty="0" smtClean="0"/>
              <a:t>(7-34)</a:t>
            </a:r>
            <a:endParaRPr lang="zh-CN" altLang="en-US" sz="2400" dirty="0"/>
          </a:p>
        </p:txBody>
      </p:sp>
      <p:sp>
        <p:nvSpPr>
          <p:cNvPr id="9" name="矩形 8"/>
          <p:cNvSpPr/>
          <p:nvPr/>
        </p:nvSpPr>
        <p:spPr>
          <a:xfrm>
            <a:off x="7434386" y="4295326"/>
            <a:ext cx="931665" cy="461665"/>
          </a:xfrm>
          <a:prstGeom prst="rect">
            <a:avLst/>
          </a:prstGeom>
        </p:spPr>
        <p:txBody>
          <a:bodyPr wrap="none">
            <a:spAutoFit/>
          </a:bodyPr>
          <a:lstStyle/>
          <a:p>
            <a:r>
              <a:rPr lang="en-US" altLang="zh-CN" sz="2400" dirty="0" smtClean="0"/>
              <a:t>(7-35)</a:t>
            </a:r>
            <a:endParaRPr lang="zh-CN" altLang="en-US" sz="2400" dirty="0"/>
          </a:p>
        </p:txBody>
      </p:sp>
    </p:spTree>
    <p:extLst>
      <p:ext uri="{BB962C8B-B14F-4D97-AF65-F5344CB8AC3E}">
        <p14:creationId xmlns:p14="http://schemas.microsoft.com/office/powerpoint/2010/main" val="30626601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式（ </a:t>
                </a:r>
                <a:r>
                  <a:rPr lang="en-US" altLang="zh-CN" dirty="0" smtClean="0"/>
                  <a:t>7-36</a:t>
                </a:r>
                <a:r>
                  <a:rPr lang="zh-CN" altLang="en-US" dirty="0" smtClean="0"/>
                  <a:t>）</a:t>
                </a:r>
                <a:r>
                  <a:rPr lang="zh-CN" altLang="en-US" dirty="0"/>
                  <a:t>可知乘积型相位鉴频器的鉴频特性成正弦形。当 </a:t>
                </a:r>
                <a:r>
                  <a:rPr lang="el-GR" altLang="zh-CN" dirty="0"/>
                  <a:t>Δ </a:t>
                </a:r>
                <a:r>
                  <a:rPr lang="en-US" altLang="zh-CN" i="1" dirty="0" smtClean="0"/>
                  <a:t>f</a:t>
                </a:r>
                <a:r>
                  <a:rPr lang="en-US" altLang="zh-CN" dirty="0" smtClean="0"/>
                  <a:t>/</a:t>
                </a:r>
                <a:r>
                  <a:rPr lang="en-US" altLang="zh-CN" i="1" dirty="0" smtClean="0"/>
                  <a:t>f</a:t>
                </a:r>
                <a:r>
                  <a:rPr lang="en-US" altLang="zh-CN" baseline="-25000" dirty="0" smtClean="0"/>
                  <a:t>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r>
                  <a:rPr lang="zh-CN" altLang="en-US" dirty="0" smtClean="0"/>
                  <a:t>，</a:t>
                </a:r>
                <a:r>
                  <a:rPr lang="zh-CN" altLang="en-US" dirty="0"/>
                  <a:t>即系统工作 在窄带情况下时（一般情况下均可满足此条件），</a:t>
                </a:r>
                <a:r>
                  <a:rPr lang="el-GR" altLang="zh-CN" dirty="0"/>
                  <a:t>Δ </a:t>
                </a:r>
                <a14:m>
                  <m:oMath xmlns:m="http://schemas.openxmlformats.org/officeDocument/2006/math">
                    <m:r>
                      <a:rPr lang="zh-CN" altLang="el-GR"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较</a:t>
                </a:r>
                <a:r>
                  <a:rPr lang="zh-CN" altLang="en-US" dirty="0"/>
                  <a:t>小，正弦型的鉴频特性可以近似 为线性，这样就</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此可见，鉴相器的输出与输入的两个信号的相位差成正比，这样就完成了相位检波。</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855829" y="1182593"/>
            <a:ext cx="3432342" cy="658733"/>
          </a:xfrm>
          <a:prstGeom prst="rect">
            <a:avLst/>
          </a:prstGeom>
        </p:spPr>
      </p:pic>
      <p:pic>
        <p:nvPicPr>
          <p:cNvPr id="4" name="图片 3"/>
          <p:cNvPicPr>
            <a:picLocks noChangeAspect="1"/>
          </p:cNvPicPr>
          <p:nvPr/>
        </p:nvPicPr>
        <p:blipFill>
          <a:blip r:embed="rId4"/>
          <a:stretch>
            <a:fillRect/>
          </a:stretch>
        </p:blipFill>
        <p:spPr>
          <a:xfrm>
            <a:off x="3159631" y="3834302"/>
            <a:ext cx="2824738" cy="637489"/>
          </a:xfrm>
          <a:prstGeom prst="rect">
            <a:avLst/>
          </a:prstGeom>
        </p:spPr>
      </p:pic>
      <p:sp>
        <p:nvSpPr>
          <p:cNvPr id="5" name="矩形 4"/>
          <p:cNvSpPr/>
          <p:nvPr/>
        </p:nvSpPr>
        <p:spPr>
          <a:xfrm>
            <a:off x="7409761" y="1281126"/>
            <a:ext cx="931665" cy="461665"/>
          </a:xfrm>
          <a:prstGeom prst="rect">
            <a:avLst/>
          </a:prstGeom>
        </p:spPr>
        <p:txBody>
          <a:bodyPr wrap="none">
            <a:spAutoFit/>
          </a:bodyPr>
          <a:lstStyle/>
          <a:p>
            <a:r>
              <a:rPr lang="en-US" altLang="zh-CN" sz="2400" dirty="0" smtClean="0"/>
              <a:t>(7-36)</a:t>
            </a:r>
            <a:endParaRPr lang="zh-CN" altLang="en-US" sz="2400" dirty="0"/>
          </a:p>
        </p:txBody>
      </p:sp>
      <p:sp>
        <p:nvSpPr>
          <p:cNvPr id="6" name="矩形 5"/>
          <p:cNvSpPr/>
          <p:nvPr/>
        </p:nvSpPr>
        <p:spPr>
          <a:xfrm>
            <a:off x="7409760" y="3834302"/>
            <a:ext cx="931665" cy="461665"/>
          </a:xfrm>
          <a:prstGeom prst="rect">
            <a:avLst/>
          </a:prstGeom>
        </p:spPr>
        <p:txBody>
          <a:bodyPr wrap="none">
            <a:spAutoFit/>
          </a:bodyPr>
          <a:lstStyle/>
          <a:p>
            <a:r>
              <a:rPr lang="en-US" altLang="zh-CN" sz="2400" dirty="0" smtClean="0"/>
              <a:t>(7-37)</a:t>
            </a:r>
            <a:endParaRPr lang="zh-CN" altLang="en-US" sz="2400" dirty="0"/>
          </a:p>
        </p:txBody>
      </p:sp>
    </p:spTree>
    <p:extLst>
      <p:ext uri="{BB962C8B-B14F-4D97-AF65-F5344CB8AC3E}">
        <p14:creationId xmlns:p14="http://schemas.microsoft.com/office/powerpoint/2010/main" val="36457164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调频信号分析已知，调频信号的瞬时频偏 </a:t>
            </a:r>
            <a:r>
              <a:rPr lang="el-GR" altLang="zh-CN" dirty="0"/>
              <a:t>Δ</a:t>
            </a:r>
            <a:r>
              <a:rPr lang="el-GR" altLang="zh-CN" i="1" dirty="0"/>
              <a:t> </a:t>
            </a:r>
            <a:r>
              <a:rPr lang="en-US" altLang="zh-CN" i="1" dirty="0" smtClean="0"/>
              <a:t>f</a:t>
            </a:r>
            <a:r>
              <a:rPr lang="zh-CN" altLang="en-US" dirty="0" smtClean="0"/>
              <a:t>与</a:t>
            </a:r>
            <a:r>
              <a:rPr lang="zh-CN" altLang="en-US" dirty="0"/>
              <a:t>调制信</a:t>
            </a:r>
            <a:r>
              <a:rPr lang="zh-CN" altLang="en-US" dirty="0" smtClean="0"/>
              <a:t>号</a:t>
            </a:r>
            <a:r>
              <a:rPr lang="en-US" altLang="zh-CN" dirty="0" smtClean="0"/>
              <a:t>u</a:t>
            </a:r>
            <a:r>
              <a:rPr lang="el-GR" altLang="zh-CN" baseline="-25000" dirty="0" smtClean="0"/>
              <a:t>Ω</a:t>
            </a:r>
            <a:r>
              <a:rPr lang="en-US" altLang="zh-CN" dirty="0" smtClean="0"/>
              <a:t>(t)</a:t>
            </a:r>
            <a:r>
              <a:rPr lang="zh-CN" altLang="en-US" dirty="0" smtClean="0"/>
              <a:t>成</a:t>
            </a:r>
            <a:r>
              <a:rPr lang="zh-CN" altLang="en-US" dirty="0"/>
              <a:t>正比，由此可得</a:t>
            </a:r>
            <a:r>
              <a:rPr lang="zh-CN" altLang="en-US" dirty="0" smtClean="0"/>
              <a:t>乘积</a:t>
            </a:r>
            <a:r>
              <a:rPr lang="zh-CN" altLang="en-US" dirty="0"/>
              <a:t>型相位鉴频器的输出</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a:t>完成了频率检波功能</a:t>
            </a:r>
            <a:r>
              <a:rPr lang="zh-CN" altLang="en-US" dirty="0" smtClean="0"/>
              <a:t>。</a:t>
            </a:r>
            <a:r>
              <a:rPr lang="en-US" altLang="zh-CN" dirty="0" smtClean="0"/>
              <a:t/>
            </a:r>
            <a:br>
              <a:rPr lang="en-US" altLang="zh-CN" dirty="0" smtClean="0"/>
            </a:br>
            <a:r>
              <a:rPr lang="en-US" altLang="zh-CN" dirty="0" smtClean="0"/>
              <a:t>        </a:t>
            </a:r>
            <a:r>
              <a:rPr lang="zh-CN" altLang="en-US" dirty="0" smtClean="0"/>
              <a:t>２</a:t>
            </a:r>
            <a:r>
              <a:rPr lang="zh-CN" altLang="en-US" dirty="0"/>
              <a:t>）叠加型相位检波器 </a:t>
            </a:r>
            <a:r>
              <a:rPr lang="en-US" altLang="zh-CN" dirty="0" smtClean="0"/>
              <a:t/>
            </a:r>
            <a:br>
              <a:rPr lang="en-US" altLang="zh-CN" dirty="0" smtClean="0"/>
            </a:br>
            <a:r>
              <a:rPr lang="en-US" altLang="zh-CN" dirty="0"/>
              <a:t> </a:t>
            </a:r>
            <a:r>
              <a:rPr lang="en-US" altLang="zh-CN" dirty="0" smtClean="0"/>
              <a:t>       </a:t>
            </a:r>
            <a:r>
              <a:rPr lang="zh-CN" altLang="en-US" dirty="0" smtClean="0"/>
              <a:t>利</a:t>
            </a:r>
            <a:r>
              <a:rPr lang="zh-CN" altLang="en-US" dirty="0"/>
              <a:t>用叠加型鉴相器实现鉴频的方法称为叠加型相位鉴频法，其组成如</a:t>
            </a:r>
            <a:r>
              <a:rPr lang="zh-CN" altLang="en-US" dirty="0" smtClean="0"/>
              <a:t>图</a:t>
            </a:r>
            <a:r>
              <a:rPr lang="en-US" altLang="zh-CN" dirty="0" smtClean="0"/>
              <a:t>7-18</a:t>
            </a:r>
            <a:r>
              <a:rPr lang="zh-CN" altLang="en-US" dirty="0" smtClean="0"/>
              <a:t>所</a:t>
            </a:r>
            <a:r>
              <a:rPr lang="zh-CN" altLang="en-US" dirty="0"/>
              <a:t>示。 调频信号经移相网络后再与原信号相加，相加后的信号</a:t>
            </a:r>
            <a:r>
              <a:rPr lang="zh-CN" altLang="en-US" dirty="0" smtClean="0"/>
              <a:t>为</a:t>
            </a:r>
            <a:r>
              <a:rPr lang="en-US" altLang="zh-CN" dirty="0" smtClean="0"/>
              <a:t>FM-PM-AM</a:t>
            </a:r>
            <a:r>
              <a:rPr lang="zh-CN" altLang="en-US" dirty="0" smtClean="0"/>
              <a:t>信</a:t>
            </a:r>
            <a:r>
              <a:rPr lang="zh-CN" altLang="en-US" dirty="0"/>
              <a:t>号，经包络检 波器检波，恢复出原始的调制信号。</a:t>
            </a:r>
            <a:br>
              <a:rPr lang="zh-CN" altLang="en-US" dirty="0"/>
            </a:br>
            <a:r>
              <a:rPr lang="zh-CN" altLang="en-US" dirty="0"/>
              <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3644495" y="1976595"/>
            <a:ext cx="1855009" cy="491032"/>
          </a:xfrm>
          <a:prstGeom prst="rect">
            <a:avLst/>
          </a:prstGeom>
        </p:spPr>
      </p:pic>
      <p:sp>
        <p:nvSpPr>
          <p:cNvPr id="4" name="矩形 3"/>
          <p:cNvSpPr/>
          <p:nvPr/>
        </p:nvSpPr>
        <p:spPr>
          <a:xfrm>
            <a:off x="7434813" y="1991278"/>
            <a:ext cx="931665" cy="461665"/>
          </a:xfrm>
          <a:prstGeom prst="rect">
            <a:avLst/>
          </a:prstGeom>
        </p:spPr>
        <p:txBody>
          <a:bodyPr wrap="none">
            <a:spAutoFit/>
          </a:bodyPr>
          <a:lstStyle/>
          <a:p>
            <a:r>
              <a:rPr lang="en-US" altLang="zh-CN" sz="2400" dirty="0" smtClean="0"/>
              <a:t>(7-38)</a:t>
            </a:r>
            <a:endParaRPr lang="zh-CN" altLang="en-US" sz="2400" dirty="0"/>
          </a:p>
        </p:txBody>
      </p:sp>
    </p:spTree>
    <p:extLst>
      <p:ext uri="{BB962C8B-B14F-4D97-AF65-F5344CB8AC3E}">
        <p14:creationId xmlns:p14="http://schemas.microsoft.com/office/powerpoint/2010/main" val="22555484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553" y="2160092"/>
            <a:ext cx="8286893" cy="2436960"/>
          </a:xfrm>
          <a:prstGeom prst="rect">
            <a:avLst/>
          </a:prstGeom>
        </p:spPr>
      </p:pic>
      <p:sp>
        <p:nvSpPr>
          <p:cNvPr id="4" name="矩形 3"/>
          <p:cNvSpPr/>
          <p:nvPr/>
        </p:nvSpPr>
        <p:spPr>
          <a:xfrm>
            <a:off x="2660257" y="5296995"/>
            <a:ext cx="3823483" cy="461665"/>
          </a:xfrm>
          <a:prstGeom prst="rect">
            <a:avLst/>
          </a:prstGeom>
        </p:spPr>
        <p:txBody>
          <a:bodyPr wrap="none">
            <a:spAutoFit/>
          </a:bodyPr>
          <a:lstStyle/>
          <a:p>
            <a:pPr algn="ctr"/>
            <a:r>
              <a:rPr lang="zh-CN" altLang="en-US" sz="2400" dirty="0" smtClean="0"/>
              <a:t>图</a:t>
            </a:r>
            <a:r>
              <a:rPr lang="en-US" altLang="zh-CN" sz="2400" dirty="0" smtClean="0"/>
              <a:t>7-18</a:t>
            </a:r>
            <a:r>
              <a:rPr lang="zh-CN" altLang="en-US" sz="2400" dirty="0"/>
              <a:t>　叠加型相位鉴频法</a:t>
            </a:r>
          </a:p>
        </p:txBody>
      </p:sp>
    </p:spTree>
    <p:extLst>
      <p:ext uri="{BB962C8B-B14F-4D97-AF65-F5344CB8AC3E}">
        <p14:creationId xmlns:p14="http://schemas.microsoft.com/office/powerpoint/2010/main" val="1177982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设</a:t>
                </a:r>
                <a:r>
                  <a:rPr lang="zh-CN" altLang="en-US" dirty="0"/>
                  <a:t>输入到叠加器中的输入信号 </a:t>
                </a:r>
                <a:r>
                  <a:rPr lang="en-US" altLang="zh-CN" dirty="0" smtClean="0"/>
                  <a:t>u</a:t>
                </a:r>
                <a:r>
                  <a:rPr lang="en-US" altLang="zh-CN" baseline="-25000" dirty="0" smtClean="0"/>
                  <a:t>1</a:t>
                </a:r>
                <a:r>
                  <a:rPr lang="zh-CN" altLang="en-US" dirty="0" smtClean="0"/>
                  <a:t>和 </a:t>
                </a:r>
                <a:r>
                  <a:rPr lang="en-US" altLang="zh-CN" dirty="0" smtClean="0"/>
                  <a:t>u</a:t>
                </a:r>
                <a:r>
                  <a:rPr lang="en-US" altLang="zh-CN" baseline="-25000" dirty="0" smtClean="0"/>
                  <a:t>2</a:t>
                </a:r>
                <a:r>
                  <a:rPr lang="zh-CN" altLang="en-US" dirty="0" smtClean="0"/>
                  <a:t>分</a:t>
                </a:r>
                <a:r>
                  <a:rPr lang="zh-CN" altLang="en-US" dirty="0"/>
                  <a:t>别为式（ </a:t>
                </a:r>
                <a:r>
                  <a:rPr lang="en-US" altLang="zh-CN" dirty="0" smtClean="0"/>
                  <a:t>7-32</a:t>
                </a:r>
                <a:r>
                  <a:rPr lang="zh-CN" altLang="en-US" dirty="0" smtClean="0"/>
                  <a:t>）</a:t>
                </a:r>
                <a:r>
                  <a:rPr lang="zh-CN" altLang="en-US" dirty="0"/>
                  <a:t>和式（ </a:t>
                </a:r>
                <a:r>
                  <a:rPr lang="en-US" altLang="zh-CN" dirty="0" smtClean="0"/>
                  <a:t>7-33</a:t>
                </a:r>
                <a:r>
                  <a:rPr lang="zh-CN" altLang="en-US" dirty="0" smtClean="0"/>
                  <a:t>）</a:t>
                </a:r>
                <a:r>
                  <a:rPr lang="zh-CN" altLang="en-US" dirty="0"/>
                  <a:t>所描述的信号，</a:t>
                </a:r>
                <a:r>
                  <a:rPr lang="zh-CN" altLang="en-US" dirty="0" smtClean="0"/>
                  <a:t>将</a:t>
                </a:r>
                <a:r>
                  <a:rPr lang="en-US" altLang="zh-CN" dirty="0"/>
                  <a:t>u</a:t>
                </a:r>
                <a:r>
                  <a:rPr lang="en-US" altLang="zh-CN" baseline="-25000" dirty="0"/>
                  <a:t>1</a:t>
                </a:r>
                <a:r>
                  <a:rPr lang="zh-CN" altLang="en-US" dirty="0"/>
                  <a:t>和 </a:t>
                </a:r>
                <a:r>
                  <a:rPr lang="en-US" altLang="zh-CN" dirty="0"/>
                  <a:t>u</a:t>
                </a:r>
                <a:r>
                  <a:rPr lang="en-US" altLang="zh-CN" baseline="-25000" dirty="0"/>
                  <a:t>2</a:t>
                </a:r>
                <a:r>
                  <a:rPr lang="zh-CN" altLang="en-US" dirty="0" smtClean="0"/>
                  <a:t>相</a:t>
                </a:r>
                <a:r>
                  <a:rPr lang="zh-CN" altLang="en-US" dirty="0"/>
                  <a:t>加，</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zh-CN" altLang="en-US" dirty="0"/>
                  <a:t>式中， </a:t>
                </a:r>
                <a:r>
                  <a:rPr lang="en-US" altLang="zh-CN" dirty="0" smtClean="0"/>
                  <a:t>U</a:t>
                </a:r>
                <a:r>
                  <a:rPr lang="en-US" altLang="zh-CN" baseline="-25000" dirty="0" smtClean="0"/>
                  <a:t>m</a:t>
                </a:r>
                <a:r>
                  <a:rPr lang="en-US" altLang="zh-CN" dirty="0" smtClean="0"/>
                  <a:t>(t)</a:t>
                </a:r>
                <a:r>
                  <a:rPr lang="zh-CN" altLang="en-US" dirty="0" smtClean="0"/>
                  <a:t>和</a:t>
                </a:r>
                <a14:m>
                  <m:oMath xmlns:m="http://schemas.openxmlformats.org/officeDocument/2006/math">
                    <m:r>
                      <a:rPr lang="zh-CN" altLang="en-US"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分</a:t>
                </a:r>
                <a:r>
                  <a:rPr lang="zh-CN" altLang="en-US" dirty="0"/>
                  <a:t>别为合成信号的振幅和附加相位，均</a:t>
                </a:r>
                <a:r>
                  <a:rPr lang="zh-CN" altLang="en-US" dirty="0" smtClean="0"/>
                  <a:t>与</a:t>
                </a:r>
                <a:r>
                  <a:rPr lang="en-US" altLang="zh-CN" dirty="0"/>
                  <a:t>u</a:t>
                </a:r>
                <a:r>
                  <a:rPr lang="en-US" altLang="zh-CN" baseline="-25000" dirty="0"/>
                  <a:t>1</a:t>
                </a:r>
                <a:r>
                  <a:rPr lang="zh-CN" altLang="en-US" dirty="0"/>
                  <a:t>和 </a:t>
                </a:r>
                <a:r>
                  <a:rPr lang="en-US" altLang="zh-CN" dirty="0"/>
                  <a:t>u</a:t>
                </a:r>
                <a:r>
                  <a:rPr lang="en-US" altLang="zh-CN" baseline="-25000" dirty="0"/>
                  <a:t>2</a:t>
                </a:r>
                <a:r>
                  <a:rPr lang="zh-CN" altLang="en-US" dirty="0" smtClean="0"/>
                  <a:t>的</a:t>
                </a:r>
                <a:r>
                  <a:rPr lang="zh-CN" altLang="en-US" dirty="0"/>
                  <a:t>相位差 </a:t>
                </a:r>
                <a:r>
                  <a:rPr lang="el-GR" altLang="zh-CN" dirty="0"/>
                  <a:t>Δ </a:t>
                </a:r>
                <a14:m>
                  <m:oMath xmlns:m="http://schemas.openxmlformats.org/officeDocument/2006/math">
                    <m:r>
                      <a:rPr lang="zh-CN" altLang="el-GR"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有关</a:t>
                </a:r>
                <a:r>
                  <a:rPr lang="zh-CN" altLang="en-US" dirty="0"/>
                  <a:t>。由于叠加器之后是包络检波器，因此更关心合成信号的包</a:t>
                </a:r>
                <a:r>
                  <a:rPr lang="zh-CN" altLang="en-US" dirty="0" smtClean="0"/>
                  <a:t>络</a:t>
                </a:r>
                <a:r>
                  <a:rPr lang="en-US" altLang="zh-CN" dirty="0" smtClean="0"/>
                  <a:t>U</a:t>
                </a:r>
                <a:r>
                  <a:rPr lang="en-US" altLang="zh-CN" baseline="-25000" dirty="0" smtClean="0"/>
                  <a:t>m</a:t>
                </a:r>
                <a:r>
                  <a:rPr lang="en-US" altLang="zh-CN" dirty="0" smtClean="0"/>
                  <a:t>(t</a:t>
                </a:r>
                <a:r>
                  <a:rPr lang="en-US" altLang="zh-CN" dirty="0"/>
                  <a:t>) </a:t>
                </a:r>
                <a:r>
                  <a:rPr lang="zh-CN" altLang="en-US" dirty="0" smtClean="0"/>
                  <a:t>：</a:t>
                </a: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00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67855" y="2074220"/>
            <a:ext cx="8608290" cy="1207598"/>
          </a:xfrm>
          <a:prstGeom prst="rect">
            <a:avLst/>
          </a:prstGeom>
        </p:spPr>
      </p:pic>
      <p:pic>
        <p:nvPicPr>
          <p:cNvPr id="4" name="图片 3"/>
          <p:cNvPicPr>
            <a:picLocks noChangeAspect="1"/>
          </p:cNvPicPr>
          <p:nvPr/>
        </p:nvPicPr>
        <p:blipFill>
          <a:blip r:embed="rId4"/>
          <a:stretch>
            <a:fillRect/>
          </a:stretch>
        </p:blipFill>
        <p:spPr>
          <a:xfrm>
            <a:off x="1190561" y="5304272"/>
            <a:ext cx="6267177" cy="996320"/>
          </a:xfrm>
          <a:prstGeom prst="rect">
            <a:avLst/>
          </a:prstGeom>
        </p:spPr>
      </p:pic>
      <p:sp>
        <p:nvSpPr>
          <p:cNvPr id="5" name="矩形 4"/>
          <p:cNvSpPr/>
          <p:nvPr/>
        </p:nvSpPr>
        <p:spPr>
          <a:xfrm>
            <a:off x="7609052" y="3374216"/>
            <a:ext cx="931665" cy="461665"/>
          </a:xfrm>
          <a:prstGeom prst="rect">
            <a:avLst/>
          </a:prstGeom>
        </p:spPr>
        <p:txBody>
          <a:bodyPr wrap="none">
            <a:spAutoFit/>
          </a:bodyPr>
          <a:lstStyle/>
          <a:p>
            <a:r>
              <a:rPr lang="en-US" altLang="zh-CN" sz="2400" dirty="0" smtClean="0"/>
              <a:t>(7-39)</a:t>
            </a:r>
            <a:endParaRPr lang="zh-CN" altLang="en-US" sz="2400" dirty="0"/>
          </a:p>
        </p:txBody>
      </p:sp>
      <p:sp>
        <p:nvSpPr>
          <p:cNvPr id="6" name="矩形 5"/>
          <p:cNvSpPr/>
          <p:nvPr/>
        </p:nvSpPr>
        <p:spPr>
          <a:xfrm>
            <a:off x="7646658" y="5838927"/>
            <a:ext cx="931665" cy="461665"/>
          </a:xfrm>
          <a:prstGeom prst="rect">
            <a:avLst/>
          </a:prstGeom>
        </p:spPr>
        <p:txBody>
          <a:bodyPr wrap="none">
            <a:spAutoFit/>
          </a:bodyPr>
          <a:lstStyle/>
          <a:p>
            <a:r>
              <a:rPr lang="en-US" altLang="zh-CN" sz="2400" dirty="0" smtClean="0"/>
              <a:t>(7-40)</a:t>
            </a:r>
            <a:endParaRPr lang="zh-CN" altLang="en-US" sz="2400" dirty="0"/>
          </a:p>
        </p:txBody>
      </p:sp>
    </p:spTree>
    <p:extLst>
      <p:ext uri="{BB962C8B-B14F-4D97-AF65-F5344CB8AC3E}">
        <p14:creationId xmlns:p14="http://schemas.microsoft.com/office/powerpoint/2010/main" val="25940974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如果</a:t>
                </a:r>
                <a:r>
                  <a:rPr lang="en-US" altLang="zh-CN" dirty="0" smtClean="0"/>
                  <a:t>U</a:t>
                </a:r>
                <a:r>
                  <a:rPr lang="en-US" altLang="zh-CN" baseline="-25000" dirty="0" smtClean="0"/>
                  <a:t>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U</a:t>
                </a:r>
                <a:r>
                  <a:rPr lang="en-US" altLang="zh-CN" baseline="-25000" dirty="0" smtClean="0"/>
                  <a:t>1</a:t>
                </a:r>
                <a:r>
                  <a:rPr lang="zh-CN" altLang="en-US" dirty="0" smtClean="0"/>
                  <a:t>，则</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同</a:t>
                </a:r>
                <a:r>
                  <a:rPr lang="zh-CN" altLang="en-US" dirty="0"/>
                  <a:t>样，如</a:t>
                </a:r>
                <a:r>
                  <a:rPr lang="zh-CN" altLang="en-US" dirty="0" smtClean="0"/>
                  <a:t>果</a:t>
                </a:r>
                <a:r>
                  <a:rPr lang="en-US" altLang="zh-CN" dirty="0"/>
                  <a:t>U</a:t>
                </a:r>
                <a:r>
                  <a:rPr lang="en-US" altLang="zh-CN" baseline="-25000" dirty="0"/>
                  <a:t>1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r>
                  <a:rPr lang="en-US" altLang="zh-CN" dirty="0" smtClean="0"/>
                  <a:t>U</a:t>
                </a:r>
                <a:r>
                  <a:rPr lang="en-US" altLang="zh-CN" baseline="-25000" dirty="0" smtClean="0"/>
                  <a:t>2</a:t>
                </a:r>
                <a:r>
                  <a:rPr lang="zh-CN" altLang="en-US" dirty="0"/>
                  <a:t> ，</a:t>
                </a:r>
                <a:r>
                  <a:rPr lang="zh-CN" altLang="en-US" dirty="0" smtClean="0"/>
                  <a:t>则</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对</a:t>
                </a:r>
                <a:r>
                  <a:rPr lang="zh-CN" altLang="en-US" dirty="0"/>
                  <a:t>式（ </a:t>
                </a:r>
                <a:r>
                  <a:rPr lang="en-US" altLang="zh-CN" dirty="0" smtClean="0"/>
                  <a:t>7-39</a:t>
                </a:r>
                <a:r>
                  <a:rPr lang="zh-CN" altLang="en-US" dirty="0" smtClean="0"/>
                  <a:t>）</a:t>
                </a:r>
                <a:r>
                  <a:rPr lang="zh-CN" altLang="en-US" dirty="0"/>
                  <a:t>所示信号进行包络检波，则鉴相器输出为</a:t>
                </a:r>
                <a:br>
                  <a:rPr lang="zh-CN" altLang="en-US" dirty="0"/>
                </a:br>
                <a:r>
                  <a:rPr lang="zh-CN" altLang="en-US" dirty="0" smtClean="0"/>
                  <a:t/>
                </a:r>
                <a:br>
                  <a:rPr lang="zh-CN" altLang="en-US" dirty="0" smtClean="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09"/>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860454" y="1495789"/>
            <a:ext cx="5423091" cy="859104"/>
          </a:xfrm>
          <a:prstGeom prst="rect">
            <a:avLst/>
          </a:prstGeom>
        </p:spPr>
      </p:pic>
      <p:pic>
        <p:nvPicPr>
          <p:cNvPr id="4" name="图片 3"/>
          <p:cNvPicPr>
            <a:picLocks noChangeAspect="1"/>
          </p:cNvPicPr>
          <p:nvPr/>
        </p:nvPicPr>
        <p:blipFill>
          <a:blip r:embed="rId4"/>
          <a:stretch>
            <a:fillRect/>
          </a:stretch>
        </p:blipFill>
        <p:spPr>
          <a:xfrm>
            <a:off x="2879376" y="2354893"/>
            <a:ext cx="3229708" cy="826718"/>
          </a:xfrm>
          <a:prstGeom prst="rect">
            <a:avLst/>
          </a:prstGeom>
        </p:spPr>
      </p:pic>
      <p:pic>
        <p:nvPicPr>
          <p:cNvPr id="5" name="图片 4"/>
          <p:cNvPicPr>
            <a:picLocks noChangeAspect="1"/>
          </p:cNvPicPr>
          <p:nvPr/>
        </p:nvPicPr>
        <p:blipFill>
          <a:blip r:embed="rId5"/>
          <a:stretch>
            <a:fillRect/>
          </a:stretch>
        </p:blipFill>
        <p:spPr>
          <a:xfrm>
            <a:off x="2452188" y="3959779"/>
            <a:ext cx="4239621" cy="736833"/>
          </a:xfrm>
          <a:prstGeom prst="rect">
            <a:avLst/>
          </a:prstGeom>
        </p:spPr>
      </p:pic>
      <p:pic>
        <p:nvPicPr>
          <p:cNvPr id="6" name="图片 5"/>
          <p:cNvPicPr>
            <a:picLocks noChangeAspect="1"/>
          </p:cNvPicPr>
          <p:nvPr/>
        </p:nvPicPr>
        <p:blipFill>
          <a:blip r:embed="rId6"/>
          <a:stretch>
            <a:fillRect/>
          </a:stretch>
        </p:blipFill>
        <p:spPr>
          <a:xfrm>
            <a:off x="3232340" y="5606960"/>
            <a:ext cx="2523780" cy="604655"/>
          </a:xfrm>
          <a:prstGeom prst="rect">
            <a:avLst/>
          </a:prstGeom>
        </p:spPr>
      </p:pic>
      <p:sp>
        <p:nvSpPr>
          <p:cNvPr id="7" name="矩形 6"/>
          <p:cNvSpPr/>
          <p:nvPr/>
        </p:nvSpPr>
        <p:spPr>
          <a:xfrm>
            <a:off x="7583685" y="2537419"/>
            <a:ext cx="931665" cy="461665"/>
          </a:xfrm>
          <a:prstGeom prst="rect">
            <a:avLst/>
          </a:prstGeom>
        </p:spPr>
        <p:txBody>
          <a:bodyPr wrap="none">
            <a:spAutoFit/>
          </a:bodyPr>
          <a:lstStyle/>
          <a:p>
            <a:r>
              <a:rPr lang="en-US" altLang="zh-CN" sz="2400" dirty="0" smtClean="0"/>
              <a:t>(7-41)</a:t>
            </a:r>
            <a:endParaRPr lang="zh-CN" altLang="en-US" sz="2400" dirty="0"/>
          </a:p>
        </p:txBody>
      </p:sp>
      <p:sp>
        <p:nvSpPr>
          <p:cNvPr id="8" name="矩形 7"/>
          <p:cNvSpPr/>
          <p:nvPr/>
        </p:nvSpPr>
        <p:spPr>
          <a:xfrm>
            <a:off x="7583682" y="4076354"/>
            <a:ext cx="931665" cy="461665"/>
          </a:xfrm>
          <a:prstGeom prst="rect">
            <a:avLst/>
          </a:prstGeom>
        </p:spPr>
        <p:txBody>
          <a:bodyPr wrap="none">
            <a:spAutoFit/>
          </a:bodyPr>
          <a:lstStyle/>
          <a:p>
            <a:r>
              <a:rPr lang="en-US" altLang="zh-CN" sz="2400" dirty="0" smtClean="0"/>
              <a:t>(7-42)</a:t>
            </a:r>
            <a:endParaRPr lang="zh-CN" altLang="en-US" sz="2400" dirty="0"/>
          </a:p>
        </p:txBody>
      </p:sp>
      <p:sp>
        <p:nvSpPr>
          <p:cNvPr id="9" name="矩形 8"/>
          <p:cNvSpPr/>
          <p:nvPr/>
        </p:nvSpPr>
        <p:spPr>
          <a:xfrm>
            <a:off x="7583681" y="5678454"/>
            <a:ext cx="931665" cy="461665"/>
          </a:xfrm>
          <a:prstGeom prst="rect">
            <a:avLst/>
          </a:prstGeom>
        </p:spPr>
        <p:txBody>
          <a:bodyPr wrap="none">
            <a:spAutoFit/>
          </a:bodyPr>
          <a:lstStyle/>
          <a:p>
            <a:r>
              <a:rPr lang="en-US" altLang="zh-CN" sz="2400" dirty="0" smtClean="0"/>
              <a:t>(7-43)</a:t>
            </a:r>
            <a:endParaRPr lang="zh-CN" altLang="en-US" sz="2400" dirty="0"/>
          </a:p>
        </p:txBody>
      </p:sp>
    </p:spTree>
    <p:extLst>
      <p:ext uri="{BB962C8B-B14F-4D97-AF65-F5344CB8AC3E}">
        <p14:creationId xmlns:p14="http://schemas.microsoft.com/office/powerpoint/2010/main" val="15150256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式中， </a:t>
                </a:r>
                <a:r>
                  <a:rPr lang="en-US" altLang="zh-CN" dirty="0" smtClean="0"/>
                  <a:t>K</a:t>
                </a:r>
                <a:r>
                  <a:rPr lang="en-US" altLang="zh-CN" baseline="-25000" dirty="0" smtClean="0"/>
                  <a:t>d</a:t>
                </a:r>
                <a:r>
                  <a:rPr lang="zh-CN" altLang="en-US" dirty="0" smtClean="0"/>
                  <a:t>为</a:t>
                </a:r>
                <a:r>
                  <a:rPr lang="zh-CN" altLang="en-US" dirty="0"/>
                  <a:t>包络检波器的检波系数。可见，在这两种情况下，鉴相特性为正弦形。</a:t>
                </a:r>
                <a:r>
                  <a:rPr lang="zh-CN" altLang="en-US" dirty="0" smtClean="0"/>
                  <a:t>在</a:t>
                </a:r>
                <a:r>
                  <a:rPr lang="el-GR" altLang="zh-CN" dirty="0" smtClean="0"/>
                  <a:t>Δ </a:t>
                </a:r>
                <a14:m>
                  <m:oMath xmlns:m="http://schemas.openxmlformats.org/officeDocument/2006/math">
                    <m:r>
                      <a:rPr lang="zh-CN" altLang="el-GR"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较</a:t>
                </a:r>
                <a:r>
                  <a:rPr lang="zh-CN" altLang="en-US" dirty="0"/>
                  <a:t>小时， </a:t>
                </a:r>
                <a:r>
                  <a:rPr lang="en-US" altLang="zh-CN" dirty="0" smtClean="0"/>
                  <a:t>U</a:t>
                </a:r>
                <a:r>
                  <a:rPr lang="en-US" altLang="zh-CN" baseline="-25000" dirty="0" smtClean="0"/>
                  <a:t>m</a:t>
                </a:r>
                <a:r>
                  <a:rPr lang="en-US" altLang="zh-CN" dirty="0" smtClean="0"/>
                  <a:t>(t)</a:t>
                </a:r>
                <a:r>
                  <a:rPr lang="zh-CN" altLang="en-US" dirty="0" smtClean="0"/>
                  <a:t>与</a:t>
                </a:r>
                <a:r>
                  <a:rPr lang="el-GR" altLang="zh-CN" dirty="0"/>
                  <a:t>Δ</a:t>
                </a:r>
                <a14:m>
                  <m:oMath xmlns:m="http://schemas.openxmlformats.org/officeDocument/2006/math">
                    <m:r>
                      <a:rPr lang="zh-CN" altLang="el-GR"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近似成线性关系，从而完成了相位检波。当输入信号为调频 信号时，就完成了频率检波。</a:t>
                </a:r>
                <a:br>
                  <a:rPr lang="zh-CN" altLang="en-US"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386"/>
                </a:stretch>
              </a:blipFill>
            </p:spPr>
            <p:txBody>
              <a:bodyPr/>
              <a:lstStyle/>
              <a:p>
                <a:r>
                  <a:rPr lang="zh-CN" altLang="en-US">
                    <a:noFill/>
                  </a:rPr>
                  <a:t> </a:t>
                </a:r>
              </a:p>
            </p:txBody>
          </p:sp>
        </mc:Fallback>
      </mc:AlternateContent>
      <p:pic>
        <p:nvPicPr>
          <p:cNvPr id="4" name="图片 3">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401" y="6343283"/>
            <a:ext cx="400050" cy="314325"/>
          </a:xfrm>
          <a:prstGeom prst="rect">
            <a:avLst/>
          </a:prstGeom>
        </p:spPr>
      </p:pic>
    </p:spTree>
    <p:extLst>
      <p:ext uri="{BB962C8B-B14F-4D97-AF65-F5344CB8AC3E}">
        <p14:creationId xmlns:p14="http://schemas.microsoft.com/office/powerpoint/2010/main" val="35635463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a:xfrm>
                <a:off x="628650" y="857808"/>
                <a:ext cx="8105042" cy="5213131"/>
              </a:xfrm>
            </p:spPr>
            <p:txBody>
              <a:bodyPr/>
              <a:lstStyle/>
              <a:p>
                <a:r>
                  <a:rPr lang="zh-CN" altLang="en-US" sz="3200" b="1" dirty="0" smtClean="0"/>
                  <a:t>         第</a:t>
                </a:r>
                <a:r>
                  <a:rPr lang="zh-CN" altLang="en-US" sz="3200" b="1" dirty="0"/>
                  <a:t>五节　互感耦合相位鉴频器电</a:t>
                </a:r>
                <a:r>
                  <a:rPr lang="zh-CN" altLang="en-US" sz="3200" b="1" dirty="0" smtClean="0"/>
                  <a:t>路</a:t>
                </a:r>
                <a:r>
                  <a:rPr lang="en-US" altLang="zh-CN" sz="3200" b="1" dirty="0" smtClean="0"/>
                  <a:t/>
                </a:r>
                <a:br>
                  <a:rPr lang="en-US" altLang="zh-CN" sz="3200" b="1" dirty="0" smtClean="0"/>
                </a:br>
                <a:r>
                  <a:rPr lang="en-US" altLang="zh-CN" sz="3200" b="1" dirty="0" smtClean="0"/>
                  <a:t>       </a:t>
                </a:r>
                <a:r>
                  <a:rPr lang="zh-CN" altLang="en-US" dirty="0" smtClean="0"/>
                  <a:t>互</a:t>
                </a:r>
                <a:r>
                  <a:rPr lang="zh-CN" altLang="en-US" dirty="0"/>
                  <a:t>感耦合相位鉴频器又称福斯</a:t>
                </a:r>
                <a:r>
                  <a:rPr lang="zh-CN" altLang="en-US" dirty="0" smtClean="0"/>
                  <a:t>特西</a:t>
                </a:r>
                <a:r>
                  <a:rPr lang="zh-CN" altLang="en-US" dirty="0"/>
                  <a:t>利</a:t>
                </a:r>
                <a:r>
                  <a:rPr lang="zh-CN" altLang="en-US" dirty="0" smtClean="0"/>
                  <a:t>（</a:t>
                </a:r>
                <a:r>
                  <a:rPr lang="en-US" altLang="zh-CN" dirty="0" smtClean="0"/>
                  <a:t>Foster-Seeley</a:t>
                </a:r>
                <a:r>
                  <a:rPr lang="zh-CN" altLang="en-US" dirty="0" smtClean="0"/>
                  <a:t>）</a:t>
                </a:r>
                <a:r>
                  <a:rPr lang="zh-CN" altLang="en-US" dirty="0"/>
                  <a:t>鉴频器，</a:t>
                </a:r>
                <a:r>
                  <a:rPr lang="zh-CN" altLang="en-US" dirty="0" smtClean="0"/>
                  <a:t>图</a:t>
                </a:r>
                <a:r>
                  <a:rPr lang="en-US" altLang="zh-CN" dirty="0" smtClean="0"/>
                  <a:t>7-19</a:t>
                </a:r>
                <a:r>
                  <a:rPr lang="zh-CN" altLang="en-US" dirty="0" smtClean="0"/>
                  <a:t>是</a:t>
                </a:r>
                <a:r>
                  <a:rPr lang="zh-CN" altLang="en-US" dirty="0"/>
                  <a:t>其典型</a:t>
                </a:r>
                <a:r>
                  <a:rPr lang="zh-CN" altLang="en-US" dirty="0" smtClean="0"/>
                  <a:t>电路</a:t>
                </a:r>
                <a:r>
                  <a:rPr lang="zh-CN" altLang="en-US" dirty="0"/>
                  <a:t>。相移网</a:t>
                </a:r>
                <a:r>
                  <a:rPr lang="zh-CN" altLang="en-US" dirty="0" smtClean="0"/>
                  <a:t>络为耦合回路</a:t>
                </a:r>
                <a:r>
                  <a:rPr lang="zh-CN" altLang="en-US" dirty="0"/>
                  <a:t>，图 </a:t>
                </a:r>
                <a:r>
                  <a:rPr lang="en-US" altLang="zh-CN" dirty="0" smtClean="0"/>
                  <a:t>7-19</a:t>
                </a:r>
                <a:r>
                  <a:rPr lang="zh-CN" altLang="en-US" dirty="0" smtClean="0"/>
                  <a:t>中</a:t>
                </a:r>
                <a:r>
                  <a:rPr lang="zh-CN" altLang="en-US" dirty="0"/>
                  <a:t>，初、</a:t>
                </a:r>
                <a:r>
                  <a:rPr lang="zh-CN" altLang="en-US" dirty="0" smtClean="0"/>
                  <a:t>次级回路参数相同</a:t>
                </a:r>
                <a:r>
                  <a:rPr lang="zh-CN" altLang="en-US" dirty="0"/>
                  <a:t>，</a:t>
                </a:r>
                <a:r>
                  <a:rPr lang="zh-CN" altLang="en-US" dirty="0" smtClean="0"/>
                  <a:t>即</a:t>
                </a:r>
                <a:r>
                  <a:rPr lang="en-US" altLang="zh-CN" dirty="0" smtClean="0"/>
                  <a:t>C</a:t>
                </a:r>
                <a:r>
                  <a:rPr lang="en-US" altLang="zh-CN" baseline="-25000" dirty="0" smtClean="0"/>
                  <a:t>1</a:t>
                </a:r>
                <a:r>
                  <a:rPr lang="zh-CN" altLang="en-US" dirty="0" smtClean="0"/>
                  <a:t> </a:t>
                </a:r>
                <a:r>
                  <a:rPr lang="zh-CN" altLang="en-US" dirty="0"/>
                  <a:t>＝ </a:t>
                </a:r>
                <a:r>
                  <a:rPr lang="en-US" altLang="zh-CN" dirty="0" smtClean="0"/>
                  <a:t>C</a:t>
                </a:r>
                <a:r>
                  <a:rPr lang="en-US" altLang="zh-CN" baseline="-25000" dirty="0" smtClean="0"/>
                  <a:t>2</a:t>
                </a:r>
                <a:r>
                  <a:rPr lang="zh-CN" altLang="en-US" dirty="0" smtClean="0"/>
                  <a:t>＝ </a:t>
                </a:r>
                <a:r>
                  <a:rPr lang="en-US" altLang="zh-CN" dirty="0" smtClean="0"/>
                  <a:t>C</a:t>
                </a:r>
                <a:r>
                  <a:rPr lang="zh-CN" altLang="en-US" dirty="0"/>
                  <a:t> </a:t>
                </a:r>
                <a:r>
                  <a:rPr lang="zh-CN" altLang="en-US" dirty="0" smtClean="0"/>
                  <a:t>，</a:t>
                </a:r>
                <a:r>
                  <a:rPr lang="en-US" altLang="zh-CN" dirty="0"/>
                  <a:t> L</a:t>
                </a:r>
                <a:r>
                  <a:rPr lang="en-US" altLang="zh-CN" baseline="-25000" dirty="0"/>
                  <a:t>1</a:t>
                </a:r>
                <a:r>
                  <a:rPr lang="zh-CN" altLang="en-US" dirty="0"/>
                  <a:t>＝</a:t>
                </a:r>
                <a:r>
                  <a:rPr lang="zh-CN" altLang="en-US" dirty="0" smtClean="0"/>
                  <a:t/>
                </a:r>
                <a:br>
                  <a:rPr lang="zh-CN" altLang="en-US" dirty="0" smtClean="0"/>
                </a:br>
                <a:r>
                  <a:rPr lang="en-US" altLang="zh-CN" dirty="0"/>
                  <a:t>L</a:t>
                </a:r>
                <a:r>
                  <a:rPr lang="en-US" altLang="zh-CN" baseline="-25000" dirty="0"/>
                  <a:t>2</a:t>
                </a:r>
                <a:r>
                  <a:rPr lang="zh-CN" altLang="en-US" dirty="0" smtClean="0"/>
                  <a:t>＝</a:t>
                </a:r>
                <a:r>
                  <a:rPr lang="en-US" altLang="zh-CN" dirty="0"/>
                  <a:t> </a:t>
                </a:r>
                <a:r>
                  <a:rPr lang="en-US" altLang="zh-CN" dirty="0" smtClean="0"/>
                  <a:t>L</a:t>
                </a:r>
                <a:r>
                  <a:rPr lang="zh-CN" altLang="en-US" dirty="0"/>
                  <a:t> </a:t>
                </a:r>
                <a:r>
                  <a:rPr lang="zh-CN" altLang="en-US" dirty="0" smtClean="0"/>
                  <a:t>，</a:t>
                </a:r>
                <a:r>
                  <a:rPr lang="en-US" altLang="zh-CN" dirty="0"/>
                  <a:t>r</a:t>
                </a:r>
                <a:r>
                  <a:rPr lang="en-US" altLang="zh-CN" baseline="-25000" dirty="0"/>
                  <a:t>1</a:t>
                </a:r>
                <a:r>
                  <a:rPr lang="zh-CN" altLang="en-US" dirty="0"/>
                  <a:t>＝ </a:t>
                </a:r>
                <a:r>
                  <a:rPr lang="en-US" altLang="zh-CN" dirty="0"/>
                  <a:t>r</a:t>
                </a:r>
                <a:r>
                  <a:rPr lang="en-US" altLang="zh-CN" baseline="-25000" dirty="0"/>
                  <a:t>2</a:t>
                </a:r>
                <a:r>
                  <a:rPr lang="zh-CN" altLang="en-US" dirty="0"/>
                  <a:t>＝ </a:t>
                </a:r>
                <a:r>
                  <a:rPr lang="en-US" altLang="zh-CN" dirty="0" smtClean="0"/>
                  <a:t>r</a:t>
                </a:r>
                <a:r>
                  <a:rPr lang="zh-CN" altLang="en-US" dirty="0"/>
                  <a:t> </a:t>
                </a:r>
                <a:r>
                  <a:rPr lang="zh-CN" altLang="en-US" dirty="0" smtClean="0"/>
                  <a:t>，</a:t>
                </a:r>
                <a:r>
                  <a:rPr lang="en-US" altLang="zh-CN" dirty="0"/>
                  <a:t> k</a:t>
                </a:r>
                <a:r>
                  <a:rPr lang="zh-CN" altLang="en-US" dirty="0"/>
                  <a:t>＝</a:t>
                </a:r>
                <a:r>
                  <a:rPr lang="en-US" altLang="zh-CN" dirty="0"/>
                  <a:t>M/L</a:t>
                </a:r>
                <a:r>
                  <a:rPr lang="zh-CN" altLang="en-US" dirty="0"/>
                  <a:t>，中心频率 </a:t>
                </a:r>
                <a:r>
                  <a:rPr lang="en-US" altLang="zh-CN" i="1" dirty="0"/>
                  <a:t>f</a:t>
                </a:r>
                <a:r>
                  <a:rPr lang="en-US" altLang="zh-CN" baseline="-25000" dirty="0"/>
                  <a:t>0</a:t>
                </a:r>
                <a:r>
                  <a:rPr lang="zh-CN" altLang="en-US" dirty="0"/>
                  <a:t>＝ </a:t>
                </a:r>
                <a:r>
                  <a:rPr lang="en-US" altLang="zh-CN" i="1" dirty="0"/>
                  <a:t>f</a:t>
                </a:r>
                <a:r>
                  <a:rPr lang="en-US" altLang="zh-CN" baseline="-25000" dirty="0"/>
                  <a:t>c</a:t>
                </a:r>
                <a:r>
                  <a:rPr lang="zh-CN" altLang="en-US" dirty="0"/>
                  <a:t>（ </a:t>
                </a:r>
                <a:r>
                  <a:rPr lang="en-US" altLang="zh-CN" i="1" dirty="0"/>
                  <a:t>f</a:t>
                </a:r>
                <a:r>
                  <a:rPr lang="en-US" altLang="zh-CN" baseline="-25000" dirty="0"/>
                  <a:t>c</a:t>
                </a:r>
                <a:r>
                  <a:rPr lang="zh-CN" altLang="en-US" dirty="0"/>
                  <a:t>为调频信号的中频载波频率）</a:t>
                </a:r>
                <a:r>
                  <a:rPr lang="zh-CN" altLang="en-US" dirty="0" smtClean="0"/>
                  <a:t>。</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𝑈</m:t>
                        </m:r>
                        <m:r>
                          <a:rPr lang="en-US" altLang="zh-CN" b="0" i="1" baseline="-25000" smtClean="0">
                            <a:latin typeface="Cambria Math" panose="02040503050406030204" pitchFamily="18" charset="0"/>
                          </a:rPr>
                          <m:t>1</m:t>
                        </m:r>
                      </m:e>
                    </m:acc>
                  </m:oMath>
                </a14:m>
                <a:r>
                  <a:rPr lang="zh-CN" altLang="en-US" dirty="0" smtClean="0"/>
                  <a:t>是</a:t>
                </a:r>
                <a:r>
                  <a:rPr lang="zh-CN" altLang="en-US" dirty="0"/>
                  <a:t>经过限幅放大后的调频信号，它一方面经隔直电</a:t>
                </a:r>
                <a:r>
                  <a:rPr lang="zh-CN" altLang="en-US" dirty="0" smtClean="0"/>
                  <a:t>容</a:t>
                </a:r>
                <a:r>
                  <a:rPr lang="en-US" altLang="zh-CN" dirty="0"/>
                  <a:t>C</a:t>
                </a:r>
                <a:r>
                  <a:rPr lang="en-US" altLang="zh-CN" baseline="-25000" dirty="0"/>
                  <a:t>c</a:t>
                </a:r>
                <a:r>
                  <a:rPr lang="zh-CN" altLang="en-US" dirty="0"/>
                  <a:t>加在后面的两个包络检波器上，另一方面经互感</a:t>
                </a:r>
                <a:r>
                  <a:rPr lang="en-US" altLang="zh-CN" dirty="0"/>
                  <a:t>M</a:t>
                </a:r>
                <a:r>
                  <a:rPr lang="zh-CN" altLang="en-US" dirty="0"/>
                  <a:t>耦合在次级回路两端产生电压</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i="1" baseline="-25000">
                            <a:latin typeface="Cambria Math" panose="02040503050406030204" pitchFamily="18" charset="0"/>
                          </a:rPr>
                          <m:t>2</m:t>
                        </m:r>
                      </m:e>
                    </m:acc>
                  </m:oMath>
                </a14:m>
                <a:r>
                  <a:rPr lang="zh-CN" altLang="en-US" dirty="0"/>
                  <a:t>。 </a:t>
                </a:r>
                <a:r>
                  <a:rPr lang="en-US" altLang="zh-CN" dirty="0"/>
                  <a:t>L</a:t>
                </a:r>
                <a:r>
                  <a:rPr lang="en-US" altLang="zh-CN" baseline="-25000" dirty="0"/>
                  <a:t>3</a:t>
                </a:r>
                <a:r>
                  <a:rPr lang="zh-CN" altLang="en-US" dirty="0"/>
                  <a:t>为高频扼流圈，它除了保证使输入电压</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i="1" baseline="-25000">
                            <a:latin typeface="Cambria Math" panose="02040503050406030204" pitchFamily="18" charset="0"/>
                          </a:rPr>
                          <m:t>1</m:t>
                        </m:r>
                      </m:e>
                    </m:acc>
                  </m:oMath>
                </a14:m>
                <a:r>
                  <a:rPr lang="zh-CN" altLang="en-US" dirty="0" smtClean="0"/>
                  <a:t>经</a:t>
                </a:r>
                <a:r>
                  <a:rPr lang="en-US" altLang="zh-CN" dirty="0"/>
                  <a:t>C</a:t>
                </a:r>
                <a:r>
                  <a:rPr lang="en-US" altLang="zh-CN" baseline="-25000" dirty="0"/>
                  <a:t>c</a:t>
                </a:r>
                <a:r>
                  <a:rPr lang="zh-CN" altLang="en-US" dirty="0"/>
                  <a:t>全部加在次级回路的中心抽头外，还要为后面两个包络检波器提供</a:t>
                </a:r>
                <a:r>
                  <a:rPr lang="zh-CN" altLang="en-US" dirty="0" smtClean="0"/>
                  <a:t>直流</a:t>
                </a:r>
                <a:r>
                  <a:rPr lang="zh-CN" altLang="en-US" dirty="0"/>
                  <a:t>通路</a:t>
                </a:r>
                <a:r>
                  <a:rPr lang="zh-CN" altLang="en-US" sz="3200" dirty="0"/>
                  <a:t>。</a:t>
                </a:r>
                <a:r>
                  <a:rPr lang="zh-CN" altLang="en-US" sz="3200" b="1" dirty="0"/>
                  <a:t/>
                </a:r>
                <a:br>
                  <a:rPr lang="zh-CN" altLang="en-US" sz="3200" b="1" dirty="0"/>
                </a:br>
                <a:endParaRPr lang="zh-CN" altLang="en-US" sz="3200" b="1" dirty="0"/>
              </a:p>
            </p:txBody>
          </p:sp>
        </mc:Choice>
        <mc:Fallback>
          <p:sp>
            <p:nvSpPr>
              <p:cNvPr id="3" name="标题 2"/>
              <p:cNvSpPr>
                <a:spLocks noGrp="1" noRot="1" noChangeAspect="1" noMove="1" noResize="1" noEditPoints="1" noAdjustHandles="1" noChangeArrowheads="1" noChangeShapeType="1" noTextEdit="1"/>
              </p:cNvSpPr>
              <p:nvPr>
                <p:ph type="title"/>
              </p:nvPr>
            </p:nvSpPr>
            <p:spPr>
              <a:xfrm>
                <a:off x="628650" y="857808"/>
                <a:ext cx="8105042" cy="5213131"/>
              </a:xfrm>
              <a:blipFill rotWithShape="1">
                <a:blip r:embed="rId2"/>
                <a:stretch>
                  <a:fillRect l="-1128" t="-468" r="-827" b="-50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78908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二极管</a:t>
            </a:r>
            <a:r>
              <a:rPr lang="en-US" altLang="zh-CN" dirty="0" smtClean="0"/>
              <a:t>VD</a:t>
            </a:r>
            <a:r>
              <a:rPr lang="en-US" altLang="zh-CN" baseline="-25000" dirty="0" smtClean="0"/>
              <a:t>1</a:t>
            </a:r>
            <a:r>
              <a:rPr lang="zh-CN" altLang="en-US" dirty="0" smtClean="0"/>
              <a:t>、</a:t>
            </a:r>
            <a:r>
              <a:rPr lang="en-US" altLang="zh-CN" dirty="0" smtClean="0"/>
              <a:t>VD</a:t>
            </a:r>
            <a:r>
              <a:rPr lang="en-US" altLang="zh-CN" baseline="-25000" dirty="0" smtClean="0"/>
              <a:t>2</a:t>
            </a:r>
            <a:r>
              <a:rPr lang="zh-CN" altLang="en-US" dirty="0" smtClean="0"/>
              <a:t>和</a:t>
            </a:r>
            <a:r>
              <a:rPr lang="zh-CN" altLang="en-US" dirty="0"/>
              <a:t>两</a:t>
            </a:r>
            <a:r>
              <a:rPr lang="zh-CN" altLang="en-US" dirty="0" smtClean="0"/>
              <a:t>个</a:t>
            </a:r>
            <a:r>
              <a:rPr lang="en-US" altLang="zh-CN" dirty="0" smtClean="0"/>
              <a:t>C</a:t>
            </a:r>
            <a:r>
              <a:rPr lang="zh-CN" altLang="en-US" dirty="0" smtClean="0"/>
              <a:t>、 </a:t>
            </a:r>
            <a:r>
              <a:rPr lang="en-US" altLang="zh-CN" dirty="0" smtClean="0"/>
              <a:t>R</a:t>
            </a:r>
            <a:r>
              <a:rPr lang="en-US" altLang="zh-CN" baseline="-25000" dirty="0" smtClean="0"/>
              <a:t>L</a:t>
            </a:r>
            <a:r>
              <a:rPr lang="zh-CN" altLang="en-US" dirty="0" smtClean="0"/>
              <a:t>组</a:t>
            </a:r>
            <a:r>
              <a:rPr lang="zh-CN" altLang="en-US" dirty="0"/>
              <a:t>成平衡的包络检波器使信号差动输出。在实际中， 鉴频器电路还可以有其他形式，如接地点改接在下端（图中虚线所示），检波负载电容用一 个电容代替并可省去高频扼流圈</a:t>
            </a:r>
            <a:r>
              <a:rPr lang="zh-CN" altLang="en-US" dirty="0" smtClean="0"/>
              <a:t>。</a:t>
            </a:r>
            <a:r>
              <a:rPr lang="en-US" altLang="zh-CN" dirty="0" smtClean="0"/>
              <a:t/>
            </a:r>
            <a:br>
              <a:rPr lang="en-US" altLang="zh-CN" dirty="0" smtClean="0"/>
            </a:br>
            <a:r>
              <a:rPr lang="zh-CN" altLang="en-US" dirty="0" smtClean="0"/>
              <a:t>         互感</a:t>
            </a:r>
            <a:r>
              <a:rPr lang="zh-CN" altLang="en-US" dirty="0"/>
              <a:t>耦合相位鉴频器的工作原理可分为移相网络的频率相位变换、加法器的相位幅度变换和包络检波器的差动检波三个过程。</a:t>
            </a:r>
            <a:r>
              <a:rPr lang="zh-CN" altLang="en-US" dirty="0"/>
              <a:t/>
            </a:r>
            <a:br>
              <a:rPr lang="zh-CN" altLang="en-US" dirty="0"/>
            </a:br>
            <a:endParaRPr lang="zh-CN" altLang="en-US" dirty="0"/>
          </a:p>
        </p:txBody>
      </p:sp>
    </p:spTree>
    <p:extLst>
      <p:ext uri="{BB962C8B-B14F-4D97-AF65-F5344CB8AC3E}">
        <p14:creationId xmlns:p14="http://schemas.microsoft.com/office/powerpoint/2010/main" val="33946937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304" y="1695585"/>
            <a:ext cx="7787392" cy="3164513"/>
          </a:xfrm>
          <a:prstGeom prst="rect">
            <a:avLst/>
          </a:prstGeom>
        </p:spPr>
      </p:pic>
      <p:sp>
        <p:nvSpPr>
          <p:cNvPr id="4" name="矩形 3"/>
          <p:cNvSpPr/>
          <p:nvPr/>
        </p:nvSpPr>
        <p:spPr>
          <a:xfrm>
            <a:off x="2506370" y="5557199"/>
            <a:ext cx="4131259" cy="461665"/>
          </a:xfrm>
          <a:prstGeom prst="rect">
            <a:avLst/>
          </a:prstGeom>
        </p:spPr>
        <p:txBody>
          <a:bodyPr wrap="none">
            <a:spAutoFit/>
          </a:bodyPr>
          <a:lstStyle/>
          <a:p>
            <a:pPr algn="ctr"/>
            <a:r>
              <a:rPr lang="zh-CN" altLang="en-US" sz="2400" dirty="0" smtClean="0"/>
              <a:t>图</a:t>
            </a:r>
            <a:r>
              <a:rPr lang="en-US" altLang="zh-CN" sz="2400" dirty="0" smtClean="0"/>
              <a:t>7-19</a:t>
            </a:r>
            <a:r>
              <a:rPr lang="zh-CN" altLang="en-US" sz="2400" dirty="0"/>
              <a:t>　互感耦合相位鉴频器</a:t>
            </a:r>
          </a:p>
        </p:txBody>
      </p:sp>
    </p:spTree>
    <p:extLst>
      <p:ext uri="{BB962C8B-B14F-4D97-AF65-F5344CB8AC3E}">
        <p14:creationId xmlns:p14="http://schemas.microsoft.com/office/powerpoint/2010/main" val="1445494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4006</Words>
  <Application>Microsoft Office PowerPoint</Application>
  <PresentationFormat>全屏显示(4:3)</PresentationFormat>
  <Paragraphs>210</Paragraphs>
  <Slides>149</Slides>
  <Notes>0</Notes>
  <HiddenSlides>0</HiddenSlides>
  <MMClips>0</MMClips>
  <ScaleCrop>false</ScaleCrop>
  <HeadingPairs>
    <vt:vector size="4" baseType="variant">
      <vt:variant>
        <vt:lpstr>主题</vt:lpstr>
      </vt:variant>
      <vt:variant>
        <vt:i4>1</vt:i4>
      </vt:variant>
      <vt:variant>
        <vt:lpstr>幻灯片标题</vt:lpstr>
      </vt:variant>
      <vt:variant>
        <vt:i4>149</vt:i4>
      </vt:variant>
    </vt:vector>
  </HeadingPairs>
  <TitlesOfParts>
    <vt:vector size="150" baseType="lpstr">
      <vt:lpstr>1_Office 主题</vt:lpstr>
      <vt:lpstr>PowerPoint 演示文稿</vt:lpstr>
      <vt:lpstr>                   第一节　调频信号分析 一、调频信号的表达式与波形        设调制信号为单一频率信号uΩ(t) ＝ UΩcosΩt，未调载波电压为 uc＝ Uccos ωct ，则根据频率调制的定义，调频信号的瞬时角频率为           它是在ωc的基础上，增加了与uΩ(t)成正比的频率偏移，式中 kf为比例常数。调频信号的瞬时相位φ(t)是瞬时角频率ω (t)对时间的积分，即          </vt:lpstr>
      <vt:lpstr>  式中，φ0为信号的起始角频率。为了分析方便，不妨设 φ0 ＝0，则式（ 7-2）变为    式中 ("Δω" m)/"Ω"  ＝mf为调频指数，可得FM波的表示式为   </vt:lpstr>
      <vt:lpstr>         图7-1画出了频率调制过程中调制信号、调频信号及相应的瞬时频率和瞬时相位波 形。调频波的波形如图7-1（d），当 uΩ 最大时， ω (t)也最高，波形密集；当 uΩ 为负峰时，频 率最低，波形最疏。因此调频波是波形疏密变化的等幅波。 </vt:lpstr>
      <vt:lpstr>PowerPoint 演示文稿</vt:lpstr>
      <vt:lpstr>         在调频波表示式中，有三个参数——ωc、Δ ωm和Ω 。 ωc为载波角频率，它是没有受调时的载波频率。 Ω是调制信号角频率，Δ ωm是相对于载频的最大角频偏（峰值角频偏），与之对应的 Δfｍ ＝ Δ ωm/2π称为最大频偏，同时它也反映了瞬时频率摆动的幅度，即瞬时频率变化范围为 fc－Δ fm ～ fc＋ Δ fm ，最大变化值为2Δ fm 。一般情况下， Ω ≪ ωc，Δ ωm≪ ωc。           由式（ 7-1）可见，Δ ωm＝ kfUΩ，kf是比例常数，表示 UΩ对最大角频偏的控制能力，它是单位调制电压产生的频率偏移量，是产生 FM信号电路的一个参数（由调制电路决定）， 也称为调频灵敏度，有时也用 SFM来表示。  </vt:lpstr>
      <vt:lpstr>         mf ＝ Δ ωm/ Ω＝ Δ fM/ F称为调频波的调制指数，是调频信号的一个重要参数，它是一个无因次量。由公式（ 7-4）可知，它是调频波与未调载波的最大相位差 Δ φm，如图7-1（e） 所示。 mf与 UΩ 成正比（因此也称为调制深度），与 Ω 成反比。在调频系统中， mf不仅可以大于１，而且通常远远大于１。图7-2表示了 Δ fm、 mf与调制频率F的关系。  </vt:lpstr>
      <vt:lpstr>PowerPoint 演示文稿</vt:lpstr>
      <vt:lpstr>        总之，调频是将消息寄载在频率上而不是在幅度 上。也可以说在调频信号中消息是蕴藏于单位时间内波 形数目或者说零交叉点数目中。由于各种干扰作用主要 表现在振幅上，而在调频系统中，可以通过限幅器来消 除这种干扰。因此FM波抗干扰能力较强。 </vt:lpstr>
      <vt:lpstr>二、调频信号的频谱和功率        １．调频信号的频谱特性          将式（ 7-4）展开成正交形式，有    式中，同相分量 (cosωct)的振幅cos(mfsinΩt)和正交分量 (sin ωct)的振幅sin(mfsinΩt)均 是sinΩt 的函数，因而也是周期性函数，其周期与调制信号的周期相同，因此可以展开为傅 立叶级数，可得  </vt:lpstr>
      <vt:lpstr>  式中， Jn(mf)是宗数为mf的 n阶第一类贝塞尔函数，它随 mf变化的曲线如图7-3所示，并具有以下特性：            在图7-3中，除了J0(mf)外，在mf ＝0的其他各阶函数值都为零。这意味着，当没 有角度调制时，除了载波外，不含有其他频率分量。所有贝塞尔函数都是正负交替变化的非周期函数，在 mf的某些值上，函数值为零。与此对应，在某些确定的 Δ φm值，对应的频 率分量为零。   </vt:lpstr>
      <vt:lpstr>PowerPoint 演示文稿</vt:lpstr>
      <vt:lpstr>        由上式可知，单一频率余弦信号作为调制信号时，其调频信号是由许多频率分量组成 的，而不是像振幅调制那样，单一频率正弦信号作为调制信号时只产生两个边频（AM、DSB）或一个边频（ SSB）。因此调频和调相属于频谱的非线性变换。          式（ 7-6）表明，调频信号是由载波ωc与无数边频ωc± nΩ组成。若不考虑每一边频的相位，则这些边频对称地分布在载频两边，其幅度由调制指数mf决定。这些边频的相位由其位置（边频次数n）和Jn(mf)确定。 mf变化，调频信号的频谱也随之发生变化（各频率分量的幅值相对变化），这是调频信号的一大特点。</vt:lpstr>
      <vt:lpstr>由前述调频指数的定义知， mf＝Δ ωm/Ω ＝Δ fm/F，它既决定于调频信号的最大频偏Δfm （它与调制电压UΩ 成正比），又决定于调制频率F。         图7-4是不同mf时调频信号的振幅谱，它分别对应于两种情况。图7-4（a）是改变Δ fm 而保持F不变时的频谱，图7-4（b）是保持 Δ fm不变而改变F时的频谱。</vt:lpstr>
      <vt:lpstr>PowerPoint 演示文稿</vt:lpstr>
      <vt:lpstr>         对比图7-4（a）与图7-4（b），当mf相同时，其频谱的包络形状是相同的。由图7-3的函数曲线可以看出，当mf一定时，并不是 n越大， Jn(mf)值越小，因此一般说来，并不是边频次数越高，（ ±nΩ ）分量幅度越小。这从图7-4上可以证实。只是在mf较小（ mf约小于１）时边频分量随 n增大而减小。对于mf大于１的情况，有些边频分量幅度会增大，只 有更远的边频幅度才又减小，这是由贝塞尔函数总的衰减趋势决定的。当 n＞ mf ，有| Jn+1（ mf ）| ＜| Jn（ mf ）|，因此图上将幅度很小的高次边频忽略了。图7-4（ a）中， mf是靠 增加频偏 Δ fm实现的，</vt:lpstr>
      <vt:lpstr>因此可以看出，随着 Δ fm增大，调频波中有影响的边频分量数目要增多，频谱要展宽。而在图7-4（ b）中，它是靠减小调制频率而加大mf。虽然有影响的边频 分量数目也增加，但频谱并不展宽。了解这一频谱结构特点，对确定调频信号的带宽是很有用的。当调频波的调制指数 mf较小，如 mf ＜0.5时，由式（ 7-4）有 </vt:lpstr>
      <vt:lpstr>         式（ 7-8）中用到了当|x|＜0.5时，cosx≈1，sinx≈0。由此可以看出，当调频指数较小时，调频信号由三个频率分量构成，包括载波频率fc、载波频率与调制信号频率的和频与差频 fc ± F ，它与调幅信号的频率分量相同，不同的是其相位，此时称这种调频为窄带 调频。窄带调频可用调幅的方法产生，将载波相移90°，再与相移90°的调制信号相乘后， 用载波减去此乘积项就可完成此窄带调频。</vt:lpstr>
      <vt:lpstr>        ２．调频信号的带宽            带宽是调频信号的又一重要的参数。从调频信号的频谱看，调频信号包含了无穷多对 边带，对称的分布在载频的两边，若考虑一个信号的所有频率分量，调频信号的带宽应是 无穷宽。考虑到一个无线电信号的实际情况，一般在工程实践中根据信号的特点来确定其 信号的带宽，如占信号总功率90％（或95％、98％、99％等）以内的信号所占据的频率范围 作为信号的带宽。在调频信号中，通常采用的准则是：信号的频带宽度应包括幅度大于末调载波1％以上的边频分量，即 |Jn(mf)|≥0.01。在某些要求不高的场合，此标准也可以定为10％或者其他值。</vt:lpstr>
      <vt:lpstr>         由此可得不同标准时调频信号的带宽分别为            当调频指数mf很大时，其带宽可表示为           此时的调频信号称为宽带调频（WBFM）信号。当调频指数mf很小时，如mf ＜0.5时：  为窄带调频（ NWFM），只包含一对边频。以上是两种极端的情况，一般情况下，在没有特殊说明时，可用式（ 7-9a）来表示调频信号的带宽，此式又称为卡森（ Carson）公式。         </vt:lpstr>
      <vt:lpstr>        由式（ 7-9）、式（ 7-10）和式（ 7-11）可看出FM信号频谱的特点。当mf为小于1的窄频带调频时，带宽由第一对边频分量决定， Bs只随F变化，而与Δ fm无关。当mf ≫1时，带宽Bs只与频偏 Δ fm成比例，而与调制频率F无关。        ３．调频信号的功率          从时域来看，由信号功率的定义，有           </vt:lpstr>
      <vt:lpstr>         式（ 7-12）中的积分是在一个周期内的积分，而对一个频率变化的正弦信号而言，其周 期也是变化的，即积分上限T是随调制信号变化的，与被积函数的周期是相同的。由于式 （ 7-12）的第二项为一个周期信号在一个周期内的积分，其结果为零，因此可得调频信号的功率为           这里Pc为载波功率，即调频信号的功率等于未调制时的载波功率。 </vt:lpstr>
      <vt:lpstr>         由此可以得出结论，调频信号的平均功率与末调载波平均功率相等。调频器相当于一个功率分配器，调制的过程就是一个功率的分配过程，即将载波功率按照一定的规律分配 在调频信号的各个频率分量上。</vt:lpstr>
      <vt:lpstr>           例7-1　频率调制信号u(t)＝10cos（2π×106t＋10cos2000πt）（ V），信号载频为1MHz，试确定：          （ １）最大频偏；           （ ２）最大相偏；           （ ３）信号带宽；           （ ４）此信号在单位电阻上的功率。            分析：本题主要考察角调波信号的参数的概率、带宽、功率的计算等。首先要知道该 信号的最大频偏或最大相偏，首先就要知道未调载波的频率和相位。</vt:lpstr>
      <vt:lpstr>         解　由信号表达式可知，该信号的瞬时相位为  可以看到此时未调载波的角频率为  瞬时相位则为  由此可知该角度调制信号瞬时相偏：  则瞬时频偏为    </vt:lpstr>
      <vt:lpstr>          则有：         （ １）最大频偏                          ；         （ ２）因为                                                    ，故最大相偏                                             ；        （ ３）信号带宽                                       ，因为F ＝1000Hz，而                                                ，所以：                  （ ４）    </vt:lpstr>
      <vt:lpstr>三、相位调制        １．调相信号分析          调相就是用调制信号去控制高频载波的相位，使其随调制信号的规律线性变化。在单 一频率余弦信号作为调制信号时，即                                      ，有   从而得到调相信号为 </vt:lpstr>
      <vt:lpstr>式中，                                     为最大相偏，mp称为调相指数。对于一确定电路，                     ， Δ φ(t)的曲线见图7-5（c），它与调制信号形状相同。                                为调相灵敏度，它表示单位调制电压所引起的相位偏移值，由调制电路确定。调相波的φ(t) 、Δ ω (t)及ω (t)的曲线见图7-5。    </vt:lpstr>
      <vt:lpstr>PowerPoint 演示文稿</vt:lpstr>
      <vt:lpstr>           调相波的瞬时频率为   式中，                                            为调相波的最大频偏。它不仅与调制信号的幅度成正比，而且 还与调制频率成正比（这一点与FM不同），其示意图见图7-6。调制频率愈高，频偏也愈 大。若规定 Δ ωm值，那么就需限制调制信号频率。根据瞬时频率的变化可画出调相波波 形，如图7-5（f）所示，也是等幅疏密波。它与图7-1中的调频波相比只是延迟了一段时间。如不知道原调制信号，则在单频调制的情况下无法从波形上分辨是调频波还是调相波。   </vt:lpstr>
      <vt:lpstr>PowerPoint 演示文稿</vt:lpstr>
      <vt:lpstr>         当调制信号为一般的信号时，即                          ，调相信号的表达式为           由于频率与相位之间存在着微分与积分的关系，所以调频与调相间是可以互相转化的。如果先对调制信号积分，然后再进行调相，这就可以实现调频，如图7-7（ a）所示。如 果先对调制信号微分，然后用微分结果去进行调频，得出的已调波为调相波，如图7-7（b） 所示。  </vt:lpstr>
      <vt:lpstr>PowerPoint 演示文稿</vt:lpstr>
      <vt:lpstr>         至于调相波的频谱及带宽，其分析方法与调频相同。调相信号带宽为           由于mp与F无关，所以BS正比于Fo，调制频率变化时， BS随之变化。如果按最高调制频率Fmax值设计信道，则在调制频率低时有很大余量，系统频带利用不充分。因此在模 拟通信中调相方式用得很少。     </vt:lpstr>
      <vt:lpstr>        ２．调频信号与调相信号的比较          由于调频信号与调相信号同属于角度调制信号，且因为频率与相位之间的内在关系， 调频信号与调相信号之间有许多相近或相似之处，比较这两种调制方式，可以更好地理解和掌握它们的特性和规律。调频信号和调相信号的比较如表7-1所示。  </vt:lpstr>
      <vt:lpstr>PowerPoint 演示文稿</vt:lpstr>
      <vt:lpstr>        由表7-1可以看出，调频信号的带宽基本上不随调制信号的频率变化，属于一种恒定 带宽的调制，而调相信号的带宽随调制信号的频率变化，其频带利用率较低。因此，在模 拟通信中，较多的采用调频方式。但在数字调制时，调频和调相都有很广泛的应用。</vt:lpstr>
      <vt:lpstr>        例7-2　某调频信号的调制信号 uΩ＝2cos(2π×103t )＋3cos(3π×103t)(V)，其载波为uc＝5cos(2π×107t)(V)，调频灵敏度kf＝3kHz/V，试写出此 FM信号表达式并分析其频谱。          分析：本例题主要考核调频信号的概率以及调频灵敏度的物理含义。这里调频灵敏度 的单位是 Hz/V，即表示单位电压引起的频率偏移量是3kHz。因此调频信号的瞬时频率 偏移量为 kf uΩ 。则瞬时角频率偏移量为 Δ ω (t)＝2π kf uΩ 。由于频率与相位之间存在微积分的关系，因此 Δ φ(t)＝∫_0^t▒"Δ ω(t)" dt。有了瞬时相位偏移量，就可以写出调频信号表达式。 </vt:lpstr>
      <vt:lpstr>         解　由题意可知：              类似于前面调频信号的分析，可得 </vt:lpstr>
      <vt:lpstr>          由此式可知此信号的频谱分量非常丰富，不仅包含有2π×107、 2π×107 ±2nπ×103、 2π×107 ±3kπ×103分量，而且包含有2π×107 ± 2nπ×103 ± 3kπ×103分量。           由此可以推广到多音调频，其信号表达式为 </vt:lpstr>
      <vt:lpstr>                      第二节　调 频 方 法 一、直接调频         直接调频是用调制信号去控制振荡源，使振荡源产生的频率随调制信号的规律线性变 化。以正弦波振荡器为例，由前面振荡器的分析可知，振荡器的频率是由谐振回路元件参数决定的，                                  ，改变谐振回路的元件的参数，振荡器产生的振荡频率就会发 生变化。用调制信号去控制振荡器谐振回路的元件，如控制回路的电容C（或电感L）使之 随调制信号变化（一般是非线性关系），即此时的电容成为一时变电容（受调制信号控制），   </vt:lpstr>
      <vt:lpstr>这样振荡器产生的振荡频率就是一个随调制信号变化的振荡频率。若此时振荡器产生的振 荡频率与调制信号成线性关系，就完成了调频功能。          直接调频是将振荡器和调频器合二为一，同时完成振荡频率产生和频率调制功能，因 此电路比较简单，但其性能指标将受到一定的限制。这种方法的主要优点是在实现线性调 频的要求下，可以获得较大的频偏，其主要缺点是频率稳定度差，在许多场合须对载频采 取稳频措施或者采用晶体振荡器进行直接调频。  </vt:lpstr>
      <vt:lpstr>        直接调频的振荡器一般采用正弦波振荡器，第四章中介绍的各种正弦波振荡器均可用 于直接调频。直接调频电路主要包括变容二极管直接调频电路、晶体振荡器直接调频电 路、电抗管直接调频电路等。目前广泛采用的是变容二极管直接调频电路，主要是因为变 容二极管直接调频电路简单、性能良好。 </vt:lpstr>
      <vt:lpstr>二、间接调频         间接调频法如图7-7（a）所示，先将调制信号积分，然后对载波进行调相，即可实现调 频。这种间接调频方法也称为阿姆斯特朗（ Armstrong）法。间接调频时，调制器与振荡器是分开的，因此，载波振荡器可以具有较高的频率稳定度和准确度，但实现起来相对直接 调频较为复杂。          实现间接调频的关键是如何进行相位调制。通常，实现相位调制的方法有如下三种： </vt:lpstr>
      <vt:lpstr>      （ １）矢量合成法。这种方法主要针对的是窄带的调频或调相信号。对于单音调相信号：            当mp ≤π/12时，上式近似为   上式表明，在调相指数较小时，调相波可由两个信号合成得到。据此式可以得到一种调相 方法，如图7-8（ b）所示。 </vt:lpstr>
      <vt:lpstr>        这种窄带调相（ NBPM）方法与普通 AM波的实现方法（如图7-8（a）所示）非常相似， 其主要区别仅在于载波信号的相位上。用矢量合成法实现窄带调频（ NBFM ）信号的方法如 图7-8（ c）所示，图中虚框内的电路为一积分电路，后面是用乘法器（平衡调制器或差分对 电路）及移相器来实现的窄带调相电路。 </vt:lpstr>
      <vt:lpstr>PowerPoint 演示文稿</vt:lpstr>
      <vt:lpstr>      （ ２）可变移相法。可变移相法就是利用调制信号控制移相网络或谐振回路的电抗元件 或电阻元件来实现调相。应用最广泛的是变容二极管调相电路。通常情况下，用这种方法 得到的调相波的最大不失真相移 mp受谐振回路或相移网络相频特性非线性的限制，一般 都在30 °以下。为了增大 mp，可以采用多级级联调相电路。        （ ３）可变延时法。将载波信号通过一可控延时的网络，延时时间 τ 受调制信号控制，即 </vt:lpstr>
      <vt:lpstr>        则输出信号为           由此可知，输出信号已变成调相信号了。          除上述调频方法外，还可用锁相调频法（见第八章）和用计算机模拟调频微分方程的方 法产生调频信号。 三、调频器的性能指标          调频器的调制特性称为调频特性。所谓调频，就是输出已调信号的频率（或频偏）随输 入信号规律变化，因此，调频特性可以用 f(t)或Δ f(t)与 uΩ 之间的关系曲线表示，称为调频特性曲线，如图7-9所示。       </vt:lpstr>
      <vt:lpstr>PowerPoint 演示文稿</vt:lpstr>
      <vt:lpstr>         在无线通信中，对调频器的主要要求有调制性能和载波性能两个方面，通常用下述指标来衡量：         １）调制特性线性度          调制特性线性度要高，即图7-9曲线的线性度要高，以避免调制失真。调制特性线性 度是调频器的重要指标，离开了线性指标，其他指标再好，也无意义。工程中常用微分线 性来考察。实际上调制特性不可能做到完全线性，只能保证在一定范围内近似线性。</vt:lpstr>
      <vt:lpstr>        ２）最大频偏 Δ fm             最大频偏Δ fm要满足要求，并且在保证线性度的条件下要尽可能地使Δ fm大一些，从而提高线性范围，以保证 Δf(t)与 uΩ 之间在较宽范围内成线性关系。不同的调频系统对最大频偏的要求不同。通常情况下，调制线性与最大频偏相矛盾，要输出频偏大，调制线性 就做不好，反之，调制线性就好。工程中，在保证较好的调制线性条件下，应尽量使最大频偏大一些。</vt:lpstr>
      <vt:lpstr>         ３）调制灵敏度 调制灵敏度要高。调制特性曲线在原点处的斜率就是调频灵敏度kf，它表示了输入的调制信号对输出的调频信号的频率的控制能力， kf越大，同样的 UΩ 值产生的Δ fm越大。一 般地，调制灵敏度与调频器的中心工作频率（通常为载频）及变容二极管的直流偏置等因素 有关。</vt:lpstr>
      <vt:lpstr>        ４）中心频率 载波性能要好。调频的瞬时频率就是以载频fc为中心变化的，因此，为了保证调制器 的性能，防止调频信号频谱落到接收机的通带之外而产生较大的失真和邻道干扰，对载波频率fc要有严格的限定，其包括频率、准确度和稳定度。此外，载波振荡的幅度要保持恒定，寄生调幅要小。    </vt:lpstr>
      <vt:lpstr>         第三节　变容二极管直接调频电路 一、变容二极管及其特性          变容二极管利用PN结反向偏置时势垒电容随外加反向偏压变化的机理，在制作半导 体二极管的工艺上进行特殊处理，控制掺杂浓度和掺杂分布，使二极管的势垒电容灵敏地 随反偏电压变化且呈现较大的变化。这样制作的变容二极管可以看作一压控电容，在调频 振荡器中起着可变电容的作用。          变容二极管在反偏时的结电容为  </vt:lpstr>
      <vt:lpstr>   式中， C0为变容二极管在零偏置时的结电容值， u 为加到变容二极管上的电压，uφ为变容二极管PN结的势垒电位差（硅管约为0.7V，锗管约为0.3V）； γ为变容二极管的结电容变化指数，它决定于PN结的杂质分布规律，并与制造工艺有关。图7-10（a）为不同指数γ时的Cj-u 曲线，图7-10（ b）为一实际变容管的Cj-u曲线。γ＝1/3称为缓变型，扩散型管多属此种；γ＝1/2为突变型，合金型管属于此类；超突变型的γ在1~5之间。 </vt:lpstr>
      <vt:lpstr>PowerPoint 演示文稿</vt:lpstr>
      <vt:lpstr>        若在变容二极管上加一固定偏置电压 UQ（负偏压，在式（ 7-24）中已考虑了反偏，这里 是其绝对值）时，此时变容二极管的静态工作点的结电容为             若偏压u为一个固定偏压UQ和一调制信号u Ω (t)＝UΩcos Ωt ，即有            此时可得     </vt:lpstr>
      <vt:lpstr>    式中，                                        ，称为电容调制度，它表示结电容受调制信号调变的程度，UΩ越大， Cj变化越大，调制越深。 </vt:lpstr>
      <vt:lpstr>二、变容二极管直接调频电路         在变容二极管直接调频电路中，变容二极管作为一压控电容接入到谐振回路中，由第 四章正弦波振荡器已知，振荡器的振荡频率由谐振回路的谐振频率决定。因此，当变容二 极管的结电容随加到变容二极管上的电压变化时，由变容二极管的结电容和其他回路元件 决定的谐振回路的谐振频率也就随之变化，若此时谐振回路的谐振频率与加到变容二极管 上的调制信号成线性关系，就完成了调频的功能，这也是变容二极管调频的原理。         变容二极管调频电路如图7-11所示，图7-11（ a）为变容二极管调频电路，图7-11（b）为振荡回路的简化高频电路。 </vt:lpstr>
      <vt:lpstr>PowerPoint 演示文稿</vt:lpstr>
      <vt:lpstr>         由此可知，若变容管上加 uΩ(t)，就会使得Cj随时间变化（时变电容），如图7-11（ a）所示，此时振荡频率为    式中，                     为不加调制信号时的振荡频率，它就是振荡器的中心频率——未调载频。由此可以看出，振荡频率与调制信号的关系与变容二极管的结电容变化指数γ有关，一般情况下是一种非线性关系，振荡频率随时间变化的曲线如图7-12（ b）所示。 </vt:lpstr>
      <vt:lpstr>其中，                                              ，即瞬时频偏Δ ω (t)与 uΩ(t) 成正比例。这种调频就是线性调频，如图7-12（ c）所示。 </vt:lpstr>
      <vt:lpstr>PowerPoint 演示文稿</vt:lpstr>
      <vt:lpstr>         一般情况下，            ，这时，式（ 7-28）可以展开成幂级数：            忽略高次项，上式可近似为    式中，                                                        是调制过程中产生的中心频率漂移。Δ ωc与γ 有关，当变容二极管一定后， UΩ 越大， m越大，Δ ωc也越大。产生 Δ ωc的原因在于 Cj-u曲      </vt:lpstr>
      <vt:lpstr>线不是直线， 这使得在一个调制信号周期内，电容的平均值不等于静态工作点的 CQ，从而引起中心频率 的改变。                                                        为最大角频偏，它是调频电路的一个重要参数，通常越大越好。                                                          为二次谐波最大角频偏，它也是由于Cj-u曲线的非线性引起，并将引入非线性失真。二次谐波失真系数可用下式求出：</vt:lpstr>
      <vt:lpstr>        由此可见，当UΩ增大而使m增大时，将同时引起 Δ ωm、Δ ωc及Kf2的增大，因此m不能选得太大。由于非线性失真，γ≠２时的调频特性不是直线，调制特性曲线弯曲。         调频灵敏度可以通过式（ 7-27）求出。根据调频灵敏度的定义，有  </vt:lpstr>
      <vt:lpstr>上式表明， kf由变容二极管特性及静态工作点确定。当变容二极管一定，中心频率一定时， 在不影响线性条件下， |UQ|值取小些好。同时还可由式（ 7-29）知，在变容二极管一定，UQ及UΩ一定时，比值 Δ ωm/ ωc＝mγ/2也一定。即相对频偏一定， ωc变大，则 Δ ωm增加。         由此可见：在直接调频电路中，输出频偏大，调制灵敏度高。</vt:lpstr>
      <vt:lpstr>         例7-3　调频振荡回路由电感L和变容二极管组成。 L ＝2μH，变容二极管的参数为C0 ＝225pF， uφ＝0.6V， EQ ＝－6V，调制信号 ，                                               求输出FM 波的：       （ １）载波fc；       （ ２）由调制信号引起的载频漂移 Δ fc ；        （ ３）最大频偏 Δ fm；        （ ４）调频系数 kf；        （ ５）二阶失真系数 Kf2。</vt:lpstr>
      <vt:lpstr>         解　变容二极管等效电容为     则：  其中：   </vt:lpstr>
      <vt:lpstr>     因此，有        </vt:lpstr>
      <vt:lpstr>PowerPoint 演示文稿</vt:lpstr>
      <vt:lpstr>         讨论：变容二极管直接调频电路是调频电路的主要形式，其实质是频率受控的振荡器。 对此电路的分析与计算，实际上就是对以变容二极管结电容为可变电容的振荡回路的分析 与计算。这涉及振荡回路、接入系数、变容二极管的结电容的公式与参数等问题。         另外，在计算时，绝对的数值不一定要求非常准确，要注意相对大小及数量级，在工程 中，远远大于或远远小于一般是指相对大小在10倍以上，这时就可以把小者忽略。 </vt:lpstr>
      <vt:lpstr>                第四节　调频信号的解调 一、鉴频器的性能指标         鉴频是调频的逆过程，是将已调信号中的调制信号恢复出来。就完成的功能而言，鉴 频器是一个将输入调频波的瞬时频率f（或频偏Δ f ）变换为相应的解调输出电压 uo 的变换器，是将频率信息转换为原始的要传输的信息，如图7-13（ a）所示。就鉴频器而言，由频率信息 f （或频偏 Δ f ）转换为输出电压 uo的关系通常称为鉴频特性，也可称为转移特性或变换特性。用曲线表示为输出电压 uo与瞬时频率 f或频偏 Δ f之间的关系曲线，称为鉴频特性曲线。在线性解调的理想情况下，此曲线为一直线，但实际上往往有弯曲，呈“ S”形， 简称“ S”曲线，如图7-13（ b）所示。  </vt:lpstr>
      <vt:lpstr>PowerPoint 演示文稿</vt:lpstr>
      <vt:lpstr>       鉴频器的主要性能指标大都与鉴频特性曲线有关，主要有：         １）鉴频器中心频率 f0             鉴频器中心频率对应于鉴频特性曲线原点处的频率。在接收机中，鉴频器位于中频放 大器之后，其中心频率应与中频频率 fIF一致。在鉴频器中，通常将中频频率fIF写作 fc， 因此也认为鉴频器中心频率为 fc 。 </vt:lpstr>
      <vt:lpstr>        ２）鉴频带宽Bm          能够不失真地解调所允许的输入信号频率变化的最大范围称为鉴频器的鉴频带宽，它 可以近似衡量鉴频特性线性区宽度。在图7-13（ b）中，它指的是鉴频特性曲线左右两个极 值 Uomax和 Uomin对应的频率间隔，因此也称峰值带宽。鉴频特性曲线一般是左右对称的，若峰值点的频偏为，                                                         ，则                           。对于鉴频器来讲，要求线性范围宽（                          ，或                                                                ）。</vt:lpstr>
      <vt:lpstr>       ３）线性度          为了实现线性鉴频，鉴频特性曲线在鉴频带宽内必须成线性。但在实际上，鉴频特性 在两峰之间都存在一定的非线性，通常只有在 Δ f ＝0附近才有较好的线性。         ４）鉴频跨导 SD            所谓鉴频跨导，就是鉴频特性在载频处的斜率，它表示的是单位频偏所能产生的解调 输出电压，它表征了鉴频器中输入调频信号的瞬时频率（或瞬时频偏）对输出电压的控制能 力。鉴频跨导又叫鉴频灵敏度，用公式表示为 </vt:lpstr>
      <vt:lpstr>或           鉴频跨导的单位为 V/rad/s、V/krad/s、V/Mrad/s或 V/Hz、V/kHz、V/MHz。另一 方面，鉴频跨导也可以理解为鉴频器将输入频率转换为输出电压的能力或效率，鉴频跨导 越大，输入信号的频率对输出电压的控制能力就越强，可以以小的频偏得到较大的输出电 压。因此，鉴频跨导又可以称为鉴频效率。  </vt:lpstr>
      <vt:lpstr>二、直接鉴频         在调频信号中，由于其瞬时频率与调制信号成线性关系，即          因此，调频信号的瞬时频率变化就反映了调制信号的变化规律，瞬时频率越大，反映 出的调制信号电压的值越大，反之，瞬时频率越小，表明调制信号电压的值越小。直接将 频率变化的信息转化为一个与频率线性变化的电压就可恢复出调制信号，这就是直接鉴频 的原理。在调频信号中，从波形上看，单位时间的波形数越多，或单位时间内调频信号的 零交点数越多，表明频率越高，对应的调制 </vt:lpstr>
      <vt:lpstr>信号电压越大，反之亦然。因此，可以从调频信 号的波形中单位时间内的波形数或零交点数直接获得调制信号电压的信息，经过一定的处 理便获得原始的调制信号电压。 三、间接鉴频        １．振幅鉴频法          调频波振幅恒定，故无法直接用包络检波器解调。鉴于二极管峰值包络检波器线路简 单、性能好，能否把包络检波器用于调频解调器中呢？显然，若能将等幅的调频信号变成 振幅也随瞬时频率变化的、既调频又调幅的FM-AM波，就可通过包络检波器解调此调频信号。用此原理构成的鉴频器称为振幅鉴频器。其工作原理如图7-14所示。图中的变换 电路应该是具有线性频率 振幅转换特性的线性网络。 </vt:lpstr>
      <vt:lpstr>PowerPoint 演示文稿</vt:lpstr>
      <vt:lpstr>        图7-15就是利用单调谐电路完成鉴频的最简单电路及各点波形，回路的谐振频率高 于调频信号的载频，并尽量利用幅频特性的倾斜部分。当 f ＞ fc时，回路两端电压大；当f＜ fc时，回路两端电压小，因而形成图7-15（b）中 U1的波形。这种利用调谐回路幅频特 性倾斜部分对调频信号解调的方法称为斜率鉴频。由于在斜率鉴频电路中，利用的是调谐 回路的失（离）谐状态，因此又称失（离）谐回路法。 </vt:lpstr>
      <vt:lpstr>PowerPoint 演示文稿</vt:lpstr>
      <vt:lpstr>       ２．相位鉴频法          由于频率和相位具有微分和积分的内在联系，在调制时，可以用调相的方法完成调频，或用调频的方法完成调相，因此在调频信号解调时，也可用鉴相的方法完成鉴频，称为相 位鉴频法。相位鉴频器的组成如图7-16所示。变换电路是具有线性的频率 相位转换特 性的线性相移网络，它可以将等幅的调频信号变成相位也随瞬时频率变化的、既调频又调 相的FM-PM信号。把此 FM-PM信号和原来输入的调频信号一起加到鉴相器（相位检 波器）上，就可通过相位检波器解调此调频信号。  </vt:lpstr>
      <vt:lpstr>PowerPoint 演示文稿</vt:lpstr>
      <vt:lpstr>        变换电路可以用一般的线性网络来实现，要求此线性电路在调频信号的频率变化范围 内具有线性的相频特性，其振幅特性基本保持不变即可。一般用谐振回路作为变换电路。 相位鉴频法的关键是相位检波器。相位检波器或鉴相器就是用来检出两个信号之间的相位 差，完成相位差 电压变换作用的部件或电路。        在鉴相器中，通常有两类鉴相器，即乘积型鉴相器和叠加型鉴相器。与此对应的鉴频 器分别称为乘积型相位鉴频器和叠加型相位鉴频器。下面分别讨论这两类相位鉴频器。</vt:lpstr>
      <vt:lpstr>        １）乘积型相位鉴频器           乘积型相位鉴频器的组成如图7-17所示。在乘积型相位鉴频器中，线性相移网络通 常是单谐振回路（也可以是耦合回路），而相位检波器为乘积型鉴相器。 </vt:lpstr>
      <vt:lpstr>PowerPoint 演示文稿</vt:lpstr>
      <vt:lpstr>         设输入的调频信号和经移相网络后的信号分别为            u1和u2的相位差为  式中，Δ φ(t)是与输入调频信号的瞬时频率有关的附加相移，为  其中， f0和Q0分别为谐振回路（或耦合回路）的谐振频率和品质因数， f0＝ fc。设乘法器的乘积因子为K ，则经相乘器和低通滤波器后的输出电压为       </vt:lpstr>
      <vt:lpstr>          由式（ 7-36）可知乘积型相位鉴频器的鉴频特性成正弦形。当 Δ f/f0≪1，即系统工作 在窄带情况下时（一般情况下均可满足此条件），Δ φ(t)较小，正弦型的鉴频特性可以近似 为线性，这样就有          由此可见，鉴相器的输出与输入的两个信号的相位差成正比，这样就完成了相位检波。 </vt:lpstr>
      <vt:lpstr>        由调频信号分析已知，调频信号的瞬时频偏 Δ f与调制信号uΩ(t)成正比，由此可得乘积型相位鉴频器的输出：  完成了频率检波功能。         ２）叠加型相位检波器          利用叠加型鉴相器实现鉴频的方法称为叠加型相位鉴频法，其组成如图7-18所示。 调频信号经移相网络后再与原信号相加，相加后的信号为FM-PM-AM信号，经包络检 波器检波，恢复出原始的调制信号。  </vt:lpstr>
      <vt:lpstr>PowerPoint 演示文稿</vt:lpstr>
      <vt:lpstr>         设输入到叠加器中的输入信号 u1和 u2分别为式（ 7-32）和式（ 7-33）所描述的信号，将u1和 u2相加，有     式中， Um(t)和ϕ(t)分别为合成信号的振幅和附加相位，均与u1和 u2的相位差 Δ φ(t)有关。由于叠加器之后是包络检波器，因此更关心合成信号的包络Um(t) ： </vt:lpstr>
      <vt:lpstr>        如果U2≫U1，则              同样，如果U1 ≫ U2 ，则            对式（ 7-39）所示信号进行包络检波，则鉴相器输出为      </vt:lpstr>
      <vt:lpstr>式中， Kd为包络检波器的检波系数。可见，在这两种情况下，鉴相特性为正弦形。在Δ φ(t)较小时， Um(t)与Δφ(t)近似成线性关系，从而完成了相位检波。当输入信号为调频 信号时，就完成了频率检波。 </vt:lpstr>
      <vt:lpstr>         第五节　互感耦合相位鉴频器电路        互感耦合相位鉴频器又称福斯特西利（Foster-Seeley）鉴频器，图7-19是其典型电路。相移网络为耦合回路，图 7-19中，初、次级回路参数相同，即C1 ＝ C2＝ C ， L1＝ L2＝ L ，r1＝ r2＝ r ， k＝M/L，中心频率 f0＝ fc（ fc为调频信号的中频载波频率）。(U1) ̇是经过限幅放大后的调频信号，它一方面经隔直电容Cc加在后面的两个包络检波器上，另一方面经互感M耦合在次级回路两端产生电压(U2) ̇。 L3为高频扼流圈，它除了保证使输入电压(U1) ̇经Cc全部加在次级回路的中心抽头外，还要为后面两个包络检波器提供直流通路。 </vt:lpstr>
      <vt:lpstr>二极管VD1、VD2和两个C、 RL组成平衡的包络检波器使信号差动输出。在实际中， 鉴频器电路还可以有其他形式，如接地点改接在下端（图中虚线所示），检波负载电容用一 个电容代替并可省去高频扼流圈。          互感耦合相位鉴频器的工作原理可分为移相网络的频率相位变换、加法器的相位幅度变换和包络检波器的差动检波三个过程。 </vt:lpstr>
      <vt:lpstr>PowerPoint 演示文稿</vt:lpstr>
      <vt:lpstr> 一、频率-相位变换          频率-相位变换是由图7-20所示的互感耦合回路完成的。由图7-20（ b）的等效电路可知，初级回路电感L1中的电流为      </vt:lpstr>
      <vt:lpstr>式中， Zf为次级回路对初级回路的反射阻抗，在互感M较小时， Zf可以忽略。考虑初、次级回路均为高Q回路， r1也可忽略。这样，式（ 7-44）可近似为           初级电流在次级回路产生的感应电动势为             感应电动势(U_2^′ ) ̇在次级回路形成的电流(I2) ̇为   </vt:lpstr>
      <vt:lpstr>          ( I2) ̇流经C2，在C2上形成的电压(U2) ̇为    </vt:lpstr>
      <vt:lpstr>式中，                为耦合因子，                                                                                                         为次级回路的阻抗角。</vt:lpstr>
      <vt:lpstr>        上式表明， U ̇2与 U ̇1之间的幅值和相位关系都将随输入信号的频率变化。但在f0附近幅值变化不大，而相位变化明显。 U ̇2与 U ̇1之间的相位差为 "π" /2－φ。φ与频率的关系及 "π" /2－φ与频率的关系如图7-21所示。由此可知，当f＝f0 ＝fc时，次级回路谐振， U ̇2与 U ̇1之间的相位差为 "π" /2（引入的固定相差）；当f＞ f0 ＝ fc时，次级回路成感性， U ̇2与 U ̇1 之间的相差为０～ "π" /2；当f ＜ f0 ＝ fc 时，次级回路成容性，U ̇2与 U ̇1 之间的相位差为"π" /2～π。 </vt:lpstr>
      <vt:lpstr>PowerPoint 演示文稿</vt:lpstr>
      <vt:lpstr>         由上可以看出，在一定频率范围内， U ̇2与 U ̇1间的相差与频率之间具有线性关系。因而互感耦合回路可以作为线性相移网络，其中固定相差π/2是由互感形成的。           应当注意，与鉴相器不同，由于 U ̇2由耦合回路产生，相移网络由谐振回路近似形成， 因此， U ̇2的幅度随频率变化。但在回路通频带之内，幅度基本不变。 </vt:lpstr>
      <vt:lpstr>二、相位-幅度变换         根据图中规定的U ̇2与 U ̇1的极性，图7-19电路可简化为图7-22。这样，在两个检波二极管上的高频电压分别为 </vt:lpstr>
      <vt:lpstr>PowerPoint 演示文稿</vt:lpstr>
      <vt:lpstr>         合成矢量的幅度随U ̇2与 U ̇1间的相差而变化（ FM-PM-AM 信号），如图7-23所示。 </vt:lpstr>
      <vt:lpstr>          由此可见：         （ １） f ＝ f0＝fc时， U ̇D2与 U ̇D1的振幅相等，即UD1＝UD2；         （ ２）f ＞f0 ＝fc时， UD1 ＞ UD2 ，随着f的降低，两者差值将加大；         （ ３） f ＜ f0＝fc时， UD1 ＜ UD2 ，随着f的增加，两者差值也将加大。 </vt:lpstr>
      <vt:lpstr>三、检波特性          由于是平衡电路，两个包络检波器的检波系数Kd1＝Kd2＝Kd，包络检波器的输出分别为uo1＝Kd1Ud1、 uo2＝Kd2Ud2 。鉴频器的输出电压为           由上面分析可知，当f ＝ f0＝fc时，鉴频器输出为零；当f ＞f0 ＝fc时，鉴频器输出为正；当f ＜ f0＝fc时，鉴频器输出为负。由此可得此鉴频器的鉴频特性，如图7-23（ a）所示，为正极性。在瞬时频偏为零（ f ＝ f0＝fc ）时输出也为零，这是靠固定相移π/2及平衡差动输出来保证的。</vt:lpstr>
      <vt:lpstr>        在理想情况下，鉴频特性不受耦合回路的幅频特性的影响，调频信号通过耦合回路移 相后得到的是等幅电压，鉴频特性形状与耦合回路这一移相网络的相频特性相似，如图 7-24（ c）中曲线①所示。但实际上，鉴频特性受耦合回路的幅频特性和相频特性的共同作 用，可以认为是两者共同作用的结果，如图7-24（c）中曲线②所示。在频偏不大的情况下，随着频率的变化， U ̇2与 U ̇1幅度变化不大而相位变化明显，此时起主导作用的是两个信号的相位差，鉴频特性近似线性；当频偏较大时，相位变化趋于缓慢，此时起主导作用的是两个信号的振幅，由于U ̇2与 U ̇1幅度明显下降，从而引起合成电压下降。 </vt:lpstr>
      <vt:lpstr>PowerPoint 演示文稿</vt:lpstr>
      <vt:lpstr>       例7-4　互感耦合相位鉴频器电路如图7-25（ a）所示。        （ １）画出信号频率 f＜ fc时的矢量图；        （ ２）画出二极管VD1两端电压波形示意图；       （ ３）若鉴频特性如图7-25（b）所示， SD＝10mV/kHz， f01＝ f02＝fc＝10MHz，u1＝1.5cos(2π×107t＋15sin(4π ×103t))(V)，求输出电压uo＝？        （ ４）当发送端调制信号的UΩ加大一倍时，画出uo的波形示意图；        （ ５）说明 VD1断开时能否鉴频？         （ ６）定性画出次级回路中 L2的中心抽头向下偏移时的鉴频特性曲线。  </vt:lpstr>
      <vt:lpstr>PowerPoint 演示文稿</vt:lpstr>
      <vt:lpstr>        题意分析：本题较为全面地考查相位鉴频的电路、工作原理、性能分析等。从题图可 以看出，这是一个互感耦合相位鉴频器的典型电路，对其线路形式和器件的配置要了如指 掌，对此电路与其他电路的异同点也要一清二楚。也就是说，一种电路形式也应该能举一 反三，触类旁通。这些题中，有的要求画矢量图，有的要求画波形图，有的要求画鉴频特性 曲线，这些都涉及鉴频器的基本工作原理。因此，鉴频器（包括相位鉴频器）的工作原理要 非常清楚。解题时要根据所问的问题与鉴频器工作原理中相关部分的关系来分析。</vt:lpstr>
      <vt:lpstr>         解　（ １）从工作原理可知，在f＜fc时的矢量图如图7-26（ a）所示。 </vt:lpstr>
      <vt:lpstr>       （ ２）二极管 VD1两端的电压为   其波形如图7-26（b）所示。         （ ３）由题知，输入信号u1的频率变化部分为              根据题中的条件，鉴频器的鉴频特性曲线的鉴频带宽为±40kHz，大于 Δ fm，而在鉴 频带宽之内为线性鉴频，鉴频灵敏度 SD＝10mv/kHz，因此，输出电压为   </vt:lpstr>
      <vt:lpstr>        （ ４）在发送端，调制电路确定后，调制灵敏度就确定了。若UΩ加大一倍，则调频信号的频偏也将加大一倍，即变成：          Δ fm＝60kHz＞鉴频带宽，在接收端必然产生失真。主要是在已调信号瞬时频偏大于鉴频带宽时输出会限幅，如图7-26（ c）所示。 </vt:lpstr>
      <vt:lpstr>       （ ５）当 VD1断开时， CL1上无电压变化，而CL2上的电压变化仍能反映输入信号的频率 变化，因此仍可鉴频。同样道理，若只有VD2断开时也可鉴频。        （ ６） L2的中心抽头的移动只是改变 ±(U2) ̇/2的对称性，即|U ̇D1|、 |U ̇D2|的大小，从而改变在 Δ f＝0时uo的大小，而不会使鉴频特性在频率（偏）轴上平移。中心抽头向下平移，会使(U2) ̇/2增回一个 Δ ，使－(U2) ̇/2减小一个 Δ ，从而使输出在Δ f＝0时大于0，如图7-26（d）所示。           </vt:lpstr>
      <vt:lpstr>        讨论：相位鉴频器的本质是将调频信号的频率变化转化为相位变化，然后进行鉴相。其核心是频相转换。不同的相位鉴频器，其频 相转换电路不同，但其原理相似，应予以掌握。</vt:lpstr>
      <vt:lpstr>                 第六节　调频收发机电路 一、调频发射机电路         如图7-27所示一个完整的调频发射机由三部分组成：振荡器、调制器和放大器。 88~108MHz的发射频率由可变电容 Cj来调节。输入到麦克风的声音转换成电信号之后， 被送到晶体管T1的基极。晶体管 T1被用作振荡器，其振荡频率为88~108MHz 。振荡频率由 R2、 C2、 L2和 L3的值决定。调频发射机发射的信号被调频接收机接收。该电路参数具体参数如下： R1＝180kΩ， R2＝10kΩ， R3＝15kΩ， R4＝4.7kΩ， C1＝10nF， C2＝10pF， C3＝20nF， C4＝0.01μF， C5＝1μF/10V， C6 ＝4.7pF， C7＝10nF， C8＝3.3pF，Cj＝22pF，V是BF194B。   </vt:lpstr>
      <vt:lpstr>PowerPoint 演示文稿</vt:lpstr>
      <vt:lpstr>          如图7-28所示的变容二极管VHF波段频率调制电路，它是可以在76~90MHz的FM广 播波段使用的频率调制FM发射机，通常也称作无线电话筒，用FM广播接收机接收其信号。             用V1把驻极电容话筒产生的信号放大到二极管的工作电压。80MHz频段的信号由 V2构成的LC振荡电路产生。如图所示， L1的构成是把导线绕在带磁心的绕线架上，通过 调整磁心便可使振荡频率在76~90MHz之间变化。</vt:lpstr>
      <vt:lpstr>        用变容二极管1S2236改变谐振回路的频率，直接进行FM调制，ECM输出3MV时， 可得到±25kHz的调制度。           进行了FM调制的信号被高频放大器 TT3放大到2.3MV 左右，然后送至天线。 </vt:lpstr>
      <vt:lpstr>PowerPoint 演示文稿</vt:lpstr>
      <vt:lpstr>二、调频接收机电路          如图7-29所示调频接收电路，该电路由芯片 TEA5591 (IC1)组成。首先调频发射信号被天线接收，被送到IC1的第2个管脚并通过由L2、 C4组成的带通滤波器。送到IC1的射频信号被放大并被C9、VC1、 L1组成的回路调谐。 L3、 C8和 VC2组成振荡器，它的输出被送到IC1的22、23号管脚，与调谐后的信号混频从而得到中频的FM信号。陶瓷滤波器 XT1、XT2用来滤出中频频率并被送到IC1的4号管脚。内部检测器用来检测调频信号。 调频接收机最终得到的信号从11号管脚获得，并被送到后续的放大器。该电路参数如下： R1＝820Ω， C1、 C2＝4.7μF/355V， C3＝470pF， C5 ＝</vt:lpstr>
      <vt:lpstr>470pF， C4 ＝22pF， C6 ＝0.02 μF ，C7 ＝0.01 μF ，C10 ＝0.01 μF ，C8 ＝27pF ，C9 ＝27pF ，C11 ＝47nF ，C12 ＝220 μF/25V ，VC1 ＝22pF ，VC2 ＝39pF ， IC1为 TEA5591 ，VD为1N4007。</vt:lpstr>
      <vt:lpstr>PowerPoint 演示文稿</vt:lpstr>
      <vt:lpstr>         如图7-30所示集成相位鉴频器是由线性相移网络（由 C1、 C2和 L组成）与模拟乘法器（ BG314或 MC1496）共同组成。它是把移相前后的信号直接在模拟乘法器中相乘来实现鉴 频的。输入调频信号 U1(t)经相移网络后输出的信号为 U2(t) ，其相位对于 U1(t)而言是变 化的，若网络具有线性移相特性，则 U2(t)相对于 U1(t)的瞬时变化规律与 U1(t)相对于 U1(f)的瞬时频率变化规律是一致的。 U1(t)与 U2(t)相对于 U1(t)相位变化规律的低频信 号，以及乘法器和低通滤波器（由 Rφ、 Cφ组成）实际组成一个鉴相器。 </vt:lpstr>
      <vt:lpstr>PowerPoint 演示文稿</vt:lpstr>
      <vt:lpstr>                           思考题与练习题      7-1　角调制 试确定：      （ １）最大频偏；       （ ２）最大相偏；       （ ３）信号带宽；       （ ４）此信号在单位电阻上的功率；      （ ５）能否确定这是FM波还是PM波？      （ ６）调制电压。  </vt:lpstr>
      <vt:lpstr>       7-2　调制信号 ，调频灵敏度                               ，载波信号为uc＝5cos2π ×107t（ V），试写出此FM 信号表达式。          7-3　调制信号如图P7-1所示。        （ １）画出FM波的 Δ ω (t)和 Δ φ(t)曲线；        （ ２）画出PM波的 Δ ω (t)和 Δ φ(t)曲线；        （ ３）画出FM波和PM波的波形草图。 </vt:lpstr>
      <vt:lpstr>PowerPoint 演示文稿</vt:lpstr>
      <vt:lpstr>        7-4　频率为100MHz的载波被频率为5kHz的正弦信号调制，最大频偏为50kHz， 求此时FM 波的带宽。若 UΩ 加倍， F不变，带宽是多少？若 F不变， UΩ增大一倍，带宽如 何？若 UΩ和 F 都增大一倍，带宽又如何？          7-5　有一个 AM波和FM波，调制信号均为 uΩ (t)＝0.1sin(2π×103t)（ Ｖ），载频均 为1MHz。FM器的调频灵敏度为 kf＝1kHz/V，动态范围大于20V。        （ １）求 AM波和FM波的信号带宽；        （ ２）若 uΩ (t)＝20sin(2π×103t)（ Ｖ） ，再计算 AM 波和FM波的带宽；        （ ３）由（ 1）、（ 2）可得出什么结论。</vt:lpstr>
      <vt:lpstr>         7-6　已知某调频电路调制信号频率为400Hz，振幅为2.4V，调制指数为60，求最大频偏。当调制信号频率减为250Hz，同时振幅上升为32V时，调制指数将变为多少？           7-7　已知载波 uc ＝10cos2π×108t（V），调制信号 uΩ (t)＝ cos2π×103t（V） ，最大频 偏 Δ fm＝40kHz。         （ １）求调频波表达式和有效带宽BW；         （ ２）若调制信号 uΩ (t)＝ 3cos2π×103t ，则 mf为多少？BW为多少？</vt:lpstr>
      <vt:lpstr>         7-8　图P7-2是某调幅波 u(t)的频谱结构图，试问：        （ １）已调信号的标准表达式 us(t)是什么？        （ ２）调制深度 m为多少？        （ ３）试对应画出调制信号 uΩ (t)、载波 uc(t) 及已调信号 us(t)的时域波形。 </vt:lpstr>
      <vt:lpstr>PowerPoint 演示文稿</vt:lpstr>
      <vt:lpstr>        7-9　调频振荡器回路由电感L和变容二极管组成。 L ＝2μH，变容二极管参数为：Cj0＝225pF， γ＝0.5， uφ＝0.6V， UQ ＝－6V，调制电压为 uΩ(t)＝3cos(104t)（ V）。求输出调频波的：        （ １）载频；        （ ２）由调制信号引起的载频漂移；        （ ３）最大频偏；        （ ４）调频系数；        （ ５）二阶失真系数。</vt:lpstr>
      <vt:lpstr>        7-10　调频振荡器回路的电容为变容二极管，其压控特性为                                       ，u为变容二极管反向电压的绝对值。反向偏压EQ＝4V，振荡中心频率为10MHz，调制电压为uΩ(t)＝cosΩt（V）。       （ １）求在中心频率附近的线性调制灵敏度；        （ ２）当要求 Kf2＜1％时，求允许的最大频偏值。</vt:lpstr>
      <vt:lpstr>        7-11　某鉴频器的鉴频特性为正弦型， Bm＝200kHz，写出此鉴频器的鉴频特性表达式。          7-12　某鉴频器的鉴频特性如图P7-3所示，鉴频器的输出电压为 uo(t)＝cos(4π×103t)（ V），试问：        （ １）鉴频跨导SD为多少？       （ ２）写出输入信号uFM(t)和原调制信号uΩ的表达式；       （ ３）若此鉴频器为互感耦合相位鉴频器，要得到正极性的鉴频特性，如何改变电路？ </vt:lpstr>
      <vt:lpstr>PowerPoint 演示文稿</vt:lpstr>
      <vt:lpstr>         7-13　已知某鉴频器的输入信号为uFM＝3sin[ωct＋10sin(2π×103t )]（ V），鉴频跨导为SD＝－5mV/kHz，线性鉴频范围大于2Δ fm。求输出电压uo的表示式。            7-14　 某鉴频器的鉴频特性如 图 P7-4所 示。输入信 号为ui＝Uisin[ωct ＋mfsin(2πFt)]（ V），试画出下列两种情况下输出电压波形。         （ １） F ＝1MHz， mf ＝6；         （ ２） F ＝1MHz， mf＝12。 </vt:lpstr>
      <vt:lpstr>PowerPoint 演示文稿</vt:lpstr>
      <vt:lpstr>       7-15　某鉴频器输入信号 uFM＝3cos[2π×106t＋5sin(2π×103t)]（ V），其鉴频特性曲线如图P7-5所示。试回答下列问题：        （ １）求电路的鉴频灵敏度 SD。        （ ２）当输入调频信号uFM时，求输出电压 uo。        （ ３）将 uFM的调制信号频率增大1倍后作为输入信号，说明输出 uo有无变化？若将调制信号的幅度增大1倍后再作为输入信号，则输出uo又有何变化？</vt:lpstr>
      <vt:lpstr>PowerPoint 演示文稿</vt:lpstr>
      <vt:lpstr>        7-16　在如图P7-6所示的两个电路中，哪个能实现包络检波，哪个能实现鉴频，相 应的回路参数如何配置？ </vt:lpstr>
      <vt:lpstr>        7-17　对于图P7-7所示的互感耦合叠加型相位鉴频器，试回答下列问题：        （ １）若鉴频器输入端电压 u1＝2cos[2π×107t＋3sin(4π×103t)]（ V），已知电路的鉴频灵敏度 SD＝－0.2×10-4V/Hz，问能否确定输出电压 uo？        （ ２）若将次级线圈的同名端和异名端互换，则鉴频特性有何变化？        （ ３）若二极管的接法分别出现下列情况： ① 两管的电机均反接； ② 其中 VD2管的电极反接； ③ 其中 VD1 管断开； 则鉴频特性有何变化？        （ ４）若次级中心抽头偏离中间点，则鉴频特性有何变化？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denyiefei</dc:creator>
  <cp:lastModifiedBy>lenovo</cp:lastModifiedBy>
  <cp:revision>59</cp:revision>
  <dcterms:created xsi:type="dcterms:W3CDTF">2017-08-04T05:34:34Z</dcterms:created>
  <dcterms:modified xsi:type="dcterms:W3CDTF">2017-08-29T03:25:44Z</dcterms:modified>
</cp:coreProperties>
</file>