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7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8" r:id="rId11"/>
    <p:sldId id="339" r:id="rId12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FFFF"/>
    <a:srgbClr val="8BAB00"/>
    <a:srgbClr val="0000FF"/>
    <a:srgbClr val="0000BD"/>
    <a:srgbClr val="FFFF00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59" autoAdjust="0"/>
  </p:normalViewPr>
  <p:slideViewPr>
    <p:cSldViewPr>
      <p:cViewPr varScale="1">
        <p:scale>
          <a:sx n="78" d="100"/>
          <a:sy n="78" d="100"/>
        </p:scale>
        <p:origin x="701" y="58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ECB300-261B-436C-A0AF-37D1EF322F98}" type="datetimeFigureOut">
              <a:rPr lang="zh-CN" altLang="en-US"/>
              <a:pPr>
                <a:defRPr/>
              </a:pPr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ADBFC7-87D9-494B-819A-82934F1070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37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8D8E7C-31C8-4B7D-B83D-932EF1DEEE1A}" type="datetimeFigureOut">
              <a:rPr lang="zh-CN" altLang="en-US"/>
              <a:pPr>
                <a:defRPr/>
              </a:pPr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4F57BA-3127-47E5-A506-953315B8FC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5"/>
          <p:cNvSpPr/>
          <p:nvPr userDrawn="1"/>
        </p:nvSpPr>
        <p:spPr>
          <a:xfrm>
            <a:off x="0" y="0"/>
            <a:ext cx="1219835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Rectangle 3"/>
          <p:cNvSpPr/>
          <p:nvPr userDrawn="1"/>
        </p:nvSpPr>
        <p:spPr bwMode="auto">
          <a:xfrm rot="16200000">
            <a:off x="-301624" y="1503362"/>
            <a:ext cx="1676400" cy="682625"/>
          </a:xfrm>
          <a:custGeom>
            <a:avLst/>
            <a:gdLst/>
            <a:ahLst/>
            <a:cxnLst/>
            <a:rect l="l" t="t" r="r" b="b"/>
            <a:pathLst>
              <a:path w="1512168" h="411499">
                <a:moveTo>
                  <a:pt x="0" y="0"/>
                </a:moveTo>
                <a:lnTo>
                  <a:pt x="1512168" y="0"/>
                </a:lnTo>
                <a:lnTo>
                  <a:pt x="1512168" y="111467"/>
                </a:lnTo>
                <a:lnTo>
                  <a:pt x="1512168" y="260647"/>
                </a:lnTo>
                <a:lnTo>
                  <a:pt x="1512168" y="351491"/>
                </a:lnTo>
                <a:cubicBezTo>
                  <a:pt x="1512168" y="384633"/>
                  <a:pt x="1485302" y="411499"/>
                  <a:pt x="1452160" y="411499"/>
                </a:cubicBezTo>
                <a:lnTo>
                  <a:pt x="60008" y="411499"/>
                </a:lnTo>
                <a:cubicBezTo>
                  <a:pt x="26866" y="411499"/>
                  <a:pt x="0" y="384633"/>
                  <a:pt x="0" y="351491"/>
                </a:cubicBezTo>
                <a:lnTo>
                  <a:pt x="0" y="260647"/>
                </a:lnTo>
                <a:lnTo>
                  <a:pt x="0" y="111467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6109" tIns="38049" rIns="38049" bIns="76109"/>
          <a:lstStyle/>
          <a:p>
            <a:pPr defTabSz="9132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spc="-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85838" y="1041400"/>
            <a:ext cx="2809875" cy="1641475"/>
          </a:xfrm>
          <a:prstGeom prst="roundRect">
            <a:avLst>
              <a:gd name="adj" fmla="val 694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6109" tIns="38049" rIns="38049" bIns="76109"/>
          <a:lstStyle/>
          <a:p>
            <a:pPr defTabSz="912813"/>
            <a:endParaRPr lang="en-US" altLang="zh-CN" sz="150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 userDrawn="1"/>
        </p:nvSpPr>
        <p:spPr bwMode="auto">
          <a:xfrm>
            <a:off x="9339263" y="2532063"/>
            <a:ext cx="1611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>
                <a:solidFill>
                  <a:schemeClr val="bg1"/>
                </a:solidFill>
                <a:latin typeface="Agency FB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600">
              <a:solidFill>
                <a:schemeClr val="bg1"/>
              </a:solidFill>
              <a:latin typeface="Agency FB" pitchFamily="34" charset="0"/>
              <a:ea typeface="Adobe 宋体 Std L"/>
              <a:cs typeface="Adobe 宋体 Std L"/>
            </a:endParaRPr>
          </a:p>
        </p:txBody>
      </p:sp>
      <p:sp>
        <p:nvSpPr>
          <p:cNvPr id="11" name="矩形 40"/>
          <p:cNvSpPr/>
          <p:nvPr userDrawn="1"/>
        </p:nvSpPr>
        <p:spPr>
          <a:xfrm>
            <a:off x="4721225" y="0"/>
            <a:ext cx="304800" cy="6858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41"/>
          <p:cNvSpPr/>
          <p:nvPr userDrawn="1"/>
        </p:nvSpPr>
        <p:spPr>
          <a:xfrm>
            <a:off x="4675188" y="170180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42"/>
          <p:cNvSpPr/>
          <p:nvPr userDrawn="1"/>
        </p:nvSpPr>
        <p:spPr>
          <a:xfrm>
            <a:off x="4675188" y="2682875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43"/>
          <p:cNvSpPr/>
          <p:nvPr userDrawn="1"/>
        </p:nvSpPr>
        <p:spPr>
          <a:xfrm>
            <a:off x="4675188" y="3663950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44"/>
          <p:cNvSpPr/>
          <p:nvPr userDrawn="1"/>
        </p:nvSpPr>
        <p:spPr>
          <a:xfrm>
            <a:off x="4675188" y="4645025"/>
            <a:ext cx="396875" cy="3952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11093450" y="6259513"/>
            <a:ext cx="982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solidFill>
                  <a:srgbClr val="BFBFBF"/>
                </a:solidFill>
                <a:latin typeface="Calibri" pitchFamily="34" charset="0"/>
              </a:rPr>
              <a:t>—  </a:t>
            </a:r>
            <a:fld id="{61923A83-7666-4FB2-8161-2FC2AF0D75A7}" type="slidenum">
              <a:rPr lang="zh-CN" altLang="en-US" sz="1600" smtClean="0">
                <a:solidFill>
                  <a:srgbClr val="BFBFB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r>
              <a:rPr lang="zh-CN" altLang="en-US" sz="1600">
                <a:solidFill>
                  <a:srgbClr val="BFBFBF"/>
                </a:solidFill>
                <a:latin typeface="Calibri" pitchFamily="34" charset="0"/>
              </a:rPr>
              <a:t> </a:t>
            </a:r>
            <a:r>
              <a:rPr lang="en-US" altLang="zh-CN" sz="1600">
                <a:solidFill>
                  <a:srgbClr val="BFBFBF"/>
                </a:solidFill>
                <a:latin typeface="Calibri" pitchFamily="34" charset="0"/>
              </a:rPr>
              <a:t>—</a:t>
            </a:r>
            <a:r>
              <a:rPr lang="zh-CN" altLang="en-US" sz="1600">
                <a:solidFill>
                  <a:srgbClr val="BFBFBF"/>
                </a:solidFill>
                <a:latin typeface="Calibri" pitchFamily="34" charset="0"/>
              </a:rPr>
              <a:t> </a:t>
            </a:r>
            <a:endParaRPr lang="zh-CN" altLang="en-US" sz="1600">
              <a:solidFill>
                <a:srgbClr val="BFBF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 descr="E:\work-ZD\教案、ppt、微课、说课\中德应大-标-中英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76200"/>
            <a:ext cx="44608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985838" y="1041400"/>
            <a:ext cx="2809876" cy="1606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sz="44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5" name="文本占位符 11263"/>
          <p:cNvSpPr>
            <a:spLocks noGrp="1"/>
          </p:cNvSpPr>
          <p:nvPr>
            <p:ph type="body" sz="quarter" idx="13"/>
          </p:nvPr>
        </p:nvSpPr>
        <p:spPr>
          <a:xfrm>
            <a:off x="5451103" y="1648396"/>
            <a:ext cx="5904656" cy="700484"/>
          </a:xfrm>
          <a:prstGeom prst="rect">
            <a:avLst/>
          </a:prstGeom>
        </p:spPr>
        <p:txBody>
          <a:bodyPr/>
          <a:lstStyle>
            <a:lvl1pPr marL="0" indent="0" fontAlgn="ctr">
              <a:spcBef>
                <a:spcPts val="0"/>
              </a:spcBef>
              <a:buNone/>
              <a:defRPr sz="4000" b="1">
                <a:latin typeface="华文行楷" pitchFamily="2" charset="-122"/>
                <a:ea typeface="华文行楷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8" name="文本占位符 11263"/>
          <p:cNvSpPr>
            <a:spLocks noGrp="1"/>
          </p:cNvSpPr>
          <p:nvPr>
            <p:ph type="body" sz="quarter" idx="14"/>
          </p:nvPr>
        </p:nvSpPr>
        <p:spPr>
          <a:xfrm>
            <a:off x="5451103" y="2584500"/>
            <a:ext cx="5904656" cy="700484"/>
          </a:xfrm>
          <a:prstGeom prst="rect">
            <a:avLst/>
          </a:prstGeom>
        </p:spPr>
        <p:txBody>
          <a:bodyPr/>
          <a:lstStyle>
            <a:lvl1pPr marL="0" indent="0" fontAlgn="ctr">
              <a:spcBef>
                <a:spcPts val="0"/>
              </a:spcBef>
              <a:buNone/>
              <a:defRPr sz="4000" b="1">
                <a:latin typeface="华文行楷" pitchFamily="2" charset="-122"/>
                <a:ea typeface="华文行楷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9" name="文本占位符 11263"/>
          <p:cNvSpPr>
            <a:spLocks noGrp="1"/>
          </p:cNvSpPr>
          <p:nvPr>
            <p:ph type="body" sz="quarter" idx="15"/>
          </p:nvPr>
        </p:nvSpPr>
        <p:spPr>
          <a:xfrm>
            <a:off x="5451103" y="3520604"/>
            <a:ext cx="5904656" cy="700484"/>
          </a:xfrm>
          <a:prstGeom prst="rect">
            <a:avLst/>
          </a:prstGeom>
        </p:spPr>
        <p:txBody>
          <a:bodyPr/>
          <a:lstStyle>
            <a:lvl1pPr marL="0" indent="0" fontAlgn="ctr">
              <a:spcBef>
                <a:spcPts val="0"/>
              </a:spcBef>
              <a:buNone/>
              <a:defRPr sz="4000" b="1">
                <a:latin typeface="华文行楷" pitchFamily="2" charset="-122"/>
                <a:ea typeface="华文行楷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0" name="文本占位符 11263"/>
          <p:cNvSpPr>
            <a:spLocks noGrp="1"/>
          </p:cNvSpPr>
          <p:nvPr>
            <p:ph type="body" sz="quarter" idx="16"/>
          </p:nvPr>
        </p:nvSpPr>
        <p:spPr>
          <a:xfrm>
            <a:off x="5451103" y="4456708"/>
            <a:ext cx="5904656" cy="700484"/>
          </a:xfrm>
          <a:prstGeom prst="rect">
            <a:avLst/>
          </a:prstGeom>
        </p:spPr>
        <p:txBody>
          <a:bodyPr/>
          <a:lstStyle>
            <a:lvl1pPr marL="0" indent="0" fontAlgn="ctr">
              <a:spcBef>
                <a:spcPts val="0"/>
              </a:spcBef>
              <a:buNone/>
              <a:defRPr sz="4000" b="1">
                <a:latin typeface="华文行楷" pitchFamily="2" charset="-122"/>
                <a:ea typeface="华文行楷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575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60363" y="0"/>
            <a:ext cx="336550" cy="9080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60363" y="908050"/>
            <a:ext cx="4368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165850"/>
            <a:ext cx="121983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:\work-ZD\教案、ppt、微课、说课\中德应大-标-中英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76200"/>
            <a:ext cx="39893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68071" y="107677"/>
            <a:ext cx="4554424" cy="692696"/>
          </a:xfrm>
          <a:prstGeom prst="rect">
            <a:avLst/>
          </a:prstGeom>
        </p:spPr>
        <p:txBody>
          <a:bodyPr/>
          <a:lstStyle>
            <a:lvl1pPr algn="l" fontAlgn="ctr">
              <a:defRPr sz="36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0"/>
          </p:nvPr>
        </p:nvSpPr>
        <p:spPr>
          <a:xfrm>
            <a:off x="528638" y="1412874"/>
            <a:ext cx="11187162" cy="45364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defRPr>
            </a:lvl1pPr>
            <a:lvl2pPr>
              <a:defRPr b="1">
                <a:latin typeface="华文楷体" pitchFamily="2" charset="-122"/>
                <a:ea typeface="华文楷体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70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&#23610;&#24230;&#21464;&#25442;&#24847;&#20041;.ppt" TargetMode="External"/><Relationship Id="rId5" Type="http://schemas.openxmlformats.org/officeDocument/2006/relationships/hyperlink" Target="&#23610;&#24230;&#21464;&#25442;&#20363;1.ppt" TargetMode="Externa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hyperlink" Target="&#26102;&#31227;&#20030;&#20363;3.ppt" TargetMode="Externa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hyperlink" Target="&#26102;&#31227;&#23610;&#24230;&#20030;&#20363;.pp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hyperlink" Target="&#26102;&#31227;&#29305;&#24615;&#20030;&#20363;.ppt" TargetMode="External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hyperlink" Target="&#39057;&#31227;&#65288;&#35843;&#21046;&#65289;&#29305;&#24615;&#20363;.ppt" TargetMode="Externa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hyperlink" Target="&#21367;&#31215;&#23450;&#29702;&#20030;&#20363;.ppt" TargetMode="Externa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hyperlink" Target="&#26102;&#22495;&#24494;&#20998;&#31215;&#20998;&#29305;&#24615;&#20363;2.ppt" TargetMode="External"/><Relationship Id="rId4" Type="http://schemas.openxmlformats.org/officeDocument/2006/relationships/image" Target="../media/image10.wmf"/><Relationship Id="rId9" Type="http://schemas.openxmlformats.org/officeDocument/2006/relationships/hyperlink" Target="&#26102;&#22495;&#24494;&#20998;&#29305;&#24615;&#20363;1.pp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&#39057;&#22495;&#24494;&#20998;&#31215;&#20998;&#29305;&#24615;&#20363;2.ppt" TargetMode="External"/><Relationship Id="rId3" Type="http://schemas.openxmlformats.org/officeDocument/2006/relationships/oleObject" Target="../embeddings/oleObject12.bin"/><Relationship Id="rId7" Type="http://schemas.openxmlformats.org/officeDocument/2006/relationships/hyperlink" Target="&#39057;&#22495;&#24494;&#20998;&#31215;&#20998;&#29305;&#24615;&#20363;1.pp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985838" y="1041400"/>
            <a:ext cx="2809875" cy="160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</a:pPr>
            <a:endParaRPr lang="zh-CN" altLang="en-US" sz="4000"/>
          </a:p>
        </p:txBody>
      </p:sp>
      <p:sp>
        <p:nvSpPr>
          <p:cNvPr id="3076" name="文本占位符 3"/>
          <p:cNvSpPr>
            <a:spLocks noGrp="1"/>
          </p:cNvSpPr>
          <p:nvPr>
            <p:ph type="body" sz="quarter" idx="14"/>
          </p:nvPr>
        </p:nvSpPr>
        <p:spPr bwMode="auto">
          <a:xfrm>
            <a:off x="5235575" y="2564904"/>
            <a:ext cx="6336208" cy="700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一、傅里叶变换的性质</a:t>
            </a:r>
          </a:p>
        </p:txBody>
      </p:sp>
      <p:graphicFrame>
        <p:nvGraphicFramePr>
          <p:cNvPr id="3077" name="Object 30"/>
          <p:cNvGraphicFramePr>
            <a:graphicFrameLocks noChangeAspect="1"/>
          </p:cNvGraphicFramePr>
          <p:nvPr/>
        </p:nvGraphicFramePr>
        <p:xfrm>
          <a:off x="1150938" y="1628775"/>
          <a:ext cx="24272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1167850" imgH="656934" progId="Visio.Drawing.6">
                  <p:embed/>
                </p:oleObj>
              </mc:Choice>
              <mc:Fallback>
                <p:oleObj name="Visio" r:id="rId3" imgW="1167850" imgH="656934" progId="Visio.Drawing.6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628775"/>
                        <a:ext cx="24272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WordArt 31"/>
          <p:cNvSpPr>
            <a:spLocks noChangeArrowheads="1" noChangeShapeType="1" noTextEdit="1"/>
          </p:cNvSpPr>
          <p:nvPr/>
        </p:nvSpPr>
        <p:spPr bwMode="auto">
          <a:xfrm>
            <a:off x="1203325" y="1268413"/>
            <a:ext cx="2374900" cy="13684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799999"/>
              </a:avLst>
            </a:prstTxWarp>
          </a:bodyPr>
          <a:lstStyle/>
          <a:p>
            <a:pPr algn="ctr"/>
            <a:r>
              <a:rPr lang="zh-CN" altLang="en-US" sz="4000" b="1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隶书"/>
                <a:ea typeface="隶书"/>
              </a:rPr>
              <a:t>信号与系统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DCC9F519-C3D3-41B8-8BD0-48BFA01B8F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8" y="107950"/>
            <a:ext cx="5260975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207D8AE-1E91-4F5A-ADD2-3585E67BE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11114088" cy="11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本节课我们主要讨论了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）傅里叶变换的性质。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AED17AA-7ABF-4DEE-B9B5-47F5A7C7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4529138"/>
            <a:ext cx="4583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课后习题：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3.15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3.16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3283F0D-74EE-490D-9BCF-1E85F7D686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8338" y="107950"/>
            <a:ext cx="5260975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预习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EB4B725-28B6-4B9A-8E20-8E07B58B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371600"/>
            <a:ext cx="10760075" cy="25766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下节课我们将要讨论线性系统的频域分析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）请对比周期信号与非周期信号傅里叶频域分析的异同？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>
                <a:latin typeface="+mn-ea"/>
              </a:rPr>
              <a:t>）请对比时域分析与傅里叶</a:t>
            </a:r>
            <a:r>
              <a:rPr lang="zh-CN" altLang="en-US" sz="2800" dirty="0">
                <a:latin typeface="+mn-ea"/>
              </a:rPr>
              <a:t>频域分析的异同？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E447E51B-CF81-4B45-AC45-E5DA1B93E0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5257" y="188640"/>
            <a:ext cx="5260975" cy="692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课程目标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75FEE58B-B525-416B-885E-301CBA69BC09}"/>
              </a:ext>
            </a:extLst>
          </p:cNvPr>
          <p:cNvSpPr>
            <a:spLocks noGrp="1"/>
          </p:cNvSpPr>
          <p:nvPr>
            <p:ph sz="quarter" idx="10"/>
          </p:nvPr>
        </p:nvSpPr>
        <p:spPr bwMode="auto">
          <a:xfrm>
            <a:off x="482551" y="1124744"/>
            <a:ext cx="11474450" cy="50403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掌握傅里叶变换的性质。（考点）</a:t>
            </a:r>
            <a:endParaRPr lang="en-US" altLang="zh-CN" dirty="0"/>
          </a:p>
          <a:p>
            <a:pPr algn="just">
              <a:lnSpc>
                <a:spcPct val="140000"/>
              </a:lnSpc>
              <a:defRPr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640159" y="162718"/>
            <a:ext cx="7799388" cy="571500"/>
          </a:xfrm>
          <a:prstGeom prst="rect">
            <a:avLst/>
          </a:prstGeom>
        </p:spPr>
        <p:txBody>
          <a:bodyPr/>
          <a:lstStyle>
            <a:lvl1pPr algn="l" rtl="0" eaLnBrk="0" fontAlgn="ctr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/>
              <a:t>4.</a:t>
            </a:r>
            <a:r>
              <a:rPr lang="zh-CN" altLang="en-US" sz="3200" dirty="0"/>
              <a:t>尺度变换性质</a:t>
            </a:r>
            <a:r>
              <a:rPr lang="en-US" altLang="zh-CN" sz="3200" dirty="0"/>
              <a:t>(Scaling Transform Property)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34707" y="1556792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那么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4559" y="2492896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是非零实常数。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503145"/>
              </p:ext>
            </p:extLst>
          </p:nvPr>
        </p:nvGraphicFramePr>
        <p:xfrm>
          <a:off x="4738688" y="1441450"/>
          <a:ext cx="33099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公式" r:id="rId3" imgW="1269720" imgH="393480" progId="Equation.3">
                  <p:embed/>
                </p:oleObj>
              </mc:Choice>
              <mc:Fallback>
                <p:oleObj name="公式" r:id="rId3" imgW="1269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441450"/>
                        <a:ext cx="3309937" cy="10175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30634" y="3573016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= -1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575745" y="3614291"/>
            <a:ext cx="3899694" cy="5381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 t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-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</a:p>
        </p:txBody>
      </p:sp>
      <p:sp>
        <p:nvSpPr>
          <p:cNvPr id="29" name="Oval 10">
            <a:hlinkClick r:id="rId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986607" y="4493399"/>
            <a:ext cx="1269524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" name="Oval 11">
            <a:hlinkClick r:id="rId6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2485309" y="4511032"/>
            <a:ext cx="1269525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意义</a:t>
            </a:r>
          </a:p>
        </p:txBody>
      </p:sp>
    </p:spTree>
    <p:extLst>
      <p:ext uri="{BB962C8B-B14F-4D97-AF65-F5344CB8AC3E}">
        <p14:creationId xmlns:p14="http://schemas.microsoft.com/office/powerpoint/2010/main" val="3923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7" grpId="0" autoUpdateAnimBg="0"/>
      <p:bldP spid="28" grpId="0" animBg="1" autoUpdateAnimBg="0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Grp="1" noChangeArrowheads="1"/>
          </p:cNvSpPr>
          <p:nvPr>
            <p:ph type="title"/>
          </p:nvPr>
        </p:nvSpPr>
        <p:spPr>
          <a:xfrm>
            <a:off x="698574" y="332656"/>
            <a:ext cx="8445425" cy="734144"/>
          </a:xfrm>
        </p:spPr>
        <p:txBody>
          <a:bodyPr/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时移特性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err="1">
                <a:latin typeface="Times New Roman" pitchFamily="18" charset="0"/>
                <a:cs typeface="Times New Roman" pitchFamily="18" charset="0"/>
              </a:rPr>
              <a:t>Timeshifting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Property)</a:t>
            </a: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381000" y="1309688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那么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81000" y="1981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“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为实常数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83415"/>
              </p:ext>
            </p:extLst>
          </p:nvPr>
        </p:nvGraphicFramePr>
        <p:xfrm>
          <a:off x="5505450" y="1333500"/>
          <a:ext cx="4233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公式" r:id="rId3" imgW="1473120" imgH="215640" progId="Equation.3">
                  <p:embed/>
                </p:oleObj>
              </mc:Choice>
              <mc:Fallback>
                <p:oleObj name="公式" r:id="rId3" imgW="1473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1333500"/>
                        <a:ext cx="4233863" cy="611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381000" y="26670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证明：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[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–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] </a:t>
            </a:r>
          </a:p>
        </p:txBody>
      </p:sp>
      <p:graphicFrame>
        <p:nvGraphicFramePr>
          <p:cNvPr id="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830037"/>
              </p:ext>
            </p:extLst>
          </p:nvPr>
        </p:nvGraphicFramePr>
        <p:xfrm>
          <a:off x="1679575" y="3257550"/>
          <a:ext cx="28114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公式" r:id="rId5" imgW="1143000" imgH="291960" progId="Equation.3">
                  <p:embed/>
                </p:oleObj>
              </mc:Choice>
              <mc:Fallback>
                <p:oleObj name="公式" r:id="rId5" imgW="11430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257550"/>
                        <a:ext cx="2811463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467298"/>
              </p:ext>
            </p:extLst>
          </p:nvPr>
        </p:nvGraphicFramePr>
        <p:xfrm>
          <a:off x="1643063" y="4089400"/>
          <a:ext cx="35718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公式" r:id="rId7" imgW="1434960" imgH="330120" progId="Equation.3">
                  <p:embed/>
                </p:oleObj>
              </mc:Choice>
              <mc:Fallback>
                <p:oleObj name="公式" r:id="rId7" imgW="1434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089400"/>
                        <a:ext cx="3571875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33283"/>
              </p:ext>
            </p:extLst>
          </p:nvPr>
        </p:nvGraphicFramePr>
        <p:xfrm>
          <a:off x="1601788" y="5067300"/>
          <a:ext cx="25098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公式" r:id="rId9" imgW="812520" imgH="215640" progId="Equation.3">
                  <p:embed/>
                </p:oleObj>
              </mc:Choice>
              <mc:Fallback>
                <p:oleObj name="公式" r:id="rId9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067300"/>
                        <a:ext cx="2509837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59">
            <a:hlinkClick r:id="rId11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6124813" y="2401521"/>
            <a:ext cx="1269524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" name="Oval 60">
            <a:hlinkClick r:id="rId12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6132750" y="3769946"/>
            <a:ext cx="1269524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4" name="Oval 61">
            <a:hlinkClick r:id="rId13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6049383" y="5065346"/>
            <a:ext cx="1521986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14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636215" y="1722834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，那么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636216" y="3427809"/>
            <a:ext cx="308669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“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ω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”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为实常数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6128"/>
              </p:ext>
            </p:extLst>
          </p:nvPr>
        </p:nvGraphicFramePr>
        <p:xfrm>
          <a:off x="622258" y="2492772"/>
          <a:ext cx="43227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公式" r:id="rId3" imgW="1498320" imgH="215640" progId="Equation.3">
                  <p:embed/>
                </p:oleObj>
              </mc:Choice>
              <mc:Fallback>
                <p:oleObj name="公式" r:id="rId3" imgW="1498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58" y="2492772"/>
                        <a:ext cx="4322763" cy="542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5592891" y="1341438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例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endParaRPr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640015" y="19891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(t) = e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j3t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←→ </a:t>
            </a: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(jω) = ?</a:t>
            </a: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5640015" y="2708275"/>
            <a:ext cx="414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1 ←→ 2πδ(ω)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e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j3t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×1←→ 2πδ(ω-3)</a:t>
            </a:r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5495553" y="980728"/>
            <a:ext cx="0" cy="518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80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6" name="Oval 57">
            <a:hlinkClick r:id="rId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6451465" y="4201746"/>
            <a:ext cx="1269524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575" y="179929"/>
            <a:ext cx="7426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频移性质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(Frequency Shifting Property)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12" grpId="0"/>
      <p:bldP spid="13" grpId="0" autoUpdateAnimBg="0"/>
      <p:bldP spid="14" grpId="0" build="p" autoUpdateAnimBg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640"/>
            <a:ext cx="8064500" cy="720080"/>
          </a:xfrm>
        </p:spPr>
        <p:txBody>
          <a:bodyPr/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卷积性质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(Convolution  Property)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250825" y="1268413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时域卷积定理：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23119" y="1916832"/>
            <a:ext cx="6172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那么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)*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04799" y="3048000"/>
            <a:ext cx="2538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频域卷积定理：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151111" y="3778250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117401" y="4545013"/>
            <a:ext cx="5557838" cy="688975"/>
            <a:chOff x="576" y="2519"/>
            <a:chExt cx="3501" cy="434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576" y="2544"/>
              <a:ext cx="35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那么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r>
                <a:rPr lang="en-US" altLang="zh-CN" sz="2800" baseline="-25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t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r>
                <a:rPr lang="en-US" altLang="zh-CN" sz="2800" baseline="-25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t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 ←→       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r>
                <a:rPr lang="en-US" altLang="zh-CN" sz="2800" baseline="-25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1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jω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)*</a:t>
              </a:r>
              <a:r>
                <a:rPr lang="en-US" altLang="zh-CN" sz="2800" i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F</a:t>
              </a:r>
              <a:r>
                <a:rPr lang="en-US" altLang="zh-CN" sz="2800" baseline="-250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2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(</a:t>
              </a:r>
              <a:r>
                <a:rPr lang="en-US" altLang="zh-CN" sz="2800" dirty="0" err="1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jω</a:t>
              </a:r>
              <a:r>
                <a:rPr lang="en-US" altLang="zh-CN" sz="2800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)</a:t>
              </a:r>
            </a:p>
          </p:txBody>
        </p:sp>
        <p:graphicFrame>
          <p:nvGraphicFramePr>
            <p:cNvPr id="1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30026"/>
                </p:ext>
              </p:extLst>
            </p:nvPr>
          </p:nvGraphicFramePr>
          <p:xfrm>
            <a:off x="2399" y="2519"/>
            <a:ext cx="278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6" name="公式" r:id="rId3" imgW="228600" imgH="355320" progId="Equation.3">
                    <p:embed/>
                  </p:oleObj>
                </mc:Choice>
                <mc:Fallback>
                  <p:oleObj name="公式" r:id="rId3" imgW="2286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" y="2519"/>
                          <a:ext cx="278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Oval 19">
            <a:hlinkClick r:id="rId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547447" y="4372829"/>
            <a:ext cx="2087563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build="p" autoUpdateAnimBg="0"/>
      <p:bldP spid="7" grpId="0" autoUpdateAnimBg="0"/>
      <p:bldP spid="8" grpId="0" autoUpdateAnimBg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32075" y="-63064"/>
            <a:ext cx="7455332" cy="908720"/>
          </a:xfrm>
        </p:spPr>
        <p:txBody>
          <a:bodyPr/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时域的微分和积分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(Differentiation and Integration in time domain)</a:t>
            </a:r>
            <a:br>
              <a:rPr lang="en-US" altLang="zh-CN" sz="2800" b="1" dirty="0">
                <a:latin typeface="Times New Roman" pitchFamily="18" charset="0"/>
                <a:cs typeface="Times New Roman" pitchFamily="18" charset="0"/>
              </a:rPr>
            </a:b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48816" y="1268413"/>
            <a:ext cx="658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，那么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26204"/>
              </p:ext>
            </p:extLst>
          </p:nvPr>
        </p:nvGraphicFramePr>
        <p:xfrm>
          <a:off x="482551" y="1987054"/>
          <a:ext cx="35956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公式" r:id="rId3" imgW="1346040" imgH="215640" progId="Equation.3">
                  <p:embed/>
                </p:oleObj>
              </mc:Choice>
              <mc:Fallback>
                <p:oleObj name="公式" r:id="rId3" imgW="1346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51" y="1987054"/>
                        <a:ext cx="35956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31441"/>
              </p:ext>
            </p:extLst>
          </p:nvPr>
        </p:nvGraphicFramePr>
        <p:xfrm>
          <a:off x="482600" y="2594545"/>
          <a:ext cx="47942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公式" r:id="rId5" imgW="2019240" imgH="380880" progId="Equation.3">
                  <p:embed/>
                </p:oleObj>
              </mc:Choice>
              <mc:Fallback>
                <p:oleObj name="公式" r:id="rId5" imgW="20192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594545"/>
                        <a:ext cx="47942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75707"/>
              </p:ext>
            </p:extLst>
          </p:nvPr>
        </p:nvGraphicFramePr>
        <p:xfrm>
          <a:off x="5751512" y="2636467"/>
          <a:ext cx="3436937" cy="6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公式" r:id="rId7" imgW="1638000" imgH="342720" progId="Equation.3">
                  <p:embed/>
                </p:oleObj>
              </mc:Choice>
              <mc:Fallback>
                <p:oleObj name="公式" r:id="rId7" imgW="1638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2" y="2636467"/>
                        <a:ext cx="3436937" cy="646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9">
            <a:hlinkClick r:id="rId9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591" y="3861671"/>
            <a:ext cx="2160240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3" name="Oval 20">
            <a:hlinkClick r:id="rId10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842591" y="4839496"/>
            <a:ext cx="2160240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303316" y="4597418"/>
            <a:ext cx="32752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已知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’(t)←→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-25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(t)←→ 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lang="en-US" altLang="zh-CN" sz="28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)=?</a:t>
            </a:r>
          </a:p>
        </p:txBody>
      </p:sp>
    </p:spTree>
    <p:extLst>
      <p:ext uri="{BB962C8B-B14F-4D97-AF65-F5344CB8AC3E}">
        <p14:creationId xmlns:p14="http://schemas.microsoft.com/office/powerpoint/2010/main" val="16175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698575" y="-76200"/>
            <a:ext cx="7416824" cy="1143000"/>
          </a:xfrm>
          <a:noFill/>
          <a:ln/>
        </p:spPr>
        <p:txBody>
          <a:bodyPr/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频域的微分和积分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(Differentiation and Integration in frequency domain)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304799" y="1341438"/>
            <a:ext cx="5722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那么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200671" y="2060575"/>
            <a:ext cx="396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(–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←→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(n)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jω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80662"/>
              </p:ext>
            </p:extLst>
          </p:nvPr>
        </p:nvGraphicFramePr>
        <p:xfrm>
          <a:off x="1255713" y="2759075"/>
          <a:ext cx="5197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公式" r:id="rId3" imgW="2133360" imgH="380880" progId="Equation.3">
                  <p:embed/>
                </p:oleObj>
              </mc:Choice>
              <mc:Fallback>
                <p:oleObj name="公式" r:id="rId3" imgW="2133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2759075"/>
                        <a:ext cx="51974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23850" y="3789363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这里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07870"/>
              </p:ext>
            </p:extLst>
          </p:nvPr>
        </p:nvGraphicFramePr>
        <p:xfrm>
          <a:off x="1274638" y="3694632"/>
          <a:ext cx="3082313" cy="8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公式" r:id="rId5" imgW="1346040" imgH="355320" progId="Equation.3">
                  <p:embed/>
                </p:oleObj>
              </mc:Choice>
              <mc:Fallback>
                <p:oleObj name="公式" r:id="rId5" imgW="13460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638" y="3694632"/>
                        <a:ext cx="3082313" cy="8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28">
            <a:hlinkClick r:id="rId7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775254" y="4778008"/>
            <a:ext cx="1867537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11" name="Oval 29">
            <a:hlinkClick r:id="rId8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3074839" y="4797152"/>
            <a:ext cx="1959496" cy="735747"/>
          </a:xfrm>
          <a:prstGeom prst="ellipse">
            <a:avLst/>
          </a:prstGeom>
          <a:solidFill>
            <a:srgbClr val="00CC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举例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188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74" y="116632"/>
            <a:ext cx="6408713" cy="720080"/>
          </a:xfrm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帕塞瓦尔关系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Parseval’s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Relation)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5288315"/>
              </p:ext>
            </p:extLst>
          </p:nvPr>
        </p:nvGraphicFramePr>
        <p:xfrm>
          <a:off x="815181" y="889174"/>
          <a:ext cx="54562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公式" r:id="rId3" imgW="2057400" imgH="355320" progId="Equation.3">
                  <p:embed/>
                </p:oleObj>
              </mc:Choice>
              <mc:Fallback>
                <p:oleObj name="公式" r:id="rId3" imgW="2057400" imgH="3553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" y="889174"/>
                        <a:ext cx="54562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BBF3C828-06B9-4628-8706-4D4A670C4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516563"/>
          <a:ext cx="38877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公式" r:id="rId5" imgW="2031840" imgH="380880" progId="Equation.3">
                  <p:embed/>
                </p:oleObj>
              </mc:Choice>
              <mc:Fallback>
                <p:oleObj name="公式" r:id="rId5" imgW="2031840" imgH="380880" progId="Equation.3">
                  <p:embed/>
                  <p:pic>
                    <p:nvPicPr>
                      <p:cNvPr id="402438" name="Object 6">
                        <a:extLst>
                          <a:ext uri="{FF2B5EF4-FFF2-40B4-BE49-F238E27FC236}">
                            <a16:creationId xmlns:a16="http://schemas.microsoft.com/office/drawing/2014/main" id="{5EE3ACC7-7756-49F8-9869-88390D856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16563"/>
                        <a:ext cx="388778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3349A56B-FD6A-4724-8306-3F1312003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5445125"/>
          <a:ext cx="36734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公式" r:id="rId7" imgW="1612800" imgH="330120" progId="Equation.3">
                  <p:embed/>
                </p:oleObj>
              </mc:Choice>
              <mc:Fallback>
                <p:oleObj name="公式" r:id="rId7" imgW="1612800" imgH="330120" progId="Equation.3">
                  <p:embed/>
                  <p:pic>
                    <p:nvPicPr>
                      <p:cNvPr id="402439" name="Object 7">
                        <a:extLst>
                          <a:ext uri="{FF2B5EF4-FFF2-40B4-BE49-F238E27FC236}">
                            <a16:creationId xmlns:a16="http://schemas.microsoft.com/office/drawing/2014/main" id="{F81CD5AA-6EAD-438E-9F49-4A39EF548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445125"/>
                        <a:ext cx="367347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89D6CCFB-E000-4891-BFC7-9628647FC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85918"/>
              </p:ext>
            </p:extLst>
          </p:nvPr>
        </p:nvGraphicFramePr>
        <p:xfrm>
          <a:off x="5005014" y="1559061"/>
          <a:ext cx="28813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公式" r:id="rId9" imgW="1422360" imgH="431640" progId="Equation.3">
                  <p:embed/>
                </p:oleObj>
              </mc:Choice>
              <mc:Fallback>
                <p:oleObj name="公式" r:id="rId9" imgW="1422360" imgH="431640" progId="Equation.3">
                  <p:embed/>
                  <p:pic>
                    <p:nvPicPr>
                      <p:cNvPr id="402440" name="Object 8">
                        <a:extLst>
                          <a:ext uri="{FF2B5EF4-FFF2-40B4-BE49-F238E27FC236}">
                            <a16:creationId xmlns:a16="http://schemas.microsoft.com/office/drawing/2014/main" id="{862E06F3-0037-4A74-901B-D0B00C4C3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014" y="1559061"/>
                        <a:ext cx="28813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853694D7-7360-40B4-8C68-6EE167354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076700"/>
          <a:ext cx="20875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公式" r:id="rId11" imgW="952200" imgH="330120" progId="Equation.3">
                  <p:embed/>
                </p:oleObj>
              </mc:Choice>
              <mc:Fallback>
                <p:oleObj name="公式" r:id="rId11" imgW="952200" imgH="330120" progId="Equation.3">
                  <p:embed/>
                  <p:pic>
                    <p:nvPicPr>
                      <p:cNvPr id="402441" name="Object 9">
                        <a:extLst>
                          <a:ext uri="{FF2B5EF4-FFF2-40B4-BE49-F238E27FC236}">
                            <a16:creationId xmlns:a16="http://schemas.microsoft.com/office/drawing/2014/main" id="{C604CE56-9DAC-4F03-A816-0E6330D71F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076700"/>
                        <a:ext cx="20875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D057FB3F-AE40-4C59-AAA5-0D587ADD9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797425"/>
          <a:ext cx="39608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公式" r:id="rId13" imgW="2031840" imgH="380880" progId="Equation.3">
                  <p:embed/>
                </p:oleObj>
              </mc:Choice>
              <mc:Fallback>
                <p:oleObj name="公式" r:id="rId13" imgW="2031840" imgH="380880" progId="Equation.3">
                  <p:embed/>
                  <p:pic>
                    <p:nvPicPr>
                      <p:cNvPr id="402442" name="Object 10">
                        <a:extLst>
                          <a:ext uri="{FF2B5EF4-FFF2-40B4-BE49-F238E27FC236}">
                            <a16:creationId xmlns:a16="http://schemas.microsoft.com/office/drawing/2014/main" id="{39D61AD0-B015-4F56-A0C7-35DAA9A5E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3960812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AE33C228-4601-4A20-96FF-3DE694EE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822727"/>
            <a:ext cx="51117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60363" algn="l"/>
                <a:tab pos="5397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  <a:tab pos="5397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  <a:tab pos="5397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周期信号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的帕塞瓦尔定理有：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12B5A8D5-2EFB-4C54-BBF3-B90A3597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92" y="2390362"/>
            <a:ext cx="11320065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60363" algn="l"/>
                <a:tab pos="5397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  <a:tab pos="5397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  <a:tab pos="5397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  <a:tab pos="5397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表明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周期信号的功率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＝该信号在完备正交函数集中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各分量功率之和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ts val="3000"/>
              </a:lnSpc>
              <a:tabLst>
                <a:tab pos="53975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周期信号是功率信号，但一般而言，非周期信号不是功率信号，其平均功率为零，其能量为有限值，故为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能量信号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，只能从能量观点研究。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非周期信号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总能量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19CA624-E10F-42AD-BCFC-AE6AF2C9A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4292600"/>
            <a:ext cx="503238" cy="1444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3CC4427B-E349-498B-8999-5422A843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933825"/>
            <a:ext cx="1871663" cy="719138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3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时域定义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DA5BC05B-525A-4F4F-AA15-D552063EE849}"/>
              </a:ext>
            </a:extLst>
          </p:cNvPr>
          <p:cNvSpPr>
            <a:spLocks/>
          </p:cNvSpPr>
          <p:nvPr/>
        </p:nvSpPr>
        <p:spPr bwMode="auto">
          <a:xfrm>
            <a:off x="4978400" y="5167313"/>
            <a:ext cx="223838" cy="623887"/>
          </a:xfrm>
          <a:custGeom>
            <a:avLst/>
            <a:gdLst>
              <a:gd name="T0" fmla="*/ 27 w 141"/>
              <a:gd name="T1" fmla="*/ 0 h 393"/>
              <a:gd name="T2" fmla="*/ 82 w 141"/>
              <a:gd name="T3" fmla="*/ 55 h 393"/>
              <a:gd name="T4" fmla="*/ 101 w 141"/>
              <a:gd name="T5" fmla="*/ 82 h 393"/>
              <a:gd name="T6" fmla="*/ 137 w 141"/>
              <a:gd name="T7" fmla="*/ 174 h 393"/>
              <a:gd name="T8" fmla="*/ 128 w 141"/>
              <a:gd name="T9" fmla="*/ 247 h 393"/>
              <a:gd name="T10" fmla="*/ 82 w 141"/>
              <a:gd name="T11" fmla="*/ 320 h 393"/>
              <a:gd name="T12" fmla="*/ 0 w 141"/>
              <a:gd name="T13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393">
                <a:moveTo>
                  <a:pt x="27" y="0"/>
                </a:moveTo>
                <a:cubicBezTo>
                  <a:pt x="36" y="9"/>
                  <a:pt x="70" y="41"/>
                  <a:pt x="82" y="55"/>
                </a:cubicBezTo>
                <a:cubicBezTo>
                  <a:pt x="94" y="69"/>
                  <a:pt x="92" y="62"/>
                  <a:pt x="101" y="82"/>
                </a:cubicBezTo>
                <a:cubicBezTo>
                  <a:pt x="110" y="102"/>
                  <a:pt x="133" y="147"/>
                  <a:pt x="137" y="174"/>
                </a:cubicBezTo>
                <a:cubicBezTo>
                  <a:pt x="141" y="201"/>
                  <a:pt x="137" y="223"/>
                  <a:pt x="128" y="247"/>
                </a:cubicBezTo>
                <a:cubicBezTo>
                  <a:pt x="119" y="271"/>
                  <a:pt x="103" y="296"/>
                  <a:pt x="82" y="320"/>
                </a:cubicBezTo>
                <a:cubicBezTo>
                  <a:pt x="61" y="344"/>
                  <a:pt x="17" y="378"/>
                  <a:pt x="0" y="3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5B048802-6CD8-4865-AF09-D64EF32A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652963"/>
            <a:ext cx="2520950" cy="792162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交换积分次序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E8BC2E5-3357-4182-BC74-D4B4F3866B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5084763"/>
            <a:ext cx="287337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12930</TotalTime>
  <Words>504</Words>
  <Application>Microsoft Office PowerPoint</Application>
  <PresentationFormat>自定义</PresentationFormat>
  <Paragraphs>61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黑体</vt:lpstr>
      <vt:lpstr>华文行楷</vt:lpstr>
      <vt:lpstr>华文楷体</vt:lpstr>
      <vt:lpstr>隶书</vt:lpstr>
      <vt:lpstr>宋体</vt:lpstr>
      <vt:lpstr>微软雅黑</vt:lpstr>
      <vt:lpstr>Agency FB</vt:lpstr>
      <vt:lpstr>Arial</vt:lpstr>
      <vt:lpstr>Calibri</vt:lpstr>
      <vt:lpstr>Segoe UI</vt:lpstr>
      <vt:lpstr>Times New Roman</vt:lpstr>
      <vt:lpstr>Wingdings</vt:lpstr>
      <vt:lpstr>Office 主题</vt:lpstr>
      <vt:lpstr>Visio</vt:lpstr>
      <vt:lpstr>公式</vt:lpstr>
      <vt:lpstr>PowerPoint 演示文稿</vt:lpstr>
      <vt:lpstr>课程目标</vt:lpstr>
      <vt:lpstr>PowerPoint 演示文稿</vt:lpstr>
      <vt:lpstr>5.时移特性(Timeshifting Property)</vt:lpstr>
      <vt:lpstr>PowerPoint 演示文稿</vt:lpstr>
      <vt:lpstr>7.卷积性质(Convolution  Property)</vt:lpstr>
      <vt:lpstr>8.时域的微分和积分(Differentiation and Integration in time domain) </vt:lpstr>
      <vt:lpstr>9.频域的微分和积分(Differentiation and Integration in frequency domain)</vt:lpstr>
      <vt:lpstr>10.帕塞瓦尔关系 (Parseval’s Relation) </vt:lpstr>
      <vt:lpstr>总结</vt:lpstr>
      <vt:lpstr>预习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ke pang</cp:lastModifiedBy>
  <cp:revision>2742</cp:revision>
  <dcterms:modified xsi:type="dcterms:W3CDTF">2021-10-25T16:04:42Z</dcterms:modified>
</cp:coreProperties>
</file>