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92" r:id="rId7"/>
    <p:sldMasterId id="2147483807" r:id="rId8"/>
    <p:sldMasterId id="2147483819" r:id="rId9"/>
    <p:sldMasterId id="2147483867" r:id="rId10"/>
  </p:sldMasterIdLst>
  <p:notesMasterIdLst>
    <p:notesMasterId r:id="rId67"/>
  </p:notesMasterIdLst>
  <p:sldIdLst>
    <p:sldId id="289" r:id="rId11"/>
    <p:sldId id="332" r:id="rId12"/>
    <p:sldId id="395" r:id="rId13"/>
    <p:sldId id="290" r:id="rId14"/>
    <p:sldId id="294" r:id="rId15"/>
    <p:sldId id="295" r:id="rId16"/>
    <p:sldId id="259" r:id="rId17"/>
    <p:sldId id="300" r:id="rId18"/>
    <p:sldId id="393" r:id="rId19"/>
    <p:sldId id="396" r:id="rId20"/>
    <p:sldId id="376" r:id="rId21"/>
    <p:sldId id="377" r:id="rId22"/>
    <p:sldId id="378" r:id="rId23"/>
    <p:sldId id="384" r:id="rId24"/>
    <p:sldId id="379" r:id="rId25"/>
    <p:sldId id="380" r:id="rId26"/>
    <p:sldId id="385" r:id="rId27"/>
    <p:sldId id="381" r:id="rId28"/>
    <p:sldId id="306" r:id="rId29"/>
    <p:sldId id="266" r:id="rId30"/>
    <p:sldId id="307" r:id="rId31"/>
    <p:sldId id="308" r:id="rId32"/>
    <p:sldId id="311" r:id="rId33"/>
    <p:sldId id="312" r:id="rId34"/>
    <p:sldId id="371" r:id="rId35"/>
    <p:sldId id="313" r:id="rId36"/>
    <p:sldId id="314" r:id="rId37"/>
    <p:sldId id="265" r:id="rId38"/>
    <p:sldId id="309" r:id="rId39"/>
    <p:sldId id="317" r:id="rId40"/>
    <p:sldId id="397" r:id="rId41"/>
    <p:sldId id="323" r:id="rId42"/>
    <p:sldId id="324" r:id="rId43"/>
    <p:sldId id="326" r:id="rId44"/>
    <p:sldId id="269" r:id="rId45"/>
    <p:sldId id="327" r:id="rId46"/>
    <p:sldId id="302" r:id="rId47"/>
    <p:sldId id="270" r:id="rId48"/>
    <p:sldId id="287" r:id="rId49"/>
    <p:sldId id="271" r:id="rId50"/>
    <p:sldId id="335" r:id="rId51"/>
    <p:sldId id="272" r:id="rId52"/>
    <p:sldId id="273" r:id="rId53"/>
    <p:sldId id="338" r:id="rId54"/>
    <p:sldId id="274" r:id="rId55"/>
    <p:sldId id="275" r:id="rId56"/>
    <p:sldId id="342" r:id="rId57"/>
    <p:sldId id="343" r:id="rId58"/>
    <p:sldId id="346" r:id="rId59"/>
    <p:sldId id="373" r:id="rId60"/>
    <p:sldId id="345" r:id="rId61"/>
    <p:sldId id="349" r:id="rId62"/>
    <p:sldId id="347" r:id="rId63"/>
    <p:sldId id="356" r:id="rId64"/>
    <p:sldId id="354" r:id="rId65"/>
    <p:sldId id="351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uyuwen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7DC"/>
    <a:srgbClr val="CDE5D6"/>
    <a:srgbClr val="CCFFCC"/>
    <a:srgbClr val="4F1137"/>
    <a:srgbClr val="CCFF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29T13:41:35.302" idx="1">
    <p:pos x="2652" y="1251"/>
    <p:text>交换第一行和第二行，还是原来的行列式，按性质2，还要换号。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2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D64B4-8B13-4C4E-A378-8ED21F810A00}" type="datetimeFigureOut">
              <a:rPr lang="zh-CN" altLang="en-US" smtClean="0"/>
              <a:t>2022/2/25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57AB6-26FA-423B-9105-E4653743B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FDF2D-92BF-4FCD-B7CB-8EBFE946EB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99081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B4E9B-9AAF-417A-8EF1-C5707E6F4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338266"/>
      </p:ext>
    </p:extLst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0D054-427B-4829-97E6-AD46433D426F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12B83-7ECB-4851-B304-8181963A8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087348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B29F2-541F-4399-9697-F82042DA1320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DEED-45A3-46FC-B6EE-46C4AF0BB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82402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DEE73-9DA6-48FF-9393-393DDDD575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14722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B0596-94AF-4DA1-8E45-B9EEC94BA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46888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94500-A95F-4027-B099-8934A789E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65478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8F7CD-4FD3-4A28-A613-B97920906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2378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4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4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44C67-0A81-4FFB-A2CF-0250D2A3E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42698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A7056-8BAF-4679-8F24-267542F50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2720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CF96A-D076-414B-8573-9A7A1E99C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3897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7A7D-6531-49F8-B4C7-8A4B9A3E2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78167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408E-49B1-4C2E-A936-4CAA81A33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87861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1459A-CE1B-4670-8CFC-2B2A3E7AE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990003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50F78-4258-404A-8156-5BA842144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68648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12B83-7ECB-4851-B304-8181963A8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60933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DEED-45A3-46FC-B6EE-46C4AF0BB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49452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DB50B-299A-4128-9E1C-DB4E7146E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673775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6D5E-2C03-4F9A-B9BD-633BA12F8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946756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AB2CC-10F2-458E-9743-5DD1EAAED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576095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F8456-6BEF-4C44-9106-F5460287FC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45994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91AC-B4E0-4794-9A80-83B0E47AC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59327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AF147-5BAF-4347-A53A-6F650EB46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57533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89C3-6BF8-4EE2-B07B-74DA350038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16092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F423-EDB1-4B5A-ABBC-667579936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903563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76F75-FAFD-491F-8CD7-AAE58EF20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1027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58062-F524-4709-B465-21B698C48C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63901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0BA6C-98B6-4FBE-B301-2B4BC0CB3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87067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61774-11D4-4061-AD8F-D1FC0666A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048366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DB50B-299A-4128-9E1C-DB4E7146E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669287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6D5E-2C03-4F9A-B9BD-633BA12F8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296861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AB2CC-10F2-458E-9743-5DD1EAAED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959776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F8456-6BEF-4C44-9106-F5460287FC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85387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91AC-B4E0-4794-9A80-83B0E47AC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534338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AF147-5BAF-4347-A53A-6F650EB46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54363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42360-0608-4B1D-B474-DC0684267F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543273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89C3-6BF8-4EE2-B07B-74DA350038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173499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76F75-FAFD-491F-8CD7-AAE58EF20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65862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58062-F524-4709-B465-21B698C48C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09479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0BA6C-98B6-4FBE-B301-2B4BC0CB3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260975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61774-11D4-4061-AD8F-D1FC0666A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691564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D545A-C4C5-4DDD-820E-D1962EFA91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027283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B7437-54B3-4E9B-A4F1-C253855E9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683631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A3938-329C-4D51-A247-93C9BA02F6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398410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202F4-6A1C-4955-8D76-D8CBB2105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61744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93C1-9593-4879-8499-F0923A302E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05549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E54A6-E933-4839-9C5C-7F9DFBDA71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854424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6219-3D0D-4BCA-BFE1-91C67219F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918415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7CF1-5F88-4361-A9ED-17D5C900D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837820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BBE5E-5C62-4D8A-BAEA-F58600933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655105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337EE-F83A-4D0A-9B0E-AD4104FB1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083537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87EE5-7CD6-4FA9-98E0-215857843B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32603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1F9E1-8D4D-4B56-8F8D-5BCBDF064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776195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27580-1708-4280-B8D8-85060909FB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289285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9A5EC-2F8B-4DC0-A273-A99B868EF2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917103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1A1D-E821-43E1-B9A1-7006BADE86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564763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2525D-52C5-4742-B107-B8CDBD4EA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72501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380C7-D254-487D-931F-A5C1C57D7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861338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E8BCA-BDAE-4765-B697-9ADE96A78E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096384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A7BB5-CD89-4BAC-9D46-D8F1DA4D7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701915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E2A03-A2A5-40E5-8B90-B8625F4DE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296147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9BEEE-7B35-4B30-9E35-5D665E36B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768706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BB642-8BCA-4303-ACC4-D520D6E60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975113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8742C-0968-4276-979D-62F843839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113935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6786-29D2-492A-BC33-ED06860E4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92938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26" y="548683"/>
            <a:ext cx="2556993" cy="3598973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24029" latinLnBrk="1"/>
              <a:endParaRPr lang="ko-KR" alt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4029" latinLnBrk="1"/>
                    <a:endParaRPr lang="ko-KR" altLang="en-US" sz="200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latinLnBrk="1"/>
                <a:endParaRPr lang="ko-KR" alt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latinLnBrk="1"/>
                <a:endParaRPr lang="ko-KR" alt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=""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" y="5292083"/>
            <a:ext cx="9143999" cy="576000"/>
          </a:xfrm>
          <a:prstGeom prst="rect">
            <a:avLst/>
          </a:prstGeom>
        </p:spPr>
        <p:txBody>
          <a:bodyPr lIns="120944" tIns="51200" rIns="102404" bIns="51200" anchor="ctr"/>
          <a:lstStyle>
            <a:lvl1pPr marL="0" indent="0" algn="ctr">
              <a:buNone/>
              <a:defRPr sz="13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56556"/>
            <a:ext cx="9143998" cy="720000"/>
          </a:xfrm>
          <a:prstGeom prst="rect">
            <a:avLst/>
          </a:prstGeom>
        </p:spPr>
        <p:txBody>
          <a:bodyPr lIns="102404" tIns="51200" rIns="102404" bIns="51200" anchor="ctr">
            <a:noAutofit/>
          </a:bodyPr>
          <a:lstStyle>
            <a:lvl1pPr algn="ctr">
              <a:defRPr sz="40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656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57" y="631951"/>
            <a:ext cx="3249931" cy="43332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04" tIns="51200" rIns="102404" bIns="51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24029" latinLnBrk="1"/>
            <a:endParaRPr lang="ko-KR" altLang="en-US" sz="20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459668"/>
            <a:ext cx="1895276" cy="2677807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latinLnBrk="1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latinLnBrk="1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024029" latinLnBrk="1"/>
                  <a:endParaRPr lang="ko-KR" altLang="en-US" sz="20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latinLnBrk="1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latinLnBrk="1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latinLnBrk="1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latinLnBrk="1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24029" latinLnBrk="1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024029" latinLnBrk="1"/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24029" latinLnBrk="1"/>
              <a:r>
                <a:rPr lang="en-US" altLang="ko-KR" sz="2000" dirty="0">
                  <a:solidFill>
                    <a:prstClr val="white"/>
                  </a:solidFill>
                </a:rPr>
                <a:t>D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24029" latinLnBrk="1"/>
              <a:r>
                <a:rPr lang="en-US" altLang="ko-KR" sz="2000" dirty="0">
                  <a:solidFill>
                    <a:prstClr val="white"/>
                  </a:solidFill>
                </a:rPr>
                <a:t>D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4973402"/>
            <a:ext cx="5472608" cy="720000"/>
          </a:xfrm>
          <a:prstGeom prst="rect">
            <a:avLst/>
          </a:prstGeom>
        </p:spPr>
        <p:txBody>
          <a:bodyPr lIns="102404" tIns="51200" rIns="102404" bIns="5120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5706162"/>
            <a:ext cx="5472608" cy="336000"/>
          </a:xfrm>
          <a:prstGeom prst="rect">
            <a:avLst/>
          </a:prstGeom>
        </p:spPr>
        <p:txBody>
          <a:bodyPr lIns="120944" tIns="51200" rIns="102404" bIns="51200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2385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ED36D-81A8-465C-A7E1-BF57DF35B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92124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AA50E-BD82-4DC1-B162-30EE408C3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030725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DB78-0E02-48FB-8330-A4E114BC13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267112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3DE27-3A82-4222-A7A7-E99057854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06479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50B76-A2C8-4B7A-A51A-EE333D6802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27484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5354D-0332-4D66-A10C-3A39ACDA6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50464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B14B9-2CE6-4D93-AE84-A77F72966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96016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35EEE-DDEF-48C1-AA73-FF57742363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40083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C5330-921B-4DC4-8B0F-899D7D585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840311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C36A6-17CD-435F-9CE2-3F63A1BE6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236724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7C02B-793D-4D1B-A529-A0CBDC934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004689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12320-C8C1-495B-A35B-233E3A3A3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2946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F4BE9-AAC3-4ED1-AA9A-C2A1CC601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525203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F13ED-0897-4447-87A4-A1EDCC779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84122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4D690-06D0-437A-816C-1689B1CA8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096746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9FDA2-27DA-42D0-8BEC-F514C15E4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234899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D112F-6621-4EB4-B887-A8A310E957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424989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497A8-F720-4342-92EA-BBF41F602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54837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D59F-7B58-414E-B65B-773F9DC6C8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005468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06EA0-1511-4FBA-9D3E-F9CED87CF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502838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6DA9B-4047-4E70-915E-B49E4015E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557248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E00CF-0864-49D6-827C-635EBACCA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507570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EF8-B2AB-4018-B44B-7CE0CACA3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83992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7B24C-8827-4041-B669-5E34054B56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017739"/>
      </p:ext>
    </p:extLst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CBC4-B212-4FCF-B44E-AC3891B30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5476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8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2B2BA-08A2-4049-8D97-2EC46735A2BA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B0596-94AF-4DA1-8E45-B9EEC94BA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841955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50FED-E353-4F4A-A652-A66142F32735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94500-A95F-4027-B099-8934A789E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67393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04AF8-9990-4768-A584-E741286B9842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8F7CD-4FD3-4A28-A613-B97920906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864132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4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4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76E86-9F84-41C2-A981-7239447B3510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44C67-0A81-4FFB-A2CF-0250D2A3E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802074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81CE8-E184-4F66-B483-C6A050A0DA9A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A7056-8BAF-4679-8F24-267542F50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054234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40860-B927-4D82-8711-1F4579A6BC92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CF96A-D076-414B-8573-9A7A1E99C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256740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637FD-E23B-4A3B-985B-7C55F78849D7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7A7D-6531-49F8-B4C7-8A4B9A3E2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623078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12DB-83E1-4DF4-A3A4-795824CEDBDA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408E-49B1-4C2E-A936-4CAA81A33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781706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C6E36-8E0F-4BD3-878D-5BC63A8D20BB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50F78-4258-404A-8156-5BA842144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72079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.jp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4346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434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4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5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5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433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434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35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14355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1435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2792B56E-B61A-4659-B835-F9C44B361FD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3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3" y="2438402"/>
            <a:ext cx="9009063" cy="1052513"/>
            <a:chOff x="0" y="0"/>
            <a:chExt cx="5675" cy="663"/>
          </a:xfrm>
        </p:grpSpPr>
        <p:grpSp>
          <p:nvGrpSpPr>
            <p:cNvPr id="24584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4585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457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458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4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2EC465BB-8FF4-4A02-A71F-1E2F0A0723EA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2022/2/25 Friday</a:t>
            </a:fld>
            <a:endParaRPr lang="en-US" altLang="zh-CN"/>
          </a:p>
        </p:txBody>
      </p:sp>
      <p:sp>
        <p:nvSpPr>
          <p:cNvPr id="256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2561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056BC046-FD04-4D76-944C-257A629F42D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02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3" y="2438402"/>
            <a:ext cx="9009063" cy="1052513"/>
            <a:chOff x="0" y="0"/>
            <a:chExt cx="5675" cy="663"/>
          </a:xfrm>
        </p:grpSpPr>
        <p:grpSp>
          <p:nvGrpSpPr>
            <p:cNvPr id="24584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560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4585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457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458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4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256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2561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1C1C1C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056BC046-FD04-4D76-944C-257A629F42D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8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8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8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2048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1945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946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494" name="页脚占位符 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20495" name="灯片编号占位符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F59F5DC8-FFB2-4607-8542-FD86BFC3C0B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  <p:sp>
        <p:nvSpPr>
          <p:cNvPr id="204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68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8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8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8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2048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2048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1945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946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494" name="页脚占位符 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20495" name="灯片编号占位符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F59F5DC8-FFB2-4607-8542-FD86BFC3C0B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  <p:sp>
        <p:nvSpPr>
          <p:cNvPr id="204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577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78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78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578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578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7578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578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78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7578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737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737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7579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7579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4A5D941E-B748-4033-9447-9B0E26098B6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  <p:sp>
        <p:nvSpPr>
          <p:cNvPr id="757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8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680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80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80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680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680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7680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680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81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7681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7475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7475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76814" name="页脚占位符 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76815" name="灯片编号占位符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495ED901-C5D4-4E37-8A93-0F653DB3B9C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  <p:sp>
        <p:nvSpPr>
          <p:cNvPr id="768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2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2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/>
  <p:txStyles>
    <p:titleStyle>
      <a:lvl1pPr algn="ctr" defTabSz="1024029" rtl="0" eaLnBrk="1" latinLnBrk="1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12" indent="-384012" algn="l" defTabSz="1024029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2028" indent="-320007" algn="l" defTabSz="1024029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43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2049" indent="-256008" algn="l" defTabSz="1024029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075" indent="-256008" algn="l" defTabSz="1024029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093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102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22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137" indent="-256008" algn="l" defTabSz="102402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21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29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47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064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080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095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114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132" algn="l" defTabSz="1024029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577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78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78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578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578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7578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578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78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7578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1331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331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7579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7579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5BD9B72C-7111-4545-8F5C-3E8041950FB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  <p:sp>
        <p:nvSpPr>
          <p:cNvPr id="757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0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680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80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80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680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680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7680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666699"/>
                </a:solidFill>
                <a:latin typeface="Arial" pitchFamily="34" charset="0"/>
              </a:endParaRPr>
            </a:p>
          </p:txBody>
        </p:sp>
        <p:sp>
          <p:nvSpPr>
            <p:cNvPr id="7680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681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  <p:sp>
          <p:nvSpPr>
            <p:cNvPr id="7681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 smtClean="0">
                <a:solidFill>
                  <a:srgbClr val="9999CC"/>
                </a:solidFill>
                <a:latin typeface="Arial" pitchFamily="34" charset="0"/>
              </a:endParaRPr>
            </a:p>
          </p:txBody>
        </p:sp>
      </p:grpSp>
      <p:sp>
        <p:nvSpPr>
          <p:cNvPr id="1433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434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76814" name="页脚占位符 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  <p:sp>
        <p:nvSpPr>
          <p:cNvPr id="76815" name="灯片编号占位符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92EA9BB3-0DDE-4224-A9D5-9AB5D48396D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/>
          </a:p>
        </p:txBody>
      </p:sp>
      <p:sp>
        <p:nvSpPr>
          <p:cNvPr id="768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11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2.png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8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2.png"/><Relationship Id="rId10" Type="http://schemas.openxmlformats.org/officeDocument/2006/relationships/image" Target="../media/image41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2.png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0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11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52.wmf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0.wmf"/><Relationship Id="rId9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81.png"/><Relationship Id="rId7" Type="http://schemas.openxmlformats.org/officeDocument/2006/relationships/image" Target="../media/image78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7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png"/><Relationship Id="rId4" Type="http://schemas.openxmlformats.org/officeDocument/2006/relationships/image" Target="../media/image8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png"/><Relationship Id="rId4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0.vml"/><Relationship Id="rId6" Type="http://schemas.microsoft.com/office/2007/relationships/hdphoto" Target="../media/hdphoto1.wdp"/><Relationship Id="rId5" Type="http://schemas.openxmlformats.org/officeDocument/2006/relationships/image" Target="../media/image84.jpeg"/><Relationship Id="rId4" Type="http://schemas.openxmlformats.org/officeDocument/2006/relationships/image" Target="../media/image85.wmf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2.png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9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png"/><Relationship Id="rId4" Type="http://schemas.openxmlformats.org/officeDocument/2006/relationships/image" Target="../media/image10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png"/><Relationship Id="rId4" Type="http://schemas.openxmlformats.org/officeDocument/2006/relationships/image" Target="../media/image10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12.bin"/><Relationship Id="rId10" Type="http://schemas.openxmlformats.org/officeDocument/2006/relationships/oleObject" Target="../embeddings/oleObject114.bin"/><Relationship Id="rId4" Type="http://schemas.openxmlformats.org/officeDocument/2006/relationships/image" Target="../media/image101.wmf"/><Relationship Id="rId9" Type="http://schemas.openxmlformats.org/officeDocument/2006/relationships/image" Target="../media/image10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1.wmf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1.wmf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4.bin"/><Relationship Id="rId10" Type="http://schemas.openxmlformats.org/officeDocument/2006/relationships/comments" Target="../comments/comment1.xml"/><Relationship Id="rId4" Type="http://schemas.openxmlformats.org/officeDocument/2006/relationships/image" Target="../media/image111.wmf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6.wmf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19.wmf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2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.png"/><Relationship Id="rId4" Type="http://schemas.openxmlformats.org/officeDocument/2006/relationships/image" Target="../media/image12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5.wmf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2.png"/><Relationship Id="rId4" Type="http://schemas.openxmlformats.org/officeDocument/2006/relationships/image" Target="../media/image12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2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2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2.png"/><Relationship Id="rId4" Type="http://schemas.openxmlformats.org/officeDocument/2006/relationships/image" Target="../media/image10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.png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2.png"/><Relationship Id="rId4" Type="http://schemas.openxmlformats.org/officeDocument/2006/relationships/image" Target="../media/image13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2.png"/><Relationship Id="rId4" Type="http://schemas.openxmlformats.org/officeDocument/2006/relationships/image" Target="../media/image14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2.png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4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6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2.png"/><Relationship Id="rId4" Type="http://schemas.openxmlformats.org/officeDocument/2006/relationships/image" Target="../media/image15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2.png"/><Relationship Id="rId4" Type="http://schemas.openxmlformats.org/officeDocument/2006/relationships/image" Target="../media/image15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2.png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11760" y="1828800"/>
            <a:ext cx="6019800" cy="2209800"/>
          </a:xfrm>
        </p:spPr>
        <p:txBody>
          <a:bodyPr/>
          <a:lstStyle/>
          <a:p>
            <a:pPr eaLnBrk="1" hangingPunct="1"/>
            <a:r>
              <a:rPr lang="zh-CN" altLang="zh-CN" sz="48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rPr>
              <a:t>线性代数</a:t>
            </a:r>
            <a:r>
              <a:rPr lang="zh-CN" altLang="en-US" sz="48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48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8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讲</a:t>
            </a:r>
            <a:endParaRPr lang="zh-CN" altLang="zh-CN" sz="3200" b="1" dirty="0" smtClean="0">
              <a:solidFill>
                <a:schemeClr val="accent3"/>
              </a:solidFill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749" y="6125223"/>
            <a:ext cx="8158270" cy="369332"/>
            <a:chOff x="539749" y="6125234"/>
            <a:chExt cx="8158270" cy="369332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39749" y="6125234"/>
              <a:ext cx="21499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fld id="{3A96FECE-1BFB-48D4-AAB8-96ADDEB7E432}" type="datetime9">
                <a:rPr lang="en-US" altLang="zh-CN" sz="1800" b="1" smtClean="0">
                  <a:solidFill>
                    <a:schemeClr val="bg2">
                      <a:lumMod val="7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2/25/2022 10:09:16 AM</a:t>
              </a:fld>
              <a:endParaRPr lang="zh-CN" altLang="en-US" sz="1800" b="1" dirty="0" smtClean="0">
                <a:solidFill>
                  <a:schemeClr val="bg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724128" y="6125234"/>
              <a:ext cx="29738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lang="zh-CN" altLang="en-US" sz="1800" b="1" dirty="0" smtClean="0">
                  <a:solidFill>
                    <a:schemeClr val="bg2">
                      <a:lumMod val="7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内容：行列式定义，性质等</a:t>
              </a:r>
            </a:p>
          </p:txBody>
        </p:sp>
      </p:grpSp>
      <p:pic>
        <p:nvPicPr>
          <p:cNvPr id="7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44624"/>
            <a:ext cx="3024337" cy="63055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042270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637FD-E23B-4A3B-985B-7C55F78849D7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27A7D-6531-49F8-B4C7-8A4B9A3E2D6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94796" y="2567056"/>
            <a:ext cx="41472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二、</a:t>
            </a:r>
            <a:r>
              <a:rPr lang="en-US" altLang="zh-CN" sz="3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n</a:t>
            </a: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阶行列式</a:t>
            </a: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定义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344944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三阶行列式的展开式（列举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法）</a:t>
            </a:r>
            <a:endParaRPr lang="zh-CN" altLang="zh-CN" sz="3200" b="1" dirty="0" smtClean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186540"/>
              </p:ext>
            </p:extLst>
          </p:nvPr>
        </p:nvGraphicFramePr>
        <p:xfrm>
          <a:off x="611188" y="1433264"/>
          <a:ext cx="2652712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6" r:id="rId3" imgW="1207548" imgH="711818" progId="Equation.DSMT4">
                  <p:embed/>
                </p:oleObj>
              </mc:Choice>
              <mc:Fallback>
                <p:oleObj r:id="rId3" imgW="1207548" imgH="711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33264"/>
                        <a:ext cx="2652712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05820"/>
              </p:ext>
            </p:extLst>
          </p:nvPr>
        </p:nvGraphicFramePr>
        <p:xfrm>
          <a:off x="3276600" y="2026047"/>
          <a:ext cx="3063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7" r:id="rId5" imgW="140309" imgH="114798" progId="Equation.DSMT4">
                  <p:embed/>
                </p:oleObj>
              </mc:Choice>
              <mc:Fallback>
                <p:oleObj r:id="rId5" imgW="140309" imgH="1147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26047"/>
                        <a:ext cx="30638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27726"/>
              </p:ext>
            </p:extLst>
          </p:nvPr>
        </p:nvGraphicFramePr>
        <p:xfrm>
          <a:off x="3719909" y="1916880"/>
          <a:ext cx="4308475" cy="100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8" r:id="rId7" imgW="1957499" imgH="457597" progId="Equation.DSMT4">
                  <p:embed/>
                </p:oleObj>
              </mc:Choice>
              <mc:Fallback>
                <p:oleObj r:id="rId7" imgW="1957499" imgH="4575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909" y="1916880"/>
                        <a:ext cx="4308475" cy="100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28600" y="2995625"/>
            <a:ext cx="8763000" cy="340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规律：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三阶行列式共有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项，即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3!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项．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每一项都是位于不同行不同列的三个元素的乘积．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每一项可以写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成                   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（正负号除外），其中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是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的某个排列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 startAt="4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            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是偶排列时，对应的项取正号；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            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是奇排列时，对应的项取负号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</a:p>
        </p:txBody>
      </p:sp>
      <p:graphicFrame>
        <p:nvGraphicFramePr>
          <p:cNvPr id="175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800488"/>
              </p:ext>
            </p:extLst>
          </p:nvPr>
        </p:nvGraphicFramePr>
        <p:xfrm>
          <a:off x="2876554" y="4419603"/>
          <a:ext cx="1604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9" r:id="rId9" imgW="724214" imgH="254110" progId="Equation.DSMT4">
                  <p:embed/>
                </p:oleObj>
              </mc:Choice>
              <mc:Fallback>
                <p:oleObj r:id="rId9" imgW="724214" imgH="2541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4" y="4419603"/>
                        <a:ext cx="16049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55320"/>
              </p:ext>
            </p:extLst>
          </p:nvPr>
        </p:nvGraphicFramePr>
        <p:xfrm>
          <a:off x="7452336" y="4365106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0" r:id="rId11" imgW="470717" imgH="228998" progId="Equation.DSMT4">
                  <p:embed/>
                </p:oleObj>
              </mc:Choice>
              <mc:Fallback>
                <p:oleObj r:id="rId11" imgW="470717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36" y="4365106"/>
                        <a:ext cx="1036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240213"/>
              </p:ext>
            </p:extLst>
          </p:nvPr>
        </p:nvGraphicFramePr>
        <p:xfrm>
          <a:off x="935041" y="5375278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1" r:id="rId13" imgW="470717" imgH="228998" progId="Equation.DSMT4">
                  <p:embed/>
                </p:oleObj>
              </mc:Choice>
              <mc:Fallback>
                <p:oleObj r:id="rId13" imgW="470717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41" y="5375278"/>
                        <a:ext cx="1036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936246"/>
              </p:ext>
            </p:extLst>
          </p:nvPr>
        </p:nvGraphicFramePr>
        <p:xfrm>
          <a:off x="827584" y="5805268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2" r:id="rId14" imgW="470717" imgH="228998" progId="Equation.DSMT4">
                  <p:embed/>
                </p:oleObj>
              </mc:Choice>
              <mc:Fallback>
                <p:oleObj r:id="rId14" imgW="470717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805268"/>
                        <a:ext cx="1036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97105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654050" y="1814872"/>
            <a:ext cx="3355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zh-CN" sz="24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三</a:t>
            </a:r>
            <a:r>
              <a:rPr lang="zh-CN" altLang="zh-CN" sz="2400" b="1" dirty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阶</a:t>
            </a:r>
            <a:r>
              <a:rPr lang="zh-CN" altLang="zh-CN" sz="24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行列式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也</a:t>
            </a:r>
            <a:r>
              <a:rPr lang="zh-CN" altLang="zh-CN" sz="24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可以</a:t>
            </a:r>
            <a:r>
              <a:rPr lang="zh-CN" altLang="zh-CN" sz="2400" b="1" dirty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写成</a:t>
            </a:r>
            <a:r>
              <a:rPr lang="zh-CN" altLang="zh-CN" sz="2400" dirty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51116"/>
              </p:ext>
            </p:extLst>
          </p:nvPr>
        </p:nvGraphicFramePr>
        <p:xfrm>
          <a:off x="3290891" y="4073873"/>
          <a:ext cx="3995737" cy="80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1" r:id="rId3" imgW="1830389" imgH="368620" progId="Equation.DSMT4">
                  <p:embed/>
                </p:oleObj>
              </mc:Choice>
              <mc:Fallback>
                <p:oleObj r:id="rId3" imgW="1830389" imgH="3686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91" y="4073873"/>
                        <a:ext cx="3995737" cy="809626"/>
                      </a:xfrm>
                      <a:prstGeom prst="rect">
                        <a:avLst/>
                      </a:prstGeom>
                      <a:solidFill>
                        <a:srgbClr val="CDE5D6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63024"/>
              </p:ext>
            </p:extLst>
          </p:nvPr>
        </p:nvGraphicFramePr>
        <p:xfrm>
          <a:off x="611188" y="2327622"/>
          <a:ext cx="2652712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2" r:id="rId5" imgW="1207548" imgH="711818" progId="Equation.DSMT4">
                  <p:embed/>
                </p:oleObj>
              </mc:Choice>
              <mc:Fallback>
                <p:oleObj r:id="rId5" imgW="1207548" imgH="711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27622"/>
                        <a:ext cx="2652712" cy="15636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609896"/>
              </p:ext>
            </p:extLst>
          </p:nvPr>
        </p:nvGraphicFramePr>
        <p:xfrm>
          <a:off x="3276600" y="3015022"/>
          <a:ext cx="3063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3" r:id="rId7" imgW="140309" imgH="114798" progId="Equation.DSMT4">
                  <p:embed/>
                </p:oleObj>
              </mc:Choice>
              <mc:Fallback>
                <p:oleObj r:id="rId7" imgW="140309" imgH="1147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15022"/>
                        <a:ext cx="30638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65717"/>
              </p:ext>
            </p:extLst>
          </p:nvPr>
        </p:nvGraphicFramePr>
        <p:xfrm>
          <a:off x="3581402" y="2884835"/>
          <a:ext cx="43084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4" r:id="rId9" imgW="1957499" imgH="457597" progId="Equation.DSMT4">
                  <p:embed/>
                </p:oleObj>
              </mc:Choice>
              <mc:Fallback>
                <p:oleObj r:id="rId9" imgW="1957499" imgH="4575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2" y="2884835"/>
                        <a:ext cx="4308475" cy="10080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18864" y="545232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FF000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三阶行列式的展开式（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描述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法定义）</a:t>
            </a:r>
            <a:endParaRPr lang="en-US" altLang="zh-CN" sz="3200" b="1" kern="0" dirty="0" smtClean="0">
              <a:solidFill>
                <a:srgbClr val="FF0000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Description </a:t>
            </a:r>
            <a:r>
              <a:rPr lang="en-US" altLang="zh-CN" sz="2000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of Expansion of Third Order Determinant</a:t>
            </a:r>
            <a:endParaRPr lang="zh-CN" altLang="zh-CN" sz="2000" b="1" kern="0" dirty="0" smtClean="0">
              <a:solidFill>
                <a:srgbClr val="0070C0"/>
              </a:solidFill>
              <a:latin typeface="Andalus" pitchFamily="18" charset="-78"/>
              <a:ea typeface="方正姚体" panose="02010601030101010101" pitchFamily="2" charset="-122"/>
              <a:cs typeface="Andalus" pitchFamily="18" charset="-7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8" y="4941181"/>
            <a:ext cx="5760640" cy="739775"/>
            <a:chOff x="683568" y="5137497"/>
            <a:chExt cx="5760640" cy="739775"/>
          </a:xfrm>
        </p:grpSpPr>
        <p:sp>
          <p:nvSpPr>
            <p:cNvPr id="176133" name="Text Box 5"/>
            <p:cNvSpPr txBox="1">
              <a:spLocks noChangeArrowheads="1"/>
            </p:cNvSpPr>
            <p:nvPr/>
          </p:nvSpPr>
          <p:spPr bwMode="auto">
            <a:xfrm>
              <a:off x="1926625" y="5229200"/>
              <a:ext cx="45175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表示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对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1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、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、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3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的所有排列求和</a:t>
              </a:r>
              <a:r>
                <a:rPr lang="en-US" altLang="zh-CN" sz="2400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. </a:t>
              </a:r>
            </a:p>
          </p:txBody>
        </p:sp>
        <p:graphicFrame>
          <p:nvGraphicFramePr>
            <p:cNvPr id="17613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785734"/>
                </p:ext>
              </p:extLst>
            </p:nvPr>
          </p:nvGraphicFramePr>
          <p:xfrm>
            <a:off x="1371600" y="5137497"/>
            <a:ext cx="838200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15" r:id="rId11" imgW="419829" imgH="368941" progId="Equation.DSMT4">
                    <p:embed/>
                  </p:oleObj>
                </mc:Choice>
                <mc:Fallback>
                  <p:oleObj r:id="rId11" imgW="419829" imgH="36894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5137497"/>
                          <a:ext cx="838200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683568" y="5229200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其中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9592" y="5733317"/>
            <a:ext cx="6556238" cy="477514"/>
            <a:chOff x="971600" y="5805264"/>
            <a:chExt cx="6556238" cy="47751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8669617"/>
                </p:ext>
              </p:extLst>
            </p:nvPr>
          </p:nvGraphicFramePr>
          <p:xfrm>
            <a:off x="971600" y="5805264"/>
            <a:ext cx="955025" cy="47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16" name="Equation" r:id="rId13" imgW="457200" imgH="228600" progId="Equation.DSMT4">
                    <p:embed/>
                  </p:oleObj>
                </mc:Choice>
                <mc:Fallback>
                  <p:oleObj name="Equation" r:id="rId13" imgW="457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71600" y="5805264"/>
                          <a:ext cx="955025" cy="47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926625" y="5805264"/>
              <a:ext cx="5601213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是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1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，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，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3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三个数的各种排列，</a:t>
              </a:r>
              <a:r>
                <a:rPr lang="zh-CN" altLang="en-US" sz="2400" b="1" dirty="0" smtClean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共</a:t>
              </a:r>
              <a:r>
                <a:rPr lang="en-US" altLang="zh-CN" sz="2400" b="1" dirty="0" smtClean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6</a:t>
              </a:r>
              <a:r>
                <a:rPr lang="zh-CN" altLang="en-US" sz="2400" b="1" dirty="0" smtClean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个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。</a:t>
              </a:r>
            </a:p>
          </p:txBody>
        </p:sp>
      </p:grpSp>
      <p:pic>
        <p:nvPicPr>
          <p:cNvPr id="16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14023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04813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阶行列式的定义 </a:t>
            </a:r>
            <a:r>
              <a:rPr lang="en-US" altLang="zh-CN" sz="2400" dirty="0" smtClean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Definition </a:t>
            </a:r>
            <a:r>
              <a:rPr lang="en-US" altLang="zh-CN" sz="24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n-order determinant</a:t>
            </a:r>
            <a:endParaRPr lang="zh-CN" altLang="en-US" sz="2400" b="1" dirty="0" smtClean="0">
              <a:solidFill>
                <a:srgbClr val="FF0000"/>
              </a:solidFill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28600" y="3505200"/>
            <a:ext cx="8763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阶行列式共有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项．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每一项都是位于不同行不同列的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个元素的乘积．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每一项可以写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成   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（正负号除外），其中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 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1, 2, …,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的某个排列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 startAt="4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当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偶排列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时，对应的项取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正号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当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奇排列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时，对应的项取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负号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81448"/>
              </p:ext>
            </p:extLst>
          </p:nvPr>
        </p:nvGraphicFramePr>
        <p:xfrm>
          <a:off x="2868613" y="4419601"/>
          <a:ext cx="1968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2" r:id="rId3" imgW="889386" imgH="254110" progId="Equation.DSMT4">
                  <p:embed/>
                </p:oleObj>
              </mc:Choice>
              <mc:Fallback>
                <p:oleObj r:id="rId3" imgW="889386" imgH="2541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419601"/>
                        <a:ext cx="19685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42937"/>
              </p:ext>
            </p:extLst>
          </p:nvPr>
        </p:nvGraphicFramePr>
        <p:xfrm>
          <a:off x="7648595" y="4419603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3" r:id="rId5" imgW="661549" imgH="228998" progId="Equation.DSMT4">
                  <p:embed/>
                </p:oleObj>
              </mc:Choice>
              <mc:Fallback>
                <p:oleObj r:id="rId5" imgW="661549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95" y="4419603"/>
                        <a:ext cx="1457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39283"/>
              </p:ext>
            </p:extLst>
          </p:nvPr>
        </p:nvGraphicFramePr>
        <p:xfrm>
          <a:off x="904876" y="5375278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4" r:id="rId7" imgW="661549" imgH="228998" progId="Equation.DSMT4">
                  <p:embed/>
                </p:oleObj>
              </mc:Choice>
              <mc:Fallback>
                <p:oleObj r:id="rId7" imgW="661549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6" y="5375278"/>
                        <a:ext cx="1457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348488"/>
              </p:ext>
            </p:extLst>
          </p:nvPr>
        </p:nvGraphicFramePr>
        <p:xfrm>
          <a:off x="827584" y="5805268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5" r:id="rId9" imgW="661549" imgH="228998" progId="Equation.DSMT4">
                  <p:embed/>
                </p:oleObj>
              </mc:Choice>
              <mc:Fallback>
                <p:oleObj r:id="rId9" imgW="661549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805268"/>
                        <a:ext cx="1457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737368"/>
              </p:ext>
            </p:extLst>
          </p:nvPr>
        </p:nvGraphicFramePr>
        <p:xfrm>
          <a:off x="317501" y="1694687"/>
          <a:ext cx="6486748" cy="166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6" r:id="rId11" imgW="3683000" imgH="939800" progId="Equation.DSMT4">
                  <p:embed/>
                </p:oleObj>
              </mc:Choice>
              <mc:Fallback>
                <p:oleObj r:id="rId11" imgW="36830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1" y="1694687"/>
                        <a:ext cx="6486748" cy="1662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645816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04813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n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阶行列式的定义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28600" y="3505200"/>
            <a:ext cx="87630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一、</a:t>
            </a:r>
            <a:r>
              <a:rPr lang="en-US" altLang="zh-CN" sz="2400" b="1" i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阶行列式是</a:t>
            </a:r>
            <a:r>
              <a:rPr lang="en-US" altLang="zh-CN" sz="2400" b="1" i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²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个数写成</a:t>
            </a:r>
            <a:r>
              <a:rPr lang="en-US" altLang="zh-CN" sz="2400" b="1" i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行</a:t>
            </a:r>
            <a:r>
              <a:rPr lang="en-US" altLang="zh-CN" sz="2400" b="1" i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列，两边加上竖线的一个记号。它代表</a:t>
            </a:r>
            <a:r>
              <a:rPr lang="en-US" altLang="zh-CN" sz="2400" b="1" i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！个项的代数和。每一项都是位于不同行不同列的 </a:t>
            </a:r>
            <a:r>
              <a:rPr lang="en-US" altLang="zh-CN" sz="2400" b="1" i="1" dirty="0" smtClean="0">
                <a:solidFill>
                  <a:srgbClr val="9999FF">
                    <a:lumMod val="25000"/>
                  </a:srgbClr>
                </a:solidFill>
                <a:latin typeface="Times New Roman" pitchFamily="18" charset="0"/>
                <a:ea typeface="楷体_GB231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个元的乘积，即                         ，               是</a:t>
            </a:r>
            <a:r>
              <a:rPr lang="en-US" altLang="zh-CN" sz="2400" b="1" dirty="0" smtClean="0">
                <a:solidFill>
                  <a:srgbClr val="9999FF">
                    <a:lumMod val="25000"/>
                  </a:srgbClr>
                </a:solidFill>
                <a:latin typeface="Times New Roman" pitchFamily="18" charset="0"/>
                <a:ea typeface="楷体_GB2312" charset="-122"/>
                <a:cs typeface="Times New Roman" panose="02020603050405020304" pitchFamily="18" charset="0"/>
              </a:rPr>
              <a:t>1, 2, …, </a:t>
            </a:r>
            <a:r>
              <a:rPr lang="en-US" altLang="zh-CN" sz="2400" b="1" i="1" dirty="0" smtClean="0">
                <a:solidFill>
                  <a:srgbClr val="9999FF">
                    <a:lumMod val="25000"/>
                  </a:srgbClr>
                </a:solidFill>
                <a:latin typeface="Times New Roman" pitchFamily="18" charset="0"/>
                <a:ea typeface="楷体_GB231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的某个排列</a:t>
            </a:r>
            <a:r>
              <a:rPr lang="en-US" altLang="zh-CN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二、当                    是偶排列时，该项取正号；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       当                   是奇排列时，该项取负号</a:t>
            </a:r>
            <a:r>
              <a:rPr lang="en-US" altLang="zh-CN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.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三、因高阶行列式展开式项数太多，被迫用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描述法</a:t>
            </a:r>
            <a:r>
              <a:rPr lang="zh-CN" altLang="en-US" sz="2400" b="1" dirty="0" smtClean="0">
                <a:solidFill>
                  <a:srgbClr val="9999FF">
                    <a:lumMod val="25000"/>
                  </a:srgbClr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叙述展开式。</a:t>
            </a:r>
            <a:endParaRPr lang="en-US" altLang="zh-CN" sz="2400" b="1" dirty="0" smtClean="0">
              <a:solidFill>
                <a:srgbClr val="9999FF">
                  <a:lumMod val="25000"/>
                </a:srgbClr>
              </a:solidFill>
              <a:latin typeface="Times New Roman" panose="02020603050405020304" pitchFamily="18" charset="0"/>
              <a:ea typeface="楷体_GB231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556407"/>
              </p:ext>
            </p:extLst>
          </p:nvPr>
        </p:nvGraphicFramePr>
        <p:xfrm>
          <a:off x="2171452" y="4509122"/>
          <a:ext cx="1968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4" r:id="rId3" imgW="889386" imgH="254110" progId="Equation.DSMT4">
                  <p:embed/>
                </p:oleObj>
              </mc:Choice>
              <mc:Fallback>
                <p:oleObj r:id="rId3" imgW="889386" imgH="2541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452" y="4509122"/>
                        <a:ext cx="19685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990967"/>
              </p:ext>
            </p:extLst>
          </p:nvPr>
        </p:nvGraphicFramePr>
        <p:xfrm>
          <a:off x="4139953" y="4500076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5" r:id="rId5" imgW="661549" imgH="228998" progId="Equation.DSMT4">
                  <p:embed/>
                </p:oleObj>
              </mc:Choice>
              <mc:Fallback>
                <p:oleObj r:id="rId5" imgW="661549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3" y="4500076"/>
                        <a:ext cx="1457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845152"/>
              </p:ext>
            </p:extLst>
          </p:nvPr>
        </p:nvGraphicFramePr>
        <p:xfrm>
          <a:off x="1242477" y="4941171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" r:id="rId7" imgW="661549" imgH="228998" progId="Equation.DSMT4">
                  <p:embed/>
                </p:oleObj>
              </mc:Choice>
              <mc:Fallback>
                <p:oleObj r:id="rId7" imgW="661549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477" y="4941171"/>
                        <a:ext cx="1457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462242"/>
              </p:ext>
            </p:extLst>
          </p:nvPr>
        </p:nvGraphicFramePr>
        <p:xfrm>
          <a:off x="317504" y="1434085"/>
          <a:ext cx="8062913" cy="206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" r:id="rId9" imgW="3683000" imgH="939800" progId="Equation.DSMT4">
                  <p:embed/>
                </p:oleObj>
              </mc:Choice>
              <mc:Fallback>
                <p:oleObj r:id="rId9" imgW="36830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4" y="1434085"/>
                        <a:ext cx="8062913" cy="2066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490415"/>
              </p:ext>
            </p:extLst>
          </p:nvPr>
        </p:nvGraphicFramePr>
        <p:xfrm>
          <a:off x="1187632" y="5445226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8" r:id="rId11" imgW="661549" imgH="228998" progId="Equation.DSMT4">
                  <p:embed/>
                </p:oleObj>
              </mc:Choice>
              <mc:Fallback>
                <p:oleObj r:id="rId11" imgW="661549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32" y="5445226"/>
                        <a:ext cx="1457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723616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11560" y="1556792"/>
            <a:ext cx="4683042" cy="1446833"/>
            <a:chOff x="611560" y="1700808"/>
            <a:chExt cx="4683042" cy="1446833"/>
          </a:xfrm>
        </p:grpSpPr>
        <p:sp>
          <p:nvSpPr>
            <p:cNvPr id="2" name="矩形 1"/>
            <p:cNvSpPr/>
            <p:nvPr/>
          </p:nvSpPr>
          <p:spPr>
            <a:xfrm>
              <a:off x="611560" y="2166068"/>
              <a:ext cx="2350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对于四阶</a:t>
              </a:r>
              <a:r>
                <a:rPr lang="zh-CN" altLang="zh-CN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行列式</a:t>
              </a:r>
              <a:endPara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409270"/>
                </p:ext>
              </p:extLst>
            </p:nvPr>
          </p:nvGraphicFramePr>
          <p:xfrm>
            <a:off x="2987824" y="1700808"/>
            <a:ext cx="2306778" cy="1446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8" name="Equation" r:id="rId3" imgW="1498600" imgH="939800" progId="Equation.DSMT4">
                    <p:embed/>
                  </p:oleObj>
                </mc:Choice>
                <mc:Fallback>
                  <p:oleObj name="Equation" r:id="rId3" imgW="1498600" imgH="93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1700808"/>
                          <a:ext cx="2306778" cy="1446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662662" y="3213012"/>
            <a:ext cx="5061466" cy="523876"/>
            <a:chOff x="628650" y="3532906"/>
            <a:chExt cx="5061466" cy="523875"/>
          </a:xfrm>
        </p:grpSpPr>
        <p:sp>
          <p:nvSpPr>
            <p:cNvPr id="5" name="矩形 4"/>
            <p:cNvSpPr/>
            <p:nvPr/>
          </p:nvSpPr>
          <p:spPr>
            <a:xfrm>
              <a:off x="2222500" y="3573016"/>
              <a:ext cx="346761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不是四阶</a:t>
              </a:r>
              <a:r>
                <a:rPr lang="zh-CN" altLang="zh-CN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行列式</a:t>
              </a:r>
              <a:r>
                <a:rPr lang="en-US" altLang="zh-CN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D</a:t>
              </a: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的项；</a:t>
              </a:r>
              <a:endPara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154003"/>
                </p:ext>
              </p:extLst>
            </p:nvPr>
          </p:nvGraphicFramePr>
          <p:xfrm>
            <a:off x="628650" y="3532906"/>
            <a:ext cx="1598613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9" name="Equation" r:id="rId5" imgW="698500" imgH="228600" progId="Equation.DSMT4">
                    <p:embed/>
                  </p:oleObj>
                </mc:Choice>
                <mc:Fallback>
                  <p:oleObj name="Equation" r:id="rId5" imgW="69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0" y="3532906"/>
                          <a:ext cx="1598613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641314" y="3861071"/>
            <a:ext cx="5370846" cy="522287"/>
            <a:chOff x="611188" y="4398094"/>
            <a:chExt cx="5370846" cy="522287"/>
          </a:xfrm>
        </p:grpSpPr>
        <p:sp>
          <p:nvSpPr>
            <p:cNvPr id="7" name="矩形 6"/>
            <p:cNvSpPr/>
            <p:nvPr/>
          </p:nvSpPr>
          <p:spPr>
            <a:xfrm>
              <a:off x="2205038" y="4398094"/>
              <a:ext cx="3776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也不是四阶</a:t>
              </a:r>
              <a:r>
                <a:rPr lang="zh-CN" altLang="zh-CN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行列式</a:t>
              </a:r>
              <a:r>
                <a:rPr lang="en-US" altLang="zh-CN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D</a:t>
              </a: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的项；</a:t>
              </a:r>
              <a:endPara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5489208"/>
                </p:ext>
              </p:extLst>
            </p:nvPr>
          </p:nvGraphicFramePr>
          <p:xfrm>
            <a:off x="611188" y="4398094"/>
            <a:ext cx="1598612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0" name="Equation" r:id="rId7" imgW="698500" imgH="228600" progId="Equation.DSMT4">
                    <p:embed/>
                  </p:oleObj>
                </mc:Choice>
                <mc:Fallback>
                  <p:oleObj name="Equation" r:id="rId7" imgW="69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8" y="4398094"/>
                          <a:ext cx="1598612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684218" y="4437172"/>
            <a:ext cx="5834129" cy="523876"/>
            <a:chOff x="684213" y="5261694"/>
            <a:chExt cx="5834129" cy="523875"/>
          </a:xfrm>
        </p:grpSpPr>
        <p:sp>
          <p:nvSpPr>
            <p:cNvPr id="9" name="矩形 8"/>
            <p:cNvSpPr/>
            <p:nvPr/>
          </p:nvSpPr>
          <p:spPr>
            <a:xfrm>
              <a:off x="2276475" y="5261694"/>
              <a:ext cx="4241867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是四阶</a:t>
              </a:r>
              <a:r>
                <a:rPr lang="zh-CN" altLang="zh-CN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行列式</a:t>
              </a:r>
              <a:r>
                <a:rPr lang="en-US" altLang="zh-CN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D</a:t>
              </a: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的项；</a:t>
              </a:r>
              <a:r>
                <a:rPr lang="zh-CN" altLang="en-US" sz="2400" b="1" dirty="0" smtClean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取</a:t>
              </a:r>
              <a:r>
                <a:rPr lang="en-US" altLang="zh-CN" sz="2400" b="1" dirty="0" smtClean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-</a:t>
              </a:r>
              <a:r>
                <a:rPr lang="zh-CN" altLang="en-US" sz="2400" b="1" dirty="0" smtClean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号</a:t>
              </a: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。</a:t>
              </a:r>
              <a:endPara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905689"/>
                </p:ext>
              </p:extLst>
            </p:nvPr>
          </p:nvGraphicFramePr>
          <p:xfrm>
            <a:off x="684213" y="5261694"/>
            <a:ext cx="15986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1" name="Equation" r:id="rId9" imgW="698500" imgH="228600" progId="Equation.DSMT4">
                    <p:embed/>
                  </p:oleObj>
                </mc:Choice>
                <mc:Fallback>
                  <p:oleObj name="Equation" r:id="rId9" imgW="69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213" y="5261694"/>
                          <a:ext cx="1598612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684213" y="5085208"/>
            <a:ext cx="7069688" cy="544516"/>
            <a:chOff x="684213" y="5980831"/>
            <a:chExt cx="7069688" cy="54451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8388570"/>
                </p:ext>
              </p:extLst>
            </p:nvPr>
          </p:nvGraphicFramePr>
          <p:xfrm>
            <a:off x="684213" y="5980831"/>
            <a:ext cx="15986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2" name="Equation" r:id="rId11" imgW="698500" imgH="228600" progId="Equation.DSMT4">
                    <p:embed/>
                  </p:oleObj>
                </mc:Choice>
                <mc:Fallback>
                  <p:oleObj name="Equation" r:id="rId11" imgW="69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213" y="5980831"/>
                          <a:ext cx="1598612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744074"/>
                </p:ext>
              </p:extLst>
            </p:nvPr>
          </p:nvGraphicFramePr>
          <p:xfrm>
            <a:off x="3203848" y="6001469"/>
            <a:ext cx="1598613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3" name="Equation" r:id="rId13" imgW="698500" imgH="228600" progId="Equation.DSMT4">
                    <p:embed/>
                  </p:oleObj>
                </mc:Choice>
                <mc:Fallback>
                  <p:oleObj name="Equation" r:id="rId13" imgW="69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6001469"/>
                          <a:ext cx="1598613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2374900" y="6001469"/>
              <a:ext cx="803425" cy="461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写成</a:t>
              </a:r>
              <a:endPara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88024" y="6001469"/>
              <a:ext cx="2965877" cy="4616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列标</a:t>
              </a:r>
              <a:r>
                <a:rPr lang="en-US" altLang="zh-CN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3421</a:t>
              </a:r>
              <a:r>
                <a:rPr lang="zh-CN" altLang="en-US" sz="2400" b="1" dirty="0" smtClean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是奇排列</a:t>
              </a:r>
              <a:r>
                <a: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方正姚体" panose="02010601030101010101" pitchFamily="2" charset="-122"/>
                  <a:cs typeface="Times New Roman" pitchFamily="18" charset="0"/>
                </a:rPr>
                <a:t>；</a:t>
              </a:r>
              <a:endPara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四阶行列式展开式的项</a:t>
            </a:r>
            <a:r>
              <a:rPr lang="en-US" altLang="zh-CN" sz="24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400" b="1" dirty="0" smtClean="0">
                <a:solidFill>
                  <a:srgbClr val="0070C0"/>
                </a:solidFill>
                <a:latin typeface="Arabic Typesetting" panose="03020402040406030203" pitchFamily="66" charset="-78"/>
                <a:ea typeface="方正姚体" panose="02010601030101010101" pitchFamily="2" charset="-122"/>
                <a:cs typeface="Arabic Typesetting" panose="03020402040406030203" pitchFamily="66" charset="-78"/>
              </a:rPr>
              <a:t>The </a:t>
            </a:r>
            <a:r>
              <a:rPr lang="en-US" altLang="zh-CN" sz="2400" b="1" dirty="0">
                <a:solidFill>
                  <a:srgbClr val="0070C0"/>
                </a:solidFill>
                <a:latin typeface="Arabic Typesetting" panose="03020402040406030203" pitchFamily="66" charset="-78"/>
                <a:ea typeface="方正姚体" panose="02010601030101010101" pitchFamily="2" charset="-122"/>
                <a:cs typeface="Arabic Typesetting" panose="03020402040406030203" pitchFamily="66" charset="-78"/>
              </a:rPr>
              <a:t>term of the fourth-order determinant expansion</a:t>
            </a:r>
            <a:endParaRPr lang="zh-CN" altLang="en-US" sz="2400" b="1" dirty="0">
              <a:solidFill>
                <a:srgbClr val="0070C0"/>
              </a:solidFill>
              <a:latin typeface="Arabic Typesetting" panose="03020402040406030203" pitchFamily="66" charset="-78"/>
              <a:ea typeface="方正姚体" panose="02010601030101010101" pitchFamily="2" charset="-122"/>
              <a:cs typeface="Arabic Typesetting" panose="03020402040406030203" pitchFamily="66" charset="-78"/>
            </a:endParaRPr>
          </a:p>
        </p:txBody>
      </p:sp>
      <p:pic>
        <p:nvPicPr>
          <p:cNvPr id="21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061250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743" y="1484788"/>
            <a:ext cx="5483969" cy="1858962"/>
            <a:chOff x="755650" y="1484784"/>
            <a:chExt cx="5483969" cy="1858962"/>
          </a:xfrm>
        </p:grpSpPr>
        <p:sp>
          <p:nvSpPr>
            <p:cNvPr id="145410" name="矩形 1"/>
            <p:cNvSpPr>
              <a:spLocks noChangeArrowheads="1"/>
            </p:cNvSpPr>
            <p:nvPr/>
          </p:nvSpPr>
          <p:spPr bwMode="auto">
            <a:xfrm>
              <a:off x="755650" y="2167657"/>
              <a:ext cx="23503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对于四阶</a:t>
              </a:r>
              <a:r>
                <a:rPr lang="zh-CN" altLang="zh-CN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行列式</a:t>
              </a:r>
              <a:endParaRPr lang="zh-CN" altLang="en-US" sz="2400" dirty="0">
                <a:solidFill>
                  <a:srgbClr val="00005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graphicFrame>
          <p:nvGraphicFramePr>
            <p:cNvPr id="14541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7534292"/>
                </p:ext>
              </p:extLst>
            </p:nvPr>
          </p:nvGraphicFramePr>
          <p:xfrm>
            <a:off x="3275757" y="1484784"/>
            <a:ext cx="2963862" cy="185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5" name="Equation" r:id="rId3" imgW="1498600" imgH="939800" progId="Equation.DSMT4">
                    <p:embed/>
                  </p:oleObj>
                </mc:Choice>
                <mc:Fallback>
                  <p:oleObj name="Equation" r:id="rId3" imgW="1498600" imgH="93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757" y="1484784"/>
                          <a:ext cx="2963862" cy="185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683570" y="3534524"/>
            <a:ext cx="5385133" cy="523876"/>
            <a:chOff x="614363" y="3534494"/>
            <a:chExt cx="5385133" cy="523875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222500" y="3534494"/>
              <a:ext cx="377699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是不是四阶</a:t>
              </a:r>
              <a:r>
                <a:rPr lang="zh-CN" altLang="zh-CN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行列式</a:t>
              </a:r>
              <a:r>
                <a:rPr lang="en-US" altLang="zh-CN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D</a:t>
              </a:r>
              <a:r>
                <a:rPr lang="zh-CN" altLang="en-US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的项？</a:t>
              </a:r>
              <a:endParaRPr lang="zh-CN" altLang="en-US" sz="2400" dirty="0">
                <a:solidFill>
                  <a:srgbClr val="00005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645378"/>
                </p:ext>
              </p:extLst>
            </p:nvPr>
          </p:nvGraphicFramePr>
          <p:xfrm>
            <a:off x="614363" y="3534494"/>
            <a:ext cx="162877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6" name="Equation" r:id="rId5" imgW="711200" imgH="228600" progId="Equation.DSMT4">
                    <p:embed/>
                  </p:oleObj>
                </mc:Choice>
                <mc:Fallback>
                  <p:oleObj name="Equation" r:id="rId5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" y="3534494"/>
                          <a:ext cx="1628775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699034" y="4221112"/>
            <a:ext cx="5385134" cy="522287"/>
            <a:chOff x="596900" y="4399682"/>
            <a:chExt cx="5385134" cy="522287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205038" y="4399682"/>
              <a:ext cx="3776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是不是四阶</a:t>
              </a:r>
              <a:r>
                <a:rPr lang="zh-CN" altLang="zh-CN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行列式</a:t>
              </a:r>
              <a:r>
                <a:rPr lang="en-US" altLang="zh-CN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D</a:t>
              </a:r>
              <a:r>
                <a:rPr lang="zh-CN" altLang="en-US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的项？</a:t>
              </a:r>
              <a:endParaRPr lang="zh-CN" altLang="en-US" sz="2400" dirty="0">
                <a:solidFill>
                  <a:srgbClr val="00005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5626467"/>
                </p:ext>
              </p:extLst>
            </p:nvPr>
          </p:nvGraphicFramePr>
          <p:xfrm>
            <a:off x="596900" y="4399682"/>
            <a:ext cx="1627188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7" name="Equation" r:id="rId7" imgW="711200" imgH="228600" progId="Equation.DSMT4">
                    <p:embed/>
                  </p:oleObj>
                </mc:Choice>
                <mc:Fallback>
                  <p:oleObj name="Equation" r:id="rId7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900" y="4399682"/>
                          <a:ext cx="1627188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84215" y="4869219"/>
            <a:ext cx="4750499" cy="523876"/>
            <a:chOff x="684213" y="4975250"/>
            <a:chExt cx="4750499" cy="523875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2276475" y="4975250"/>
              <a:ext cx="315823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是四阶</a:t>
              </a:r>
              <a:r>
                <a:rPr lang="zh-CN" altLang="zh-CN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行列式</a:t>
              </a:r>
              <a:r>
                <a:rPr lang="en-US" altLang="zh-CN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D</a:t>
              </a:r>
              <a:r>
                <a:rPr lang="zh-CN" altLang="en-US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的项？</a:t>
              </a:r>
              <a:endParaRPr lang="zh-CN" altLang="en-US" sz="2400" dirty="0">
                <a:solidFill>
                  <a:srgbClr val="00005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111404"/>
                </p:ext>
              </p:extLst>
            </p:nvPr>
          </p:nvGraphicFramePr>
          <p:xfrm>
            <a:off x="684213" y="4975250"/>
            <a:ext cx="1598612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8" name="Equation" r:id="rId9" imgW="698500" imgH="228600" progId="Equation.DSMT4">
                    <p:embed/>
                  </p:oleObj>
                </mc:Choice>
                <mc:Fallback>
                  <p:oleObj name="Equation" r:id="rId9" imgW="69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213" y="4975250"/>
                          <a:ext cx="1598612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720729" y="5517233"/>
            <a:ext cx="6086201" cy="523876"/>
            <a:chOff x="720725" y="5982419"/>
            <a:chExt cx="6086201" cy="52387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85228"/>
                </p:ext>
              </p:extLst>
            </p:nvPr>
          </p:nvGraphicFramePr>
          <p:xfrm>
            <a:off x="720725" y="5982419"/>
            <a:ext cx="1976438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9" name="Equation" r:id="rId11" imgW="863225" imgH="228501" progId="Equation.DSMT4">
                    <p:embed/>
                  </p:oleObj>
                </mc:Choice>
                <mc:Fallback>
                  <p:oleObj name="Equation" r:id="rId11" imgW="8632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725" y="5982419"/>
                          <a:ext cx="1976438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2600325" y="6003057"/>
              <a:ext cx="4206601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rgbClr val="00005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在五阶行列式里取什么符号？</a:t>
              </a:r>
            </a:p>
          </p:txBody>
        </p:sp>
      </p:grpSp>
      <p:sp>
        <p:nvSpPr>
          <p:cNvPr id="14" name="标题 3"/>
          <p:cNvSpPr txBox="1">
            <a:spLocks/>
          </p:cNvSpPr>
          <p:nvPr/>
        </p:nvSpPr>
        <p:spPr>
          <a:xfrm>
            <a:off x="457200" y="61724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四阶行列式展开式的项</a:t>
            </a:r>
            <a:r>
              <a:rPr lang="en-US" altLang="zh-CN" sz="2400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sz="2400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000" b="1" kern="0" dirty="0" smtClean="0">
                <a:solidFill>
                  <a:srgbClr val="0070C0"/>
                </a:solidFill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The term of the fourth-order determinant expansion</a:t>
            </a:r>
            <a:endParaRPr lang="zh-CN" altLang="en-US" sz="2400" b="1" kern="0" dirty="0">
              <a:solidFill>
                <a:srgbClr val="0070C0"/>
              </a:solidFill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pic>
        <p:nvPicPr>
          <p:cNvPr id="19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0047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971600" y="4365105"/>
            <a:ext cx="7560840" cy="1800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mtClean="0">
              <a:solidFill>
                <a:srgbClr val="0070C0"/>
              </a:solidFill>
              <a:latin typeface="Calibri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975070"/>
              </p:ext>
            </p:extLst>
          </p:nvPr>
        </p:nvGraphicFramePr>
        <p:xfrm>
          <a:off x="1115616" y="1570038"/>
          <a:ext cx="296386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0" name="Equation" r:id="rId3" imgW="1498600" imgH="939800" progId="Equation.DSMT4">
                  <p:embed/>
                </p:oleObj>
              </mc:Choice>
              <mc:Fallback>
                <p:oleObj name="Equation" r:id="rId3" imgW="14986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70038"/>
                        <a:ext cx="2963862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235492"/>
              </p:ext>
            </p:extLst>
          </p:nvPr>
        </p:nvGraphicFramePr>
        <p:xfrm>
          <a:off x="2616205" y="3456482"/>
          <a:ext cx="4740275" cy="83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1" name="Equation" r:id="rId5" imgW="2171520" imgH="380880" progId="Equation.DSMT4">
                  <p:embed/>
                </p:oleObj>
              </mc:Choice>
              <mc:Fallback>
                <p:oleObj name="Equation" r:id="rId5" imgW="2171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5" y="3456482"/>
                        <a:ext cx="4740275" cy="83661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42132"/>
              </p:ext>
            </p:extLst>
          </p:nvPr>
        </p:nvGraphicFramePr>
        <p:xfrm>
          <a:off x="1259632" y="4352541"/>
          <a:ext cx="1656184" cy="63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2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4352541"/>
                        <a:ext cx="1656184" cy="634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43808" y="4437112"/>
            <a:ext cx="548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具体就是：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1234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2341</a:t>
            </a:r>
            <a:r>
              <a:rPr lang="zh-CN" altLang="en-US" sz="2800" b="1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3421</a:t>
            </a:r>
            <a:r>
              <a:rPr lang="en-US" altLang="zh-CN" sz="2800" b="1" dirty="0" smtClean="0">
                <a:solidFill>
                  <a:srgbClr val="00007D">
                    <a:lumMod val="60000"/>
                    <a:lumOff val="40000"/>
                  </a:srgbClr>
                </a:solidFill>
                <a:latin typeface="华文中宋" pitchFamily="2" charset="-122"/>
                <a:ea typeface="华文中宋" pitchFamily="2" charset="-122"/>
              </a:rPr>
              <a:t>,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95740" y="5066037"/>
            <a:ext cx="61638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4321,4213,1324,……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；共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24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个关于</a:t>
            </a:r>
            <a:endParaRPr lang="en-US" altLang="zh-CN" sz="2800" b="1" dirty="0" smtClean="0">
              <a:solidFill>
                <a:srgbClr val="0070C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1234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的排列。</a:t>
            </a:r>
            <a:endParaRPr lang="en-US" altLang="zh-CN" sz="2800" b="1" dirty="0" smtClean="0">
              <a:solidFill>
                <a:srgbClr val="0070C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10" name="标题 3"/>
          <p:cNvSpPr txBox="1">
            <a:spLocks/>
          </p:cNvSpPr>
          <p:nvPr/>
        </p:nvSpPr>
        <p:spPr>
          <a:xfrm>
            <a:off x="457200" y="61724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四阶行列式展开式的项</a:t>
            </a:r>
            <a:r>
              <a:rPr lang="en-US" altLang="zh-CN" sz="2400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sz="2400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000" b="1" kern="0" dirty="0" smtClean="0">
                <a:solidFill>
                  <a:srgbClr val="0070C0"/>
                </a:solidFill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The Definition of the fourth-order determinant</a:t>
            </a:r>
            <a:endParaRPr lang="zh-CN" altLang="en-US" sz="2400" b="1" kern="0" dirty="0">
              <a:solidFill>
                <a:srgbClr val="0070C0"/>
              </a:solidFill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65225" y="6107955"/>
            <a:ext cx="5631185" cy="634158"/>
            <a:chOff x="1165225" y="6107955"/>
            <a:chExt cx="5631185" cy="634158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286788"/>
                </p:ext>
              </p:extLst>
            </p:nvPr>
          </p:nvGraphicFramePr>
          <p:xfrm>
            <a:off x="1165225" y="6108700"/>
            <a:ext cx="2151063" cy="633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93" name="Equation" r:id="rId10" imgW="774360" imgH="228600" progId="Equation.DSMT4">
                    <p:embed/>
                  </p:oleObj>
                </mc:Choice>
                <mc:Fallback>
                  <p:oleObj name="Equation" r:id="rId10" imgW="77436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225" y="6108700"/>
                          <a:ext cx="2151063" cy="633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3275856" y="623731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华文中宋" pitchFamily="2" charset="-122"/>
                  <a:ea typeface="华文中宋" pitchFamily="2" charset="-122"/>
                </a:rPr>
                <a:t>是</a:t>
              </a:r>
              <a:endParaRPr lang="zh-CN" altLang="en-US" sz="2400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644756"/>
                </p:ext>
              </p:extLst>
            </p:nvPr>
          </p:nvGraphicFramePr>
          <p:xfrm>
            <a:off x="3850754" y="6107955"/>
            <a:ext cx="1657350" cy="633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94" name="Equation" r:id="rId12" imgW="596880" imgH="228600" progId="Equation.DSMT4">
                    <p:embed/>
                  </p:oleObj>
                </mc:Choice>
                <mc:Fallback>
                  <p:oleObj name="Equation" r:id="rId12" imgW="59688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754" y="6107955"/>
                          <a:ext cx="1657350" cy="633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5380638" y="623731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70C0"/>
                  </a:solidFill>
                </a:rPr>
                <a:t>的逆序数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439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15914" y="1628800"/>
            <a:ext cx="8169275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行列式定义只是直观描述，并没有指导我们如何对高阶（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&gt;=4</a:t>
            </a: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）以上行列式求解，求解高阶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行列式需要用第二节（行列式性质）和第三节（展开定理）提供的技巧。</a:t>
            </a:r>
            <a:endParaRPr lang="en-US" altLang="zh-CN" sz="2800" b="1" dirty="0">
              <a:solidFill>
                <a:schemeClr val="accent5">
                  <a:lumMod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95292" y="4176487"/>
            <a:ext cx="8169275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800" b="1">
                <a:solidFill>
                  <a:schemeClr val="accent5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行列式定义告诉我们，那些能构成行列式的项，那些不是行列式的项，总共几项，如果几个数的乘积是行列式的项，能确定正负号。</a:t>
            </a:r>
            <a:endParaRPr lang="en-US" altLang="zh-CN" sz="2800" b="1">
              <a:solidFill>
                <a:schemeClr val="accent5">
                  <a:lumMod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457200" y="905272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只靠定义不能展开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（高）阶行列式</a:t>
            </a:r>
            <a:endParaRPr lang="zh-CN" altLang="en-US" sz="2400" b="1" kern="0" dirty="0">
              <a:solidFill>
                <a:srgbClr val="0070C0"/>
              </a:solidFill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55881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94" y="2567006"/>
            <a:ext cx="353013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en-US" altLang="zh-C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特殊行列式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3530" y="2564920"/>
            <a:ext cx="36888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若干元素为</a:t>
            </a:r>
            <a:r>
              <a:rPr lang="en-US" altLang="zh-CN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268827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5576" y="926961"/>
            <a:ext cx="7920880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第二讲内容大概 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Outline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Yu Mincho" panose="02020400000000000000" pitchFamily="18" charset="-128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0136" y="2425020"/>
            <a:ext cx="39036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了解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阶行列式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定义；</a:t>
            </a:r>
            <a:endParaRPr lang="zh-CN" altLang="en-US" sz="2800" b="1" dirty="0">
              <a:solidFill>
                <a:srgbClr val="002060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0136" y="3091769"/>
            <a:ext cx="36343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特殊的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阶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行列式；</a:t>
            </a:r>
            <a:endParaRPr lang="zh-CN" altLang="en-US" sz="2800" b="1" dirty="0">
              <a:solidFill>
                <a:srgbClr val="002060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136" y="3770248"/>
            <a:ext cx="307327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4. 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行列式的性质；</a:t>
            </a:r>
            <a:endParaRPr lang="zh-CN" altLang="en-US" sz="2800" b="1" dirty="0">
              <a:solidFill>
                <a:srgbClr val="002060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136" y="4417948"/>
            <a:ext cx="45111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四阶数字行列式的计算；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8" name="TextBox 7"/>
          <p:cNvSpPr txBox="1"/>
          <p:nvPr/>
        </p:nvSpPr>
        <p:spPr>
          <a:xfrm>
            <a:off x="971600" y="1772816"/>
            <a:ext cx="297870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上次内容回顾；</a:t>
            </a:r>
            <a:endParaRPr lang="zh-CN" altLang="en-US" sz="2800" b="1" dirty="0">
              <a:solidFill>
                <a:srgbClr val="002060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620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 bwMode="auto">
          <a:xfrm>
            <a:off x="735257" y="1556792"/>
            <a:ext cx="668397" cy="21602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 flipH="1" flipV="1">
            <a:off x="1979615" y="4242395"/>
            <a:ext cx="2592387" cy="1822450"/>
          </a:xfrm>
          <a:prstGeom prst="rtTriangl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21833"/>
              </p:ext>
            </p:extLst>
          </p:nvPr>
        </p:nvGraphicFramePr>
        <p:xfrm>
          <a:off x="2041083" y="4098381"/>
          <a:ext cx="2674937" cy="206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" name="Equation" r:id="rId3" imgW="1218960" imgH="939600" progId="Equation.DSMT4">
                  <p:embed/>
                </p:oleObj>
              </mc:Choice>
              <mc:Fallback>
                <p:oleObj name="Equation" r:id="rId3" imgW="1218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083" y="4098381"/>
                        <a:ext cx="2674937" cy="2066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868144" y="4170388"/>
            <a:ext cx="2592388" cy="1943100"/>
          </a:xfrm>
          <a:prstGeom prst="rtTriangl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83568" y="836717"/>
            <a:ext cx="69127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什么是特殊</a:t>
            </a:r>
            <a:r>
              <a:rPr lang="zh-CN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行列式</a:t>
            </a:r>
            <a:r>
              <a:rPr lang="zh-CN" altLang="en-US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  <a:r>
              <a:rPr lang="en-US" altLang="zh-CN" sz="2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Special determinant</a:t>
            </a:r>
            <a:endParaRPr lang="zh-CN" altLang="zh-CN" sz="2800" b="1" dirty="0">
              <a:solidFill>
                <a:srgbClr val="FF0000"/>
              </a:solidFill>
              <a:latin typeface="Angsana New" panose="02020603050405020304" pitchFamily="18" charset="-34"/>
              <a:ea typeface="楷体_GB2312" charset="-122"/>
              <a:cs typeface="Angsana New" panose="02020603050405020304" pitchFamily="18" charset="-34"/>
            </a:endParaRP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634529"/>
              </p:ext>
            </p:extLst>
          </p:nvPr>
        </p:nvGraphicFramePr>
        <p:xfrm>
          <a:off x="5754702" y="1527175"/>
          <a:ext cx="2676525" cy="206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" name="Equation" r:id="rId5" imgW="1218960" imgH="939600" progId="Equation.DSMT4">
                  <p:embed/>
                </p:oleObj>
              </mc:Choice>
              <mc:Fallback>
                <p:oleObj name="Equation" r:id="rId5" imgW="1218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702" y="1527175"/>
                        <a:ext cx="2676525" cy="2066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012393"/>
              </p:ext>
            </p:extLst>
          </p:nvPr>
        </p:nvGraphicFramePr>
        <p:xfrm>
          <a:off x="1967484" y="1506541"/>
          <a:ext cx="2676525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" name="Equation" r:id="rId7" imgW="1218960" imgH="939600" progId="Equation.DSMT4">
                  <p:embed/>
                </p:oleObj>
              </mc:Choice>
              <mc:Fallback>
                <p:oleObj name="Equation" r:id="rId7" imgW="1218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484" y="1506541"/>
                        <a:ext cx="2676525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75860"/>
              </p:ext>
            </p:extLst>
          </p:nvPr>
        </p:nvGraphicFramePr>
        <p:xfrm>
          <a:off x="5796136" y="4098382"/>
          <a:ext cx="2674938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" name="Equation" r:id="rId9" imgW="1218960" imgH="939600" progId="Equation.DSMT4">
                  <p:embed/>
                </p:oleObj>
              </mc:Choice>
              <mc:Fallback>
                <p:oleObj name="Equation" r:id="rId9" imgW="1218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098382"/>
                        <a:ext cx="2674938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195524" y="1741266"/>
            <a:ext cx="2376487" cy="1800226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5940152" y="1669830"/>
            <a:ext cx="2305050" cy="17287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5252" y="1556808"/>
            <a:ext cx="553998" cy="2096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对角行列式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683582" y="4005064"/>
            <a:ext cx="668397" cy="21602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577" y="4005080"/>
            <a:ext cx="553998" cy="2096087"/>
          </a:xfrm>
          <a:prstGeom prst="rect">
            <a:avLst/>
          </a:prstGeom>
          <a:solidFill>
            <a:srgbClr val="92D050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三角行列式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5" name="图片 9"/>
          <p:cNvPicPr>
            <a:picLocks noChangeAspect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48212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6" grpId="0" animBg="1"/>
      <p:bldP spid="11" grpId="0"/>
      <p:bldP spid="19" grpId="0" animBg="1"/>
      <p:bldP spid="20" grpId="0" animBg="1"/>
      <p:bldP spid="2" grpId="0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1698" y="1700822"/>
            <a:ext cx="3650888" cy="2096087"/>
            <a:chOff x="1281698" y="1700808"/>
            <a:chExt cx="3650888" cy="2096090"/>
          </a:xfrm>
        </p:grpSpPr>
        <p:graphicFrame>
          <p:nvGraphicFramePr>
            <p:cNvPr id="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5628032"/>
                </p:ext>
              </p:extLst>
            </p:nvPr>
          </p:nvGraphicFramePr>
          <p:xfrm>
            <a:off x="2195736" y="1700808"/>
            <a:ext cx="2736850" cy="200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0" name="公式" r:id="rId3" imgW="1282680" imgH="939600" progId="Equation.3">
                    <p:embed/>
                  </p:oleObj>
                </mc:Choice>
                <mc:Fallback>
                  <p:oleObj name="公式" r:id="rId3" imgW="1282680" imgH="93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1700808"/>
                          <a:ext cx="2736850" cy="200501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281698" y="1700808"/>
              <a:ext cx="553998" cy="2096090"/>
            </a:xfrm>
            <a:prstGeom prst="rect">
              <a:avLst/>
            </a:prstGeom>
            <a:solidFill>
              <a:srgbClr val="92D050"/>
            </a:solidFill>
          </p:spPr>
          <p:txBody>
            <a:bodyPr vert="eaVert"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三角行列式</a:t>
              </a:r>
              <a:endParaRPr lang="zh-CN" altLang="en-US" sz="2400" b="1" dirty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11560" y="836712"/>
            <a:ext cx="69127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什么是特殊</a:t>
            </a:r>
            <a:r>
              <a:rPr lang="zh-CN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行列式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？（续）</a:t>
            </a:r>
            <a:r>
              <a:rPr lang="en-US" altLang="zh-CN" sz="2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Special determinant</a:t>
            </a:r>
            <a:endParaRPr lang="zh-CN" altLang="zh-CN" sz="28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7584" y="4005065"/>
            <a:ext cx="7340222" cy="1571824"/>
            <a:chOff x="827584" y="4005064"/>
            <a:chExt cx="7340222" cy="1571824"/>
          </a:xfrm>
        </p:grpSpPr>
        <p:grpSp>
          <p:nvGrpSpPr>
            <p:cNvPr id="12" name="组合 11"/>
            <p:cNvGrpSpPr/>
            <p:nvPr/>
          </p:nvGrpSpPr>
          <p:grpSpPr>
            <a:xfrm>
              <a:off x="827584" y="4005064"/>
              <a:ext cx="4608512" cy="1571824"/>
              <a:chOff x="827584" y="4005064"/>
              <a:chExt cx="4608512" cy="1571824"/>
            </a:xfrm>
          </p:grpSpPr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0553443"/>
                  </p:ext>
                </p:extLst>
              </p:nvPr>
            </p:nvGraphicFramePr>
            <p:xfrm>
              <a:off x="827584" y="4005064"/>
              <a:ext cx="1549772" cy="1571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81" name="Equation" r:id="rId5" imgW="901440" imgH="914400" progId="Equation.DSMT4">
                      <p:embed/>
                    </p:oleObj>
                  </mc:Choice>
                  <mc:Fallback>
                    <p:oleObj name="Equation" r:id="rId5" imgW="901440" imgH="914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27584" y="4005064"/>
                            <a:ext cx="1549772" cy="1571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497786"/>
                  </p:ext>
                </p:extLst>
              </p:nvPr>
            </p:nvGraphicFramePr>
            <p:xfrm>
              <a:off x="3907333" y="4005263"/>
              <a:ext cx="1528763" cy="1571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82" name="Equation" r:id="rId7" imgW="888840" imgH="914400" progId="Equation.DSMT4">
                      <p:embed/>
                    </p:oleObj>
                  </mc:Choice>
                  <mc:Fallback>
                    <p:oleObj name="Equation" r:id="rId7" imgW="888840" imgH="914400" progId="Equation.DSMT4">
                      <p:embed/>
                      <p:pic>
                        <p:nvPicPr>
                          <p:cNvPr id="0" name="对象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7333" y="4005263"/>
                            <a:ext cx="1528763" cy="1571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2411760" y="4509121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accent5">
                        <a:lumMod val="25000"/>
                      </a:schemeClr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可以写成</a:t>
                </a:r>
                <a:endParaRPr lang="zh-CN" altLang="en-US" sz="2400" b="1" dirty="0">
                  <a:solidFill>
                    <a:schemeClr val="accent5">
                      <a:lumMod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508104" y="4551511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都是上三角行列式</a:t>
              </a:r>
              <a:endParaRPr lang="zh-CN" altLang="en-US" sz="2400" b="1" dirty="0">
                <a:solidFill>
                  <a:schemeClr val="accent5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15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616339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27584" y="836712"/>
            <a:ext cx="6264696" cy="52322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下面各个特殊行列式的结果？</a:t>
            </a:r>
            <a:endParaRPr lang="zh-CN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024003"/>
              </p:ext>
            </p:extLst>
          </p:nvPr>
        </p:nvGraphicFramePr>
        <p:xfrm>
          <a:off x="971600" y="1916832"/>
          <a:ext cx="2528838" cy="1506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0" name="Equation" r:id="rId3" imgW="1193760" imgH="711000" progId="Equation.DSMT4">
                  <p:embed/>
                </p:oleObj>
              </mc:Choice>
              <mc:Fallback>
                <p:oleObj name="Equation" r:id="rId3" imgW="1193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916832"/>
                        <a:ext cx="2528838" cy="150654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228093"/>
              </p:ext>
            </p:extLst>
          </p:nvPr>
        </p:nvGraphicFramePr>
        <p:xfrm>
          <a:off x="4608425" y="1916832"/>
          <a:ext cx="25558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1" name="Equation" r:id="rId5" imgW="1206360" imgH="711000" progId="Equation.DSMT4">
                  <p:embed/>
                </p:oleObj>
              </mc:Choice>
              <mc:Fallback>
                <p:oleObj name="Equation" r:id="rId5" imgW="1206360" imgH="711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425" y="1916832"/>
                        <a:ext cx="2555875" cy="150653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63397"/>
              </p:ext>
            </p:extLst>
          </p:nvPr>
        </p:nvGraphicFramePr>
        <p:xfrm>
          <a:off x="936774" y="3794671"/>
          <a:ext cx="27432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2" name="Equation" r:id="rId7" imgW="1295280" imgH="711000" progId="Equation.DSMT4">
                  <p:embed/>
                </p:oleObj>
              </mc:Choice>
              <mc:Fallback>
                <p:oleObj name="Equation" r:id="rId7" imgW="1295280" imgH="711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774" y="3794671"/>
                        <a:ext cx="2743200" cy="15065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675003"/>
              </p:ext>
            </p:extLst>
          </p:nvPr>
        </p:nvGraphicFramePr>
        <p:xfrm>
          <a:off x="4662636" y="3794671"/>
          <a:ext cx="29337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3" name="Equation" r:id="rId9" imgW="1384200" imgH="711000" progId="Equation.DSMT4">
                  <p:embed/>
                </p:oleObj>
              </mc:Choice>
              <mc:Fallback>
                <p:oleObj name="Equation" r:id="rId9" imgW="1384200" imgH="711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636" y="3794671"/>
                        <a:ext cx="2933700" cy="150653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888523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37026"/>
            <a:ext cx="2684355" cy="589067"/>
          </a:xfrm>
          <a:prstGeom prst="rect">
            <a:avLst/>
          </a:prstGeom>
        </p:spPr>
      </p:pic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27584" y="764705"/>
            <a:ext cx="68407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猜猜下面各个行列式的结果？（续）</a:t>
            </a:r>
            <a:endParaRPr lang="zh-CN" altLang="zh-CN" b="1" dirty="0">
              <a:solidFill>
                <a:schemeClr val="bg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19149"/>
              </p:ext>
            </p:extLst>
          </p:nvPr>
        </p:nvGraphicFramePr>
        <p:xfrm>
          <a:off x="849637" y="3868739"/>
          <a:ext cx="33623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" name="Equation" r:id="rId4" imgW="1587240" imgH="914400" progId="Equation.DSMT4">
                  <p:embed/>
                </p:oleObj>
              </mc:Choice>
              <mc:Fallback>
                <p:oleObj name="Equation" r:id="rId4" imgW="15872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7" y="3868739"/>
                        <a:ext cx="3362325" cy="19367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00015"/>
              </p:ext>
            </p:extLst>
          </p:nvPr>
        </p:nvGraphicFramePr>
        <p:xfrm>
          <a:off x="4558238" y="3860801"/>
          <a:ext cx="36861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4" name="Equation" r:id="rId6" imgW="1739880" imgH="914400" progId="Equation.DSMT4">
                  <p:embed/>
                </p:oleObj>
              </mc:Choice>
              <mc:Fallback>
                <p:oleObj name="Equation" r:id="rId6" imgW="1739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238" y="3860801"/>
                        <a:ext cx="3686175" cy="19367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97810"/>
              </p:ext>
            </p:extLst>
          </p:nvPr>
        </p:nvGraphicFramePr>
        <p:xfrm>
          <a:off x="827585" y="1700808"/>
          <a:ext cx="30130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5" name="Equation" r:id="rId8" imgW="1422360" imgH="914400" progId="Equation.DSMT4">
                  <p:embed/>
                </p:oleObj>
              </mc:Choice>
              <mc:Fallback>
                <p:oleObj name="Equation" r:id="rId8" imgW="1422360" imgH="914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1700808"/>
                        <a:ext cx="3013075" cy="19367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0626"/>
              </p:ext>
            </p:extLst>
          </p:nvPr>
        </p:nvGraphicFramePr>
        <p:xfrm>
          <a:off x="4583265" y="1700808"/>
          <a:ext cx="30130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6" name="Equation" r:id="rId10" imgW="1422360" imgH="914400" progId="Equation.DSMT4">
                  <p:embed/>
                </p:oleObj>
              </mc:Choice>
              <mc:Fallback>
                <p:oleObj name="Equation" r:id="rId10" imgW="1422360" imgH="914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265" y="1700808"/>
                        <a:ext cx="3013075" cy="19367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84073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27584" y="908723"/>
            <a:ext cx="68407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0000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猜猜下面各个行列式的结果？（续）</a:t>
            </a:r>
            <a:endParaRPr lang="zh-CN" altLang="zh-CN" b="1" dirty="0">
              <a:solidFill>
                <a:srgbClr val="0000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40918"/>
              </p:ext>
            </p:extLst>
          </p:nvPr>
        </p:nvGraphicFramePr>
        <p:xfrm>
          <a:off x="899592" y="1772816"/>
          <a:ext cx="4037012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3" imgW="1904760" imgH="1143000" progId="Equation.DSMT4">
                  <p:embed/>
                </p:oleObj>
              </mc:Choice>
              <mc:Fallback>
                <p:oleObj name="Equation" r:id="rId3" imgW="19047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6"/>
                        <a:ext cx="4037012" cy="24209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2140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86602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27584" y="692699"/>
            <a:ext cx="68407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利用行列式定义求行列式的值</a:t>
            </a:r>
            <a:endParaRPr lang="zh-CN" altLang="zh-CN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199"/>
              </p:ext>
            </p:extLst>
          </p:nvPr>
        </p:nvGraphicFramePr>
        <p:xfrm>
          <a:off x="1442147" y="1412875"/>
          <a:ext cx="3417887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Equation" r:id="rId3" imgW="1612800" imgH="1143000" progId="Equation.DSMT4">
                  <p:embed/>
                </p:oleObj>
              </mc:Choice>
              <mc:Fallback>
                <p:oleObj name="Equation" r:id="rId3" imgW="16128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147" y="1412875"/>
                        <a:ext cx="3417887" cy="24209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99592" y="3852337"/>
            <a:ext cx="734481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    解：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阶行列式展开共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120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项，大多数项是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0.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若使行列式的项不等于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， 第一行必须取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-2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，第二行必须取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，第三行取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-2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…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。所以，不为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的项只有一个是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(-2)</a:t>
            </a:r>
            <a:r>
              <a:rPr lang="en-US" altLang="zh-CN" sz="16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╳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╳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(-2)</a:t>
            </a:r>
            <a:r>
              <a:rPr lang="en-US" altLang="zh-CN" sz="1600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╳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(-1)</a:t>
            </a:r>
            <a:r>
              <a:rPr lang="en-US" altLang="zh-CN" sz="1600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╳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4=-48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；</a:t>
            </a:r>
            <a:endParaRPr lang="en-US" altLang="zh-CN" sz="2800" b="1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由于列标顺序是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54321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，</a:t>
            </a: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其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逆序数是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，所以它的符号是正，故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D=-48.</a:t>
            </a:r>
            <a:endParaRPr lang="zh-CN" altLang="zh-CN" sz="2800" b="1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538338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8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6" t="47543" r="16863" b="36518"/>
          <a:stretch/>
        </p:blipFill>
        <p:spPr>
          <a:xfrm>
            <a:off x="107504" y="1412776"/>
            <a:ext cx="9056418" cy="2702024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3568" y="764705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特殊行列式的例子</a:t>
            </a:r>
            <a:endParaRPr lang="zh-CN" altLang="en-US" sz="32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8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6" t="63276" r="16863" b="22461"/>
          <a:stretch/>
        </p:blipFill>
        <p:spPr>
          <a:xfrm>
            <a:off x="107504" y="4077072"/>
            <a:ext cx="9056418" cy="24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61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55942"/>
              </p:ext>
            </p:extLst>
          </p:nvPr>
        </p:nvGraphicFramePr>
        <p:xfrm>
          <a:off x="885826" y="1636266"/>
          <a:ext cx="36861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9" name="Equation" r:id="rId3" imgW="1739880" imgH="914400" progId="Equation.DSMT4">
                  <p:embed/>
                </p:oleObj>
              </mc:Choice>
              <mc:Fallback>
                <p:oleObj name="Equation" r:id="rId3" imgW="1739880" imgH="914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6" y="1636266"/>
                        <a:ext cx="368617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836712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例题：利用行列式定义，计算行列式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8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6" t="62069" r="22322" b="26089"/>
          <a:stretch/>
        </p:blipFill>
        <p:spPr>
          <a:xfrm>
            <a:off x="755577" y="3573016"/>
            <a:ext cx="7233289" cy="1728192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42855"/>
              </p:ext>
            </p:extLst>
          </p:nvPr>
        </p:nvGraphicFramePr>
        <p:xfrm>
          <a:off x="1318344" y="5445126"/>
          <a:ext cx="6061968" cy="52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" name="Equation" r:id="rId7" imgW="3225600" imgH="279360" progId="Equation.DSMT4">
                  <p:embed/>
                </p:oleObj>
              </mc:Choice>
              <mc:Fallback>
                <p:oleObj name="Equation" r:id="rId7" imgW="3225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lum contrast="42000"/>
                      </a:blip>
                      <a:stretch>
                        <a:fillRect/>
                      </a:stretch>
                    </p:blipFill>
                    <p:spPr>
                      <a:xfrm>
                        <a:off x="1318344" y="5445126"/>
                        <a:ext cx="6061968" cy="52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193385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3569" y="764704"/>
            <a:ext cx="53254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练习： 计算</a:t>
            </a:r>
            <a:r>
              <a:rPr lang="zh-CN" altLang="en-US" sz="28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下列两个行列式的值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49210"/>
              </p:ext>
            </p:extLst>
          </p:nvPr>
        </p:nvGraphicFramePr>
        <p:xfrm>
          <a:off x="755577" y="1556793"/>
          <a:ext cx="3240088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1" name="Equation" r:id="rId3" imgW="1117440" imgH="914400" progId="Equation.DSMT4">
                  <p:embed/>
                </p:oleObj>
              </mc:Choice>
              <mc:Fallback>
                <p:oleObj name="Equation" r:id="rId3" imgW="11174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7" y="1556793"/>
                        <a:ext cx="3240088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77869"/>
              </p:ext>
            </p:extLst>
          </p:nvPr>
        </p:nvGraphicFramePr>
        <p:xfrm>
          <a:off x="4386266" y="1340772"/>
          <a:ext cx="3902075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" name="Equation" r:id="rId5" imgW="1346040" imgH="1143000" progId="Equation.DSMT4">
                  <p:embed/>
                </p:oleObj>
              </mc:Choice>
              <mc:Fallback>
                <p:oleObj name="Equation" r:id="rId5" imgW="1346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6" y="1340772"/>
                        <a:ext cx="3902075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4928" y="3997517"/>
            <a:ext cx="87735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思路：</a:t>
            </a:r>
            <a:endParaRPr lang="en-US" altLang="zh-CN" sz="3200" b="1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1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有几项；  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每项大小；  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每项的符号。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4567" y="5282044"/>
            <a:ext cx="1726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9127" y="5282044"/>
            <a:ext cx="6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24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16223"/>
              </p:ext>
            </p:extLst>
          </p:nvPr>
        </p:nvGraphicFramePr>
        <p:xfrm>
          <a:off x="1963351" y="5229200"/>
          <a:ext cx="138451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3" name="Equation" r:id="rId7" imgW="596880" imgH="279360" progId="Equation.DSMT4">
                  <p:embed/>
                </p:oleObj>
              </mc:Choice>
              <mc:Fallback>
                <p:oleObj name="Equation" r:id="rId7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3351" y="5229200"/>
                        <a:ext cx="138451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39798"/>
              </p:ext>
            </p:extLst>
          </p:nvPr>
        </p:nvGraphicFramePr>
        <p:xfrm>
          <a:off x="3851932" y="5360742"/>
          <a:ext cx="9429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4" name="Equation" r:id="rId9" imgW="406080" imgH="164880" progId="Equation.DSMT4">
                  <p:embed/>
                </p:oleObj>
              </mc:Choice>
              <mc:Fallback>
                <p:oleObj name="Equation" r:id="rId9" imgW="406080" imgH="1648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32" y="5360742"/>
                        <a:ext cx="9429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7695" y="5858108"/>
            <a:ext cx="1726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2266" y="5858108"/>
            <a:ext cx="819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120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273393"/>
              </p:ext>
            </p:extLst>
          </p:nvPr>
        </p:nvGraphicFramePr>
        <p:xfrm>
          <a:off x="1897063" y="5805488"/>
          <a:ext cx="15033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" name="Equation" r:id="rId11" imgW="647640" imgH="279360" progId="Equation.DSMT4">
                  <p:embed/>
                </p:oleObj>
              </mc:Choice>
              <mc:Fallback>
                <p:oleObj name="Equation" r:id="rId11" imgW="64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7063" y="5805488"/>
                        <a:ext cx="1503362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8418"/>
              </p:ext>
            </p:extLst>
          </p:nvPr>
        </p:nvGraphicFramePr>
        <p:xfrm>
          <a:off x="3873500" y="5937251"/>
          <a:ext cx="8842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" name="Equation" r:id="rId13" imgW="380880" imgH="164880" progId="Equation.DSMT4">
                  <p:embed/>
                </p:oleObj>
              </mc:Choice>
              <mc:Fallback>
                <p:oleObj name="Equation" r:id="rId13" imgW="380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937251"/>
                        <a:ext cx="8842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549773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2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61214"/>
              </p:ext>
            </p:extLst>
          </p:nvPr>
        </p:nvGraphicFramePr>
        <p:xfrm>
          <a:off x="1979713" y="1628800"/>
          <a:ext cx="25781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2" name="公式" r:id="rId3" imgW="2577960" imgH="2209680" progId="Equation.3">
                  <p:embed/>
                </p:oleObj>
              </mc:Choice>
              <mc:Fallback>
                <p:oleObj name="公式" r:id="rId3" imgW="257796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3" y="1628800"/>
                        <a:ext cx="25781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31841"/>
              </p:ext>
            </p:extLst>
          </p:nvPr>
        </p:nvGraphicFramePr>
        <p:xfrm>
          <a:off x="4644009" y="2237904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3" name="Equation" r:id="rId5" imgW="1765080" imgH="431640" progId="Equation.3">
                  <p:embed/>
                </p:oleObj>
              </mc:Choice>
              <mc:Fallback>
                <p:oleObj name="Equation" r:id="rId5" imgW="1765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9" y="2237904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900116" y="2156939"/>
            <a:ext cx="9188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3200" b="1" i="0" dirty="0">
                <a:solidFill>
                  <a:schemeClr val="tx1"/>
                </a:solidFill>
                <a:latin typeface="宋体" pitchFamily="2" charset="-122"/>
              </a:rPr>
              <a:t>(1)</a:t>
            </a:r>
            <a:r>
              <a:rPr kumimoji="0" lang="en-US" altLang="zh-CN" sz="3200" b="1" i="0" dirty="0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6732" y="4376478"/>
            <a:ext cx="764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25169"/>
              </p:ext>
            </p:extLst>
          </p:nvPr>
        </p:nvGraphicFramePr>
        <p:xfrm>
          <a:off x="1979614" y="3906068"/>
          <a:ext cx="2722562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4" name="公式" r:id="rId7" imgW="2577960" imgH="2209680" progId="Equation.3">
                  <p:embed/>
                </p:oleObj>
              </mc:Choice>
              <mc:Fallback>
                <p:oleObj name="公式" r:id="rId7" imgW="257796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4" y="3906068"/>
                        <a:ext cx="2722562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91359"/>
              </p:ext>
            </p:extLst>
          </p:nvPr>
        </p:nvGraphicFramePr>
        <p:xfrm>
          <a:off x="4716463" y="4337870"/>
          <a:ext cx="3124200" cy="64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5" name="Equation" r:id="rId9" imgW="3124080" imgH="647640" progId="Equation.3">
                  <p:embed/>
                </p:oleObj>
              </mc:Choice>
              <mc:Fallback>
                <p:oleObj name="Equation" r:id="rId9" imgW="31240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337870"/>
                        <a:ext cx="3124200" cy="646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764705"/>
            <a:ext cx="68407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特殊行列式务必记住的结论：</a:t>
            </a:r>
            <a:endParaRPr lang="zh-CN" altLang="zh-CN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494893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637FD-E23B-4A3B-985B-7C55F78849D7}" type="datetime1">
              <a:rPr lang="zh-CN" altLang="en-US" smtClean="0"/>
              <a:pPr>
                <a:defRPr/>
              </a:pPr>
              <a:t>2022/2/25 Friday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27A7D-6531-49F8-B4C7-8A4B9A3E2D6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94796" y="2567056"/>
            <a:ext cx="48173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ea typeface="方正姚体" panose="02010601030101010101" pitchFamily="2" charset="-122"/>
                <a:cs typeface="Andalus" panose="02020603050405020304" pitchFamily="18" charset="-78"/>
              </a:rPr>
              <a:t>一、前次课程结论回顾</a:t>
            </a:r>
            <a:endParaRPr lang="zh-CN" alt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ea typeface="方正姚体" panose="02010601030101010101" pitchFamily="2" charset="-122"/>
              <a:cs typeface="Andalus" panose="02020603050405020304" pitchFamily="18" charset="-78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581937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1188" y="673533"/>
            <a:ext cx="2665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sz="2800" b="1" i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三</a:t>
            </a:r>
            <a:r>
              <a:rPr kumimoji="0" lang="zh-CN" altLang="en-US" sz="2800" b="1" i="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角行列式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9768" y="1561725"/>
            <a:ext cx="694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2800" b="1" i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</a:t>
            </a:r>
            <a:r>
              <a:rPr kumimoji="0" lang="en-US" altLang="zh-CN" sz="2800" b="1" i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800" b="1" i="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51328"/>
              </p:ext>
            </p:extLst>
          </p:nvPr>
        </p:nvGraphicFramePr>
        <p:xfrm>
          <a:off x="1331643" y="1268760"/>
          <a:ext cx="3833675" cy="18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0" name="公式" r:id="rId3" imgW="4546440" imgH="2209680" progId="Equation.3">
                  <p:embed/>
                </p:oleObj>
              </mc:Choice>
              <mc:Fallback>
                <p:oleObj name="公式" r:id="rId3" imgW="454644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3" y="1268760"/>
                        <a:ext cx="3833675" cy="1863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58117"/>
              </p:ext>
            </p:extLst>
          </p:nvPr>
        </p:nvGraphicFramePr>
        <p:xfrm>
          <a:off x="5292080" y="1995575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1" name="Equation" r:id="rId5" imgW="2044440" imgH="431640" progId="Equation.3">
                  <p:embed/>
                </p:oleObj>
              </mc:Choice>
              <mc:Fallback>
                <p:oleObj name="Equation" r:id="rId5" imgW="2044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995575"/>
                        <a:ext cx="204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908175" y="1770430"/>
            <a:ext cx="3960813" cy="1097994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80868"/>
              </p:ext>
            </p:extLst>
          </p:nvPr>
        </p:nvGraphicFramePr>
        <p:xfrm>
          <a:off x="1331640" y="3580618"/>
          <a:ext cx="2448272" cy="179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2" name="公式" r:id="rId7" imgW="1282680" imgH="939600" progId="Equation.3">
                  <p:embed/>
                </p:oleObj>
              </mc:Choice>
              <mc:Fallback>
                <p:oleObj name="公式" r:id="rId7" imgW="12826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80618"/>
                        <a:ext cx="2448272" cy="179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11581" y="4297826"/>
            <a:ext cx="694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28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391030"/>
              </p:ext>
            </p:extLst>
          </p:nvPr>
        </p:nvGraphicFramePr>
        <p:xfrm>
          <a:off x="3779912" y="4225475"/>
          <a:ext cx="2592288" cy="61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3" name="公式" r:id="rId9" imgW="1917360" imgH="393480" progId="Equation.3">
                  <p:embed/>
                </p:oleObj>
              </mc:Choice>
              <mc:Fallback>
                <p:oleObj name="公式" r:id="rId9" imgW="1917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25475"/>
                        <a:ext cx="2592288" cy="617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5661248"/>
            <a:ext cx="794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排列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54321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的逆序数是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10, 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而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7654321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的逆序数是（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1+2+3+4+5+6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=21</a:t>
            </a:r>
            <a:endParaRPr lang="zh-CN" altLang="en-US" sz="2000" b="1" dirty="0">
              <a:solidFill>
                <a:srgbClr val="0070C0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  <p:pic>
        <p:nvPicPr>
          <p:cNvPr id="15" name="图片 9"/>
          <p:cNvPicPr>
            <a:picLocks noChangeAspect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46738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836712"/>
            <a:ext cx="22365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第一节小结</a:t>
            </a:r>
            <a:endParaRPr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1551" y="1662569"/>
            <a:ext cx="6247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1. 2</a:t>
            </a:r>
            <a:r>
              <a:rPr lang="zh-CN" altLang="en-US" sz="2800" b="1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阶行列式的展开，记公式会计算；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1551" y="2329319"/>
            <a:ext cx="6247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2. </a:t>
            </a:r>
            <a:r>
              <a:rPr lang="zh-CN" altLang="en-US" sz="2800" b="1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会用</a:t>
            </a:r>
            <a:r>
              <a:rPr lang="en-US" altLang="zh-CN" sz="2800" b="1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阶行列式解二元一次方程组；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1551" y="3049795"/>
            <a:ext cx="4810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熟练掌握展开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阶行列式；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3697868"/>
            <a:ext cx="4788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4.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大致了解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阶行列式定义；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71551" y="4345940"/>
            <a:ext cx="4588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5. 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记住特殊行列式的结论。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38983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7" grpId="1"/>
      <p:bldP spid="7" grpId="2"/>
      <p:bldP spid="7" grpId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72" y="2566990"/>
            <a:ext cx="41248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Times New Roman" panose="02020603050405020304" pitchFamily="18" charset="0"/>
              </a:rPr>
              <a:t>三、行列式的性质  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808880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0122" y="972023"/>
            <a:ext cx="2544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本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节要求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31142"/>
              </p:ext>
            </p:extLst>
          </p:nvPr>
        </p:nvGraphicFramePr>
        <p:xfrm>
          <a:off x="1619673" y="1930976"/>
          <a:ext cx="4122458" cy="265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3" imgW="1422360" imgH="914400" progId="Equation.DSMT4">
                  <p:embed/>
                </p:oleObj>
              </mc:Choice>
              <mc:Fallback>
                <p:oleObj name="Equation" r:id="rId3" imgW="1422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3" y="1930976"/>
                        <a:ext cx="4122458" cy="2650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6" y="4779165"/>
            <a:ext cx="71865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      学完本节，能用性质把这个行列式化成三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角形行列式，然后求出结果。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4535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25100" y="764705"/>
            <a:ext cx="6675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本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节要求 ：</a:t>
            </a:r>
            <a:r>
              <a:rPr lang="zh-CN" altLang="en-US" sz="32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记住</a:t>
            </a:r>
            <a:r>
              <a:rPr lang="en-US" altLang="zh-CN" sz="32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个性质和一个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推论</a:t>
            </a:r>
            <a:endParaRPr lang="zh-CN" altLang="en-US" sz="32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29669" y="1556792"/>
            <a:ext cx="7504140" cy="523528"/>
            <a:chOff x="0" y="0"/>
            <a:chExt cx="11818" cy="824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1818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206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１）行列式与它的转置行列式相等，</a:t>
              </a:r>
              <a:r>
                <a:rPr lang="zh-CN" altLang="en-US" sz="2800" b="1" dirty="0" smtClean="0">
                  <a:solidFill>
                    <a:srgbClr val="00206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即            </a:t>
              </a:r>
              <a:r>
                <a:rPr lang="zh-CN" altLang="en-US" sz="2800" b="1" dirty="0">
                  <a:solidFill>
                    <a:srgbClr val="00206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.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1846937"/>
                </p:ext>
              </p:extLst>
            </p:nvPr>
          </p:nvGraphicFramePr>
          <p:xfrm>
            <a:off x="9822" y="5"/>
            <a:ext cx="1786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8" r:id="rId3" imgW="521381" imgH="190740" progId="Equation.3">
                    <p:embed/>
                  </p:oleObj>
                </mc:Choice>
                <mc:Fallback>
                  <p:oleObj r:id="rId3" imgW="521381" imgH="190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2" y="5"/>
                          <a:ext cx="1786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55576" y="2348880"/>
            <a:ext cx="6949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）互换行列式的两行（列），行列式变号</a:t>
            </a:r>
            <a:r>
              <a:rPr lang="en-US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  <a:endParaRPr lang="zh-CN" altLang="en-US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55576" y="2996952"/>
            <a:ext cx="7357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中某一行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（列）的公因子可以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提取出来</a:t>
            </a:r>
            <a:endParaRPr lang="zh-CN" altLang="en-US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578" y="3645038"/>
            <a:ext cx="73997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）性质</a:t>
            </a:r>
            <a:r>
              <a:rPr lang="en-US" altLang="zh-CN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及其推论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：行列式中有两行（列）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</a:t>
            </a:r>
            <a:endParaRPr lang="en-US" altLang="zh-CN" sz="2800" b="1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对应相等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成比例，推论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，该行列式等于零</a:t>
            </a:r>
            <a:r>
              <a:rPr lang="en-US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  <a:endParaRPr lang="zh-CN" altLang="en-US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13251" y="4653136"/>
            <a:ext cx="5775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）行列式具有分行（列）相加</a:t>
            </a:r>
            <a:r>
              <a:rPr lang="zh-CN" altLang="en-US" sz="2800" b="1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性。</a:t>
            </a:r>
            <a:endParaRPr lang="zh-CN" altLang="en-US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55576" y="5301224"/>
            <a:ext cx="78502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行列式中有某一行（列）各元素乘以同一个</a:t>
            </a:r>
          </a:p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数再加到另一行（列）对应元素上，行列式不变</a:t>
            </a:r>
            <a:r>
              <a:rPr lang="en-US" altLang="zh-CN" sz="2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  <a:endParaRPr lang="zh-CN" altLang="en-US" sz="2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5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729458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2" grpId="0" autoUpdateAnimBg="0"/>
      <p:bldP spid="13" grpId="0" autoUpdateAnimBg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-324544" y="557808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行列式的性质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的推导或例举</a:t>
            </a:r>
            <a:endParaRPr 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36875" y="1628777"/>
            <a:ext cx="7429217" cy="523528"/>
            <a:chOff x="178" y="0"/>
            <a:chExt cx="11700" cy="824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78" y="0"/>
              <a:ext cx="1153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姚体" panose="02010601030101010101" pitchFamily="2" charset="-122"/>
                  <a:ea typeface="方正姚体" panose="02010601030101010101" pitchFamily="2" charset="-122"/>
                </a:rPr>
                <a:t>１）行列式与它的转置行列式相等，即          .</a:t>
              </a:r>
            </a:p>
          </p:txBody>
        </p:sp>
        <p:graphicFrame>
          <p:nvGraphicFramePr>
            <p:cNvPr id="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154710"/>
                </p:ext>
              </p:extLst>
            </p:nvPr>
          </p:nvGraphicFramePr>
          <p:xfrm>
            <a:off x="10092" y="28"/>
            <a:ext cx="1786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0" r:id="rId3" imgW="521381" imgH="190740" progId="Equation.3">
                    <p:embed/>
                  </p:oleObj>
                </mc:Choice>
                <mc:Fallback>
                  <p:oleObj r:id="rId3" imgW="521381" imgH="190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2" y="28"/>
                          <a:ext cx="1786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468006"/>
              </p:ext>
            </p:extLst>
          </p:nvPr>
        </p:nvGraphicFramePr>
        <p:xfrm>
          <a:off x="986362" y="2420888"/>
          <a:ext cx="2649537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1" name="Equation" r:id="rId5" imgW="1206360" imgH="914400" progId="Equation.DSMT4">
                  <p:embed/>
                </p:oleObj>
              </mc:Choice>
              <mc:Fallback>
                <p:oleObj name="Equation" r:id="rId5" imgW="120636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362" y="2420888"/>
                        <a:ext cx="2649537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70359"/>
              </p:ext>
            </p:extLst>
          </p:nvPr>
        </p:nvGraphicFramePr>
        <p:xfrm>
          <a:off x="4355977" y="2428924"/>
          <a:ext cx="2760662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2" name="Equation" r:id="rId7" imgW="1257120" imgH="914400" progId="Equation.DSMT4">
                  <p:embed/>
                </p:oleObj>
              </mc:Choice>
              <mc:Fallback>
                <p:oleObj name="Equation" r:id="rId7" imgW="1257120" imgH="9144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7" y="2428924"/>
                        <a:ext cx="2760662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589278" y="4509134"/>
                <a:ext cx="7495963" cy="1392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行列式</a:t>
                </a:r>
                <a:r>
                  <a:rPr lang="en-US" altLang="zh-CN" sz="2800" b="1" i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D</a:t>
                </a:r>
                <a:r>
                  <a:rPr lang="zh-CN" altLang="en-US" sz="28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的第</a:t>
                </a:r>
                <a:r>
                  <a:rPr lang="en-US" altLang="zh-CN" sz="2800" b="1" i="1" dirty="0" err="1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i</a:t>
                </a:r>
                <a:r>
                  <a:rPr lang="zh-CN" altLang="en-US" sz="28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行元素，变成新行列式的第</a:t>
                </a:r>
                <a:r>
                  <a:rPr lang="en-US" altLang="zh-CN" sz="2800" b="1" i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j</a:t>
                </a:r>
                <a:r>
                  <a:rPr lang="zh-CN" altLang="en-US" sz="28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列，</a:t>
                </a:r>
                <a:endParaRPr lang="en-US" altLang="zh-CN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方正姚体" panose="02010601030101010101" pitchFamily="2" charset="-122"/>
                  <a:cs typeface="Times New Roman" pitchFamily="18" charset="0"/>
                </a:endParaRPr>
              </a:p>
              <a:p>
                <a:pPr eaLnBrk="1" hangingPunct="1"/>
                <a:r>
                  <a:rPr lang="zh-CN" altLang="en-US" sz="28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则新行列式即为</a:t>
                </a:r>
                <a:r>
                  <a:rPr lang="en-US" altLang="zh-CN" sz="28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D</a:t>
                </a:r>
                <a:r>
                  <a:rPr lang="zh-CN" altLang="en-US" sz="28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的转置行列式，简称转置，</a:t>
                </a:r>
                <a:endParaRPr lang="en-US" altLang="zh-CN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方正姚体" panose="02010601030101010101" pitchFamily="2" charset="-122"/>
                  <a:cs typeface="Times New Roman" pitchFamily="18" charset="0"/>
                </a:endParaRPr>
              </a:p>
              <a:p>
                <a:pPr eaLnBrk="1" hangingPunct="1"/>
                <a:r>
                  <a:rPr lang="zh-CN" altLang="en-US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记</a:t>
                </a:r>
                <a:r>
                  <a:rPr lang="zh-CN" altLang="en-US" sz="28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方正姚体" panose="02010601030101010101" pitchFamily="2" charset="-122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华文中宋" panose="02010600040101010101" pitchFamily="2" charset="-122"/>
                          </a:rPr>
                          <m:t>𝑫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华文中宋" panose="02010600040101010101" pitchFamily="2" charset="-122"/>
                          </a:rPr>
                          <m:t>𝑻</m:t>
                        </m:r>
                      </m:sup>
                    </m:sSup>
                    <m:r>
                      <a:rPr lang="zh-CN" altLang="en-US" sz="2800" b="1" i="1" smtClean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华文中宋" panose="02010600040101010101" pitchFamily="2" charset="-122"/>
                      </a:rPr>
                      <m:t>；</m:t>
                    </m:r>
                  </m:oMath>
                </a14:m>
                <a:endPara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方正姚体" panose="0201060103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278" y="4509134"/>
                <a:ext cx="7495963" cy="1392689"/>
              </a:xfrm>
              <a:prstGeom prst="rect">
                <a:avLst/>
              </a:prstGeom>
              <a:blipFill rotWithShape="1">
                <a:blip r:embed="rId9"/>
                <a:stretch>
                  <a:fillRect l="-1790" t="-6579" r="-1465" b="-118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260841"/>
              </p:ext>
            </p:extLst>
          </p:nvPr>
        </p:nvGraphicFramePr>
        <p:xfrm>
          <a:off x="2195757" y="5445225"/>
          <a:ext cx="1134067" cy="41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3" r:id="rId10" imgW="521381" imgH="190740" progId="Equation.3">
                  <p:embed/>
                </p:oleObj>
              </mc:Choice>
              <mc:Fallback>
                <p:oleObj r:id="rId10" imgW="521381" imgH="190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57" y="5445225"/>
                        <a:ext cx="1134067" cy="414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9"/>
          <p:cNvPicPr>
            <a:picLocks noChangeAspect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2768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6875" y="1628800"/>
            <a:ext cx="7558752" cy="523528"/>
            <a:chOff x="178" y="0"/>
            <a:chExt cx="11904" cy="824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78" y="0"/>
              <a:ext cx="11904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１）行列式与它的转置行列式相等，即          .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4606529"/>
                </p:ext>
              </p:extLst>
            </p:nvPr>
          </p:nvGraphicFramePr>
          <p:xfrm>
            <a:off x="10092" y="28"/>
            <a:ext cx="1786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5" r:id="rId3" imgW="521381" imgH="190740" progId="Equation.3">
                    <p:embed/>
                  </p:oleObj>
                </mc:Choice>
                <mc:Fallback>
                  <p:oleObj r:id="rId3" imgW="521381" imgH="190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2" y="28"/>
                          <a:ext cx="1786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6113" y="2348879"/>
            <a:ext cx="42498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以下式子，无须再证明： 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61275"/>
              </p:ext>
            </p:extLst>
          </p:nvPr>
        </p:nvGraphicFramePr>
        <p:xfrm>
          <a:off x="539552" y="3000362"/>
          <a:ext cx="3888432" cy="160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6" name="Equation" r:id="rId5" imgW="1726920" imgH="711000" progId="Equation.DSMT4">
                  <p:embed/>
                </p:oleObj>
              </mc:Choice>
              <mc:Fallback>
                <p:oleObj name="Equation" r:id="rId5" imgW="1726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3000362"/>
                        <a:ext cx="3888432" cy="1602346"/>
                      </a:xfrm>
                      <a:prstGeom prst="rect">
                        <a:avLst/>
                      </a:prstGeom>
                      <a:solidFill>
                        <a:srgbClr val="DDD7DC"/>
                      </a:solidFill>
                      <a:ln>
                        <a:solidFill>
                          <a:srgbClr val="CDE5D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69309"/>
              </p:ext>
            </p:extLst>
          </p:nvPr>
        </p:nvGraphicFramePr>
        <p:xfrm>
          <a:off x="453305" y="4923556"/>
          <a:ext cx="5630863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7" name="Equation" r:id="rId7" imgW="2501640" imgH="711000" progId="Equation.DSMT4">
                  <p:embed/>
                </p:oleObj>
              </mc:Choice>
              <mc:Fallback>
                <p:oleObj name="Equation" r:id="rId7" imgW="2501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05" y="4923556"/>
                        <a:ext cx="5630863" cy="16017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-324544" y="557808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行列式的性质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的推导或例举</a:t>
            </a:r>
            <a:endParaRPr 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03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6875" y="1610782"/>
            <a:ext cx="7558752" cy="523528"/>
            <a:chOff x="178" y="0"/>
            <a:chExt cx="11904" cy="824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78" y="0"/>
              <a:ext cx="11904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１）行列式与它的转置行列式相等，即          .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626416"/>
                </p:ext>
              </p:extLst>
            </p:nvPr>
          </p:nvGraphicFramePr>
          <p:xfrm>
            <a:off x="10092" y="28"/>
            <a:ext cx="1786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1" r:id="rId3" imgW="521381" imgH="190740" progId="Equation.3">
                    <p:embed/>
                  </p:oleObj>
                </mc:Choice>
                <mc:Fallback>
                  <p:oleObj r:id="rId3" imgW="521381" imgH="190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2" y="28"/>
                          <a:ext cx="1786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6109" y="2330861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以下式子，无须再证明。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8778" y="3194960"/>
            <a:ext cx="7692975" cy="1736600"/>
            <a:chOff x="358775" y="2636912"/>
            <a:chExt cx="7692975" cy="1736600"/>
          </a:xfrm>
          <a:solidFill>
            <a:schemeClr val="accent2">
              <a:lumMod val="20000"/>
              <a:lumOff val="80000"/>
            </a:schemeClr>
          </a:solidFill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566262"/>
                </p:ext>
              </p:extLst>
            </p:nvPr>
          </p:nvGraphicFramePr>
          <p:xfrm>
            <a:off x="358775" y="2636912"/>
            <a:ext cx="3857475" cy="1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2" name="Equation" r:id="rId5" imgW="2031840" imgH="914400" progId="Equation.DSMT4">
                    <p:embed/>
                  </p:oleObj>
                </mc:Choice>
                <mc:Fallback>
                  <p:oleObj name="Equation" r:id="rId5" imgW="203184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8775" y="2636912"/>
                          <a:ext cx="3857475" cy="17366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376995"/>
                </p:ext>
              </p:extLst>
            </p:nvPr>
          </p:nvGraphicFramePr>
          <p:xfrm>
            <a:off x="4355976" y="2669519"/>
            <a:ext cx="3695774" cy="1695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3" name="Equation" r:id="rId7" imgW="1993680" imgH="914400" progId="Equation.DSMT4">
                    <p:embed/>
                  </p:oleObj>
                </mc:Choice>
                <mc:Fallback>
                  <p:oleObj name="Equation" r:id="rId7" imgW="1993680" imgH="9144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669519"/>
                          <a:ext cx="3695774" cy="1695585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89278" y="5355213"/>
            <a:ext cx="78711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以后的学习，凡是对行列式关于行的结论，对于列来说，也都适用。反之亦然。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16" name="Rectangle 11"/>
          <p:cNvSpPr txBox="1">
            <a:spLocks noChangeArrowheads="1"/>
          </p:cNvSpPr>
          <p:nvPr/>
        </p:nvSpPr>
        <p:spPr bwMode="auto">
          <a:xfrm>
            <a:off x="-252536" y="557808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行列式的性质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的推导或例举</a:t>
            </a:r>
            <a:endParaRPr 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30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2267745" y="4437112"/>
            <a:ext cx="360040" cy="1476164"/>
          </a:xfrm>
          <a:prstGeom prst="roundRect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707904" y="4437112"/>
            <a:ext cx="360040" cy="1476164"/>
          </a:xfrm>
          <a:prstGeom prst="roundRect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148337" y="4401111"/>
            <a:ext cx="423664" cy="1476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19673" y="4437112"/>
            <a:ext cx="504056" cy="1476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131841" y="3212979"/>
            <a:ext cx="1584176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203849" y="2708920"/>
            <a:ext cx="1440160" cy="396044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043608" y="3212976"/>
            <a:ext cx="1584176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43608" y="2708920"/>
            <a:ext cx="1584176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0204" y="1465620"/>
            <a:ext cx="69862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）互换行列式的两行（列），行列式变号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71045"/>
              </p:ext>
            </p:extLst>
          </p:nvPr>
        </p:nvGraphicFramePr>
        <p:xfrm>
          <a:off x="1115616" y="2060848"/>
          <a:ext cx="35115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" name="Equation" r:id="rId3" imgW="1600200" imgH="711000" progId="Equation.DSMT4">
                  <p:embed/>
                </p:oleObj>
              </mc:Choice>
              <mc:Fallback>
                <p:oleObj name="Equation" r:id="rId3" imgW="1600200" imgH="711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35115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428280"/>
              </p:ext>
            </p:extLst>
          </p:nvPr>
        </p:nvGraphicFramePr>
        <p:xfrm>
          <a:off x="1115616" y="4315172"/>
          <a:ext cx="35115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" name="Equation" r:id="rId5" imgW="1600200" imgH="711000" progId="Equation.DSMT4">
                  <p:embed/>
                </p:oleObj>
              </mc:Choice>
              <mc:Fallback>
                <p:oleObj name="Equation" r:id="rId5" imgW="1600200" imgH="7110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15172"/>
                        <a:ext cx="35115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左弧形箭头 17"/>
          <p:cNvSpPr/>
          <p:nvPr/>
        </p:nvSpPr>
        <p:spPr bwMode="auto">
          <a:xfrm>
            <a:off x="650205" y="2906944"/>
            <a:ext cx="249388" cy="486054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下弧形箭头 18"/>
          <p:cNvSpPr/>
          <p:nvPr/>
        </p:nvSpPr>
        <p:spPr bwMode="auto">
          <a:xfrm>
            <a:off x="1835697" y="6021291"/>
            <a:ext cx="612068" cy="28803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 flipV="1">
            <a:off x="467544" y="4005064"/>
            <a:ext cx="8064896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364089" y="357302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换行了，别忘记写负号</a:t>
            </a:r>
            <a:endParaRPr lang="zh-CN" altLang="en-US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4089" y="519959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换列也得写负号</a:t>
            </a:r>
            <a:endParaRPr lang="zh-CN" altLang="en-US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0" name="图片 9"/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24" name="Rectangle 11"/>
          <p:cNvSpPr txBox="1">
            <a:spLocks noChangeArrowheads="1"/>
          </p:cNvSpPr>
          <p:nvPr/>
        </p:nvSpPr>
        <p:spPr bwMode="auto">
          <a:xfrm>
            <a:off x="-163488" y="4858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行列式的性质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的推导或例举</a:t>
            </a:r>
            <a:endParaRPr 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697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5" grpId="0" animBg="1"/>
      <p:bldP spid="16" grpId="0" animBg="1"/>
      <p:bldP spid="14" grpId="0" animBg="1"/>
      <p:bldP spid="7" grpId="0" animBg="1"/>
      <p:bldP spid="4" grpId="0" animBg="1"/>
      <p:bldP spid="3" grpId="0" animBg="1"/>
      <p:bldP spid="5" grpId="0" autoUpdateAnimBg="0"/>
      <p:bldP spid="18" grpId="0" animBg="1"/>
      <p:bldP spid="19" grpId="0" animBg="1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043608" y="4437113"/>
            <a:ext cx="3024336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211960" y="3861048"/>
            <a:ext cx="3024336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211960" y="4437113"/>
            <a:ext cx="3024336" cy="57606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043608" y="3861048"/>
            <a:ext cx="3024336" cy="57606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043608" y="1718811"/>
            <a:ext cx="3024336" cy="106211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764720"/>
            <a:ext cx="70070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推论：行列式有两行（列）元素对应相等，</a:t>
            </a:r>
            <a:endParaRPr lang="en-US" altLang="zh-CN" sz="2800" b="1" dirty="0" smtClean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则行列式的值为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 b="1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025629"/>
              </p:ext>
            </p:extLst>
          </p:nvPr>
        </p:nvGraphicFramePr>
        <p:xfrm>
          <a:off x="608462" y="1700812"/>
          <a:ext cx="381952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Equation" r:id="rId3" imgW="1739880" imgH="939600" progId="Equation.DSMT4">
                  <p:embed/>
                </p:oleObj>
              </mc:Choice>
              <mc:Fallback>
                <p:oleObj name="Equation" r:id="rId3" imgW="1739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62" y="1700812"/>
                        <a:ext cx="3819525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26413"/>
              </p:ext>
            </p:extLst>
          </p:nvPr>
        </p:nvGraphicFramePr>
        <p:xfrm>
          <a:off x="611564" y="3811939"/>
          <a:ext cx="7275513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Equation" r:id="rId5" imgW="3314520" imgH="939600" progId="Equation.DSMT4">
                  <p:embed/>
                </p:oleObj>
              </mc:Choice>
              <mc:Fallback>
                <p:oleObj name="Equation" r:id="rId5" imgW="3314520" imgH="939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4" y="3811939"/>
                        <a:ext cx="7275513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374072"/>
              </p:ext>
            </p:extLst>
          </p:nvPr>
        </p:nvGraphicFramePr>
        <p:xfrm>
          <a:off x="811734" y="5949281"/>
          <a:ext cx="2824162" cy="39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8" name="Equation" r:id="rId7" imgW="1282680" imgH="177480" progId="Equation.DSMT4">
                  <p:embed/>
                </p:oleObj>
              </mc:Choice>
              <mc:Fallback>
                <p:oleObj name="Equation" r:id="rId7" imgW="1282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734" y="5949281"/>
                        <a:ext cx="2824162" cy="39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578589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3" grpId="0" animBg="1"/>
      <p:bldP spid="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611560" y="3212978"/>
            <a:ext cx="7200800" cy="3312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1560" y="1844824"/>
            <a:ext cx="5472608" cy="1296144"/>
          </a:xfrm>
          <a:prstGeom prst="roundRect">
            <a:avLst/>
          </a:prstGeom>
          <a:solidFill>
            <a:srgbClr val="CCFFCC">
              <a:alpha val="91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65133" y="7692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二阶</a:t>
            </a:r>
            <a:r>
              <a:rPr lang="zh-CN" altLang="en-US" sz="3200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行列式的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展开</a:t>
            </a:r>
            <a:r>
              <a:rPr lang="en-US" altLang="zh-CN" sz="2800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Expansion of Second Order Determinant</a:t>
            </a:r>
            <a:endParaRPr lang="zh-CN" altLang="en-US" sz="2800" b="1" dirty="0">
              <a:solidFill>
                <a:srgbClr val="FF0000"/>
              </a:solidFill>
              <a:latin typeface="Arabic Typesetting" panose="03020402040406030203" pitchFamily="66" charset="-78"/>
              <a:ea typeface="方正姚体" panose="02010601030101010101" pitchFamily="2" charset="-122"/>
              <a:cs typeface="Arabic Typesetting" panose="03020402040406030203" pitchFamily="66" charset="-78"/>
            </a:endParaRP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0286552"/>
              </p:ext>
            </p:extLst>
          </p:nvPr>
        </p:nvGraphicFramePr>
        <p:xfrm>
          <a:off x="1454646" y="1988841"/>
          <a:ext cx="39814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8" r:id="rId3" imgW="1855811" imgH="483019" progId="Equation.DSMT4">
                  <p:embed/>
                </p:oleObj>
              </mc:Choice>
              <mc:Fallback>
                <p:oleObj r:id="rId3" imgW="1855811" imgH="48301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646" y="1988841"/>
                        <a:ext cx="39814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60710"/>
              </p:ext>
            </p:extLst>
          </p:nvPr>
        </p:nvGraphicFramePr>
        <p:xfrm>
          <a:off x="971600" y="3284998"/>
          <a:ext cx="1638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9" name="Equation" r:id="rId5" imgW="800100" imgH="457200" progId="Equation.DSMT4">
                  <p:embed/>
                </p:oleObj>
              </mc:Choice>
              <mc:Fallback>
                <p:oleObj name="Equation" r:id="rId5" imgW="8001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84998"/>
                        <a:ext cx="16383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79831"/>
              </p:ext>
            </p:extLst>
          </p:nvPr>
        </p:nvGraphicFramePr>
        <p:xfrm>
          <a:off x="2698801" y="3502477"/>
          <a:ext cx="10810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0" name="Equation" r:id="rId7" imgW="507780" imgH="177723" progId="Equation.DSMT4">
                  <p:embed/>
                </p:oleObj>
              </mc:Choice>
              <mc:Fallback>
                <p:oleObj name="Equation" r:id="rId7" imgW="507780" imgH="17772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01" y="3502477"/>
                        <a:ext cx="10810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80216"/>
              </p:ext>
            </p:extLst>
          </p:nvPr>
        </p:nvGraphicFramePr>
        <p:xfrm>
          <a:off x="971604" y="4416871"/>
          <a:ext cx="1743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1" name="Equation" r:id="rId9" imgW="774364" imgH="457002" progId="Equation.DSMT4">
                  <p:embed/>
                </p:oleObj>
              </mc:Choice>
              <mc:Fallback>
                <p:oleObj name="Equation" r:id="rId9" imgW="774364" imgH="45700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4" y="4416871"/>
                        <a:ext cx="17430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00297"/>
              </p:ext>
            </p:extLst>
          </p:nvPr>
        </p:nvGraphicFramePr>
        <p:xfrm>
          <a:off x="2698807" y="4726438"/>
          <a:ext cx="2377255" cy="381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" name="Equation" r:id="rId11" imgW="1028254" imgH="165028" progId="Equation.DSMT4">
                  <p:embed/>
                </p:oleObj>
              </mc:Choice>
              <mc:Fallback>
                <p:oleObj name="Equation" r:id="rId11" imgW="1028254" imgH="165028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07" y="4726438"/>
                        <a:ext cx="2377255" cy="381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9186"/>
              </p:ext>
            </p:extLst>
          </p:nvPr>
        </p:nvGraphicFramePr>
        <p:xfrm>
          <a:off x="971601" y="5517233"/>
          <a:ext cx="2664296" cy="89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3" name="Equation" r:id="rId13" imgW="1358900" imgH="457200" progId="Equation.DSMT4">
                  <p:embed/>
                </p:oleObj>
              </mc:Choice>
              <mc:Fallback>
                <p:oleObj name="Equation" r:id="rId13" imgW="135890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1" y="5517233"/>
                        <a:ext cx="2664296" cy="896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47220"/>
              </p:ext>
            </p:extLst>
          </p:nvPr>
        </p:nvGraphicFramePr>
        <p:xfrm>
          <a:off x="3707904" y="5661250"/>
          <a:ext cx="29670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4" name="Equation" r:id="rId15" imgW="1346200" imgH="228600" progId="Equation.DSMT4">
                  <p:embed/>
                </p:oleObj>
              </mc:Choice>
              <mc:Fallback>
                <p:oleObj name="Equation" r:id="rId15" imgW="13462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661250"/>
                        <a:ext cx="29670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9"/>
          <p:cNvPicPr>
            <a:picLocks noChangeAspect="1"/>
          </p:cNvPicPr>
          <p:nvPr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089338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6726" y="1321604"/>
            <a:ext cx="8137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）行列式中某一行（列）的公因子可以</a:t>
            </a:r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提取出来。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46548"/>
              </p:ext>
            </p:extLst>
          </p:nvPr>
        </p:nvGraphicFramePr>
        <p:xfrm>
          <a:off x="1187625" y="1844826"/>
          <a:ext cx="69088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r:id="rId3" imgW="2768400" imgH="698400" progId="Equation.3">
                  <p:embed/>
                </p:oleObj>
              </mc:Choice>
              <mc:Fallback>
                <p:oleObj r:id="rId3" imgW="276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1844826"/>
                        <a:ext cx="6908800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390121"/>
              </p:ext>
            </p:extLst>
          </p:nvPr>
        </p:nvGraphicFramePr>
        <p:xfrm>
          <a:off x="1025525" y="3860800"/>
          <a:ext cx="7361238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5" imgW="3352680" imgH="939600" progId="Equation.DSMT4">
                  <p:embed/>
                </p:oleObj>
              </mc:Choice>
              <mc:Fallback>
                <p:oleObj name="Equation" r:id="rId5" imgW="3352680" imgH="939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860800"/>
                        <a:ext cx="7361238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9"/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-163488" y="332656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行列式的性质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的推导或例举</a:t>
            </a:r>
            <a:endParaRPr 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048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49285"/>
              </p:ext>
            </p:extLst>
          </p:nvPr>
        </p:nvGraphicFramePr>
        <p:xfrm>
          <a:off x="683568" y="1629371"/>
          <a:ext cx="7606950" cy="20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3" imgW="2590560" imgH="711000" progId="Equation.DSMT4">
                  <p:embed/>
                </p:oleObj>
              </mc:Choice>
              <mc:Fallback>
                <p:oleObj name="Equation" r:id="rId3" imgW="2590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629371"/>
                        <a:ext cx="7606950" cy="208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381070"/>
              </p:ext>
            </p:extLst>
          </p:nvPr>
        </p:nvGraphicFramePr>
        <p:xfrm>
          <a:off x="1187624" y="3645024"/>
          <a:ext cx="7662679" cy="635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Equation" r:id="rId5" imgW="2450880" imgH="203040" progId="Equation.DSMT4">
                  <p:embed/>
                </p:oleObj>
              </mc:Choice>
              <mc:Fallback>
                <p:oleObj name="Equation" r:id="rId5" imgW="245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3645024"/>
                        <a:ext cx="7662679" cy="635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163188"/>
              </p:ext>
            </p:extLst>
          </p:nvPr>
        </p:nvGraphicFramePr>
        <p:xfrm>
          <a:off x="1115616" y="4149754"/>
          <a:ext cx="2944812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Equation" r:id="rId7" imgW="1002960" imgH="711000" progId="Equation.DSMT4">
                  <p:embed/>
                </p:oleObj>
              </mc:Choice>
              <mc:Fallback>
                <p:oleObj name="Equation" r:id="rId7" imgW="1002960" imgH="71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149754"/>
                        <a:ext cx="2944812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9544" y="110558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以三阶行列式为例的证明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733431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4067951" y="2420889"/>
            <a:ext cx="686787" cy="72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14518"/>
              </p:ext>
            </p:extLst>
          </p:nvPr>
        </p:nvGraphicFramePr>
        <p:xfrm>
          <a:off x="2246308" y="1999878"/>
          <a:ext cx="41259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" name="Equation" r:id="rId3" imgW="1879560" imgH="711000" progId="Equation.DSMT4">
                  <p:embed/>
                </p:oleObj>
              </mc:Choice>
              <mc:Fallback>
                <p:oleObj name="Equation" r:id="rId3" imgW="1879560" imgH="71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08" y="1999878"/>
                        <a:ext cx="412591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2987824" y="1772817"/>
            <a:ext cx="432048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64088" y="1772817"/>
            <a:ext cx="432048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1600" y="117758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行列式列里的公共倍数也能提取出来</a:t>
            </a:r>
            <a:endParaRPr lang="zh-CN" altLang="en-US" sz="2800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42318"/>
              </p:ext>
            </p:extLst>
          </p:nvPr>
        </p:nvGraphicFramePr>
        <p:xfrm>
          <a:off x="1403650" y="3954463"/>
          <a:ext cx="22018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" name="Equation" r:id="rId5" imgW="1002960" imgH="711000" progId="Equation.DSMT4">
                  <p:embed/>
                </p:oleObj>
              </mc:Choice>
              <mc:Fallback>
                <p:oleObj name="Equation" r:id="rId5" imgW="1002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50" y="3954463"/>
                        <a:ext cx="220186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31919" y="44371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endParaRPr lang="zh-CN" altLang="en-US" sz="2800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24292"/>
              </p:ext>
            </p:extLst>
          </p:nvPr>
        </p:nvGraphicFramePr>
        <p:xfrm>
          <a:off x="4607216" y="3954463"/>
          <a:ext cx="32051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Equation" r:id="rId7" imgW="1460160" imgH="711000" progId="Equation.DSMT4">
                  <p:embed/>
                </p:oleObj>
              </mc:Choice>
              <mc:Fallback>
                <p:oleObj name="Equation" r:id="rId7" imgW="1460160" imgH="711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216" y="3954463"/>
                        <a:ext cx="320516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51935" y="44371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那么</a:t>
            </a:r>
            <a:endParaRPr lang="zh-CN" altLang="en-US" sz="2800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51520" y="3789040"/>
            <a:ext cx="86542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648466" y="5517232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答案：─</a:t>
            </a:r>
            <a:r>
              <a:rPr lang="en-US" altLang="zh-CN" sz="2800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58734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2" grpId="0"/>
      <p:bldP spid="12" grpId="0"/>
      <p:bldP spid="13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6449" y="1199042"/>
            <a:ext cx="70070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推论：行列式中有两行（列）元素对应成比</a:t>
            </a:r>
            <a:endParaRPr lang="en-US" altLang="zh-CN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时，该行列式等于零</a:t>
            </a:r>
            <a:r>
              <a:rPr lang="en-US" altLang="zh-CN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81182"/>
              </p:ext>
            </p:extLst>
          </p:nvPr>
        </p:nvGraphicFramePr>
        <p:xfrm>
          <a:off x="3059742" y="2276872"/>
          <a:ext cx="25923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3" imgW="1180800" imgH="711000" progId="Equation.DSMT4">
                  <p:embed/>
                </p:oleObj>
              </mc:Choice>
              <mc:Fallback>
                <p:oleObj name="Equation" r:id="rId3" imgW="1180800" imgH="711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742" y="2276872"/>
                        <a:ext cx="25923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962515"/>
              </p:ext>
            </p:extLst>
          </p:nvPr>
        </p:nvGraphicFramePr>
        <p:xfrm>
          <a:off x="2627584" y="3933056"/>
          <a:ext cx="5184776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5" imgW="2361960" imgH="711000" progId="Equation.DSMT4">
                  <p:embed/>
                </p:oleObj>
              </mc:Choice>
              <mc:Fallback>
                <p:oleObj name="Equation" r:id="rId5" imgW="2361960" imgH="711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584" y="3933056"/>
                        <a:ext cx="5184776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07796" y="2761764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不必计算：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043611" y="441582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事实上，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9"/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012798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76449" y="1538789"/>
            <a:ext cx="70070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推论：行列式中有两行（列）元素对应成比</a:t>
            </a:r>
            <a:endParaRPr lang="en-US" altLang="zh-CN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时，该行列式等于零</a:t>
            </a:r>
            <a:r>
              <a:rPr lang="en-US" altLang="zh-CN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1562" y="3409836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不必计算：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89422"/>
              </p:ext>
            </p:extLst>
          </p:nvPr>
        </p:nvGraphicFramePr>
        <p:xfrm>
          <a:off x="3203848" y="2659810"/>
          <a:ext cx="38481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59810"/>
                        <a:ext cx="38481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2771800" y="2708920"/>
            <a:ext cx="403244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961257" y="5733256"/>
            <a:ext cx="5122912" cy="476250"/>
          </a:xfrm>
        </p:spPr>
        <p:txBody>
          <a:bodyPr/>
          <a:lstStyle/>
          <a:p>
            <a:pPr>
              <a:defRPr/>
            </a:pPr>
            <a:fld id="{408F2ED4-C017-40FA-A82F-4FACE7711908}" type="datetime8">
              <a:rPr lang="zh-CN" altLang="en-US" sz="2400" b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2022年2月25日10时23分</a:t>
            </a:fld>
            <a:endParaRPr lang="en-US" altLang="zh-CN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-324544" y="557808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行列式的性质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的推导或例举</a:t>
            </a:r>
            <a:endParaRPr 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593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412477" y="4507953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2077" y="4507953"/>
            <a:ext cx="33843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2158" y="2779761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9949" y="2779761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78924" y="1843661"/>
            <a:ext cx="7005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32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）行列式具有分行（列）相加性，即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71591"/>
              </p:ext>
            </p:extLst>
          </p:nvPr>
        </p:nvGraphicFramePr>
        <p:xfrm>
          <a:off x="803965" y="2788643"/>
          <a:ext cx="331236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name="Equation" r:id="rId3" imgW="1422360" imgH="711000" progId="Equation.DSMT4">
                  <p:embed/>
                </p:oleObj>
              </mc:Choice>
              <mc:Fallback>
                <p:oleObj name="Equation" r:id="rId3" imgW="1422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965" y="2788643"/>
                        <a:ext cx="3312368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73990"/>
              </p:ext>
            </p:extLst>
          </p:nvPr>
        </p:nvGraphicFramePr>
        <p:xfrm>
          <a:off x="1596053" y="4506790"/>
          <a:ext cx="355123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Equation" r:id="rId5" imgW="1523880" imgH="711000" progId="Equation.DSMT4">
                  <p:embed/>
                </p:oleObj>
              </mc:Choice>
              <mc:Fallback>
                <p:oleObj name="Equation" r:id="rId5" imgW="1523880" imgH="71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053" y="4506790"/>
                        <a:ext cx="355123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297300"/>
              </p:ext>
            </p:extLst>
          </p:nvPr>
        </p:nvGraphicFramePr>
        <p:xfrm>
          <a:off x="5102765" y="4507954"/>
          <a:ext cx="18938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7" imgW="812520" imgH="711000" progId="Equation.DSMT4">
                  <p:embed/>
                </p:oleObj>
              </mc:Choice>
              <mc:Fallback>
                <p:oleObj name="Equation" r:id="rId7" imgW="812520" imgH="71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765" y="4507954"/>
                        <a:ext cx="189388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13" name="Rectangle 11"/>
          <p:cNvSpPr txBox="1">
            <a:spLocks noChangeArrowheads="1"/>
          </p:cNvSpPr>
          <p:nvPr/>
        </p:nvSpPr>
        <p:spPr bwMode="auto">
          <a:xfrm>
            <a:off x="-324544" y="557808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行列式的性质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的推导或例举</a:t>
            </a:r>
            <a:endParaRPr 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926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9" grpId="0" animBg="1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793" y="1664803"/>
            <a:ext cx="78406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行列式中有某一行（列）各元素乘以同一个</a:t>
            </a:r>
          </a:p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数再加到另一行（列）对应元素上，行列式不变</a:t>
            </a:r>
            <a:r>
              <a:rPr lang="en-US" altLang="zh-CN" sz="28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55697"/>
              </p:ext>
            </p:extLst>
          </p:nvPr>
        </p:nvGraphicFramePr>
        <p:xfrm>
          <a:off x="1271565" y="2762908"/>
          <a:ext cx="510063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3" imgW="2323800" imgH="711000" progId="Equation.DSMT4">
                  <p:embed/>
                </p:oleObj>
              </mc:Choice>
              <mc:Fallback>
                <p:oleObj name="Equation" r:id="rId3" imgW="2323800" imgH="711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65" y="2762908"/>
                        <a:ext cx="510063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20193" y="4347101"/>
            <a:ext cx="78486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即：行列式中第一行各元素（</a:t>
            </a:r>
            <a:r>
              <a:rPr lang="en-US" altLang="zh-CN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）分别乘</a:t>
            </a:r>
            <a:endParaRPr lang="en-US" altLang="zh-CN" sz="2800" b="1" dirty="0" smtClean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-2</a:t>
            </a:r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，对应加到第二行各元素上，行列式值不变</a:t>
            </a:r>
            <a:r>
              <a:rPr lang="en-US" altLang="zh-CN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-235496" y="557808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行列式的性质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的推导或例举</a:t>
            </a:r>
            <a:endParaRPr 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952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793" y="1088756"/>
            <a:ext cx="78406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dirty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b="1" dirty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行列式中有某一行（列）各元素乘以同一个</a:t>
            </a:r>
          </a:p>
          <a:p>
            <a:r>
              <a:rPr lang="zh-CN" altLang="en-US" sz="2800" b="1" dirty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数再加到另一行（列）对应元素上，行列式不变</a:t>
            </a:r>
            <a:r>
              <a:rPr lang="en-US" altLang="zh-CN" sz="2800" b="1" dirty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rgbClr val="00007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04281"/>
              </p:ext>
            </p:extLst>
          </p:nvPr>
        </p:nvGraphicFramePr>
        <p:xfrm>
          <a:off x="1271565" y="2186861"/>
          <a:ext cx="510063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Equation" r:id="rId3" imgW="2323800" imgH="711000" progId="Equation.DSMT4">
                  <p:embed/>
                </p:oleObj>
              </mc:Choice>
              <mc:Fallback>
                <p:oleObj name="Equation" r:id="rId3" imgW="2323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65" y="2186861"/>
                        <a:ext cx="510063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20194" y="3913891"/>
            <a:ext cx="51908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运用性质</a:t>
            </a:r>
            <a:r>
              <a:rPr lang="en-US" altLang="zh-CN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可以证明上面结论：</a:t>
            </a:r>
            <a:r>
              <a:rPr lang="en-US" altLang="zh-CN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rgbClr val="00007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280538"/>
              </p:ext>
            </p:extLst>
          </p:nvPr>
        </p:nvGraphicFramePr>
        <p:xfrm>
          <a:off x="812427" y="4509120"/>
          <a:ext cx="77200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Equation" r:id="rId5" imgW="3517560" imgH="711000" progId="Equation.DSMT4">
                  <p:embed/>
                </p:oleObj>
              </mc:Choice>
              <mc:Fallback>
                <p:oleObj name="Equation" r:id="rId5" imgW="3517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27" y="4509120"/>
                        <a:ext cx="772001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9"/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361153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7795" y="1249596"/>
            <a:ext cx="5549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例题：运用性质</a:t>
            </a:r>
            <a:r>
              <a:rPr lang="en-US" altLang="zh-CN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计算行列式的值</a:t>
            </a:r>
            <a:r>
              <a:rPr lang="en-US" altLang="zh-CN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rgbClr val="00007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53660"/>
              </p:ext>
            </p:extLst>
          </p:nvPr>
        </p:nvGraphicFramePr>
        <p:xfrm>
          <a:off x="1393827" y="1844675"/>
          <a:ext cx="3167063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4" name="Equation" r:id="rId3" imgW="1193760" imgH="711000" progId="Equation.DSMT4">
                  <p:embed/>
                </p:oleObj>
              </mc:Choice>
              <mc:Fallback>
                <p:oleObj name="Equation" r:id="rId3" imgW="1193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827" y="1844675"/>
                        <a:ext cx="3167063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536" y="3645039"/>
            <a:ext cx="80842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分析：如果手写，不建议直接用对角线法则展开；</a:t>
            </a:r>
            <a:endParaRPr lang="en-US" altLang="zh-CN" sz="2800" b="1" dirty="0" smtClean="0">
              <a:solidFill>
                <a:srgbClr val="00007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建议使用性质</a:t>
            </a:r>
            <a:r>
              <a:rPr lang="en-US" altLang="zh-CN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把行列式适当“</a:t>
            </a:r>
            <a:r>
              <a:rPr lang="zh-CN" altLang="en-US" sz="2800" b="1" dirty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简化</a:t>
            </a:r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en-US" altLang="zh-CN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rgbClr val="00007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62522"/>
              </p:ext>
            </p:extLst>
          </p:nvPr>
        </p:nvGraphicFramePr>
        <p:xfrm>
          <a:off x="611561" y="4781822"/>
          <a:ext cx="239395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5" name="Equation" r:id="rId5" imgW="901440" imgH="711000" progId="Equation.DSMT4">
                  <p:embed/>
                </p:oleObj>
              </mc:Choice>
              <mc:Fallback>
                <p:oleObj name="Equation" r:id="rId5" imgW="901440" imgH="711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1" y="4781822"/>
                        <a:ext cx="239395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87340"/>
              </p:ext>
            </p:extLst>
          </p:nvPr>
        </p:nvGraphicFramePr>
        <p:xfrm>
          <a:off x="5868165" y="4766492"/>
          <a:ext cx="28987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6" name="Equation" r:id="rId7" imgW="1091880" imgH="711000" progId="Equation.DSMT4">
                  <p:embed/>
                </p:oleObj>
              </mc:Choice>
              <mc:Fallback>
                <p:oleObj name="Equation" r:id="rId7" imgW="1091880" imgH="711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65" y="4766492"/>
                        <a:ext cx="2898775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43630"/>
              </p:ext>
            </p:extLst>
          </p:nvPr>
        </p:nvGraphicFramePr>
        <p:xfrm>
          <a:off x="3059853" y="4766492"/>
          <a:ext cx="2728913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7" name="Equation" r:id="rId9" imgW="1028520" imgH="711000" progId="Equation.DSMT4">
                  <p:embed/>
                </p:oleObj>
              </mc:Choice>
              <mc:Fallback>
                <p:oleObj name="Equation" r:id="rId9" imgW="1028520" imgH="711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53" y="4766492"/>
                        <a:ext cx="2728913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9"/>
          <p:cNvPicPr>
            <a:picLocks noChangeAspect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189860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0122" y="972023"/>
            <a:ext cx="2544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本</a:t>
            </a:r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节要求 </a:t>
            </a:r>
            <a:r>
              <a:rPr lang="en-US" altLang="zh-C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85476"/>
              </p:ext>
            </p:extLst>
          </p:nvPr>
        </p:nvGraphicFramePr>
        <p:xfrm>
          <a:off x="1619673" y="1930976"/>
          <a:ext cx="4122458" cy="265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3" imgW="1422360" imgH="914400" progId="Equation.DSMT4">
                  <p:embed/>
                </p:oleObj>
              </mc:Choice>
              <mc:Fallback>
                <p:oleObj name="Equation" r:id="rId3" imgW="1422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3" y="1930976"/>
                        <a:ext cx="4122458" cy="2650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6" y="4779165"/>
            <a:ext cx="71865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      学完本节，能用性质把这个行列式化成三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角形行列式，然后求出结果。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373064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2840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行列式法解线性方程组回顾</a:t>
            </a:r>
            <a:endParaRPr lang="zh-CN" altLang="en-US" sz="28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8013" y="1862782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二元线性方程组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030"/>
              </p:ext>
            </p:extLst>
          </p:nvPr>
        </p:nvGraphicFramePr>
        <p:xfrm>
          <a:off x="3338117" y="1635773"/>
          <a:ext cx="2386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2" r:id="rId3" imgW="1194837" imgH="483019" progId="Equation.DSMT4">
                  <p:embed/>
                </p:oleObj>
              </mc:Choice>
              <mc:Fallback>
                <p:oleObj r:id="rId3" imgW="1194837" imgH="48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117" y="1635773"/>
                        <a:ext cx="2386012" cy="965200"/>
                      </a:xfrm>
                      <a:prstGeom prst="rect">
                        <a:avLst/>
                      </a:prstGeom>
                      <a:solidFill>
                        <a:srgbClr val="CDE5D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7" y="2889894"/>
            <a:ext cx="9973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若令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683413"/>
              </p:ext>
            </p:extLst>
          </p:nvPr>
        </p:nvGraphicFramePr>
        <p:xfrm>
          <a:off x="1576389" y="2714626"/>
          <a:ext cx="20351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3" name="Equation" r:id="rId5" imgW="914400" imgH="482400" progId="Equation.DSMT4">
                  <p:embed/>
                </p:oleObj>
              </mc:Choice>
              <mc:Fallback>
                <p:oleObj name="Equation" r:id="rId5" imgW="914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9" y="2714626"/>
                        <a:ext cx="2035175" cy="10747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200923"/>
              </p:ext>
            </p:extLst>
          </p:nvPr>
        </p:nvGraphicFramePr>
        <p:xfrm>
          <a:off x="3667126" y="2679715"/>
          <a:ext cx="21018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4" name="Equation" r:id="rId7" imgW="914400" imgH="482400" progId="Equation.DSMT4">
                  <p:embed/>
                </p:oleObj>
              </mc:Choice>
              <mc:Fallback>
                <p:oleObj name="Equation" r:id="rId7" imgW="914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6" y="2679715"/>
                        <a:ext cx="2101850" cy="11096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293053"/>
              </p:ext>
            </p:extLst>
          </p:nvPr>
        </p:nvGraphicFramePr>
        <p:xfrm>
          <a:off x="5927725" y="2679700"/>
          <a:ext cx="2159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5" name="Equation" r:id="rId9" imgW="927000" imgH="482400" progId="Equation.DSMT4">
                  <p:embed/>
                </p:oleObj>
              </mc:Choice>
              <mc:Fallback>
                <p:oleObj name="Equation" r:id="rId9" imgW="927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2679700"/>
                        <a:ext cx="2159000" cy="11239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90444"/>
              </p:ext>
            </p:extLst>
          </p:nvPr>
        </p:nvGraphicFramePr>
        <p:xfrm>
          <a:off x="2368550" y="4708530"/>
          <a:ext cx="12573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6" name="Equation" r:id="rId11" imgW="571320" imgH="393480" progId="Equation.DSMT4">
                  <p:embed/>
                </p:oleObj>
              </mc:Choice>
              <mc:Fallback>
                <p:oleObj name="Equation" r:id="rId11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708530"/>
                        <a:ext cx="1257300" cy="8683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473109"/>
              </p:ext>
            </p:extLst>
          </p:nvPr>
        </p:nvGraphicFramePr>
        <p:xfrm>
          <a:off x="4139953" y="4720882"/>
          <a:ext cx="12017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7" name="Equation" r:id="rId13" imgW="545760" imgH="393480" progId="Equation.DSMT4">
                  <p:embed/>
                </p:oleObj>
              </mc:Choice>
              <mc:Fallback>
                <p:oleObj name="Equation" r:id="rId13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3" y="4720882"/>
                        <a:ext cx="1201737" cy="86836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95540" y="4051920"/>
            <a:ext cx="5044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则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≠</a:t>
            </a:r>
            <a:r>
              <a:rPr lang="en-US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时，方程组有唯一解：</a:t>
            </a:r>
            <a:r>
              <a:rPr lang="zh-CN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zh-CN" sz="2800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516155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0122" y="1188041"/>
            <a:ext cx="3877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例题：求行列式的值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77784"/>
              </p:ext>
            </p:extLst>
          </p:nvPr>
        </p:nvGraphicFramePr>
        <p:xfrm>
          <a:off x="1636716" y="1930403"/>
          <a:ext cx="408622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6716" y="1930403"/>
                        <a:ext cx="4086225" cy="265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641726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283893"/>
              </p:ext>
            </p:extLst>
          </p:nvPr>
        </p:nvGraphicFramePr>
        <p:xfrm>
          <a:off x="1082679" y="765175"/>
          <a:ext cx="5997575" cy="180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0" name="Equation" r:id="rId3" imgW="3047760" imgH="914400" progId="Equation.DSMT4">
                  <p:embed/>
                </p:oleObj>
              </mc:Choice>
              <mc:Fallback>
                <p:oleObj name="Equation" r:id="rId3" imgW="3047760" imgH="914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9" y="765175"/>
                        <a:ext cx="5997575" cy="1800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6445"/>
              </p:ext>
            </p:extLst>
          </p:nvPr>
        </p:nvGraphicFramePr>
        <p:xfrm>
          <a:off x="1148850" y="2564904"/>
          <a:ext cx="3312368" cy="182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1" name="Equation" r:id="rId5" imgW="1663560" imgH="914400" progId="Equation.DSMT4">
                  <p:embed/>
                </p:oleObj>
              </mc:Choice>
              <mc:Fallback>
                <p:oleObj name="Equation" r:id="rId5" imgW="1663560" imgH="914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850" y="2564904"/>
                        <a:ext cx="3312368" cy="182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66519"/>
              </p:ext>
            </p:extLst>
          </p:nvPr>
        </p:nvGraphicFramePr>
        <p:xfrm>
          <a:off x="4461216" y="2614786"/>
          <a:ext cx="2703072" cy="167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2" name="Equation" r:id="rId7" imgW="1473120" imgH="914400" progId="Equation.DSMT4">
                  <p:embed/>
                </p:oleObj>
              </mc:Choice>
              <mc:Fallback>
                <p:oleObj name="Equation" r:id="rId7" imgW="1473120" imgH="914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216" y="2614786"/>
                        <a:ext cx="2703072" cy="1678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3270"/>
              </p:ext>
            </p:extLst>
          </p:nvPr>
        </p:nvGraphicFramePr>
        <p:xfrm>
          <a:off x="395536" y="4502761"/>
          <a:ext cx="3312368" cy="187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3" name="Equation" r:id="rId9" imgW="1612800" imgH="914400" progId="Equation.DSMT4">
                  <p:embed/>
                </p:oleObj>
              </mc:Choice>
              <mc:Fallback>
                <p:oleObj name="Equation" r:id="rId9" imgW="1612800" imgH="914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02761"/>
                        <a:ext cx="3312368" cy="1878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22192"/>
              </p:ext>
            </p:extLst>
          </p:nvPr>
        </p:nvGraphicFramePr>
        <p:xfrm>
          <a:off x="3597276" y="4254505"/>
          <a:ext cx="547687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4" name="Equation" r:id="rId11" imgW="2666880" imgH="1091880" progId="Equation.DSMT4">
                  <p:embed/>
                </p:oleObj>
              </mc:Choice>
              <mc:Fallback>
                <p:oleObj name="Equation" r:id="rId11" imgW="2666880" imgH="10918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6" y="4254505"/>
                        <a:ext cx="547687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3530" y="1404071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8886020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908720"/>
            <a:ext cx="4852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注：为了便于计算，引入记号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73064" y="2349502"/>
            <a:ext cx="8513799" cy="546804"/>
            <a:chOff x="0" y="0"/>
            <a:chExt cx="13409" cy="863"/>
          </a:xfrm>
        </p:grpSpPr>
        <p:sp>
          <p:nvSpPr>
            <p:cNvPr id="16395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340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bg2"/>
                  </a:solidFill>
                  <a:ea typeface="黑体" pitchFamily="49" charset="-122"/>
                  <a:sym typeface="Arial" pitchFamily="34" charset="0"/>
                </a:rPr>
                <a:t>（2）                           :   </a:t>
              </a:r>
              <a:r>
                <a:rPr lang="zh-CN" altLang="en-US" sz="2800" b="1" dirty="0" smtClean="0">
                  <a:solidFill>
                    <a:schemeClr val="bg2"/>
                  </a:solidFill>
                  <a:ea typeface="黑体" pitchFamily="49" charset="-122"/>
                </a:rPr>
                <a:t>互换 </a:t>
              </a:r>
              <a:r>
                <a:rPr lang="en-US" altLang="zh-CN" sz="2800" b="1" i="1" dirty="0" err="1" smtClean="0">
                  <a:solidFill>
                    <a:srgbClr val="C00000"/>
                  </a:solidFill>
                  <a:ea typeface="黑体" pitchFamily="49" charset="-122"/>
                </a:rPr>
                <a:t>i</a:t>
              </a:r>
              <a:r>
                <a:rPr lang="zh-CN" altLang="en-US" sz="2800" b="1" i="1" dirty="0" smtClean="0">
                  <a:solidFill>
                    <a:srgbClr val="C00000"/>
                  </a:solidFill>
                  <a:ea typeface="黑体" pitchFamily="49" charset="-122"/>
                </a:rPr>
                <a:t> </a:t>
              </a:r>
              <a:r>
                <a:rPr lang="zh-CN" altLang="en-US" sz="2800" b="1" dirty="0" smtClean="0">
                  <a:solidFill>
                    <a:schemeClr val="bg2"/>
                  </a:solidFill>
                  <a:ea typeface="黑体" pitchFamily="49" charset="-122"/>
                </a:rPr>
                <a:t>行（列）与 </a:t>
              </a:r>
              <a:r>
                <a:rPr lang="zh-CN" altLang="en-US" sz="2800" b="1" i="1" dirty="0" smtClean="0">
                  <a:solidFill>
                    <a:srgbClr val="C00000"/>
                  </a:solidFill>
                </a:rPr>
                <a:t>j </a:t>
              </a:r>
              <a:r>
                <a:rPr lang="zh-CN" altLang="en-US" sz="2800" b="1" dirty="0" smtClean="0">
                  <a:solidFill>
                    <a:schemeClr val="bg2"/>
                  </a:solidFill>
                  <a:ea typeface="黑体" pitchFamily="49" charset="-122"/>
                  <a:sym typeface="Arial" pitchFamily="34" charset="0"/>
                </a:rPr>
                <a:t>行（列）</a:t>
              </a:r>
              <a:r>
                <a:rPr lang="en-US" altLang="zh-CN" sz="2800" b="1" dirty="0" smtClean="0">
                  <a:solidFill>
                    <a:schemeClr val="bg2"/>
                  </a:solidFill>
                  <a:ea typeface="黑体" pitchFamily="49" charset="-122"/>
                </a:rPr>
                <a:t>.</a:t>
              </a:r>
              <a:endParaRPr lang="zh-CN" altLang="en-US" sz="2800" b="1" dirty="0" smtClean="0">
                <a:solidFill>
                  <a:schemeClr val="bg2"/>
                </a:solidFill>
                <a:ea typeface="黑体" pitchFamily="49" charset="-122"/>
              </a:endParaRPr>
            </a:p>
          </p:txBody>
        </p:sp>
        <p:graphicFrame>
          <p:nvGraphicFramePr>
            <p:cNvPr id="16396" name="Object 5"/>
            <p:cNvGraphicFramePr>
              <a:graphicFrameLocks noChangeAspect="1"/>
            </p:cNvGraphicFramePr>
            <p:nvPr/>
          </p:nvGraphicFramePr>
          <p:xfrm>
            <a:off x="1361" y="0"/>
            <a:ext cx="4692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5" r:id="rId3" imgW="1079705" imgH="241295" progId="Equation.3">
                    <p:embed/>
                  </p:oleObj>
                </mc:Choice>
                <mc:Fallback>
                  <p:oleObj r:id="rId3" imgW="1079705" imgH="2412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0"/>
                          <a:ext cx="4692" cy="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Text Box 2"/>
          <p:cNvSpPr txBox="1">
            <a:spLocks noChangeArrowheads="1"/>
          </p:cNvSpPr>
          <p:nvPr/>
        </p:nvSpPr>
        <p:spPr bwMode="auto">
          <a:xfrm>
            <a:off x="395289" y="1557338"/>
            <a:ext cx="4116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chemeClr val="bg2"/>
                </a:solidFill>
                <a:ea typeface="黑体" pitchFamily="49" charset="-122"/>
              </a:rPr>
              <a:t>（1）</a:t>
            </a:r>
            <a:r>
              <a:rPr lang="zh-CN" altLang="en-US" sz="2800" b="1" i="1" smtClean="0">
                <a:solidFill>
                  <a:schemeClr val="bg2"/>
                </a:solidFill>
                <a:ea typeface="黑体" pitchFamily="49" charset="-122"/>
              </a:rPr>
              <a:t>r</a:t>
            </a:r>
            <a:r>
              <a:rPr lang="zh-CN" altLang="en-US" sz="2800" b="1" i="1" baseline="-25000" smtClean="0">
                <a:solidFill>
                  <a:schemeClr val="bg2"/>
                </a:solidFill>
                <a:ea typeface="黑体" pitchFamily="49" charset="-122"/>
              </a:rPr>
              <a:t>i</a:t>
            </a:r>
            <a:r>
              <a:rPr lang="zh-CN" altLang="en-US" sz="2800" b="1" smtClean="0">
                <a:solidFill>
                  <a:schemeClr val="bg2"/>
                </a:solidFill>
                <a:ea typeface="黑体" pitchFamily="49" charset="-122"/>
                <a:sym typeface="Arial" pitchFamily="34" charset="0"/>
              </a:rPr>
              <a:t>: </a:t>
            </a:r>
            <a:r>
              <a:rPr lang="zh-CN" altLang="en-US" sz="2800" b="1" smtClean="0">
                <a:solidFill>
                  <a:schemeClr val="bg2"/>
                </a:solidFill>
                <a:ea typeface="黑体" pitchFamily="49" charset="-122"/>
              </a:rPr>
              <a:t>第</a:t>
            </a:r>
            <a:r>
              <a:rPr lang="zh-CN" altLang="en-US" sz="2800" b="1" i="1" smtClean="0">
                <a:solidFill>
                  <a:schemeClr val="bg2"/>
                </a:solidFill>
                <a:ea typeface="黑体" pitchFamily="49" charset="-122"/>
              </a:rPr>
              <a:t>i</a:t>
            </a:r>
            <a:r>
              <a:rPr lang="zh-CN" altLang="en-US" sz="2800" b="1" smtClean="0">
                <a:solidFill>
                  <a:schemeClr val="bg2"/>
                </a:solidFill>
                <a:ea typeface="黑体" pitchFamily="49" charset="-122"/>
              </a:rPr>
              <a:t>行，</a:t>
            </a:r>
            <a:r>
              <a:rPr lang="zh-CN" altLang="en-US" sz="2800" b="1" i="1" smtClean="0">
                <a:solidFill>
                  <a:schemeClr val="bg2"/>
                </a:solidFill>
                <a:ea typeface="黑体" pitchFamily="49" charset="-122"/>
              </a:rPr>
              <a:t>c</a:t>
            </a:r>
            <a:r>
              <a:rPr lang="zh-CN" altLang="en-US" sz="2800" b="1" i="1" baseline="-25000" smtClean="0">
                <a:solidFill>
                  <a:schemeClr val="bg2"/>
                </a:solidFill>
                <a:ea typeface="黑体" pitchFamily="49" charset="-122"/>
              </a:rPr>
              <a:t>j</a:t>
            </a:r>
            <a:r>
              <a:rPr lang="zh-CN" altLang="en-US" sz="2800" b="1" smtClean="0">
                <a:solidFill>
                  <a:schemeClr val="bg2"/>
                </a:solidFill>
                <a:ea typeface="黑体" pitchFamily="49" charset="-122"/>
              </a:rPr>
              <a:t>: </a:t>
            </a:r>
            <a:r>
              <a:rPr lang="zh-CN" altLang="en-US" sz="2800" b="1" smtClean="0">
                <a:solidFill>
                  <a:schemeClr val="bg2"/>
                </a:solidFill>
                <a:ea typeface="黑体" pitchFamily="49" charset="-122"/>
                <a:sym typeface="Arial" pitchFamily="34" charset="0"/>
              </a:rPr>
              <a:t>第</a:t>
            </a:r>
            <a:r>
              <a:rPr lang="zh-CN" altLang="en-US" sz="2800" b="1" i="1" smtClean="0">
                <a:solidFill>
                  <a:schemeClr val="bg2"/>
                </a:solidFill>
              </a:rPr>
              <a:t>j </a:t>
            </a:r>
            <a:r>
              <a:rPr lang="zh-CN" altLang="en-US" sz="2800" b="1" smtClean="0">
                <a:solidFill>
                  <a:schemeClr val="bg2"/>
                </a:solidFill>
                <a:ea typeface="黑体" pitchFamily="49" charset="-122"/>
                <a:sym typeface="Arial" pitchFamily="34" charset="0"/>
              </a:rPr>
              <a:t>列</a:t>
            </a:r>
            <a:r>
              <a:rPr lang="en-US" altLang="zh-CN" sz="2800" b="1" smtClean="0">
                <a:solidFill>
                  <a:schemeClr val="bg2"/>
                </a:solidFill>
                <a:ea typeface="黑体" pitchFamily="49" charset="-122"/>
              </a:rPr>
              <a:t>.</a:t>
            </a:r>
            <a:endParaRPr lang="zh-CN" altLang="en-US" sz="2800" b="1" smtClean="0">
              <a:solidFill>
                <a:schemeClr val="bg2"/>
              </a:solidFill>
              <a:ea typeface="黑体" pitchFamily="49" charset="-122"/>
            </a:endParaRPr>
          </a:p>
        </p:txBody>
      </p:sp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395287" y="3140075"/>
            <a:ext cx="5907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（3）</a:t>
            </a:r>
            <a:r>
              <a:rPr lang="zh-CN" altLang="en-US" sz="2800" b="1" i="1" dirty="0" smtClean="0">
                <a:solidFill>
                  <a:schemeClr val="bg2"/>
                </a:solidFill>
                <a:ea typeface="黑体" pitchFamily="49" charset="-122"/>
              </a:rPr>
              <a:t>kr</a:t>
            </a:r>
            <a:r>
              <a:rPr lang="zh-CN" altLang="en-US" sz="2800" b="1" i="1" baseline="-25000" dirty="0" smtClean="0">
                <a:solidFill>
                  <a:schemeClr val="bg2"/>
                </a:solidFill>
                <a:ea typeface="黑体" pitchFamily="49" charset="-122"/>
              </a:rPr>
              <a:t>i 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(</a:t>
            </a:r>
            <a:r>
              <a:rPr lang="zh-CN" altLang="en-US" sz="2800" b="1" i="1" dirty="0" smtClean="0">
                <a:solidFill>
                  <a:schemeClr val="bg2"/>
                </a:solidFill>
              </a:rPr>
              <a:t>kc</a:t>
            </a:r>
            <a:r>
              <a:rPr lang="zh-CN" altLang="en-US" sz="2800" b="1" i="1" baseline="-25000" dirty="0" smtClean="0">
                <a:solidFill>
                  <a:schemeClr val="bg2"/>
                </a:solidFill>
              </a:rPr>
              <a:t>i</a:t>
            </a:r>
            <a:r>
              <a:rPr lang="zh-CN" altLang="en-US" sz="2800" b="1" dirty="0" smtClean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  <a:sym typeface="Arial" pitchFamily="34" charset="0"/>
              </a:rPr>
              <a:t>:  用</a:t>
            </a:r>
            <a:r>
              <a:rPr lang="zh-CN" altLang="en-US" sz="2800" b="1" i="1" dirty="0" smtClean="0">
                <a:solidFill>
                  <a:schemeClr val="bg2"/>
                </a:solidFill>
                <a:ea typeface="黑体" pitchFamily="49" charset="-122"/>
              </a:rPr>
              <a:t>k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乘以第 </a:t>
            </a:r>
            <a:r>
              <a:rPr lang="zh-CN" altLang="en-US" sz="2800" b="1" i="1" dirty="0" smtClean="0">
                <a:solidFill>
                  <a:schemeClr val="bg2"/>
                </a:solidFill>
                <a:ea typeface="黑体" pitchFamily="49" charset="-122"/>
              </a:rPr>
              <a:t>i 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行（列）</a:t>
            </a:r>
            <a:r>
              <a:rPr lang="en-US" altLang="zh-CN" sz="2800" b="1" dirty="0" smtClean="0">
                <a:solidFill>
                  <a:schemeClr val="bg2"/>
                </a:solidFill>
                <a:ea typeface="黑体" pitchFamily="49" charset="-122"/>
              </a:rPr>
              <a:t>.</a:t>
            </a:r>
            <a:endParaRPr lang="zh-CN" altLang="en-US" sz="2800" b="1" dirty="0" smtClean="0">
              <a:solidFill>
                <a:schemeClr val="bg2"/>
              </a:solidFill>
              <a:ea typeface="黑体" pitchFamily="49" charset="-122"/>
            </a:endParaRPr>
          </a:p>
        </p:txBody>
      </p:sp>
      <p:sp>
        <p:nvSpPr>
          <p:cNvPr id="6156" name="Text Box 2"/>
          <p:cNvSpPr txBox="1">
            <a:spLocks noChangeArrowheads="1"/>
          </p:cNvSpPr>
          <p:nvPr/>
        </p:nvSpPr>
        <p:spPr bwMode="auto">
          <a:xfrm>
            <a:off x="408990" y="3861062"/>
            <a:ext cx="76193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chemeClr val="bg2"/>
                </a:solidFill>
                <a:ea typeface="黑体" pitchFamily="49" charset="-122"/>
              </a:rPr>
              <a:t>4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）</a:t>
            </a:r>
            <a:r>
              <a:rPr lang="zh-CN" altLang="en-US" sz="2800" b="1" i="1" dirty="0" smtClean="0">
                <a:solidFill>
                  <a:schemeClr val="bg2"/>
                </a:solidFill>
                <a:ea typeface="黑体" pitchFamily="49" charset="-122"/>
              </a:rPr>
              <a:t>r</a:t>
            </a:r>
            <a:r>
              <a:rPr lang="zh-CN" altLang="en-US" sz="2800" b="1" i="1" baseline="-25000" dirty="0" smtClean="0">
                <a:solidFill>
                  <a:schemeClr val="bg2"/>
                </a:solidFill>
                <a:ea typeface="黑体" pitchFamily="49" charset="-122"/>
              </a:rPr>
              <a:t>i 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+</a:t>
            </a:r>
            <a:r>
              <a:rPr lang="zh-CN" altLang="en-US" sz="2800" b="1" i="1" dirty="0" smtClean="0">
                <a:solidFill>
                  <a:schemeClr val="bg2"/>
                </a:solidFill>
                <a:ea typeface="黑体" pitchFamily="49" charset="-122"/>
              </a:rPr>
              <a:t>kr</a:t>
            </a:r>
            <a:r>
              <a:rPr lang="zh-CN" altLang="en-US" sz="2800" b="1" i="1" baseline="-25000" dirty="0" smtClean="0">
                <a:solidFill>
                  <a:schemeClr val="bg2"/>
                </a:solidFill>
                <a:ea typeface="黑体" pitchFamily="49" charset="-122"/>
              </a:rPr>
              <a:t>j</a:t>
            </a:r>
            <a:r>
              <a:rPr lang="zh-CN" altLang="en-US" sz="2800" b="1" dirty="0" smtClean="0">
                <a:solidFill>
                  <a:schemeClr val="bg2"/>
                </a:solidFill>
                <a:sym typeface="Arial" pitchFamily="34" charset="0"/>
              </a:rPr>
              <a:t>(</a:t>
            </a:r>
            <a:r>
              <a:rPr lang="zh-CN" altLang="en-US" sz="2800" b="1" i="1" dirty="0" smtClean="0">
                <a:solidFill>
                  <a:schemeClr val="bg2"/>
                </a:solidFill>
              </a:rPr>
              <a:t>c</a:t>
            </a:r>
            <a:r>
              <a:rPr lang="zh-CN" altLang="en-US" sz="2800" b="1" i="1" baseline="-25000" dirty="0" smtClean="0">
                <a:solidFill>
                  <a:schemeClr val="bg2"/>
                </a:solidFill>
              </a:rPr>
              <a:t>i</a:t>
            </a:r>
            <a:r>
              <a:rPr lang="zh-CN" altLang="en-US" sz="2800" b="1" i="1" dirty="0" smtClean="0">
                <a:solidFill>
                  <a:schemeClr val="bg2"/>
                </a:solidFill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+</a:t>
            </a:r>
            <a:r>
              <a:rPr lang="zh-CN" altLang="en-US" sz="2800" b="1" i="1" dirty="0" smtClean="0">
                <a:solidFill>
                  <a:schemeClr val="bg2"/>
                </a:solidFill>
              </a:rPr>
              <a:t>kc</a:t>
            </a:r>
            <a:r>
              <a:rPr lang="zh-CN" altLang="en-US" sz="2800" b="1" i="1" baseline="-25000" dirty="0" smtClean="0">
                <a:solidFill>
                  <a:schemeClr val="bg2"/>
                </a:solidFill>
              </a:rPr>
              <a:t>j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) 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第 </a:t>
            </a:r>
            <a:r>
              <a:rPr lang="zh-CN" altLang="en-US" sz="2800" b="1" i="1" dirty="0" smtClean="0">
                <a:solidFill>
                  <a:schemeClr val="bg2"/>
                </a:solidFill>
                <a:ea typeface="黑体" pitchFamily="49" charset="-122"/>
              </a:rPr>
              <a:t>j 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行（列）元素乘</a:t>
            </a:r>
            <a:r>
              <a:rPr lang="zh-CN" altLang="en-US" sz="2800" b="1" i="1" dirty="0" smtClean="0">
                <a:solidFill>
                  <a:schemeClr val="bg2"/>
                </a:solidFill>
                <a:ea typeface="黑体" pitchFamily="49" charset="-122"/>
              </a:rPr>
              <a:t>k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再加到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         第 </a:t>
            </a:r>
            <a:r>
              <a:rPr lang="zh-CN" altLang="en-US" sz="2800" b="1" i="1" dirty="0" smtClean="0">
                <a:solidFill>
                  <a:schemeClr val="bg2"/>
                </a:solidFill>
                <a:ea typeface="黑体" pitchFamily="49" charset="-122"/>
              </a:rPr>
              <a:t>i </a:t>
            </a:r>
            <a:r>
              <a:rPr lang="zh-CN" altLang="en-US" sz="2800" b="1" dirty="0" smtClean="0">
                <a:solidFill>
                  <a:schemeClr val="bg2"/>
                </a:solidFill>
                <a:ea typeface="黑体" pitchFamily="49" charset="-122"/>
              </a:rPr>
              <a:t>行（列）上去</a:t>
            </a:r>
            <a:r>
              <a:rPr lang="en-US" altLang="zh-CN" sz="2800" b="1" dirty="0" smtClean="0">
                <a:solidFill>
                  <a:schemeClr val="bg2"/>
                </a:solidFill>
                <a:ea typeface="黑体" pitchFamily="49" charset="-122"/>
              </a:rPr>
              <a:t>.</a:t>
            </a:r>
            <a:endParaRPr lang="zh-CN" altLang="en-US" sz="2800" b="1" dirty="0" smtClean="0">
              <a:solidFill>
                <a:schemeClr val="bg2"/>
              </a:solidFill>
              <a:ea typeface="黑体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163347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1" grpId="0" autoUpdateAnimBg="0"/>
      <p:bldP spid="615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12796" y="105274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练习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96175"/>
              </p:ext>
            </p:extLst>
          </p:nvPr>
        </p:nvGraphicFramePr>
        <p:xfrm>
          <a:off x="1835150" y="406350"/>
          <a:ext cx="31448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4" name="Equation" r:id="rId3" imgW="1447800" imgH="927100" progId="Equation.DSMT4">
                  <p:embed/>
                </p:oleObj>
              </mc:Choice>
              <mc:Fallback>
                <p:oleObj name="Equation" r:id="rId3" imgW="14478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6350"/>
                        <a:ext cx="3144838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36835"/>
              </p:ext>
            </p:extLst>
          </p:nvPr>
        </p:nvGraphicFramePr>
        <p:xfrm>
          <a:off x="4592340" y="2420940"/>
          <a:ext cx="31480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5" name="Equation" r:id="rId5" imgW="1447800" imgH="927100" progId="Equation.DSMT4">
                  <p:embed/>
                </p:oleObj>
              </mc:Choice>
              <mc:Fallback>
                <p:oleObj name="Equation" r:id="rId5" imgW="14478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340" y="2420940"/>
                        <a:ext cx="314801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32674"/>
              </p:ext>
            </p:extLst>
          </p:nvPr>
        </p:nvGraphicFramePr>
        <p:xfrm>
          <a:off x="1106195" y="2420940"/>
          <a:ext cx="34512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6" name="Equation" r:id="rId7" imgW="1587500" imgH="927100" progId="Equation.DSMT4">
                  <p:embed/>
                </p:oleObj>
              </mc:Choice>
              <mc:Fallback>
                <p:oleObj name="Equation" r:id="rId7" imgW="15875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195" y="2420940"/>
                        <a:ext cx="34512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57267" y="4508503"/>
          <a:ext cx="309403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7" name="Equation" r:id="rId9" imgW="1422400" imgH="927100" progId="Equation.DSMT4">
                  <p:embed/>
                </p:oleObj>
              </mc:Choice>
              <mc:Fallback>
                <p:oleObj name="Equation" r:id="rId9" imgW="14224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7" y="4508503"/>
                        <a:ext cx="3094037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95740" y="4451350"/>
          <a:ext cx="265588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8" name="Equation" r:id="rId11" imgW="1358900" imgH="1104900" progId="Equation.DSMT4">
                  <p:embed/>
                </p:oleObj>
              </mc:Choice>
              <mc:Fallback>
                <p:oleObj name="Equation" r:id="rId11" imgW="1358900" imgH="1104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40" y="4451350"/>
                        <a:ext cx="2655887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702435" y="5445125"/>
          <a:ext cx="690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9" name="Equation" r:id="rId13" imgW="317087" imgH="177569" progId="Equation.DSMT4">
                  <p:embed/>
                </p:oleObj>
              </mc:Choice>
              <mc:Fallback>
                <p:oleObj name="Equation" r:id="rId13" imgW="317087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35" y="5445125"/>
                        <a:ext cx="6905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2"/>
          <p:cNvSpPr txBox="1">
            <a:spLocks noChangeArrowheads="1"/>
          </p:cNvSpPr>
          <p:nvPr/>
        </p:nvSpPr>
        <p:spPr bwMode="auto">
          <a:xfrm>
            <a:off x="359843" y="312180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48910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84996"/>
              </p:ext>
            </p:extLst>
          </p:nvPr>
        </p:nvGraphicFramePr>
        <p:xfrm>
          <a:off x="1528764" y="1628800"/>
          <a:ext cx="28749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9" name="Equation" r:id="rId3" imgW="1307880" imgH="711000" progId="Equation.DSMT4">
                  <p:embed/>
                </p:oleObj>
              </mc:Choice>
              <mc:Fallback>
                <p:oleObj name="Equation" r:id="rId3" imgW="13078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4" y="1628800"/>
                        <a:ext cx="287496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7796" y="908720"/>
            <a:ext cx="6404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例题：不计算，运用性质证明下面结论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5736" y="3406924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00007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证明：</a:t>
            </a:r>
            <a:endParaRPr lang="zh-CN" altLang="en-US" sz="2800" b="1" dirty="0">
              <a:solidFill>
                <a:srgbClr val="00007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04572"/>
              </p:ext>
            </p:extLst>
          </p:nvPr>
        </p:nvGraphicFramePr>
        <p:xfrm>
          <a:off x="2016918" y="3212976"/>
          <a:ext cx="51355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0" name="Equation" r:id="rId5" imgW="2336760" imgH="711000" progId="Equation.DSMT4">
                  <p:embed/>
                </p:oleObj>
              </mc:Choice>
              <mc:Fallback>
                <p:oleObj name="Equation" r:id="rId5" imgW="2336760" imgH="711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918" y="3212976"/>
                        <a:ext cx="513556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014782"/>
              </p:ext>
            </p:extLst>
          </p:nvPr>
        </p:nvGraphicFramePr>
        <p:xfrm>
          <a:off x="1823888" y="4652988"/>
          <a:ext cx="3041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1" name="Equation" r:id="rId7" imgW="1384200" imgH="711000" progId="Equation.DSMT4">
                  <p:embed/>
                </p:oleObj>
              </mc:Choice>
              <mc:Fallback>
                <p:oleObj name="Equation" r:id="rId7" imgW="1384200" imgH="71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888" y="4652988"/>
                        <a:ext cx="3041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86050"/>
              </p:ext>
            </p:extLst>
          </p:nvPr>
        </p:nvGraphicFramePr>
        <p:xfrm>
          <a:off x="4803700" y="5232204"/>
          <a:ext cx="8366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2" name="Equation" r:id="rId9" imgW="380880" imgH="152280" progId="Equation.DSMT4">
                  <p:embed/>
                </p:oleObj>
              </mc:Choice>
              <mc:Fallback>
                <p:oleObj name="Equation" r:id="rId9" imgW="380880" imgH="1522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00" y="5232204"/>
                        <a:ext cx="83661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140643"/>
              </p:ext>
            </p:extLst>
          </p:nvPr>
        </p:nvGraphicFramePr>
        <p:xfrm>
          <a:off x="5966866" y="5203864"/>
          <a:ext cx="16176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3" name="Equation" r:id="rId11" imgW="736560" imgH="177480" progId="Equation.DSMT4">
                  <p:embed/>
                </p:oleObj>
              </mc:Choice>
              <mc:Fallback>
                <p:oleObj name="Equation" r:id="rId11" imgW="73656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866" y="5203864"/>
                        <a:ext cx="16176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042745" y="3559324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转置</a:t>
            </a:r>
            <a:endParaRPr lang="zh-CN" altLang="en-US" sz="20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83728" y="499110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800" b="1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三次提取负号</a:t>
            </a:r>
            <a:endParaRPr lang="zh-CN" altLang="en-US" sz="18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4" name="图片 9"/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42015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47146"/>
              </p:ext>
            </p:extLst>
          </p:nvPr>
        </p:nvGraphicFramePr>
        <p:xfrm>
          <a:off x="1907710" y="1700808"/>
          <a:ext cx="2511425" cy="200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3" imgW="1143000" imgH="914400" progId="Equation.DSMT4">
                  <p:embed/>
                </p:oleObj>
              </mc:Choice>
              <mc:Fallback>
                <p:oleObj name="Equation" r:id="rId3" imgW="1143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10" y="1700808"/>
                        <a:ext cx="2511425" cy="2009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08520" y="4293096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答案：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─</a:t>
            </a:r>
            <a:r>
              <a:rPr lang="en-US" altLang="zh-CN" sz="2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7795" y="980728"/>
            <a:ext cx="5549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练习：运用性质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计算行列式的值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860455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36588"/>
              </p:ext>
            </p:extLst>
          </p:nvPr>
        </p:nvGraphicFramePr>
        <p:xfrm>
          <a:off x="2625329" y="1275209"/>
          <a:ext cx="3098800" cy="200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5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329" y="1275209"/>
                        <a:ext cx="3098800" cy="2009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12687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练习：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602128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第二讲内容结束</a:t>
            </a:r>
            <a:endParaRPr lang="zh-CN" altLang="en-US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951654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755" y="949273"/>
            <a:ext cx="5741391" cy="823543"/>
            <a:chOff x="539751" y="722313"/>
            <a:chExt cx="5741391" cy="823543"/>
          </a:xfrm>
        </p:grpSpPr>
        <p:sp>
          <p:nvSpPr>
            <p:cNvPr id="186370" name="Text Box 2"/>
            <p:cNvSpPr txBox="1">
              <a:spLocks noChangeArrowheads="1"/>
            </p:cNvSpPr>
            <p:nvPr/>
          </p:nvSpPr>
          <p:spPr bwMode="auto">
            <a:xfrm>
              <a:off x="539751" y="889000"/>
              <a:ext cx="7280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accent5">
                      <a:lumMod val="1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例</a:t>
              </a:r>
              <a:r>
                <a:rPr lang="en-US" altLang="zh-CN" sz="2400" b="1" dirty="0" smtClean="0">
                  <a:solidFill>
                    <a:schemeClr val="accent5">
                      <a:lumMod val="1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1 </a:t>
              </a:r>
            </a:p>
          </p:txBody>
        </p:sp>
        <p:sp>
          <p:nvSpPr>
            <p:cNvPr id="186371" name="Text Box 3"/>
            <p:cNvSpPr txBox="1">
              <a:spLocks noChangeArrowheads="1"/>
            </p:cNvSpPr>
            <p:nvPr/>
          </p:nvSpPr>
          <p:spPr bwMode="auto">
            <a:xfrm>
              <a:off x="1258889" y="889000"/>
              <a:ext cx="29690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defRPr/>
              </a:pPr>
              <a:r>
                <a:rPr lang="zh-CN" altLang="zh-CN" sz="2400" b="1" dirty="0" smtClean="0">
                  <a:solidFill>
                    <a:schemeClr val="accent5">
                      <a:lumMod val="1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求解二元线性方程组</a:t>
              </a:r>
            </a:p>
          </p:txBody>
        </p:sp>
        <p:graphicFrame>
          <p:nvGraphicFramePr>
            <p:cNvPr id="1884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925129"/>
                </p:ext>
              </p:extLst>
            </p:nvPr>
          </p:nvGraphicFramePr>
          <p:xfrm>
            <a:off x="4355976" y="722313"/>
            <a:ext cx="1925166" cy="823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6" r:id="rId3" imgW="2286000" imgH="977900" progId="Equation.3">
                    <p:embed/>
                  </p:oleObj>
                </mc:Choice>
                <mc:Fallback>
                  <p:oleObj r:id="rId3" imgW="22860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722313"/>
                          <a:ext cx="1925166" cy="823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669934" y="2001851"/>
            <a:ext cx="881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zh-CN" altLang="zh-CN" sz="2400" b="1" dirty="0" smtClean="0">
                <a:solidFill>
                  <a:schemeClr val="accent5">
                    <a:lumMod val="1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解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zh-CN" sz="2400" b="1" dirty="0" smtClean="0">
                <a:solidFill>
                  <a:schemeClr val="accent5">
                    <a:lumMod val="1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1524020" y="2001851"/>
            <a:ext cx="881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zh-CN" altLang="zh-CN" sz="2400" b="1" dirty="0" smtClean="0">
                <a:solidFill>
                  <a:schemeClr val="accent5">
                    <a:lumMod val="1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因为 </a:t>
            </a:r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032349"/>
              </p:ext>
            </p:extLst>
          </p:nvPr>
        </p:nvGraphicFramePr>
        <p:xfrm>
          <a:off x="2438400" y="1916833"/>
          <a:ext cx="1341512" cy="75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7" r:id="rId5" imgW="1728701" imgH="978750" progId="Equation.3">
                  <p:embed/>
                </p:oleObj>
              </mc:Choice>
              <mc:Fallback>
                <p:oleObj r:id="rId5" imgW="1728701" imgH="978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16833"/>
                        <a:ext cx="1341512" cy="75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23707"/>
              </p:ext>
            </p:extLst>
          </p:nvPr>
        </p:nvGraphicFramePr>
        <p:xfrm>
          <a:off x="3923928" y="2098679"/>
          <a:ext cx="256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8" r:id="rId7" imgW="2565400" imgH="393700" progId="Equation.3">
                  <p:embed/>
                </p:oleObj>
              </mc:Choice>
              <mc:Fallback>
                <p:oleObj r:id="rId7" imgW="256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098679"/>
                        <a:ext cx="256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486322"/>
              </p:ext>
            </p:extLst>
          </p:nvPr>
        </p:nvGraphicFramePr>
        <p:xfrm>
          <a:off x="2438400" y="3290964"/>
          <a:ext cx="3501752" cy="78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9" r:id="rId9" imgW="4356100" imgH="977900" progId="Equation.3">
                  <p:embed/>
                </p:oleObj>
              </mc:Choice>
              <mc:Fallback>
                <p:oleObj r:id="rId9" imgW="4356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90964"/>
                        <a:ext cx="3501752" cy="786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89013"/>
              </p:ext>
            </p:extLst>
          </p:nvPr>
        </p:nvGraphicFramePr>
        <p:xfrm>
          <a:off x="2438400" y="4078599"/>
          <a:ext cx="3141712" cy="7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0" r:id="rId11" imgW="3886200" imgH="977900" progId="Equation.3">
                  <p:embed/>
                </p:oleObj>
              </mc:Choice>
              <mc:Fallback>
                <p:oleObj r:id="rId11" imgW="38862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78599"/>
                        <a:ext cx="3141712" cy="7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38200" y="5029228"/>
            <a:ext cx="5624164" cy="776036"/>
            <a:chOff x="838200" y="5029228"/>
            <a:chExt cx="5624164" cy="776036"/>
          </a:xfrm>
        </p:grpSpPr>
        <p:sp>
          <p:nvSpPr>
            <p:cNvPr id="160779" name="Text Box 11"/>
            <p:cNvSpPr txBox="1">
              <a:spLocks noChangeArrowheads="1"/>
            </p:cNvSpPr>
            <p:nvPr/>
          </p:nvSpPr>
          <p:spPr bwMode="auto">
            <a:xfrm>
              <a:off x="838200" y="5157068"/>
              <a:ext cx="8819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lang="zh-CN" altLang="zh-CN" sz="2400" b="1" smtClean="0">
                  <a:solidFill>
                    <a:schemeClr val="accent5">
                      <a:lumMod val="1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所以 </a:t>
              </a:r>
            </a:p>
          </p:txBody>
        </p:sp>
        <p:graphicFrame>
          <p:nvGraphicFramePr>
            <p:cNvPr id="16078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4889015"/>
                </p:ext>
              </p:extLst>
            </p:nvPr>
          </p:nvGraphicFramePr>
          <p:xfrm>
            <a:off x="1692276" y="5029228"/>
            <a:ext cx="2159644" cy="776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1" r:id="rId13" imgW="1130791" imgH="406576" progId="Equation.DSMT4">
                    <p:embed/>
                  </p:oleObj>
                </mc:Choice>
                <mc:Fallback>
                  <p:oleObj r:id="rId13" imgW="1130791" imgH="40657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6" y="5029228"/>
                          <a:ext cx="2159644" cy="7760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78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763056"/>
                </p:ext>
              </p:extLst>
            </p:nvPr>
          </p:nvGraphicFramePr>
          <p:xfrm>
            <a:off x="4067944" y="5047144"/>
            <a:ext cx="2394420" cy="758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2" r:id="rId15" imgW="1283814" imgH="406753" progId="Equation.DSMT4">
                    <p:embed/>
                  </p:oleObj>
                </mc:Choice>
                <mc:Fallback>
                  <p:oleObj r:id="rId15" imgW="1283814" imgH="40675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5047144"/>
                          <a:ext cx="2394420" cy="758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475656" y="2708932"/>
            <a:ext cx="31261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所以方程组有唯一解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  <a:r>
              <a:rPr lang="zh-CN" altLang="zh-CN" sz="2400" b="1" dirty="0" smtClean="0">
                <a:solidFill>
                  <a:schemeClr val="accent5">
                    <a:lumMod val="1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pic>
        <p:nvPicPr>
          <p:cNvPr id="19" name="图片 9"/>
          <p:cNvPicPr>
            <a:picLocks noChangeAspect="1"/>
          </p:cNvPicPr>
          <p:nvPr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72683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867" y="871541"/>
            <a:ext cx="482421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  </a:t>
            </a:r>
            <a:r>
              <a:rPr lang="zh-CN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</a:t>
            </a:r>
            <a:r>
              <a:rPr lang="zh-CN" altLang="zh-CN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阶行列式的</a:t>
            </a:r>
            <a:r>
              <a:rPr lang="zh-CN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</a:t>
            </a:r>
            <a:r>
              <a:rPr lang="zh-CN" altLang="en-US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回顾</a:t>
            </a:r>
            <a:r>
              <a:rPr lang="zh-CN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zh-CN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17847"/>
              </p:ext>
            </p:extLst>
          </p:nvPr>
        </p:nvGraphicFramePr>
        <p:xfrm>
          <a:off x="641350" y="1557339"/>
          <a:ext cx="30162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r:id="rId3" imgW="1207548" imgH="711818" progId="Equation.DSMT4">
                  <p:embed/>
                </p:oleObj>
              </mc:Choice>
              <mc:Fallback>
                <p:oleObj r:id="rId3" imgW="1207548" imgH="7118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557339"/>
                        <a:ext cx="30162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860550" y="1993901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784350" y="2006603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708150" y="1828814"/>
            <a:ext cx="2819400" cy="1997075"/>
            <a:chOff x="0" y="0"/>
            <a:chExt cx="1776" cy="1258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12" y="0"/>
              <a:ext cx="864" cy="1248"/>
              <a:chOff x="0" y="0"/>
              <a:chExt cx="864" cy="1248"/>
            </a:xfrm>
          </p:grpSpPr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864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V="1">
                <a:off x="192" y="716"/>
                <a:ext cx="672" cy="5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384"/>
              <a:ext cx="1104" cy="8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07950" y="1862138"/>
            <a:ext cx="3048000" cy="2176462"/>
            <a:chOff x="0" y="0"/>
            <a:chExt cx="1920" cy="1371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768" y="459"/>
              <a:ext cx="1152" cy="91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48" y="0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0" y="747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869950" y="1785938"/>
            <a:ext cx="2286000" cy="2176462"/>
            <a:chOff x="0" y="0"/>
            <a:chExt cx="1440" cy="1371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768" y="839"/>
              <a:ext cx="672" cy="5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8" y="0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0" y="747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38427"/>
              </p:ext>
            </p:extLst>
          </p:nvPr>
        </p:nvGraphicFramePr>
        <p:xfrm>
          <a:off x="4262440" y="4079879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r:id="rId5" imgW="648826" imgH="228998" progId="Equation.DSMT4">
                  <p:embed/>
                </p:oleObj>
              </mc:Choice>
              <mc:Fallback>
                <p:oleObj r:id="rId5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40" y="4079879"/>
                        <a:ext cx="1622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1708150" y="1857374"/>
            <a:ext cx="2133600" cy="2008188"/>
            <a:chOff x="0" y="0"/>
            <a:chExt cx="1344" cy="1265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0" y="733"/>
              <a:ext cx="672" cy="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471" y="0"/>
              <a:ext cx="873" cy="1248"/>
              <a:chOff x="0" y="0"/>
              <a:chExt cx="873" cy="1248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873" cy="7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201" y="702"/>
                <a:ext cx="672" cy="5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</p:grpSp>
      <p:graphicFrame>
        <p:nvGraphicFramePr>
          <p:cNvPr id="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29138"/>
              </p:ext>
            </p:extLst>
          </p:nvPr>
        </p:nvGraphicFramePr>
        <p:xfrm>
          <a:off x="1025525" y="4076700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r:id="rId7" imgW="673978" imgH="228898" progId="Equation.DSMT4">
                  <p:embed/>
                </p:oleObj>
              </mc:Choice>
              <mc:Fallback>
                <p:oleObj r:id="rId7" imgW="673978" imgH="2288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076700"/>
                        <a:ext cx="1684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476089"/>
              </p:ext>
            </p:extLst>
          </p:nvPr>
        </p:nvGraphicFramePr>
        <p:xfrm>
          <a:off x="2673350" y="4079879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r:id="rId9" imgW="648826" imgH="228998" progId="Equation.DSMT4">
                  <p:embed/>
                </p:oleObj>
              </mc:Choice>
              <mc:Fallback>
                <p:oleObj r:id="rId9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4079879"/>
                        <a:ext cx="1622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47039"/>
              </p:ext>
            </p:extLst>
          </p:nvPr>
        </p:nvGraphicFramePr>
        <p:xfrm>
          <a:off x="1169993" y="4651375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r:id="rId11" imgW="648826" imgH="228998" progId="Equation.DSMT4">
                  <p:embed/>
                </p:oleObj>
              </mc:Choice>
              <mc:Fallback>
                <p:oleObj r:id="rId11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93" y="4651375"/>
                        <a:ext cx="1620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357681"/>
              </p:ext>
            </p:extLst>
          </p:nvPr>
        </p:nvGraphicFramePr>
        <p:xfrm>
          <a:off x="2673351" y="4651379"/>
          <a:ext cx="16208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r:id="rId13" imgW="648826" imgH="228998" progId="Equation.DSMT4">
                  <p:embed/>
                </p:oleObj>
              </mc:Choice>
              <mc:Fallback>
                <p:oleObj r:id="rId13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1" y="4651379"/>
                        <a:ext cx="16208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34303"/>
              </p:ext>
            </p:extLst>
          </p:nvPr>
        </p:nvGraphicFramePr>
        <p:xfrm>
          <a:off x="4278334" y="4651375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" r:id="rId15" imgW="648826" imgH="228998" progId="Equation.DSMT4">
                  <p:embed/>
                </p:oleObj>
              </mc:Choice>
              <mc:Fallback>
                <p:oleObj r:id="rId15" imgW="648826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34" y="4651375"/>
                        <a:ext cx="1620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211651" y="3068653"/>
            <a:ext cx="468153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红线</a:t>
            </a:r>
            <a:r>
              <a:rPr lang="zh-CN" altLang="en-US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上的三个元素的乘积冠正号，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蓝线</a:t>
            </a:r>
            <a:r>
              <a:rPr lang="zh-CN" altLang="en-US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上的三个元素的乘积冠负号</a:t>
            </a:r>
            <a:r>
              <a:rPr lang="en-US" altLang="zh-CN" sz="2400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</a:t>
            </a:r>
          </a:p>
        </p:txBody>
      </p:sp>
      <p:pic>
        <p:nvPicPr>
          <p:cNvPr id="35" name="图片 9"/>
          <p:cNvPicPr>
            <a:picLocks noChangeAspect="1"/>
          </p:cNvPicPr>
          <p:nvPr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660168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172889"/>
              </p:ext>
            </p:extLst>
          </p:nvPr>
        </p:nvGraphicFramePr>
        <p:xfrm>
          <a:off x="3759200" y="1170635"/>
          <a:ext cx="2396976" cy="169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2" r:id="rId3" imgW="991461" imgH="699107" progId="Equation.DSMT4">
                  <p:embed/>
                </p:oleObj>
              </mc:Choice>
              <mc:Fallback>
                <p:oleObj r:id="rId3" imgW="991461" imgH="6991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1170635"/>
                        <a:ext cx="2396976" cy="1690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770012" y="1674691"/>
            <a:ext cx="300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 </a:t>
            </a: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计算行列式  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838200" y="2948015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解</a:t>
            </a:r>
            <a:r>
              <a:rPr lang="zh-CN" altLang="en-US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2800" b="1" dirty="0" smtClean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676400" y="2948015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zh-CN" sz="2800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按对角线法则，有</a:t>
            </a:r>
          </a:p>
        </p:txBody>
      </p:sp>
      <p:graphicFrame>
        <p:nvGraphicFramePr>
          <p:cNvPr id="163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63084"/>
              </p:ext>
            </p:extLst>
          </p:nvPr>
        </p:nvGraphicFramePr>
        <p:xfrm>
          <a:off x="1447800" y="3717033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3" r:id="rId5" imgW="610395" imgH="292481" progId="Equation.3">
                  <p:embed/>
                </p:oleObj>
              </mc:Choice>
              <mc:Fallback>
                <p:oleObj r:id="rId5" imgW="610395" imgH="2924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17033"/>
                        <a:ext cx="609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273550"/>
              </p:ext>
            </p:extLst>
          </p:nvPr>
        </p:nvGraphicFramePr>
        <p:xfrm>
          <a:off x="2133600" y="3717035"/>
          <a:ext cx="582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4" r:id="rId7" imgW="5829300" imgH="393700" progId="Equation.DSMT4">
                  <p:embed/>
                </p:oleObj>
              </mc:Choice>
              <mc:Fallback>
                <p:oleObj r:id="rId7" imgW="5829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17035"/>
                        <a:ext cx="582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81147"/>
              </p:ext>
            </p:extLst>
          </p:nvPr>
        </p:nvGraphicFramePr>
        <p:xfrm>
          <a:off x="2051720" y="4221089"/>
          <a:ext cx="609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5" r:id="rId9" imgW="6096000" imgH="393700" progId="Equation.3">
                  <p:embed/>
                </p:oleObj>
              </mc:Choice>
              <mc:Fallback>
                <p:oleObj r:id="rId9" imgW="609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221089"/>
                        <a:ext cx="609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64453"/>
              </p:ext>
            </p:extLst>
          </p:nvPr>
        </p:nvGraphicFramePr>
        <p:xfrm>
          <a:off x="1828800" y="4653136"/>
          <a:ext cx="363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6" r:id="rId11" imgW="3632200" imgH="317500" progId="Equation.3">
                  <p:embed/>
                </p:oleObj>
              </mc:Choice>
              <mc:Fallback>
                <p:oleObj r:id="rId11" imgW="36322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53136"/>
                        <a:ext cx="363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85780"/>
              </p:ext>
            </p:extLst>
          </p:nvPr>
        </p:nvGraphicFramePr>
        <p:xfrm>
          <a:off x="1828800" y="5085185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7" r:id="rId13" imgW="965619" imgH="317638" progId="Equation.3">
                  <p:embed/>
                </p:oleObj>
              </mc:Choice>
              <mc:Fallback>
                <p:oleObj r:id="rId13" imgW="965619" imgH="317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85185"/>
                        <a:ext cx="965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129608" y="6265120"/>
            <a:ext cx="4978896" cy="476250"/>
          </a:xfrm>
        </p:spPr>
        <p:txBody>
          <a:bodyPr/>
          <a:lstStyle/>
          <a:p>
            <a:pPr algn="r">
              <a:defRPr/>
            </a:pPr>
            <a:fld id="{D833904D-1D6D-452F-9A66-B9803A21F678}" type="datetime9">
              <a:rPr lang="zh-CN" altLang="en-US" sz="14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pPr algn="r">
                <a:defRPr/>
              </a:pPr>
              <a:t>2022年2月25日星期五10时9分18秒</a:t>
            </a:fld>
            <a:endParaRPr lang="en-US" altLang="zh-CN" sz="1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67867" y="677640"/>
            <a:ext cx="482421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</a:t>
            </a:r>
            <a:r>
              <a:rPr lang="zh-CN" altLang="zh-CN" b="1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阶行列式的</a:t>
            </a:r>
            <a:r>
              <a:rPr lang="zh-CN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</a:t>
            </a:r>
            <a:r>
              <a:rPr lang="zh-CN" altLang="en-US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的例子</a:t>
            </a:r>
            <a:r>
              <a:rPr lang="zh-CN" altLang="zh-CN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zh-CN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4" name="图片 9"/>
          <p:cNvPicPr>
            <a:picLocks noChangeAspect="1"/>
          </p:cNvPicPr>
          <p:nvPr/>
        </p:nvPicPr>
        <p:blipFill>
          <a:blip r:embed="rId1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70490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4029" y="1897656"/>
            <a:ext cx="5206831" cy="523220"/>
            <a:chOff x="454025" y="1548656"/>
            <a:chExt cx="5206831" cy="523220"/>
          </a:xfrm>
        </p:grpSpPr>
        <p:sp>
          <p:nvSpPr>
            <p:cNvPr id="137218" name="Text Box 2"/>
            <p:cNvSpPr txBox="1">
              <a:spLocks noChangeArrowheads="1"/>
            </p:cNvSpPr>
            <p:nvPr/>
          </p:nvSpPr>
          <p:spPr bwMode="auto">
            <a:xfrm>
              <a:off x="454025" y="1548656"/>
              <a:ext cx="10871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例</a:t>
              </a:r>
              <a:r>
                <a:rPr lang="en-US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1</a:t>
              </a:r>
              <a:r>
                <a:rPr lang="zh-CN" altLang="en-US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37219" name="Text Box 3"/>
            <p:cNvSpPr txBox="1">
              <a:spLocks noChangeArrowheads="1"/>
            </p:cNvSpPr>
            <p:nvPr/>
          </p:nvSpPr>
          <p:spPr bwMode="auto">
            <a:xfrm>
              <a:off x="1771650" y="1548656"/>
              <a:ext cx="388920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求排列 </a:t>
              </a:r>
              <a:r>
                <a:rPr lang="en-US" altLang="zh-CN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32514 </a:t>
              </a:r>
              <a:r>
                <a:rPr lang="zh-CN" altLang="en-US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的逆序数</a:t>
              </a:r>
              <a:r>
                <a:rPr lang="en-US" altLang="zh-CN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7544" y="2420884"/>
            <a:ext cx="5996756" cy="585787"/>
            <a:chOff x="467544" y="2195141"/>
            <a:chExt cx="5996756" cy="585787"/>
          </a:xfrm>
        </p:grpSpPr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467544" y="2195141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解：</a:t>
              </a:r>
            </a:p>
          </p:txBody>
        </p:sp>
        <p:graphicFrame>
          <p:nvGraphicFramePr>
            <p:cNvPr id="1730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8359550"/>
                </p:ext>
              </p:extLst>
            </p:nvPr>
          </p:nvGraphicFramePr>
          <p:xfrm>
            <a:off x="1841500" y="2282453"/>
            <a:ext cx="46228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29" r:id="rId3" imgW="1893944" imgH="203377" progId="Equation.DSMT4">
                    <p:embed/>
                  </p:oleObj>
                </mc:Choice>
                <mc:Fallback>
                  <p:oleObj r:id="rId3" imgW="1893944" imgH="20337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500" y="2282453"/>
                          <a:ext cx="46228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57200" y="3337804"/>
            <a:ext cx="5387970" cy="523220"/>
            <a:chOff x="457200" y="3125788"/>
            <a:chExt cx="5387970" cy="523220"/>
          </a:xfrm>
        </p:grpSpPr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457200" y="3125788"/>
              <a:ext cx="1447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练习</a:t>
              </a:r>
              <a:r>
                <a:rPr lang="en-US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1</a:t>
              </a:r>
              <a:r>
                <a:rPr lang="zh-CN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774825" y="3125788"/>
              <a:ext cx="40703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求排列 </a:t>
              </a:r>
              <a:r>
                <a:rPr lang="en-US" altLang="zh-CN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453162 </a:t>
              </a:r>
              <a:r>
                <a:rPr lang="zh-CN" altLang="en-US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的逆序数</a:t>
              </a:r>
              <a:r>
                <a:rPr lang="en-US" altLang="zh-CN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4025" y="3913892"/>
            <a:ext cx="4522788" cy="523220"/>
            <a:chOff x="454025" y="3908425"/>
            <a:chExt cx="4522788" cy="523220"/>
          </a:xfrm>
        </p:grpSpPr>
        <p:graphicFrame>
          <p:nvGraphicFramePr>
            <p:cNvPr id="17306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594064"/>
                </p:ext>
              </p:extLst>
            </p:nvPr>
          </p:nvGraphicFramePr>
          <p:xfrm>
            <a:off x="1552575" y="4005039"/>
            <a:ext cx="342423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0" name="Equation" r:id="rId5" imgW="1625400" imgH="177480" progId="Equation.DSMT4">
                    <p:embed/>
                  </p:oleObj>
                </mc:Choice>
                <mc:Fallback>
                  <p:oleObj name="Equation" r:id="rId5" imgW="16254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575" y="4005039"/>
                          <a:ext cx="3424238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5" name="Text Box 9"/>
            <p:cNvSpPr txBox="1">
              <a:spLocks noChangeArrowheads="1"/>
            </p:cNvSpPr>
            <p:nvPr/>
          </p:nvSpPr>
          <p:spPr bwMode="auto">
            <a:xfrm>
              <a:off x="454025" y="3908425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解：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8463" y="4798976"/>
            <a:ext cx="5569110" cy="523220"/>
            <a:chOff x="398463" y="4799013"/>
            <a:chExt cx="5569110" cy="523220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98463" y="4799013"/>
              <a:ext cx="1447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练习</a:t>
              </a:r>
              <a:r>
                <a:rPr lang="en-US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2</a:t>
              </a:r>
              <a:r>
                <a:rPr lang="zh-CN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716088" y="4799013"/>
              <a:ext cx="42514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求排列 </a:t>
              </a:r>
              <a:r>
                <a:rPr lang="en-US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2541763 </a:t>
              </a:r>
              <a:r>
                <a:rPr lang="zh-CN" altLang="en-US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的逆序数</a:t>
              </a:r>
              <a:r>
                <a:rPr lang="en-US" altLang="zh-CN" sz="2800" b="1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7810" y="5301172"/>
            <a:ext cx="5162302" cy="523220"/>
            <a:chOff x="395536" y="5445224"/>
            <a:chExt cx="5162302" cy="523220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177649"/>
                </p:ext>
              </p:extLst>
            </p:nvPr>
          </p:nvGraphicFramePr>
          <p:xfrm>
            <a:off x="1679575" y="5589240"/>
            <a:ext cx="3878263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1" name="Equation" r:id="rId7" imgW="1841500" imgH="177800" progId="Equation.DSMT4">
                    <p:embed/>
                  </p:oleObj>
                </mc:Choice>
                <mc:Fallback>
                  <p:oleObj name="Equation" r:id="rId7" imgW="1841500" imgH="17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575" y="5589240"/>
                          <a:ext cx="3878263" cy="376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95536" y="5445224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zh-CN" sz="2800" b="1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itchFamily="18" charset="0"/>
                </a:rPr>
                <a:t>解：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09713" y="1979621"/>
            <a:ext cx="615553" cy="36349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这三个排列都是奇排列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3224"/>
            <a:ext cx="8229600" cy="13716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逆序数和奇（偶）排列</a:t>
            </a:r>
            <a:r>
              <a:rPr lang="en-US" altLang="zh-CN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4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Total </a:t>
            </a:r>
            <a:r>
              <a:rPr lang="en-US" altLang="zh-CN" sz="2400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Number of Inverted Orders and </a:t>
            </a:r>
            <a:r>
              <a:rPr lang="en-US" altLang="zh-CN" sz="24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Odd(Even) </a:t>
            </a:r>
            <a:r>
              <a:rPr lang="en-US" altLang="zh-CN" sz="2400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Arrangement</a:t>
            </a:r>
            <a:endParaRPr lang="zh-CN" altLang="en-US" sz="2400" b="1" dirty="0">
              <a:solidFill>
                <a:srgbClr val="FF0000"/>
              </a:solidFill>
              <a:latin typeface="Arabic Typesetting" panose="03020402040406030203" pitchFamily="66" charset="-78"/>
              <a:ea typeface="方正姚体" panose="02010601030101010101" pitchFamily="2" charset="-122"/>
              <a:cs typeface="Arabic Typesetting" panose="03020402040406030203" pitchFamily="66" charset="-78"/>
            </a:endParaRPr>
          </a:p>
        </p:txBody>
      </p:sp>
      <p:pic>
        <p:nvPicPr>
          <p:cNvPr id="23" name="图片 9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3" y="134148"/>
            <a:ext cx="3024337" cy="630556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5331817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_Pixel">
  <a:themeElements>
    <a:clrScheme name="3_Pixel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3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Blends">
  <a:themeElements>
    <a:clrScheme name="3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Blends">
  <a:themeElements>
    <a:clrScheme name="3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Pixel">
  <a:themeElements>
    <a:clrScheme name="10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0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Pixel">
  <a:themeElements>
    <a:clrScheme name="10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0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5_Pixel">
  <a:themeElements>
    <a:clrScheme name="3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35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6_Pixel">
  <a:themeElements>
    <a:clrScheme name="36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36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6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39_Pixel">
  <a:themeElements>
    <a:clrScheme name="35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35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5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5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5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0_Pixel">
  <a:themeElements>
    <a:clrScheme name="36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36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6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6330</TotalTime>
  <Words>1889</Words>
  <Application>Microsoft Office PowerPoint</Application>
  <PresentationFormat>全屏显示(4:3)</PresentationFormat>
  <Paragraphs>211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10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3_Pixel</vt:lpstr>
      <vt:lpstr>4_Blends</vt:lpstr>
      <vt:lpstr>10_Pixel</vt:lpstr>
      <vt:lpstr>11_Pixel</vt:lpstr>
      <vt:lpstr>35_Pixel</vt:lpstr>
      <vt:lpstr>36_Pixel</vt:lpstr>
      <vt:lpstr>Cover and End Slide Master</vt:lpstr>
      <vt:lpstr>39_Pixel</vt:lpstr>
      <vt:lpstr>40_Pixel</vt:lpstr>
      <vt:lpstr>5_Blends</vt:lpstr>
      <vt:lpstr>MathType 6.0 Equation</vt:lpstr>
      <vt:lpstr>Equation</vt:lpstr>
      <vt:lpstr>Equation.3</vt:lpstr>
      <vt:lpstr>公式</vt:lpstr>
      <vt:lpstr>线性代数第2讲</vt:lpstr>
      <vt:lpstr>PowerPoint 演示文稿</vt:lpstr>
      <vt:lpstr>PowerPoint 演示文稿</vt:lpstr>
      <vt:lpstr>1. 二阶行列式的展开Expansion of Second Order Determinant</vt:lpstr>
      <vt:lpstr>2.行列式法解线性方程组回顾</vt:lpstr>
      <vt:lpstr>PowerPoint 演示文稿</vt:lpstr>
      <vt:lpstr>PowerPoint 演示文稿</vt:lpstr>
      <vt:lpstr>PowerPoint 演示文稿</vt:lpstr>
      <vt:lpstr>逆序数和奇（偶）排列 Total Number of Inverted Orders and Odd(Even) Arrangement</vt:lpstr>
      <vt:lpstr>PowerPoint 演示文稿</vt:lpstr>
      <vt:lpstr>三阶行列式的展开式（列举法）</vt:lpstr>
      <vt:lpstr>PowerPoint 演示文稿</vt:lpstr>
      <vt:lpstr>n 阶行列式的定义 Definition of n-order determinant</vt:lpstr>
      <vt:lpstr>n 阶行列式的定义</vt:lpstr>
      <vt:lpstr>四阶行列式展开式的项 The term of the fourth-order determinant expansion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行列式的性质的推导或例举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qiuyuwen</dc:creator>
  <cp:lastModifiedBy>微软用户</cp:lastModifiedBy>
  <cp:revision>158</cp:revision>
  <dcterms:created xsi:type="dcterms:W3CDTF">2018-03-07T23:41:24Z</dcterms:created>
  <dcterms:modified xsi:type="dcterms:W3CDTF">2022-02-25T02:27:22Z</dcterms:modified>
</cp:coreProperties>
</file>