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C4A3FE-D893-4A57-A462-2B0458107673}" v="8" dt="2023-11-22T17:37:57.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113" d="100"/>
          <a:sy n="113" d="100"/>
        </p:scale>
        <p:origin x="52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ner Smith" userId="aa0d8389-c8f4-4228-adfb-ce7e71e638e6" providerId="ADAL" clId="{E6C4A3FE-D893-4A57-A462-2B0458107673}"/>
    <pc:docChg chg="custSel modSld">
      <pc:chgData name="Tanner Smith" userId="aa0d8389-c8f4-4228-adfb-ce7e71e638e6" providerId="ADAL" clId="{E6C4A3FE-D893-4A57-A462-2B0458107673}" dt="2023-12-07T15:00:04.237" v="1331" actId="313"/>
      <pc:docMkLst>
        <pc:docMk/>
      </pc:docMkLst>
      <pc:sldChg chg="modSp mod setBg">
        <pc:chgData name="Tanner Smith" userId="aa0d8389-c8f4-4228-adfb-ce7e71e638e6" providerId="ADAL" clId="{E6C4A3FE-D893-4A57-A462-2B0458107673}" dt="2023-11-22T17:37:42.341" v="593"/>
        <pc:sldMkLst>
          <pc:docMk/>
          <pc:sldMk cId="2539027085" sldId="256"/>
        </pc:sldMkLst>
        <pc:spChg chg="mod">
          <ac:chgData name="Tanner Smith" userId="aa0d8389-c8f4-4228-adfb-ce7e71e638e6" providerId="ADAL" clId="{E6C4A3FE-D893-4A57-A462-2B0458107673}" dt="2023-11-22T17:35:48.944" v="589" actId="20577"/>
          <ac:spMkLst>
            <pc:docMk/>
            <pc:sldMk cId="2539027085" sldId="256"/>
            <ac:spMk id="2" creationId="{944D85BB-205F-1234-D359-6BB73D371AF3}"/>
          </ac:spMkLst>
        </pc:spChg>
      </pc:sldChg>
      <pc:sldChg chg="modSp mod setBg">
        <pc:chgData name="Tanner Smith" userId="aa0d8389-c8f4-4228-adfb-ce7e71e638e6" providerId="ADAL" clId="{E6C4A3FE-D893-4A57-A462-2B0458107673}" dt="2023-11-22T17:59:29.738" v="1329" actId="113"/>
        <pc:sldMkLst>
          <pc:docMk/>
          <pc:sldMk cId="7559535" sldId="257"/>
        </pc:sldMkLst>
        <pc:spChg chg="mod">
          <ac:chgData name="Tanner Smith" userId="aa0d8389-c8f4-4228-adfb-ce7e71e638e6" providerId="ADAL" clId="{E6C4A3FE-D893-4A57-A462-2B0458107673}" dt="2023-11-22T17:58:59.722" v="1325" actId="122"/>
          <ac:spMkLst>
            <pc:docMk/>
            <pc:sldMk cId="7559535" sldId="257"/>
            <ac:spMk id="2" creationId="{F6DBEAD6-44A9-7BDB-2E00-F0EAB8319889}"/>
          </ac:spMkLst>
        </pc:spChg>
        <pc:spChg chg="mod">
          <ac:chgData name="Tanner Smith" userId="aa0d8389-c8f4-4228-adfb-ce7e71e638e6" providerId="ADAL" clId="{E6C4A3FE-D893-4A57-A462-2B0458107673}" dt="2023-11-22T17:42:28.085" v="772" actId="20577"/>
          <ac:spMkLst>
            <pc:docMk/>
            <pc:sldMk cId="7559535" sldId="257"/>
            <ac:spMk id="6" creationId="{3AD9CF5B-9C15-8FA1-48C8-C16FC6F5A9B3}"/>
          </ac:spMkLst>
        </pc:spChg>
        <pc:spChg chg="mod">
          <ac:chgData name="Tanner Smith" userId="aa0d8389-c8f4-4228-adfb-ce7e71e638e6" providerId="ADAL" clId="{E6C4A3FE-D893-4A57-A462-2B0458107673}" dt="2023-11-22T17:59:29.738" v="1329" actId="113"/>
          <ac:spMkLst>
            <pc:docMk/>
            <pc:sldMk cId="7559535" sldId="257"/>
            <ac:spMk id="8" creationId="{37064897-E695-9468-399F-25C92F87276C}"/>
          </ac:spMkLst>
        </pc:spChg>
        <pc:spChg chg="mod">
          <ac:chgData name="Tanner Smith" userId="aa0d8389-c8f4-4228-adfb-ce7e71e638e6" providerId="ADAL" clId="{E6C4A3FE-D893-4A57-A462-2B0458107673}" dt="2023-11-22T17:45:03.775" v="840" actId="20577"/>
          <ac:spMkLst>
            <pc:docMk/>
            <pc:sldMk cId="7559535" sldId="257"/>
            <ac:spMk id="9" creationId="{FF6B531B-C905-311A-4EFF-3B6AD40B4B10}"/>
          </ac:spMkLst>
        </pc:spChg>
        <pc:spChg chg="mod">
          <ac:chgData name="Tanner Smith" userId="aa0d8389-c8f4-4228-adfb-ce7e71e638e6" providerId="ADAL" clId="{E6C4A3FE-D893-4A57-A462-2B0458107673}" dt="2023-11-22T17:45:14.318" v="871" actId="20577"/>
          <ac:spMkLst>
            <pc:docMk/>
            <pc:sldMk cId="7559535" sldId="257"/>
            <ac:spMk id="10" creationId="{C73F133E-D744-9FD9-8AAB-24F7768B6D3D}"/>
          </ac:spMkLst>
        </pc:spChg>
      </pc:sldChg>
      <pc:sldChg chg="addSp modSp mod setBg">
        <pc:chgData name="Tanner Smith" userId="aa0d8389-c8f4-4228-adfb-ce7e71e638e6" providerId="ADAL" clId="{E6C4A3FE-D893-4A57-A462-2B0458107673}" dt="2023-11-22T17:52:50.445" v="1178" actId="20577"/>
        <pc:sldMkLst>
          <pc:docMk/>
          <pc:sldMk cId="258841776" sldId="258"/>
        </pc:sldMkLst>
        <pc:spChg chg="mod">
          <ac:chgData name="Tanner Smith" userId="aa0d8389-c8f4-4228-adfb-ce7e71e638e6" providerId="ADAL" clId="{E6C4A3FE-D893-4A57-A462-2B0458107673}" dt="2023-11-22T17:42:44.770" v="784" actId="20577"/>
          <ac:spMkLst>
            <pc:docMk/>
            <pc:sldMk cId="258841776" sldId="258"/>
            <ac:spMk id="2" creationId="{31D60132-8917-14DF-E6E6-CAA63B7F2BA3}"/>
          </ac:spMkLst>
        </pc:spChg>
        <pc:spChg chg="mod">
          <ac:chgData name="Tanner Smith" userId="aa0d8389-c8f4-4228-adfb-ce7e71e638e6" providerId="ADAL" clId="{E6C4A3FE-D893-4A57-A462-2B0458107673}" dt="2023-11-22T17:46:17.127" v="943" actId="20577"/>
          <ac:spMkLst>
            <pc:docMk/>
            <pc:sldMk cId="258841776" sldId="258"/>
            <ac:spMk id="4" creationId="{D7FD7624-C2F6-A523-82AE-3EF295CE1F45}"/>
          </ac:spMkLst>
        </pc:spChg>
        <pc:spChg chg="mod">
          <ac:chgData name="Tanner Smith" userId="aa0d8389-c8f4-4228-adfb-ce7e71e638e6" providerId="ADAL" clId="{E6C4A3FE-D893-4A57-A462-2B0458107673}" dt="2023-11-22T17:46:26.607" v="960" actId="20577"/>
          <ac:spMkLst>
            <pc:docMk/>
            <pc:sldMk cId="258841776" sldId="258"/>
            <ac:spMk id="5" creationId="{80A81CB9-F7B5-F93B-A25E-FDC50CFE423A}"/>
          </ac:spMkLst>
        </pc:spChg>
        <pc:spChg chg="mod">
          <ac:chgData name="Tanner Smith" userId="aa0d8389-c8f4-4228-adfb-ce7e71e638e6" providerId="ADAL" clId="{E6C4A3FE-D893-4A57-A462-2B0458107673}" dt="2023-11-22T17:49:16.037" v="1016" actId="1076"/>
          <ac:spMkLst>
            <pc:docMk/>
            <pc:sldMk cId="258841776" sldId="258"/>
            <ac:spMk id="6" creationId="{F85B2BE2-0D42-560C-D926-E03063227B23}"/>
          </ac:spMkLst>
        </pc:spChg>
        <pc:spChg chg="mod">
          <ac:chgData name="Tanner Smith" userId="aa0d8389-c8f4-4228-adfb-ce7e71e638e6" providerId="ADAL" clId="{E6C4A3FE-D893-4A57-A462-2B0458107673}" dt="2023-11-22T17:46:01.037" v="926" actId="20577"/>
          <ac:spMkLst>
            <pc:docMk/>
            <pc:sldMk cId="258841776" sldId="258"/>
            <ac:spMk id="8" creationId="{7FC2BB62-C677-066F-66B1-41E4C5671500}"/>
          </ac:spMkLst>
        </pc:spChg>
        <pc:spChg chg="mod">
          <ac:chgData name="Tanner Smith" userId="aa0d8389-c8f4-4228-adfb-ce7e71e638e6" providerId="ADAL" clId="{E6C4A3FE-D893-4A57-A462-2B0458107673}" dt="2023-11-22T17:49:22.728" v="1017" actId="1076"/>
          <ac:spMkLst>
            <pc:docMk/>
            <pc:sldMk cId="258841776" sldId="258"/>
            <ac:spMk id="10" creationId="{5C696E65-4724-A967-BD60-9B2EB6513A2F}"/>
          </ac:spMkLst>
        </pc:spChg>
        <pc:spChg chg="add mod">
          <ac:chgData name="Tanner Smith" userId="aa0d8389-c8f4-4228-adfb-ce7e71e638e6" providerId="ADAL" clId="{E6C4A3FE-D893-4A57-A462-2B0458107673}" dt="2023-11-22T17:52:50.445" v="1178" actId="20577"/>
          <ac:spMkLst>
            <pc:docMk/>
            <pc:sldMk cId="258841776" sldId="258"/>
            <ac:spMk id="11" creationId="{95C9D10E-11E2-5DA8-708F-5F42562FFC22}"/>
          </ac:spMkLst>
        </pc:spChg>
      </pc:sldChg>
      <pc:sldChg chg="modSp mod setBg">
        <pc:chgData name="Tanner Smith" userId="aa0d8389-c8f4-4228-adfb-ce7e71e638e6" providerId="ADAL" clId="{E6C4A3FE-D893-4A57-A462-2B0458107673}" dt="2023-11-22T17:52:09.940" v="1175" actId="20577"/>
        <pc:sldMkLst>
          <pc:docMk/>
          <pc:sldMk cId="701202499" sldId="259"/>
        </pc:sldMkLst>
        <pc:spChg chg="mod">
          <ac:chgData name="Tanner Smith" userId="aa0d8389-c8f4-4228-adfb-ce7e71e638e6" providerId="ADAL" clId="{E6C4A3FE-D893-4A57-A462-2B0458107673}" dt="2023-11-22T17:52:09.940" v="1175" actId="20577"/>
          <ac:spMkLst>
            <pc:docMk/>
            <pc:sldMk cId="701202499" sldId="259"/>
            <ac:spMk id="3" creationId="{27D80C3E-95CD-3FF1-1F49-2736D8A794CE}"/>
          </ac:spMkLst>
        </pc:spChg>
      </pc:sldChg>
      <pc:sldChg chg="modSp mod setBg">
        <pc:chgData name="Tanner Smith" userId="aa0d8389-c8f4-4228-adfb-ce7e71e638e6" providerId="ADAL" clId="{E6C4A3FE-D893-4A57-A462-2B0458107673}" dt="2023-12-07T14:59:58.613" v="1330" actId="313"/>
        <pc:sldMkLst>
          <pc:docMk/>
          <pc:sldMk cId="238887674" sldId="260"/>
        </pc:sldMkLst>
        <pc:spChg chg="mod">
          <ac:chgData name="Tanner Smith" userId="aa0d8389-c8f4-4228-adfb-ce7e71e638e6" providerId="ADAL" clId="{E6C4A3FE-D893-4A57-A462-2B0458107673}" dt="2023-12-07T14:59:58.613" v="1330" actId="313"/>
          <ac:spMkLst>
            <pc:docMk/>
            <pc:sldMk cId="238887674" sldId="260"/>
            <ac:spMk id="2" creationId="{93D04F26-086E-74F0-CF7A-B7A440AE3C11}"/>
          </ac:spMkLst>
        </pc:spChg>
      </pc:sldChg>
      <pc:sldChg chg="modSp mod setBg">
        <pc:chgData name="Tanner Smith" userId="aa0d8389-c8f4-4228-adfb-ce7e71e638e6" providerId="ADAL" clId="{E6C4A3FE-D893-4A57-A462-2B0458107673}" dt="2023-11-22T17:55:01.859" v="1223" actId="20577"/>
        <pc:sldMkLst>
          <pc:docMk/>
          <pc:sldMk cId="1116246782" sldId="261"/>
        </pc:sldMkLst>
        <pc:spChg chg="mod">
          <ac:chgData name="Tanner Smith" userId="aa0d8389-c8f4-4228-adfb-ce7e71e638e6" providerId="ADAL" clId="{E6C4A3FE-D893-4A57-A462-2B0458107673}" dt="2023-11-22T17:55:01.859" v="1223" actId="20577"/>
          <ac:spMkLst>
            <pc:docMk/>
            <pc:sldMk cId="1116246782" sldId="261"/>
            <ac:spMk id="3" creationId="{27D80C3E-95CD-3FF1-1F49-2736D8A794CE}"/>
          </ac:spMkLst>
        </pc:spChg>
      </pc:sldChg>
      <pc:sldChg chg="modSp mod setBg">
        <pc:chgData name="Tanner Smith" userId="aa0d8389-c8f4-4228-adfb-ce7e71e638e6" providerId="ADAL" clId="{E6C4A3FE-D893-4A57-A462-2B0458107673}" dt="2023-12-07T15:00:04.237" v="1331" actId="313"/>
        <pc:sldMkLst>
          <pc:docMk/>
          <pc:sldMk cId="4253153172" sldId="262"/>
        </pc:sldMkLst>
        <pc:spChg chg="mod">
          <ac:chgData name="Tanner Smith" userId="aa0d8389-c8f4-4228-adfb-ce7e71e638e6" providerId="ADAL" clId="{E6C4A3FE-D893-4A57-A462-2B0458107673}" dt="2023-12-07T15:00:04.237" v="1331" actId="313"/>
          <ac:spMkLst>
            <pc:docMk/>
            <pc:sldMk cId="4253153172" sldId="262"/>
            <ac:spMk id="5" creationId="{23FCC133-E152-524C-7DDD-40CA9B830109}"/>
          </ac:spMkLst>
        </pc:spChg>
        <pc:spChg chg="mod">
          <ac:chgData name="Tanner Smith" userId="aa0d8389-c8f4-4228-adfb-ce7e71e638e6" providerId="ADAL" clId="{E6C4A3FE-D893-4A57-A462-2B0458107673}" dt="2023-11-22T17:58:23.974" v="1322" actId="20577"/>
          <ac:spMkLst>
            <pc:docMk/>
            <pc:sldMk cId="4253153172" sldId="262"/>
            <ac:spMk id="13" creationId="{CBC673A1-60AB-AAE4-3C78-384EB45ED96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F05F0D-B3CF-4FD2-B186-43B18C6902CF}"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FB9F5-8ED7-4E8E-A26C-21139E3EEDEF}" type="slidenum">
              <a:rPr lang="en-US" smtClean="0"/>
              <a:t>‹#›</a:t>
            </a:fld>
            <a:endParaRPr lang="en-US"/>
          </a:p>
        </p:txBody>
      </p:sp>
    </p:spTree>
    <p:extLst>
      <p:ext uri="{BB962C8B-B14F-4D97-AF65-F5344CB8AC3E}">
        <p14:creationId xmlns:p14="http://schemas.microsoft.com/office/powerpoint/2010/main" val="3691691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05F0D-B3CF-4FD2-B186-43B18C6902CF}"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FB9F5-8ED7-4E8E-A26C-21139E3EEDEF}" type="slidenum">
              <a:rPr lang="en-US" smtClean="0"/>
              <a:t>‹#›</a:t>
            </a:fld>
            <a:endParaRPr lang="en-US"/>
          </a:p>
        </p:txBody>
      </p:sp>
    </p:spTree>
    <p:extLst>
      <p:ext uri="{BB962C8B-B14F-4D97-AF65-F5344CB8AC3E}">
        <p14:creationId xmlns:p14="http://schemas.microsoft.com/office/powerpoint/2010/main" val="55175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9F05F0D-B3CF-4FD2-B186-43B18C6902CF}" type="datetimeFigureOut">
              <a:rPr lang="en-US" smtClean="0"/>
              <a:t>12/7/2023</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406FB9F5-8ED7-4E8E-A26C-21139E3EEDEF}" type="slidenum">
              <a:rPr lang="en-US" smtClean="0"/>
              <a:t>‹#›</a:t>
            </a:fld>
            <a:endParaRPr lang="en-US"/>
          </a:p>
        </p:txBody>
      </p:sp>
    </p:spTree>
    <p:extLst>
      <p:ext uri="{BB962C8B-B14F-4D97-AF65-F5344CB8AC3E}">
        <p14:creationId xmlns:p14="http://schemas.microsoft.com/office/powerpoint/2010/main" val="3312889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05F0D-B3CF-4FD2-B186-43B18C6902CF}"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FB9F5-8ED7-4E8E-A26C-21139E3EEDEF}" type="slidenum">
              <a:rPr lang="en-US" smtClean="0"/>
              <a:t>‹#›</a:t>
            </a:fld>
            <a:endParaRPr lang="en-US"/>
          </a:p>
        </p:txBody>
      </p:sp>
    </p:spTree>
    <p:extLst>
      <p:ext uri="{BB962C8B-B14F-4D97-AF65-F5344CB8AC3E}">
        <p14:creationId xmlns:p14="http://schemas.microsoft.com/office/powerpoint/2010/main" val="107204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B9F05F0D-B3CF-4FD2-B186-43B18C6902CF}" type="datetimeFigureOut">
              <a:rPr lang="en-US" smtClean="0"/>
              <a:t>12/7/2023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6FB9F5-8ED7-4E8E-A26C-21139E3EEDEF}" type="slidenum">
              <a:rPr lang="en-US" smtClean="0"/>
              <a:t>‹#›</a:t>
            </a:fld>
            <a:endParaRPr lang="en-US"/>
          </a:p>
        </p:txBody>
      </p:sp>
    </p:spTree>
    <p:extLst>
      <p:ext uri="{BB962C8B-B14F-4D97-AF65-F5344CB8AC3E}">
        <p14:creationId xmlns:p14="http://schemas.microsoft.com/office/powerpoint/2010/main" val="340434637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F05F0D-B3CF-4FD2-B186-43B18C6902CF}"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FB9F5-8ED7-4E8E-A26C-21139E3EEDEF}" type="slidenum">
              <a:rPr lang="en-US" smtClean="0"/>
              <a:t>‹#›</a:t>
            </a:fld>
            <a:endParaRPr lang="en-US"/>
          </a:p>
        </p:txBody>
      </p:sp>
    </p:spTree>
    <p:extLst>
      <p:ext uri="{BB962C8B-B14F-4D97-AF65-F5344CB8AC3E}">
        <p14:creationId xmlns:p14="http://schemas.microsoft.com/office/powerpoint/2010/main" val="1322177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F05F0D-B3CF-4FD2-B186-43B18C6902CF}" type="datetimeFigureOut">
              <a:rPr lang="en-US" smtClean="0"/>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6FB9F5-8ED7-4E8E-A26C-21139E3EEDEF}" type="slidenum">
              <a:rPr lang="en-US" smtClean="0"/>
              <a:t>‹#›</a:t>
            </a:fld>
            <a:endParaRPr lang="en-US"/>
          </a:p>
        </p:txBody>
      </p:sp>
    </p:spTree>
    <p:extLst>
      <p:ext uri="{BB962C8B-B14F-4D97-AF65-F5344CB8AC3E}">
        <p14:creationId xmlns:p14="http://schemas.microsoft.com/office/powerpoint/2010/main" val="913511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F05F0D-B3CF-4FD2-B186-43B18C6902CF}"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6FB9F5-8ED7-4E8E-A26C-21139E3EEDEF}" type="slidenum">
              <a:rPr lang="en-US" smtClean="0"/>
              <a:t>‹#›</a:t>
            </a:fld>
            <a:endParaRPr lang="en-US"/>
          </a:p>
        </p:txBody>
      </p:sp>
    </p:spTree>
    <p:extLst>
      <p:ext uri="{BB962C8B-B14F-4D97-AF65-F5344CB8AC3E}">
        <p14:creationId xmlns:p14="http://schemas.microsoft.com/office/powerpoint/2010/main" val="2825087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F05F0D-B3CF-4FD2-B186-43B18C6902CF}" type="datetimeFigureOut">
              <a:rPr lang="en-US" smtClean="0"/>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6FB9F5-8ED7-4E8E-A26C-21139E3EEDEF}" type="slidenum">
              <a:rPr lang="en-US" smtClean="0"/>
              <a:t>‹#›</a:t>
            </a:fld>
            <a:endParaRPr lang="en-US"/>
          </a:p>
        </p:txBody>
      </p:sp>
    </p:spTree>
    <p:extLst>
      <p:ext uri="{BB962C8B-B14F-4D97-AF65-F5344CB8AC3E}">
        <p14:creationId xmlns:p14="http://schemas.microsoft.com/office/powerpoint/2010/main" val="3004724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F05F0D-B3CF-4FD2-B186-43B18C6902CF}"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FB9F5-8ED7-4E8E-A26C-21139E3EEDEF}" type="slidenum">
              <a:rPr lang="en-US" smtClean="0"/>
              <a:t>‹#›</a:t>
            </a:fld>
            <a:endParaRPr lang="en-US"/>
          </a:p>
        </p:txBody>
      </p:sp>
    </p:spTree>
    <p:extLst>
      <p:ext uri="{BB962C8B-B14F-4D97-AF65-F5344CB8AC3E}">
        <p14:creationId xmlns:p14="http://schemas.microsoft.com/office/powerpoint/2010/main" val="2578572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F05F0D-B3CF-4FD2-B186-43B18C6902CF}"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FB9F5-8ED7-4E8E-A26C-21139E3EEDEF}" type="slidenum">
              <a:rPr lang="en-US" smtClean="0"/>
              <a:t>‹#›</a:t>
            </a:fld>
            <a:endParaRPr lang="en-US"/>
          </a:p>
        </p:txBody>
      </p:sp>
    </p:spTree>
    <p:extLst>
      <p:ext uri="{BB962C8B-B14F-4D97-AF65-F5344CB8AC3E}">
        <p14:creationId xmlns:p14="http://schemas.microsoft.com/office/powerpoint/2010/main" val="2391976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9F05F0D-B3CF-4FD2-B186-43B18C6902CF}" type="datetimeFigureOut">
              <a:rPr lang="en-US" smtClean="0"/>
              <a:t>12/7/2023</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06FB9F5-8ED7-4E8E-A26C-21139E3EEDEF}" type="slidenum">
              <a:rPr lang="en-US" smtClean="0"/>
              <a:t>‹#›</a:t>
            </a:fld>
            <a:endParaRPr lang="en-US"/>
          </a:p>
        </p:txBody>
      </p:sp>
    </p:spTree>
    <p:extLst>
      <p:ext uri="{BB962C8B-B14F-4D97-AF65-F5344CB8AC3E}">
        <p14:creationId xmlns:p14="http://schemas.microsoft.com/office/powerpoint/2010/main" val="29944841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D85BB-205F-1234-D359-6BB73D371AF3}"/>
              </a:ext>
            </a:extLst>
          </p:cNvPr>
          <p:cNvSpPr>
            <a:spLocks noGrp="1"/>
          </p:cNvSpPr>
          <p:nvPr>
            <p:ph type="ctrTitle"/>
          </p:nvPr>
        </p:nvSpPr>
        <p:spPr/>
        <p:txBody>
          <a:bodyPr>
            <a:normAutofit fontScale="90000"/>
          </a:bodyPr>
          <a:lstStyle/>
          <a:p>
            <a:r>
              <a:rPr lang="en-US" dirty="0"/>
              <a:t>Infield Throws to First Base</a:t>
            </a:r>
            <a:br>
              <a:rPr lang="en-US" dirty="0"/>
            </a:br>
            <a:r>
              <a:rPr lang="en-US" dirty="0"/>
              <a:t> Outs Above Average (OAA) </a:t>
            </a:r>
          </a:p>
        </p:txBody>
      </p:sp>
      <p:sp>
        <p:nvSpPr>
          <p:cNvPr id="3" name="Subtitle 2">
            <a:extLst>
              <a:ext uri="{FF2B5EF4-FFF2-40B4-BE49-F238E27FC236}">
                <a16:creationId xmlns:a16="http://schemas.microsoft.com/office/drawing/2014/main" id="{F8C48027-1801-86BC-507B-AA3379F69935}"/>
              </a:ext>
            </a:extLst>
          </p:cNvPr>
          <p:cNvSpPr>
            <a:spLocks noGrp="1"/>
          </p:cNvSpPr>
          <p:nvPr>
            <p:ph type="subTitle" idx="1"/>
          </p:nvPr>
        </p:nvSpPr>
        <p:spPr/>
        <p:txBody>
          <a:bodyPr/>
          <a:lstStyle/>
          <a:p>
            <a:r>
              <a:rPr lang="en-US" dirty="0"/>
              <a:t>Tanner Smith</a:t>
            </a:r>
          </a:p>
          <a:p>
            <a:endParaRPr lang="en-US" dirty="0"/>
          </a:p>
        </p:txBody>
      </p:sp>
    </p:spTree>
    <p:extLst>
      <p:ext uri="{BB962C8B-B14F-4D97-AF65-F5344CB8AC3E}">
        <p14:creationId xmlns:p14="http://schemas.microsoft.com/office/powerpoint/2010/main" val="2539027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BEAD6-44A9-7BDB-2E00-F0EAB8319889}"/>
              </a:ext>
            </a:extLst>
          </p:cNvPr>
          <p:cNvSpPr>
            <a:spLocks noGrp="1"/>
          </p:cNvSpPr>
          <p:nvPr>
            <p:ph type="title"/>
          </p:nvPr>
        </p:nvSpPr>
        <p:spPr/>
        <p:txBody>
          <a:bodyPr/>
          <a:lstStyle/>
          <a:p>
            <a:pPr algn="ctr"/>
            <a:r>
              <a:rPr lang="en-US" dirty="0"/>
              <a:t>Metric Goal and Framework</a:t>
            </a:r>
          </a:p>
        </p:txBody>
      </p:sp>
      <p:sp>
        <p:nvSpPr>
          <p:cNvPr id="6" name="TextBox 5">
            <a:extLst>
              <a:ext uri="{FF2B5EF4-FFF2-40B4-BE49-F238E27FC236}">
                <a16:creationId xmlns:a16="http://schemas.microsoft.com/office/drawing/2014/main" id="{3AD9CF5B-9C15-8FA1-48C8-C16FC6F5A9B3}"/>
              </a:ext>
            </a:extLst>
          </p:cNvPr>
          <p:cNvSpPr txBox="1"/>
          <p:nvPr/>
        </p:nvSpPr>
        <p:spPr>
          <a:xfrm>
            <a:off x="2843784" y="1958108"/>
            <a:ext cx="7580376" cy="646331"/>
          </a:xfrm>
          <a:prstGeom prst="rect">
            <a:avLst/>
          </a:prstGeom>
          <a:noFill/>
        </p:spPr>
        <p:txBody>
          <a:bodyPr wrap="square" rtlCol="0">
            <a:spAutoFit/>
          </a:bodyPr>
          <a:lstStyle/>
          <a:p>
            <a:r>
              <a:rPr lang="en-US" dirty="0"/>
              <a:t>Goal: Determine how much value infielders provide with their throws, + or -</a:t>
            </a:r>
          </a:p>
          <a:p>
            <a:endParaRPr lang="en-US" dirty="0"/>
          </a:p>
        </p:txBody>
      </p:sp>
      <p:sp>
        <p:nvSpPr>
          <p:cNvPr id="8" name="TextBox 7">
            <a:extLst>
              <a:ext uri="{FF2B5EF4-FFF2-40B4-BE49-F238E27FC236}">
                <a16:creationId xmlns:a16="http://schemas.microsoft.com/office/drawing/2014/main" id="{37064897-E695-9468-399F-25C92F87276C}"/>
              </a:ext>
            </a:extLst>
          </p:cNvPr>
          <p:cNvSpPr txBox="1"/>
          <p:nvPr/>
        </p:nvSpPr>
        <p:spPr>
          <a:xfrm>
            <a:off x="4710659" y="2490046"/>
            <a:ext cx="2768600" cy="461665"/>
          </a:xfrm>
          <a:prstGeom prst="rect">
            <a:avLst/>
          </a:prstGeom>
          <a:noFill/>
        </p:spPr>
        <p:txBody>
          <a:bodyPr wrap="square" rtlCol="0">
            <a:spAutoFit/>
          </a:bodyPr>
          <a:lstStyle/>
          <a:p>
            <a:pPr algn="ctr"/>
            <a:r>
              <a:rPr lang="en-US" sz="2400" b="1" dirty="0"/>
              <a:t>Framework:</a:t>
            </a:r>
          </a:p>
        </p:txBody>
      </p:sp>
      <p:sp>
        <p:nvSpPr>
          <p:cNvPr id="9" name="TextBox 8">
            <a:extLst>
              <a:ext uri="{FF2B5EF4-FFF2-40B4-BE49-F238E27FC236}">
                <a16:creationId xmlns:a16="http://schemas.microsoft.com/office/drawing/2014/main" id="{FF6B531B-C905-311A-4EFF-3B6AD40B4B10}"/>
              </a:ext>
            </a:extLst>
          </p:cNvPr>
          <p:cNvSpPr txBox="1"/>
          <p:nvPr/>
        </p:nvSpPr>
        <p:spPr>
          <a:xfrm>
            <a:off x="1397000" y="2997200"/>
            <a:ext cx="4275667" cy="646331"/>
          </a:xfrm>
          <a:prstGeom prst="rect">
            <a:avLst/>
          </a:prstGeom>
          <a:noFill/>
        </p:spPr>
        <p:txBody>
          <a:bodyPr wrap="square" rtlCol="0">
            <a:spAutoFit/>
          </a:bodyPr>
          <a:lstStyle/>
          <a:p>
            <a:r>
              <a:rPr lang="en-US" dirty="0"/>
              <a:t>Probability of an Out Before  The Throw (at time of catch, call this Moment A)</a:t>
            </a:r>
          </a:p>
        </p:txBody>
      </p:sp>
      <p:sp>
        <p:nvSpPr>
          <p:cNvPr id="10" name="TextBox 9">
            <a:extLst>
              <a:ext uri="{FF2B5EF4-FFF2-40B4-BE49-F238E27FC236}">
                <a16:creationId xmlns:a16="http://schemas.microsoft.com/office/drawing/2014/main" id="{C73F133E-D744-9FD9-8AAB-24F7768B6D3D}"/>
              </a:ext>
            </a:extLst>
          </p:cNvPr>
          <p:cNvSpPr txBox="1"/>
          <p:nvPr/>
        </p:nvSpPr>
        <p:spPr>
          <a:xfrm>
            <a:off x="6392333" y="3064933"/>
            <a:ext cx="4592938" cy="923330"/>
          </a:xfrm>
          <a:prstGeom prst="rect">
            <a:avLst/>
          </a:prstGeom>
          <a:noFill/>
        </p:spPr>
        <p:txBody>
          <a:bodyPr wrap="square" rtlCol="0">
            <a:spAutoFit/>
          </a:bodyPr>
          <a:lstStyle/>
          <a:p>
            <a:r>
              <a:rPr lang="en-US" dirty="0"/>
              <a:t>Probability of an Out After The Throw (at time of catch at first base, call this Moment B )</a:t>
            </a:r>
          </a:p>
          <a:p>
            <a:endParaRPr lang="en-US" dirty="0"/>
          </a:p>
        </p:txBody>
      </p:sp>
      <p:pic>
        <p:nvPicPr>
          <p:cNvPr id="1026" name="Picture 2" descr="4,169 Bobby Witt Photos &amp; High Res Pictures - Getty Images">
            <a:extLst>
              <a:ext uri="{FF2B5EF4-FFF2-40B4-BE49-F238E27FC236}">
                <a16:creationId xmlns:a16="http://schemas.microsoft.com/office/drawing/2014/main" id="{06E0BDEB-E1F0-2801-9D13-45D143596D4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75267" y="3685309"/>
            <a:ext cx="4406686" cy="26906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squantino hi-res stock photography and images - Alamy">
            <a:extLst>
              <a:ext uri="{FF2B5EF4-FFF2-40B4-BE49-F238E27FC236}">
                <a16:creationId xmlns:a16="http://schemas.microsoft.com/office/drawing/2014/main" id="{3DD71EA7-CCA5-D801-B822-7F896F258CFD}"/>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527801" y="3684588"/>
            <a:ext cx="4131732" cy="2691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9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60132-8917-14DF-E6E6-CAA63B7F2BA3}"/>
              </a:ext>
            </a:extLst>
          </p:cNvPr>
          <p:cNvSpPr>
            <a:spLocks noGrp="1"/>
          </p:cNvSpPr>
          <p:nvPr>
            <p:ph type="title"/>
          </p:nvPr>
        </p:nvSpPr>
        <p:spPr/>
        <p:txBody>
          <a:bodyPr/>
          <a:lstStyle/>
          <a:p>
            <a:r>
              <a:rPr lang="en-US" dirty="0"/>
              <a:t>Model Details On OAA Throws to First Base</a:t>
            </a:r>
          </a:p>
        </p:txBody>
      </p:sp>
      <p:sp>
        <p:nvSpPr>
          <p:cNvPr id="4" name="Text Placeholder 3">
            <a:extLst>
              <a:ext uri="{FF2B5EF4-FFF2-40B4-BE49-F238E27FC236}">
                <a16:creationId xmlns:a16="http://schemas.microsoft.com/office/drawing/2014/main" id="{D7FD7624-C2F6-A523-82AE-3EF295CE1F45}"/>
              </a:ext>
            </a:extLst>
          </p:cNvPr>
          <p:cNvSpPr>
            <a:spLocks noGrp="1"/>
          </p:cNvSpPr>
          <p:nvPr>
            <p:ph type="body" idx="1"/>
          </p:nvPr>
        </p:nvSpPr>
        <p:spPr>
          <a:xfrm>
            <a:off x="937666" y="2557926"/>
            <a:ext cx="4754880" cy="584197"/>
          </a:xfrm>
        </p:spPr>
        <p:txBody>
          <a:bodyPr/>
          <a:lstStyle/>
          <a:p>
            <a:r>
              <a:rPr lang="en-US" dirty="0"/>
              <a:t>Moment A Features</a:t>
            </a:r>
          </a:p>
        </p:txBody>
      </p:sp>
      <p:sp>
        <p:nvSpPr>
          <p:cNvPr id="3" name="Content Placeholder 2">
            <a:extLst>
              <a:ext uri="{FF2B5EF4-FFF2-40B4-BE49-F238E27FC236}">
                <a16:creationId xmlns:a16="http://schemas.microsoft.com/office/drawing/2014/main" id="{E9CB992E-58DB-3991-0CC5-FA8D270E1AA5}"/>
              </a:ext>
            </a:extLst>
          </p:cNvPr>
          <p:cNvSpPr>
            <a:spLocks noGrp="1"/>
          </p:cNvSpPr>
          <p:nvPr>
            <p:ph sz="half" idx="2"/>
          </p:nvPr>
        </p:nvSpPr>
        <p:spPr>
          <a:xfrm>
            <a:off x="1207008" y="3124200"/>
            <a:ext cx="4754880" cy="3098526"/>
          </a:xfrm>
        </p:spPr>
        <p:txBody>
          <a:bodyPr/>
          <a:lstStyle/>
          <a:p>
            <a:endParaRPr lang="en-US" dirty="0"/>
          </a:p>
          <a:p>
            <a:endParaRPr lang="en-US" dirty="0"/>
          </a:p>
        </p:txBody>
      </p:sp>
      <p:sp>
        <p:nvSpPr>
          <p:cNvPr id="5" name="Text Placeholder 4">
            <a:extLst>
              <a:ext uri="{FF2B5EF4-FFF2-40B4-BE49-F238E27FC236}">
                <a16:creationId xmlns:a16="http://schemas.microsoft.com/office/drawing/2014/main" id="{80A81CB9-F7B5-F93B-A25E-FDC50CFE423A}"/>
              </a:ext>
            </a:extLst>
          </p:cNvPr>
          <p:cNvSpPr>
            <a:spLocks noGrp="1"/>
          </p:cNvSpPr>
          <p:nvPr>
            <p:ph type="body" sz="quarter" idx="3"/>
          </p:nvPr>
        </p:nvSpPr>
        <p:spPr>
          <a:xfrm>
            <a:off x="6094959" y="2850025"/>
            <a:ext cx="4754880" cy="548349"/>
          </a:xfrm>
        </p:spPr>
        <p:txBody>
          <a:bodyPr/>
          <a:lstStyle/>
          <a:p>
            <a:r>
              <a:rPr lang="en-US" dirty="0"/>
              <a:t>Moment B Features</a:t>
            </a:r>
          </a:p>
          <a:p>
            <a:endParaRPr lang="en-US" dirty="0"/>
          </a:p>
        </p:txBody>
      </p:sp>
      <p:sp>
        <p:nvSpPr>
          <p:cNvPr id="6" name="Content Placeholder 5">
            <a:extLst>
              <a:ext uri="{FF2B5EF4-FFF2-40B4-BE49-F238E27FC236}">
                <a16:creationId xmlns:a16="http://schemas.microsoft.com/office/drawing/2014/main" id="{F85B2BE2-0D42-560C-D926-E03063227B23}"/>
              </a:ext>
            </a:extLst>
          </p:cNvPr>
          <p:cNvSpPr>
            <a:spLocks noGrp="1"/>
          </p:cNvSpPr>
          <p:nvPr>
            <p:ph sz="quarter" idx="4"/>
          </p:nvPr>
        </p:nvSpPr>
        <p:spPr>
          <a:xfrm>
            <a:off x="6230114" y="3346185"/>
            <a:ext cx="4754880" cy="2582057"/>
          </a:xfrm>
        </p:spPr>
        <p:txBody>
          <a:bodyPr/>
          <a:lstStyle/>
          <a:p>
            <a:r>
              <a:rPr lang="en-US" sz="2000" dirty="0"/>
              <a:t>Everything From Moment A Features + :</a:t>
            </a:r>
          </a:p>
          <a:p>
            <a:pPr lvl="1"/>
            <a:r>
              <a:rPr lang="en-US" sz="1600" dirty="0"/>
              <a:t>Exchange Time</a:t>
            </a:r>
          </a:p>
          <a:p>
            <a:pPr lvl="1"/>
            <a:r>
              <a:rPr lang="en-US" sz="1600" dirty="0"/>
              <a:t>Throw Velocity</a:t>
            </a:r>
          </a:p>
          <a:p>
            <a:pPr lvl="1"/>
            <a:r>
              <a:rPr lang="en-US" sz="1600" dirty="0"/>
              <a:t>Whether the Throw Bounced or Not</a:t>
            </a:r>
            <a:br>
              <a:rPr lang="en-US" dirty="0"/>
            </a:br>
            <a:endParaRPr lang="en-US" dirty="0"/>
          </a:p>
        </p:txBody>
      </p:sp>
      <p:sp>
        <p:nvSpPr>
          <p:cNvPr id="8" name="TextBox 7">
            <a:extLst>
              <a:ext uri="{FF2B5EF4-FFF2-40B4-BE49-F238E27FC236}">
                <a16:creationId xmlns:a16="http://schemas.microsoft.com/office/drawing/2014/main" id="{7FC2BB62-C677-066F-66B1-41E4C5671500}"/>
              </a:ext>
            </a:extLst>
          </p:cNvPr>
          <p:cNvSpPr txBox="1"/>
          <p:nvPr/>
        </p:nvSpPr>
        <p:spPr>
          <a:xfrm>
            <a:off x="1600200" y="2012439"/>
            <a:ext cx="9067800" cy="646331"/>
          </a:xfrm>
          <a:prstGeom prst="rect">
            <a:avLst/>
          </a:prstGeom>
          <a:noFill/>
        </p:spPr>
        <p:txBody>
          <a:bodyPr wrap="square" rtlCol="0">
            <a:spAutoFit/>
          </a:bodyPr>
          <a:lstStyle/>
          <a:p>
            <a:r>
              <a:rPr lang="en-US" dirty="0"/>
              <a:t>Value of Infielder Throw = Moment B – Moment A</a:t>
            </a:r>
          </a:p>
          <a:p>
            <a:endParaRPr lang="en-US" dirty="0"/>
          </a:p>
        </p:txBody>
      </p:sp>
      <p:sp>
        <p:nvSpPr>
          <p:cNvPr id="10" name="TextBox 9">
            <a:extLst>
              <a:ext uri="{FF2B5EF4-FFF2-40B4-BE49-F238E27FC236}">
                <a16:creationId xmlns:a16="http://schemas.microsoft.com/office/drawing/2014/main" id="{5C696E65-4724-A967-BD60-9B2EB6513A2F}"/>
              </a:ext>
            </a:extLst>
          </p:cNvPr>
          <p:cNvSpPr txBox="1"/>
          <p:nvPr/>
        </p:nvSpPr>
        <p:spPr>
          <a:xfrm>
            <a:off x="1145946" y="3288688"/>
            <a:ext cx="4546600" cy="2492990"/>
          </a:xfrm>
          <a:prstGeom prst="rect">
            <a:avLst/>
          </a:prstGeom>
          <a:noFill/>
        </p:spPr>
        <p:txBody>
          <a:bodyPr wrap="square" rtlCol="0">
            <a:spAutoFit/>
          </a:bodyPr>
          <a:lstStyle/>
          <a:p>
            <a:pPr marL="285750" indent="-285750">
              <a:buFont typeface="Arial" panose="020B0604020202020204" pitchFamily="34" charset="0"/>
              <a:buChar char="•"/>
            </a:pPr>
            <a:r>
              <a:rPr lang="en-US" sz="2000" dirty="0"/>
              <a:t>Fielder Position</a:t>
            </a:r>
          </a:p>
          <a:p>
            <a:pPr marL="285750" indent="-285750">
              <a:buFont typeface="Arial" panose="020B0604020202020204" pitchFamily="34" charset="0"/>
              <a:buChar char="•"/>
            </a:pPr>
            <a:r>
              <a:rPr lang="en-US" sz="2000" dirty="0"/>
              <a:t>Throw Distance</a:t>
            </a:r>
          </a:p>
          <a:p>
            <a:pPr marL="285750" indent="-285750">
              <a:buFont typeface="Arial" panose="020B0604020202020204" pitchFamily="34" charset="0"/>
              <a:buChar char="•"/>
            </a:pPr>
            <a:r>
              <a:rPr lang="en-US" sz="2000" dirty="0"/>
              <a:t>How Far the Batter Is Down the Line When the Throw Is About To Happen </a:t>
            </a:r>
          </a:p>
          <a:p>
            <a:pPr marL="285750" indent="-285750">
              <a:buFont typeface="Arial" panose="020B0604020202020204" pitchFamily="34" charset="0"/>
              <a:buChar char="•"/>
            </a:pPr>
            <a:r>
              <a:rPr lang="en-US" sz="2000" dirty="0"/>
              <a:t>Batter Speed at the Moment the Throw Is About to Happen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1" name="TextBox 10">
            <a:extLst>
              <a:ext uri="{FF2B5EF4-FFF2-40B4-BE49-F238E27FC236}">
                <a16:creationId xmlns:a16="http://schemas.microsoft.com/office/drawing/2014/main" id="{95C9D10E-11E2-5DA8-708F-5F42562FFC22}"/>
              </a:ext>
            </a:extLst>
          </p:cNvPr>
          <p:cNvSpPr txBox="1"/>
          <p:nvPr/>
        </p:nvSpPr>
        <p:spPr>
          <a:xfrm>
            <a:off x="3852674" y="5373495"/>
            <a:ext cx="4754880" cy="1200329"/>
          </a:xfrm>
          <a:prstGeom prst="rect">
            <a:avLst/>
          </a:prstGeom>
          <a:noFill/>
        </p:spPr>
        <p:txBody>
          <a:bodyPr wrap="square" rtlCol="0">
            <a:spAutoFit/>
          </a:bodyPr>
          <a:lstStyle/>
          <a:p>
            <a:r>
              <a:rPr lang="en-US" dirty="0"/>
              <a:t>Overall Accuracy: When we asked the model to predict whether a play resulted in an out or not, 4,106 out of 4,312 plays (95%) were predicted accurately.</a:t>
            </a:r>
          </a:p>
        </p:txBody>
      </p:sp>
    </p:spTree>
    <p:extLst>
      <p:ext uri="{BB962C8B-B14F-4D97-AF65-F5344CB8AC3E}">
        <p14:creationId xmlns:p14="http://schemas.microsoft.com/office/powerpoint/2010/main" val="258841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1376-CA8C-A82F-5C30-366327E914DA}"/>
              </a:ext>
            </a:extLst>
          </p:cNvPr>
          <p:cNvSpPr>
            <a:spLocks noGrp="1"/>
          </p:cNvSpPr>
          <p:nvPr>
            <p:ph type="title"/>
          </p:nvPr>
        </p:nvSpPr>
        <p:spPr/>
        <p:txBody>
          <a:bodyPr/>
          <a:lstStyle/>
          <a:p>
            <a:r>
              <a:rPr lang="en-US" dirty="0"/>
              <a:t>Assumptions, Limitations and Future Considerations</a:t>
            </a:r>
          </a:p>
        </p:txBody>
      </p:sp>
      <p:sp>
        <p:nvSpPr>
          <p:cNvPr id="3" name="Content Placeholder 2">
            <a:extLst>
              <a:ext uri="{FF2B5EF4-FFF2-40B4-BE49-F238E27FC236}">
                <a16:creationId xmlns:a16="http://schemas.microsoft.com/office/drawing/2014/main" id="{27D80C3E-95CD-3FF1-1F49-2736D8A794CE}"/>
              </a:ext>
            </a:extLst>
          </p:cNvPr>
          <p:cNvSpPr>
            <a:spLocks noGrp="1"/>
          </p:cNvSpPr>
          <p:nvPr>
            <p:ph idx="1"/>
          </p:nvPr>
        </p:nvSpPr>
        <p:spPr>
          <a:xfrm>
            <a:off x="1202919" y="2011679"/>
            <a:ext cx="9784080" cy="4727787"/>
          </a:xfrm>
        </p:spPr>
        <p:txBody>
          <a:bodyPr>
            <a:normAutofit/>
          </a:bodyPr>
          <a:lstStyle/>
          <a:p>
            <a:r>
              <a:rPr lang="en-US" dirty="0"/>
              <a:t>This is an initial model – The approach is to make things as simple and limited as possible at first to ensure functionality, and then leave room for future improvements later.</a:t>
            </a:r>
          </a:p>
          <a:p>
            <a:r>
              <a:rPr lang="en-US" dirty="0"/>
              <a:t>This is only counting throws from 2B, 3B or SS – C and P throws to 1B are often happening in much different circumstances, and we wanted to keep this initial model as simple and uniform as possible.</a:t>
            </a:r>
          </a:p>
          <a:p>
            <a:r>
              <a:rPr lang="en-US" dirty="0"/>
              <a:t>We are assuming all bounces are bad – This is not true in all cases, as occasionally infielders try to bounce throws, but for initial simplicity and because we do not have the angle of the bounce, only the velocity available, we wanted to instead just use whether the throw bounced or not.</a:t>
            </a:r>
          </a:p>
          <a:p>
            <a:r>
              <a:rPr lang="en-US" dirty="0"/>
              <a:t>We tried 2 other classification model types, this model did the best at predicting when throws would result in outs and when they would not, making it the clear choice.</a:t>
            </a:r>
          </a:p>
          <a:p>
            <a:endParaRPr lang="en-US" dirty="0"/>
          </a:p>
        </p:txBody>
      </p:sp>
    </p:spTree>
    <p:extLst>
      <p:ext uri="{BB962C8B-B14F-4D97-AF65-F5344CB8AC3E}">
        <p14:creationId xmlns:p14="http://schemas.microsoft.com/office/powerpoint/2010/main" val="701202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1376-CA8C-A82F-5C30-366327E914DA}"/>
              </a:ext>
            </a:extLst>
          </p:cNvPr>
          <p:cNvSpPr>
            <a:spLocks noGrp="1"/>
          </p:cNvSpPr>
          <p:nvPr>
            <p:ph type="title"/>
          </p:nvPr>
        </p:nvSpPr>
        <p:spPr/>
        <p:txBody>
          <a:bodyPr/>
          <a:lstStyle/>
          <a:p>
            <a:r>
              <a:rPr lang="en-US" dirty="0"/>
              <a:t>Assumptions, Limitations and Future Considerations Cont.</a:t>
            </a:r>
          </a:p>
        </p:txBody>
      </p:sp>
      <p:sp>
        <p:nvSpPr>
          <p:cNvPr id="3" name="Content Placeholder 2">
            <a:extLst>
              <a:ext uri="{FF2B5EF4-FFF2-40B4-BE49-F238E27FC236}">
                <a16:creationId xmlns:a16="http://schemas.microsoft.com/office/drawing/2014/main" id="{27D80C3E-95CD-3FF1-1F49-2736D8A794CE}"/>
              </a:ext>
            </a:extLst>
          </p:cNvPr>
          <p:cNvSpPr>
            <a:spLocks noGrp="1"/>
          </p:cNvSpPr>
          <p:nvPr>
            <p:ph idx="1"/>
          </p:nvPr>
        </p:nvSpPr>
        <p:spPr>
          <a:xfrm>
            <a:off x="1202919" y="2011680"/>
            <a:ext cx="9784080" cy="4562144"/>
          </a:xfrm>
        </p:spPr>
        <p:txBody>
          <a:bodyPr>
            <a:normAutofit/>
          </a:bodyPr>
          <a:lstStyle/>
          <a:p>
            <a:r>
              <a:rPr lang="en-US" dirty="0"/>
              <a:t>We are only using cases where the same fielder who caught the ball threw the ball – Double Play Throws or relays from the outfield are fundamentally different plays that could be captured in additional models. We want to look at cookie cutter cases where an infielder fields a ground ball and throws it to first base.</a:t>
            </a:r>
          </a:p>
          <a:p>
            <a:r>
              <a:rPr lang="en-US" dirty="0"/>
              <a:t>We are assuming all fielders are trying to record outs – Figuring out effort level and whether infielders  were trying to get an out is beyond the scope of this model. We assume all infielders are throwing with intention to record an out.</a:t>
            </a:r>
          </a:p>
          <a:p>
            <a:r>
              <a:rPr lang="en-US" dirty="0"/>
              <a:t>All first basemen are treated as the same – This is obviously not true and a simplification, but we would prefer to assess first base receiving skill in a separate model. For this model we are ignoring first baseman skill.</a:t>
            </a:r>
          </a:p>
          <a:p>
            <a:r>
              <a:rPr lang="en-US" dirty="0"/>
              <a:t>Each Play Only Accounts for 1 Out – The throw to first base itself is only accounting for 1 out. We are ignoring any odd scenarios such as 4-3-6 or 5-3-6 DPs</a:t>
            </a:r>
          </a:p>
        </p:txBody>
      </p:sp>
    </p:spTree>
    <p:extLst>
      <p:ext uri="{BB962C8B-B14F-4D97-AF65-F5344CB8AC3E}">
        <p14:creationId xmlns:p14="http://schemas.microsoft.com/office/powerpoint/2010/main" val="1116246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04F26-086E-74F0-CF7A-B7A440AE3C11}"/>
              </a:ext>
            </a:extLst>
          </p:cNvPr>
          <p:cNvSpPr>
            <a:spLocks noGrp="1"/>
          </p:cNvSpPr>
          <p:nvPr>
            <p:ph type="title"/>
          </p:nvPr>
        </p:nvSpPr>
        <p:spPr/>
        <p:txBody>
          <a:bodyPr/>
          <a:lstStyle/>
          <a:p>
            <a:pPr algn="ctr"/>
            <a:r>
              <a:rPr lang="en-US" dirty="0"/>
              <a:t>Player Leaderboard</a:t>
            </a:r>
          </a:p>
        </p:txBody>
      </p:sp>
      <p:sp>
        <p:nvSpPr>
          <p:cNvPr id="6" name="TextBox 5">
            <a:extLst>
              <a:ext uri="{FF2B5EF4-FFF2-40B4-BE49-F238E27FC236}">
                <a16:creationId xmlns:a16="http://schemas.microsoft.com/office/drawing/2014/main" id="{B6921527-EDE9-E9E4-CC39-6B06BA83211C}"/>
              </a:ext>
            </a:extLst>
          </p:cNvPr>
          <p:cNvSpPr txBox="1"/>
          <p:nvPr/>
        </p:nvSpPr>
        <p:spPr>
          <a:xfrm>
            <a:off x="1511300" y="1905000"/>
            <a:ext cx="4178300" cy="707886"/>
          </a:xfrm>
          <a:prstGeom prst="rect">
            <a:avLst/>
          </a:prstGeom>
          <a:noFill/>
        </p:spPr>
        <p:txBody>
          <a:bodyPr wrap="square" rtlCol="0">
            <a:spAutoFit/>
          </a:bodyPr>
          <a:lstStyle/>
          <a:p>
            <a:pPr algn="ctr"/>
            <a:r>
              <a:rPr lang="en-US" sz="4000" dirty="0"/>
              <a:t>Top 5</a:t>
            </a:r>
          </a:p>
        </p:txBody>
      </p:sp>
      <p:sp>
        <p:nvSpPr>
          <p:cNvPr id="7" name="TextBox 6">
            <a:extLst>
              <a:ext uri="{FF2B5EF4-FFF2-40B4-BE49-F238E27FC236}">
                <a16:creationId xmlns:a16="http://schemas.microsoft.com/office/drawing/2014/main" id="{04047ED9-426E-1D91-1249-7BCBDDF2B6D8}"/>
              </a:ext>
            </a:extLst>
          </p:cNvPr>
          <p:cNvSpPr txBox="1"/>
          <p:nvPr/>
        </p:nvSpPr>
        <p:spPr>
          <a:xfrm>
            <a:off x="7073900" y="1919443"/>
            <a:ext cx="2908300" cy="984885"/>
          </a:xfrm>
          <a:prstGeom prst="rect">
            <a:avLst/>
          </a:prstGeom>
          <a:noFill/>
        </p:spPr>
        <p:txBody>
          <a:bodyPr wrap="square" rtlCol="0">
            <a:spAutoFit/>
          </a:bodyPr>
          <a:lstStyle/>
          <a:p>
            <a:pPr algn="ctr"/>
            <a:r>
              <a:rPr lang="en-US" sz="4000" dirty="0"/>
              <a:t>Bottom 5</a:t>
            </a:r>
          </a:p>
          <a:p>
            <a:pPr algn="ctr"/>
            <a:endParaRPr lang="en-US" dirty="0"/>
          </a:p>
        </p:txBody>
      </p:sp>
      <p:pic>
        <p:nvPicPr>
          <p:cNvPr id="17" name="Content Placeholder 16">
            <a:extLst>
              <a:ext uri="{FF2B5EF4-FFF2-40B4-BE49-F238E27FC236}">
                <a16:creationId xmlns:a16="http://schemas.microsoft.com/office/drawing/2014/main" id="{2B935837-68EB-2065-AC1E-D36E9FE92460}"/>
              </a:ext>
            </a:extLst>
          </p:cNvPr>
          <p:cNvPicPr>
            <a:picLocks noGrp="1" noChangeAspect="1"/>
          </p:cNvPicPr>
          <p:nvPr>
            <p:ph sz="half" idx="1"/>
          </p:nvPr>
        </p:nvPicPr>
        <p:blipFill>
          <a:blip r:embed="rId2"/>
          <a:stretch>
            <a:fillRect/>
          </a:stretch>
        </p:blipFill>
        <p:spPr>
          <a:xfrm>
            <a:off x="952500" y="3259436"/>
            <a:ext cx="4756556" cy="2463800"/>
          </a:xfrm>
        </p:spPr>
      </p:pic>
      <p:pic>
        <p:nvPicPr>
          <p:cNvPr id="23" name="Content Placeholder 22">
            <a:extLst>
              <a:ext uri="{FF2B5EF4-FFF2-40B4-BE49-F238E27FC236}">
                <a16:creationId xmlns:a16="http://schemas.microsoft.com/office/drawing/2014/main" id="{3ACE214C-C5E3-AF30-3DFC-CA7A264D0773}"/>
              </a:ext>
            </a:extLst>
          </p:cNvPr>
          <p:cNvPicPr>
            <a:picLocks noGrp="1" noChangeAspect="1"/>
          </p:cNvPicPr>
          <p:nvPr>
            <p:ph sz="half" idx="2"/>
          </p:nvPr>
        </p:nvPicPr>
        <p:blipFill>
          <a:blip r:embed="rId3"/>
          <a:stretch>
            <a:fillRect/>
          </a:stretch>
        </p:blipFill>
        <p:spPr>
          <a:xfrm>
            <a:off x="6230938" y="3259436"/>
            <a:ext cx="4906962" cy="2463800"/>
          </a:xfrm>
        </p:spPr>
      </p:pic>
    </p:spTree>
    <p:extLst>
      <p:ext uri="{BB962C8B-B14F-4D97-AF65-F5344CB8AC3E}">
        <p14:creationId xmlns:p14="http://schemas.microsoft.com/office/powerpoint/2010/main" val="23888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3FCC133-E152-524C-7DDD-40CA9B830109}"/>
              </a:ext>
            </a:extLst>
          </p:cNvPr>
          <p:cNvSpPr>
            <a:spLocks noGrp="1"/>
          </p:cNvSpPr>
          <p:nvPr>
            <p:ph type="title"/>
          </p:nvPr>
        </p:nvSpPr>
        <p:spPr/>
        <p:txBody>
          <a:bodyPr/>
          <a:lstStyle/>
          <a:p>
            <a:pPr algn="ctr"/>
            <a:r>
              <a:rPr lang="en-US" dirty="0"/>
              <a:t> Takeaways</a:t>
            </a:r>
          </a:p>
        </p:txBody>
      </p:sp>
      <p:pic>
        <p:nvPicPr>
          <p:cNvPr id="12" name="Content Placeholder 11">
            <a:extLst>
              <a:ext uri="{FF2B5EF4-FFF2-40B4-BE49-F238E27FC236}">
                <a16:creationId xmlns:a16="http://schemas.microsoft.com/office/drawing/2014/main" id="{6227A646-BC74-0032-4F23-55368DFBB2FE}"/>
              </a:ext>
            </a:extLst>
          </p:cNvPr>
          <p:cNvPicPr>
            <a:picLocks noGrp="1" noChangeAspect="1"/>
          </p:cNvPicPr>
          <p:nvPr>
            <p:ph idx="1"/>
          </p:nvPr>
        </p:nvPicPr>
        <p:blipFill>
          <a:blip r:embed="rId2"/>
          <a:stretch>
            <a:fillRect/>
          </a:stretch>
        </p:blipFill>
        <p:spPr>
          <a:xfrm>
            <a:off x="7230533" y="2218267"/>
            <a:ext cx="4267200" cy="4355557"/>
          </a:xfrm>
        </p:spPr>
      </p:pic>
      <p:sp>
        <p:nvSpPr>
          <p:cNvPr id="13" name="TextBox 12">
            <a:extLst>
              <a:ext uri="{FF2B5EF4-FFF2-40B4-BE49-F238E27FC236}">
                <a16:creationId xmlns:a16="http://schemas.microsoft.com/office/drawing/2014/main" id="{CBC673A1-60AB-AAE4-3C78-384EB45ED96D}"/>
              </a:ext>
            </a:extLst>
          </p:cNvPr>
          <p:cNvSpPr txBox="1"/>
          <p:nvPr/>
        </p:nvSpPr>
        <p:spPr>
          <a:xfrm>
            <a:off x="254000" y="2150533"/>
            <a:ext cx="6400800" cy="4801314"/>
          </a:xfrm>
          <a:prstGeom prst="rect">
            <a:avLst/>
          </a:prstGeom>
          <a:noFill/>
        </p:spPr>
        <p:txBody>
          <a:bodyPr wrap="square" rtlCol="0">
            <a:spAutoFit/>
          </a:bodyPr>
          <a:lstStyle/>
          <a:p>
            <a:r>
              <a:rPr lang="en-US" dirty="0"/>
              <a:t>The Takeaways here are mostly common sense conclusions but the fact that they line up with common sense helps us feel good about the legitimacy of the predictions.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000" dirty="0"/>
              <a:t>Throws From Second Base Have a Higher Out Probability than Throws from Shortstop or Third Base – as we would expect</a:t>
            </a:r>
          </a:p>
          <a:p>
            <a:endParaRPr lang="en-US" sz="2000" dirty="0"/>
          </a:p>
          <a:p>
            <a:pPr marL="285750" indent="-285750">
              <a:buFont typeface="Arial" panose="020B0604020202020204" pitchFamily="34" charset="0"/>
              <a:buChar char="•"/>
            </a:pPr>
            <a:r>
              <a:rPr lang="en-US" sz="2000" dirty="0"/>
              <a:t>The faster the runner is running, the lower out probability results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Bouncing throws is bad, while throwing the ball harder is good for recording outs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Table at Right: OAA Added or Subtracted by Team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531531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93</TotalTime>
  <Words>633</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Corbel</vt:lpstr>
      <vt:lpstr>Wingdings</vt:lpstr>
      <vt:lpstr>Banded</vt:lpstr>
      <vt:lpstr>Infield Throws to First Base  Outs Above Average (OAA) </vt:lpstr>
      <vt:lpstr>Metric Goal and Framework</vt:lpstr>
      <vt:lpstr>Model Details On OAA Throws to First Base</vt:lpstr>
      <vt:lpstr>Assumptions, Limitations and Future Considerations</vt:lpstr>
      <vt:lpstr>Assumptions, Limitations and Future Considerations Cont.</vt:lpstr>
      <vt:lpstr>Player Leaderboard</vt:lpstr>
      <vt:lpstr>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Infield Throw to 1B OAA </dc:title>
  <dc:creator>Tanner Smith</dc:creator>
  <cp:lastModifiedBy>Tanner Smith</cp:lastModifiedBy>
  <cp:revision>1</cp:revision>
  <dcterms:created xsi:type="dcterms:W3CDTF">2023-11-22T15:52:57Z</dcterms:created>
  <dcterms:modified xsi:type="dcterms:W3CDTF">2023-12-07T15:00:09Z</dcterms:modified>
</cp:coreProperties>
</file>