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125F8A-DE22-48B9-BD52-80AE3FF6BA8A}" type="datetimeFigureOut">
              <a:rPr lang="en-US" smtClean="0"/>
              <a:t>1/17/2018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A174DC-1032-4328-AF27-D23E1A858B92}" type="slidenum">
              <a:rPr lang="en-US" smtClean="0"/>
              <a:t>‹#›</a:t>
            </a:fld>
            <a:endParaRPr lang="en-US"/>
          </a:p>
        </p:txBody>
      </p:sp>
    </p:spTree>
    <p:extLst>
      <p:ext uri="{BB962C8B-B14F-4D97-AF65-F5344CB8AC3E}">
        <p14:creationId xmlns:p14="http://schemas.microsoft.com/office/powerpoint/2010/main" val="1769229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A174DC-1032-4328-AF27-D23E1A858B92}" type="slidenum">
              <a:rPr lang="en-US" smtClean="0"/>
              <a:t>7</a:t>
            </a:fld>
            <a:endParaRPr lang="en-US"/>
          </a:p>
        </p:txBody>
      </p:sp>
    </p:spTree>
    <p:extLst>
      <p:ext uri="{BB962C8B-B14F-4D97-AF65-F5344CB8AC3E}">
        <p14:creationId xmlns:p14="http://schemas.microsoft.com/office/powerpoint/2010/main" val="498512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B83619-DC43-4368-AEF1-A74398A9E820}"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DCEE61F-F5E7-40E2-8B85-A2E6230D7B7C}" type="slidenum">
              <a:rPr lang="en-US" smtClean="0"/>
              <a:t>‹#›</a:t>
            </a:fld>
            <a:endParaRPr lang="en-US"/>
          </a:p>
        </p:txBody>
      </p:sp>
    </p:spTree>
    <p:extLst>
      <p:ext uri="{BB962C8B-B14F-4D97-AF65-F5344CB8AC3E}">
        <p14:creationId xmlns:p14="http://schemas.microsoft.com/office/powerpoint/2010/main" val="1255710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B83619-DC43-4368-AEF1-A74398A9E820}"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CEE61F-F5E7-40E2-8B85-A2E6230D7B7C}" type="slidenum">
              <a:rPr lang="en-US" smtClean="0"/>
              <a:t>‹#›</a:t>
            </a:fld>
            <a:endParaRPr lang="en-US"/>
          </a:p>
        </p:txBody>
      </p:sp>
    </p:spTree>
    <p:extLst>
      <p:ext uri="{BB962C8B-B14F-4D97-AF65-F5344CB8AC3E}">
        <p14:creationId xmlns:p14="http://schemas.microsoft.com/office/powerpoint/2010/main" val="2448867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B83619-DC43-4368-AEF1-A74398A9E820}"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CEE61F-F5E7-40E2-8B85-A2E6230D7B7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6778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8B83619-DC43-4368-AEF1-A74398A9E820}"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CEE61F-F5E7-40E2-8B85-A2E6230D7B7C}" type="slidenum">
              <a:rPr lang="en-US" smtClean="0"/>
              <a:t>‹#›</a:t>
            </a:fld>
            <a:endParaRPr lang="en-US"/>
          </a:p>
        </p:txBody>
      </p:sp>
    </p:spTree>
    <p:extLst>
      <p:ext uri="{BB962C8B-B14F-4D97-AF65-F5344CB8AC3E}">
        <p14:creationId xmlns:p14="http://schemas.microsoft.com/office/powerpoint/2010/main" val="77191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8B83619-DC43-4368-AEF1-A74398A9E820}"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CEE61F-F5E7-40E2-8B85-A2E6230D7B7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34526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8B83619-DC43-4368-AEF1-A74398A9E820}"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CEE61F-F5E7-40E2-8B85-A2E6230D7B7C}" type="slidenum">
              <a:rPr lang="en-US" smtClean="0"/>
              <a:t>‹#›</a:t>
            </a:fld>
            <a:endParaRPr lang="en-US"/>
          </a:p>
        </p:txBody>
      </p:sp>
    </p:spTree>
    <p:extLst>
      <p:ext uri="{BB962C8B-B14F-4D97-AF65-F5344CB8AC3E}">
        <p14:creationId xmlns:p14="http://schemas.microsoft.com/office/powerpoint/2010/main" val="3527703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B83619-DC43-4368-AEF1-A74398A9E820}"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CEE61F-F5E7-40E2-8B85-A2E6230D7B7C}" type="slidenum">
              <a:rPr lang="en-US" smtClean="0"/>
              <a:t>‹#›</a:t>
            </a:fld>
            <a:endParaRPr lang="en-US"/>
          </a:p>
        </p:txBody>
      </p:sp>
    </p:spTree>
    <p:extLst>
      <p:ext uri="{BB962C8B-B14F-4D97-AF65-F5344CB8AC3E}">
        <p14:creationId xmlns:p14="http://schemas.microsoft.com/office/powerpoint/2010/main" val="3694169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B83619-DC43-4368-AEF1-A74398A9E820}"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CEE61F-F5E7-40E2-8B85-A2E6230D7B7C}" type="slidenum">
              <a:rPr lang="en-US" smtClean="0"/>
              <a:t>‹#›</a:t>
            </a:fld>
            <a:endParaRPr lang="en-US"/>
          </a:p>
        </p:txBody>
      </p:sp>
    </p:spTree>
    <p:extLst>
      <p:ext uri="{BB962C8B-B14F-4D97-AF65-F5344CB8AC3E}">
        <p14:creationId xmlns:p14="http://schemas.microsoft.com/office/powerpoint/2010/main" val="421260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B83619-DC43-4368-AEF1-A74398A9E820}"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CEE61F-F5E7-40E2-8B85-A2E6230D7B7C}" type="slidenum">
              <a:rPr lang="en-US" smtClean="0"/>
              <a:t>‹#›</a:t>
            </a:fld>
            <a:endParaRPr lang="en-US"/>
          </a:p>
        </p:txBody>
      </p:sp>
    </p:spTree>
    <p:extLst>
      <p:ext uri="{BB962C8B-B14F-4D97-AF65-F5344CB8AC3E}">
        <p14:creationId xmlns:p14="http://schemas.microsoft.com/office/powerpoint/2010/main" val="2070373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B83619-DC43-4368-AEF1-A74398A9E820}"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CEE61F-F5E7-40E2-8B85-A2E6230D7B7C}" type="slidenum">
              <a:rPr lang="en-US" smtClean="0"/>
              <a:t>‹#›</a:t>
            </a:fld>
            <a:endParaRPr lang="en-US"/>
          </a:p>
        </p:txBody>
      </p:sp>
    </p:spTree>
    <p:extLst>
      <p:ext uri="{BB962C8B-B14F-4D97-AF65-F5344CB8AC3E}">
        <p14:creationId xmlns:p14="http://schemas.microsoft.com/office/powerpoint/2010/main" val="2584483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B83619-DC43-4368-AEF1-A74398A9E820}"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DCEE61F-F5E7-40E2-8B85-A2E6230D7B7C}" type="slidenum">
              <a:rPr lang="en-US" smtClean="0"/>
              <a:t>‹#›</a:t>
            </a:fld>
            <a:endParaRPr lang="en-US"/>
          </a:p>
        </p:txBody>
      </p:sp>
    </p:spTree>
    <p:extLst>
      <p:ext uri="{BB962C8B-B14F-4D97-AF65-F5344CB8AC3E}">
        <p14:creationId xmlns:p14="http://schemas.microsoft.com/office/powerpoint/2010/main" val="731892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B83619-DC43-4368-AEF1-A74398A9E820}" type="datetimeFigureOut">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DCEE61F-F5E7-40E2-8B85-A2E6230D7B7C}" type="slidenum">
              <a:rPr lang="en-US" smtClean="0"/>
              <a:t>‹#›</a:t>
            </a:fld>
            <a:endParaRPr lang="en-US"/>
          </a:p>
        </p:txBody>
      </p:sp>
    </p:spTree>
    <p:extLst>
      <p:ext uri="{BB962C8B-B14F-4D97-AF65-F5344CB8AC3E}">
        <p14:creationId xmlns:p14="http://schemas.microsoft.com/office/powerpoint/2010/main" val="3107698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B83619-DC43-4368-AEF1-A74398A9E820}"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DCEE61F-F5E7-40E2-8B85-A2E6230D7B7C}" type="slidenum">
              <a:rPr lang="en-US" smtClean="0"/>
              <a:t>‹#›</a:t>
            </a:fld>
            <a:endParaRPr lang="en-US"/>
          </a:p>
        </p:txBody>
      </p:sp>
    </p:spTree>
    <p:extLst>
      <p:ext uri="{BB962C8B-B14F-4D97-AF65-F5344CB8AC3E}">
        <p14:creationId xmlns:p14="http://schemas.microsoft.com/office/powerpoint/2010/main" val="272906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83619-DC43-4368-AEF1-A74398A9E820}" type="datetimeFigureOut">
              <a:rPr lang="en-US" smtClean="0"/>
              <a:t>1/17/2018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DCEE61F-F5E7-40E2-8B85-A2E6230D7B7C}" type="slidenum">
              <a:rPr lang="en-US" smtClean="0"/>
              <a:t>‹#›</a:t>
            </a:fld>
            <a:endParaRPr lang="en-US"/>
          </a:p>
        </p:txBody>
      </p:sp>
    </p:spTree>
    <p:extLst>
      <p:ext uri="{BB962C8B-B14F-4D97-AF65-F5344CB8AC3E}">
        <p14:creationId xmlns:p14="http://schemas.microsoft.com/office/powerpoint/2010/main" val="2951417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8B83619-DC43-4368-AEF1-A74398A9E820}"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DCEE61F-F5E7-40E2-8B85-A2E6230D7B7C}" type="slidenum">
              <a:rPr lang="en-US" smtClean="0"/>
              <a:t>‹#›</a:t>
            </a:fld>
            <a:endParaRPr lang="en-US"/>
          </a:p>
        </p:txBody>
      </p:sp>
    </p:spTree>
    <p:extLst>
      <p:ext uri="{BB962C8B-B14F-4D97-AF65-F5344CB8AC3E}">
        <p14:creationId xmlns:p14="http://schemas.microsoft.com/office/powerpoint/2010/main" val="200655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8B83619-DC43-4368-AEF1-A74398A9E820}"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CEE61F-F5E7-40E2-8B85-A2E6230D7B7C}" type="slidenum">
              <a:rPr lang="en-US" smtClean="0"/>
              <a:t>‹#›</a:t>
            </a:fld>
            <a:endParaRPr lang="en-US"/>
          </a:p>
        </p:txBody>
      </p:sp>
    </p:spTree>
    <p:extLst>
      <p:ext uri="{BB962C8B-B14F-4D97-AF65-F5344CB8AC3E}">
        <p14:creationId xmlns:p14="http://schemas.microsoft.com/office/powerpoint/2010/main" val="319082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8B83619-DC43-4368-AEF1-A74398A9E820}" type="datetimeFigureOut">
              <a:rPr lang="en-US" smtClean="0"/>
              <a:t>1/17/2018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DCEE61F-F5E7-40E2-8B85-A2E6230D7B7C}" type="slidenum">
              <a:rPr lang="en-US" smtClean="0"/>
              <a:t>‹#›</a:t>
            </a:fld>
            <a:endParaRPr lang="en-US"/>
          </a:p>
        </p:txBody>
      </p:sp>
    </p:spTree>
    <p:extLst>
      <p:ext uri="{BB962C8B-B14F-4D97-AF65-F5344CB8AC3E}">
        <p14:creationId xmlns:p14="http://schemas.microsoft.com/office/powerpoint/2010/main" val="413447740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9A54-F122-4372-B4C7-2FF3BD05E47F}"/>
              </a:ext>
            </a:extLst>
          </p:cNvPr>
          <p:cNvSpPr>
            <a:spLocks noGrp="1"/>
          </p:cNvSpPr>
          <p:nvPr>
            <p:ph type="ctrTitle"/>
          </p:nvPr>
        </p:nvSpPr>
        <p:spPr>
          <a:xfrm>
            <a:off x="965201" y="643467"/>
            <a:ext cx="6255026" cy="5054008"/>
          </a:xfrm>
        </p:spPr>
        <p:txBody>
          <a:bodyPr anchor="ctr">
            <a:normAutofit/>
          </a:bodyPr>
          <a:lstStyle/>
          <a:p>
            <a:pPr algn="r"/>
            <a:r>
              <a:rPr lang="en-US" b="1" dirty="0">
                <a:effectLst>
                  <a:outerShdw blurRad="38100" dist="38100" dir="2700000" algn="tl">
                    <a:srgbClr val="000000">
                      <a:alpha val="43137"/>
                    </a:srgbClr>
                  </a:outerShdw>
                </a:effectLst>
              </a:rPr>
              <a:t>Capstone Project for Building Life cycle Models</a:t>
            </a:r>
            <a:endParaRPr lang="en-US" b="1">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D9CC401E-02B4-4D97-8AD5-43F7AAC7C2F7}"/>
              </a:ext>
            </a:extLst>
          </p:cNvPr>
          <p:cNvSpPr>
            <a:spLocks noGrp="1"/>
          </p:cNvSpPr>
          <p:nvPr>
            <p:ph type="subTitle" idx="1"/>
          </p:nvPr>
        </p:nvSpPr>
        <p:spPr>
          <a:xfrm>
            <a:off x="7870995" y="643467"/>
            <a:ext cx="3341488" cy="5054008"/>
          </a:xfrm>
        </p:spPr>
        <p:txBody>
          <a:bodyPr anchor="ctr">
            <a:normAutofit/>
          </a:bodyPr>
          <a:lstStyle/>
          <a:p>
            <a:r>
              <a:rPr lang="en-US" dirty="0"/>
              <a:t>Tapajyoti Ghosh, Bhavik Bakshi</a:t>
            </a:r>
          </a:p>
        </p:txBody>
      </p:sp>
    </p:spTree>
    <p:extLst>
      <p:ext uri="{BB962C8B-B14F-4D97-AF65-F5344CB8AC3E}">
        <p14:creationId xmlns:p14="http://schemas.microsoft.com/office/powerpoint/2010/main" val="492413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15C12-07C6-4994-9B78-0EA7A1D426DA}"/>
              </a:ext>
            </a:extLst>
          </p:cNvPr>
          <p:cNvSpPr>
            <a:spLocks noGrp="1"/>
          </p:cNvSpPr>
          <p:nvPr>
            <p:ph type="title"/>
          </p:nvPr>
        </p:nvSpPr>
        <p:spPr/>
        <p:txBody>
          <a:bodyPr/>
          <a:lstStyle/>
          <a:p>
            <a:r>
              <a:rPr lang="en-US" b="1" dirty="0"/>
              <a:t>What is a life cycle model?</a:t>
            </a:r>
          </a:p>
        </p:txBody>
      </p:sp>
      <p:pic>
        <p:nvPicPr>
          <p:cNvPr id="5" name="Content Placeholder 4" descr="A stack of flyers on a table&#10;&#10;Description generated with high confidence">
            <a:extLst>
              <a:ext uri="{FF2B5EF4-FFF2-40B4-BE49-F238E27FC236}">
                <a16:creationId xmlns:a16="http://schemas.microsoft.com/office/drawing/2014/main" id="{8C4D98CE-2A9A-45BE-97C1-B312E523B8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035" y="1808556"/>
            <a:ext cx="5363633" cy="4022725"/>
          </a:xfrm>
        </p:spPr>
      </p:pic>
      <p:sp>
        <p:nvSpPr>
          <p:cNvPr id="6" name="TextBox 5">
            <a:extLst>
              <a:ext uri="{FF2B5EF4-FFF2-40B4-BE49-F238E27FC236}">
                <a16:creationId xmlns:a16="http://schemas.microsoft.com/office/drawing/2014/main" id="{6DC43FCA-CD0F-4FC8-BA42-02681BC480D0}"/>
              </a:ext>
            </a:extLst>
          </p:cNvPr>
          <p:cNvSpPr txBox="1"/>
          <p:nvPr/>
        </p:nvSpPr>
        <p:spPr>
          <a:xfrm>
            <a:off x="7268066" y="2168165"/>
            <a:ext cx="4741681" cy="3785652"/>
          </a:xfrm>
          <a:prstGeom prst="rect">
            <a:avLst/>
          </a:prstGeom>
          <a:noFill/>
        </p:spPr>
        <p:txBody>
          <a:bodyPr wrap="square" rtlCol="0">
            <a:spAutoFit/>
          </a:bodyPr>
          <a:lstStyle/>
          <a:p>
            <a:pPr marL="342900" indent="-342900">
              <a:buFont typeface="Arial" panose="020B0604020202020204" pitchFamily="34" charset="0"/>
              <a:buChar char="•"/>
            </a:pPr>
            <a:r>
              <a:rPr lang="en-US" sz="2400" b="1" dirty="0"/>
              <a:t>Life cycle models are used for environmental analysis of a product manufacture or other activity. </a:t>
            </a:r>
          </a:p>
          <a:p>
            <a:endParaRPr lang="en-US" sz="2400" b="1" dirty="0"/>
          </a:p>
          <a:p>
            <a:pPr marL="342900" indent="-342900">
              <a:buFont typeface="Arial" panose="020B0604020202020204" pitchFamily="34" charset="0"/>
              <a:buChar char="•"/>
            </a:pPr>
            <a:r>
              <a:rPr lang="en-US" sz="2400" b="1" dirty="0"/>
              <a:t>Life cycle model enable us to have a holistic view of the system rather than a small incomplete picture. </a:t>
            </a:r>
          </a:p>
          <a:p>
            <a:endParaRPr lang="en-US" sz="2400" dirty="0"/>
          </a:p>
        </p:txBody>
      </p:sp>
    </p:spTree>
    <p:extLst>
      <p:ext uri="{BB962C8B-B14F-4D97-AF65-F5344CB8AC3E}">
        <p14:creationId xmlns:p14="http://schemas.microsoft.com/office/powerpoint/2010/main" val="113041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E41F-15A0-4FC1-BAE8-74A2BCCA206B}"/>
              </a:ext>
            </a:extLst>
          </p:cNvPr>
          <p:cNvSpPr>
            <a:spLocks noGrp="1"/>
          </p:cNvSpPr>
          <p:nvPr>
            <p:ph type="title"/>
          </p:nvPr>
        </p:nvSpPr>
        <p:spPr>
          <a:xfrm>
            <a:off x="145173" y="-401554"/>
            <a:ext cx="10058400" cy="1450757"/>
          </a:xfrm>
        </p:spPr>
        <p:txBody>
          <a:bodyPr/>
          <a:lstStyle/>
          <a:p>
            <a:r>
              <a:rPr lang="en-US" b="1" dirty="0"/>
              <a:t>Remember the Car example!</a:t>
            </a:r>
          </a:p>
        </p:txBody>
      </p:sp>
      <p:sp>
        <p:nvSpPr>
          <p:cNvPr id="3" name="Content Placeholder 2">
            <a:extLst>
              <a:ext uri="{FF2B5EF4-FFF2-40B4-BE49-F238E27FC236}">
                <a16:creationId xmlns:a16="http://schemas.microsoft.com/office/drawing/2014/main" id="{4EE99C83-B183-44F6-9EFD-05A1A86FB90B}"/>
              </a:ext>
            </a:extLst>
          </p:cNvPr>
          <p:cNvSpPr>
            <a:spLocks noGrp="1"/>
          </p:cNvSpPr>
          <p:nvPr>
            <p:ph idx="1"/>
          </p:nvPr>
        </p:nvSpPr>
        <p:spPr>
          <a:xfrm>
            <a:off x="218388" y="1784460"/>
            <a:ext cx="11755224" cy="4357103"/>
          </a:xfrm>
        </p:spPr>
        <p:txBody>
          <a:bodyPr>
            <a:normAutofit fontScale="92500" lnSpcReduction="10000"/>
          </a:bodyPr>
          <a:lstStyle/>
          <a:p>
            <a:pPr algn="just">
              <a:buFont typeface="Wingdings" panose="05000000000000000000" pitchFamily="2" charset="2"/>
              <a:buChar char="§"/>
            </a:pPr>
            <a:r>
              <a:rPr lang="en-US" sz="2800" dirty="0">
                <a:solidFill>
                  <a:schemeClr val="tx1"/>
                </a:solidFill>
              </a:rPr>
              <a:t> Suppose you are driving a car for one mile. </a:t>
            </a:r>
          </a:p>
          <a:p>
            <a:pPr algn="just">
              <a:buFont typeface="Wingdings" panose="05000000000000000000" pitchFamily="2" charset="2"/>
              <a:buChar char="§"/>
            </a:pPr>
            <a:r>
              <a:rPr lang="en-US" sz="2800" dirty="0">
                <a:solidFill>
                  <a:schemeClr val="tx1"/>
                </a:solidFill>
              </a:rPr>
              <a:t> How much environmental impact due you cause? (maybe emissions of carbon dioxide)</a:t>
            </a:r>
          </a:p>
          <a:p>
            <a:pPr algn="just">
              <a:buFont typeface="Wingdings" panose="05000000000000000000" pitchFamily="2" charset="2"/>
              <a:buChar char="§"/>
            </a:pPr>
            <a:r>
              <a:rPr lang="en-US" sz="2800" dirty="0">
                <a:solidFill>
                  <a:schemeClr val="tx1"/>
                </a:solidFill>
              </a:rPr>
              <a:t> Is it only the tailpipe emissions?</a:t>
            </a:r>
          </a:p>
          <a:p>
            <a:pPr algn="just">
              <a:buFont typeface="Wingdings" panose="05000000000000000000" pitchFamily="2" charset="2"/>
              <a:buChar char="§"/>
            </a:pPr>
            <a:r>
              <a:rPr lang="en-US" sz="2800" dirty="0">
                <a:solidFill>
                  <a:schemeClr val="tx1"/>
                </a:solidFill>
              </a:rPr>
              <a:t> Life cycle model enables use to include emissions in the upstream life cycle along with the tail pipe emissions.</a:t>
            </a:r>
          </a:p>
          <a:p>
            <a:pPr algn="just">
              <a:buFont typeface="Wingdings" panose="05000000000000000000" pitchFamily="2" charset="2"/>
              <a:buChar char="§"/>
            </a:pPr>
            <a:r>
              <a:rPr lang="en-US" sz="2800" dirty="0">
                <a:solidFill>
                  <a:schemeClr val="tx1"/>
                </a:solidFill>
              </a:rPr>
              <a:t> For example – Emissions while manufacturing the car, emissions while building roads, emissions while producing gasoline and transporting gasoline, electricity required for all activities, coal mining of electricity and so on and on. </a:t>
            </a:r>
          </a:p>
          <a:p>
            <a:pPr algn="just"/>
            <a:endParaRPr lang="en-US" sz="2800" dirty="0">
              <a:solidFill>
                <a:schemeClr val="tx1"/>
              </a:solidFill>
            </a:endParaRPr>
          </a:p>
        </p:txBody>
      </p:sp>
    </p:spTree>
    <p:extLst>
      <p:ext uri="{BB962C8B-B14F-4D97-AF65-F5344CB8AC3E}">
        <p14:creationId xmlns:p14="http://schemas.microsoft.com/office/powerpoint/2010/main" val="233731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3ABE-6AF2-4652-9F83-9D308C6612C9}"/>
              </a:ext>
            </a:extLst>
          </p:cNvPr>
          <p:cNvSpPr>
            <a:spLocks noGrp="1"/>
          </p:cNvSpPr>
          <p:nvPr>
            <p:ph type="title"/>
          </p:nvPr>
        </p:nvSpPr>
        <p:spPr>
          <a:xfrm>
            <a:off x="1066800" y="88641"/>
            <a:ext cx="10058400" cy="967162"/>
          </a:xfrm>
        </p:spPr>
        <p:txBody>
          <a:bodyPr/>
          <a:lstStyle/>
          <a:p>
            <a:r>
              <a:rPr lang="en-US" b="1" dirty="0">
                <a:solidFill>
                  <a:schemeClr val="tx1"/>
                </a:solidFill>
              </a:rPr>
              <a:t>Algorithm for Building Models</a:t>
            </a:r>
          </a:p>
        </p:txBody>
      </p:sp>
      <p:sp>
        <p:nvSpPr>
          <p:cNvPr id="3" name="Content Placeholder 2">
            <a:extLst>
              <a:ext uri="{FF2B5EF4-FFF2-40B4-BE49-F238E27FC236}">
                <a16:creationId xmlns:a16="http://schemas.microsoft.com/office/drawing/2014/main" id="{5F9C7543-9AB9-4A86-903A-AC8C599E9DF4}"/>
              </a:ext>
            </a:extLst>
          </p:cNvPr>
          <p:cNvSpPr>
            <a:spLocks noGrp="1"/>
          </p:cNvSpPr>
          <p:nvPr>
            <p:ph idx="1"/>
          </p:nvPr>
        </p:nvSpPr>
        <p:spPr/>
        <p:txBody>
          <a:bodyPr>
            <a:normAutofit fontScale="92500" lnSpcReduction="10000"/>
          </a:bodyPr>
          <a:lstStyle/>
          <a:p>
            <a:pPr algn="just"/>
            <a:r>
              <a:rPr lang="en-US" sz="3200" dirty="0">
                <a:solidFill>
                  <a:schemeClr val="tx1"/>
                </a:solidFill>
              </a:rPr>
              <a:t>Building Life cycle models are difficult due to their infinitely large sizes.</a:t>
            </a:r>
          </a:p>
          <a:p>
            <a:pPr algn="just"/>
            <a:r>
              <a:rPr lang="en-US" sz="3200" dirty="0">
                <a:solidFill>
                  <a:schemeClr val="tx1"/>
                </a:solidFill>
              </a:rPr>
              <a:t>The algorithm developed through this research guides users for building life cycle models.</a:t>
            </a:r>
          </a:p>
          <a:p>
            <a:pPr algn="just"/>
            <a:r>
              <a:rPr lang="en-US" sz="3200" dirty="0">
                <a:solidFill>
                  <a:schemeClr val="tx1"/>
                </a:solidFill>
              </a:rPr>
              <a:t>The algorithm is manually implemented. </a:t>
            </a:r>
          </a:p>
          <a:p>
            <a:pPr algn="just"/>
            <a:r>
              <a:rPr lang="en-US" sz="3200" dirty="0">
                <a:solidFill>
                  <a:schemeClr val="tx1"/>
                </a:solidFill>
              </a:rPr>
              <a:t>The goal of the capstone project is to </a:t>
            </a:r>
            <a:r>
              <a:rPr lang="en-US" sz="3200" b="1" dirty="0">
                <a:solidFill>
                  <a:schemeClr val="tx1"/>
                </a:solidFill>
              </a:rPr>
              <a:t>automatize</a:t>
            </a:r>
            <a:r>
              <a:rPr lang="en-US" sz="3200" dirty="0">
                <a:solidFill>
                  <a:schemeClr val="tx1"/>
                </a:solidFill>
              </a:rPr>
              <a:t> this algorithm. </a:t>
            </a:r>
          </a:p>
          <a:p>
            <a:endParaRPr lang="en-US" sz="2800" dirty="0">
              <a:solidFill>
                <a:schemeClr val="tx1"/>
              </a:solidFill>
            </a:endParaRPr>
          </a:p>
        </p:txBody>
      </p:sp>
    </p:spTree>
    <p:extLst>
      <p:ext uri="{BB962C8B-B14F-4D97-AF65-F5344CB8AC3E}">
        <p14:creationId xmlns:p14="http://schemas.microsoft.com/office/powerpoint/2010/main" val="2985398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02CB-3823-444F-8B38-AFFF869A06F8}"/>
              </a:ext>
            </a:extLst>
          </p:cNvPr>
          <p:cNvSpPr>
            <a:spLocks noGrp="1"/>
          </p:cNvSpPr>
          <p:nvPr>
            <p:ph type="title"/>
          </p:nvPr>
        </p:nvSpPr>
        <p:spPr>
          <a:xfrm>
            <a:off x="2589212" y="682843"/>
            <a:ext cx="10058400" cy="1450757"/>
          </a:xfrm>
        </p:spPr>
        <p:txBody>
          <a:bodyPr/>
          <a:lstStyle/>
          <a:p>
            <a:r>
              <a:rPr lang="en-US" b="1" dirty="0">
                <a:solidFill>
                  <a:schemeClr val="tx1"/>
                </a:solidFill>
              </a:rPr>
              <a:t>Algorithm Steps</a:t>
            </a:r>
          </a:p>
        </p:txBody>
      </p:sp>
      <p:sp>
        <p:nvSpPr>
          <p:cNvPr id="3" name="Content Placeholder 2">
            <a:extLst>
              <a:ext uri="{FF2B5EF4-FFF2-40B4-BE49-F238E27FC236}">
                <a16:creationId xmlns:a16="http://schemas.microsoft.com/office/drawing/2014/main" id="{6630B841-8F87-4539-BA2E-690F6C6B79F7}"/>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sz="2800" dirty="0">
                <a:solidFill>
                  <a:schemeClr val="tx1"/>
                </a:solidFill>
              </a:rPr>
              <a:t> Step 1 : Enter process information through entry interface. </a:t>
            </a:r>
          </a:p>
          <a:p>
            <a:pPr>
              <a:buFont typeface="Arial" panose="020B0604020202020204" pitchFamily="34" charset="0"/>
              <a:buChar char="•"/>
            </a:pPr>
            <a:r>
              <a:rPr lang="en-US" sz="2800" dirty="0">
                <a:solidFill>
                  <a:schemeClr val="tx1"/>
                </a:solidFill>
              </a:rPr>
              <a:t> Step 2 : Price information entered. </a:t>
            </a:r>
          </a:p>
          <a:p>
            <a:pPr>
              <a:buFont typeface="Arial" panose="020B0604020202020204" pitchFamily="34" charset="0"/>
              <a:buChar char="•"/>
            </a:pPr>
            <a:r>
              <a:rPr lang="en-US" sz="2800" dirty="0">
                <a:solidFill>
                  <a:schemeClr val="tx1"/>
                </a:solidFill>
              </a:rPr>
              <a:t> Step 3 : Mapping information entered for database crosswalks and          links. </a:t>
            </a:r>
          </a:p>
          <a:p>
            <a:pPr>
              <a:buFont typeface="Arial" panose="020B0604020202020204" pitchFamily="34" charset="0"/>
              <a:buChar char="•"/>
            </a:pPr>
            <a:r>
              <a:rPr lang="en-US" sz="2800" dirty="0">
                <a:solidFill>
                  <a:schemeClr val="tx1"/>
                </a:solidFill>
              </a:rPr>
              <a:t> Step 4 : Input Output model information entered all loaded from default database. </a:t>
            </a:r>
          </a:p>
          <a:p>
            <a:pPr>
              <a:buFont typeface="Arial" panose="020B0604020202020204" pitchFamily="34" charset="0"/>
              <a:buChar char="•"/>
            </a:pPr>
            <a:r>
              <a:rPr lang="en-US" sz="2800" dirty="0">
                <a:solidFill>
                  <a:schemeClr val="tx1"/>
                </a:solidFill>
              </a:rPr>
              <a:t> Step 5 : Disaggregation and rebuilding of model calculations performed before SPA.  Environmental information entered.</a:t>
            </a:r>
          </a:p>
          <a:p>
            <a:pPr>
              <a:buFont typeface="Arial" panose="020B0604020202020204" pitchFamily="34" charset="0"/>
              <a:buChar char="•"/>
            </a:pPr>
            <a:endParaRPr lang="en-US" sz="2800" b="1" dirty="0">
              <a:solidFill>
                <a:schemeClr val="tx1"/>
              </a:solidFill>
            </a:endParaRPr>
          </a:p>
          <a:p>
            <a:endParaRPr lang="en-US" sz="2800" b="1" dirty="0">
              <a:solidFill>
                <a:schemeClr val="tx1"/>
              </a:solidFill>
            </a:endParaRPr>
          </a:p>
        </p:txBody>
      </p:sp>
    </p:spTree>
    <p:extLst>
      <p:ext uri="{BB962C8B-B14F-4D97-AF65-F5344CB8AC3E}">
        <p14:creationId xmlns:p14="http://schemas.microsoft.com/office/powerpoint/2010/main" val="167223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7BAC-468E-4370-A64A-38E72AD3FA9B}"/>
              </a:ext>
            </a:extLst>
          </p:cNvPr>
          <p:cNvSpPr>
            <a:spLocks noGrp="1"/>
          </p:cNvSpPr>
          <p:nvPr>
            <p:ph type="title"/>
          </p:nvPr>
        </p:nvSpPr>
        <p:spPr>
          <a:xfrm>
            <a:off x="2592925" y="680671"/>
            <a:ext cx="8911687" cy="1280890"/>
          </a:xfrm>
        </p:spPr>
        <p:txBody>
          <a:bodyPr/>
          <a:lstStyle/>
          <a:p>
            <a:r>
              <a:rPr lang="en-US" b="1" dirty="0">
                <a:solidFill>
                  <a:schemeClr val="tx1"/>
                </a:solidFill>
              </a:rPr>
              <a:t>Algorithm Steps:</a:t>
            </a:r>
          </a:p>
        </p:txBody>
      </p:sp>
      <p:sp>
        <p:nvSpPr>
          <p:cNvPr id="3" name="Content Placeholder 2">
            <a:extLst>
              <a:ext uri="{FF2B5EF4-FFF2-40B4-BE49-F238E27FC236}">
                <a16:creationId xmlns:a16="http://schemas.microsoft.com/office/drawing/2014/main" id="{5765AEB0-21A3-43AA-A621-112C2076B2ED}"/>
              </a:ext>
            </a:extLst>
          </p:cNvPr>
          <p:cNvSpPr>
            <a:spLocks noGrp="1"/>
          </p:cNvSpPr>
          <p:nvPr>
            <p:ph idx="1"/>
          </p:nvPr>
        </p:nvSpPr>
        <p:spPr/>
        <p:txBody>
          <a:bodyPr>
            <a:normAutofit fontScale="92500" lnSpcReduction="20000"/>
          </a:bodyPr>
          <a:lstStyle/>
          <a:p>
            <a:r>
              <a:rPr lang="en-US" sz="2800" dirty="0">
                <a:solidFill>
                  <a:schemeClr val="tx1"/>
                </a:solidFill>
              </a:rPr>
              <a:t>Step 6 : Perform SPA analysis based on MATLAB code or other new rewritten code. Code sent in zip file. </a:t>
            </a:r>
          </a:p>
          <a:p>
            <a:r>
              <a:rPr lang="en-US" sz="2800" dirty="0">
                <a:solidFill>
                  <a:schemeClr val="tx1"/>
                </a:solidFill>
              </a:rPr>
              <a:t>Step 7 : SPA results obtained and stored in memory for use. </a:t>
            </a:r>
          </a:p>
          <a:p>
            <a:r>
              <a:rPr lang="en-US" sz="2800" dirty="0">
                <a:solidFill>
                  <a:schemeClr val="tx1"/>
                </a:solidFill>
              </a:rPr>
              <a:t>Step 8 : Initial simple model built. The user is notified of this and may be asked to press something like Next or Continue to move through these steps. </a:t>
            </a:r>
          </a:p>
          <a:p>
            <a:r>
              <a:rPr lang="en-US" sz="2800" dirty="0">
                <a:solidFill>
                  <a:schemeClr val="tx1"/>
                </a:solidFill>
              </a:rPr>
              <a:t>Step 9 : Uncertainty information asked from user. If unavailable default available information is used. </a:t>
            </a:r>
          </a:p>
        </p:txBody>
      </p:sp>
    </p:spTree>
    <p:extLst>
      <p:ext uri="{BB962C8B-B14F-4D97-AF65-F5344CB8AC3E}">
        <p14:creationId xmlns:p14="http://schemas.microsoft.com/office/powerpoint/2010/main" val="60320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93A3D-4B9B-47BE-9B22-9F7CDD4D4A59}"/>
              </a:ext>
            </a:extLst>
          </p:cNvPr>
          <p:cNvSpPr>
            <a:spLocks noGrp="1"/>
          </p:cNvSpPr>
          <p:nvPr>
            <p:ph type="title"/>
          </p:nvPr>
        </p:nvSpPr>
        <p:spPr>
          <a:xfrm>
            <a:off x="1851464" y="491286"/>
            <a:ext cx="9389137" cy="851533"/>
          </a:xfrm>
        </p:spPr>
        <p:txBody>
          <a:bodyPr>
            <a:normAutofit/>
          </a:bodyPr>
          <a:lstStyle/>
          <a:p>
            <a:r>
              <a:rPr lang="en-US" sz="4000" b="1" dirty="0">
                <a:solidFill>
                  <a:schemeClr val="tx1"/>
                </a:solidFill>
              </a:rPr>
              <a:t>Algorithm Steps</a:t>
            </a:r>
          </a:p>
        </p:txBody>
      </p:sp>
      <p:sp>
        <p:nvSpPr>
          <p:cNvPr id="3" name="Content Placeholder 2">
            <a:extLst>
              <a:ext uri="{FF2B5EF4-FFF2-40B4-BE49-F238E27FC236}">
                <a16:creationId xmlns:a16="http://schemas.microsoft.com/office/drawing/2014/main" id="{782E0899-8B88-4761-9B58-69C60AF9A684}"/>
              </a:ext>
            </a:extLst>
          </p:cNvPr>
          <p:cNvSpPr>
            <a:spLocks noGrp="1"/>
          </p:cNvSpPr>
          <p:nvPr>
            <p:ph idx="1"/>
          </p:nvPr>
        </p:nvSpPr>
        <p:spPr>
          <a:xfrm>
            <a:off x="596631" y="1873128"/>
            <a:ext cx="11595369" cy="4951378"/>
          </a:xfrm>
        </p:spPr>
        <p:txBody>
          <a:bodyPr>
            <a:normAutofit fontScale="92500" lnSpcReduction="10000"/>
          </a:bodyPr>
          <a:lstStyle/>
          <a:p>
            <a:r>
              <a:rPr lang="en-US" sz="2800" dirty="0">
                <a:solidFill>
                  <a:schemeClr val="tx1"/>
                </a:solidFill>
              </a:rPr>
              <a:t>Step 10 : Calculations performed on model and parameters for evaluation obtained, passed through checks and decision obtained for either STOP or CONTINUE. </a:t>
            </a:r>
          </a:p>
          <a:p>
            <a:r>
              <a:rPr lang="en-US" sz="2800" dirty="0">
                <a:solidFill>
                  <a:schemeClr val="tx1"/>
                </a:solidFill>
              </a:rPr>
              <a:t>Step 11 : STOP – Algorithm finishes. Current model is exported as final output. </a:t>
            </a:r>
          </a:p>
          <a:p>
            <a:r>
              <a:rPr lang="en-US" sz="2800" dirty="0">
                <a:solidFill>
                  <a:schemeClr val="tx1"/>
                </a:solidFill>
              </a:rPr>
              <a:t>Step 12 : CONTINUE – The algorithm iterates to build a new model. </a:t>
            </a:r>
          </a:p>
          <a:p>
            <a:r>
              <a:rPr lang="en-US" sz="2800" dirty="0">
                <a:solidFill>
                  <a:schemeClr val="tx1"/>
                </a:solidFill>
              </a:rPr>
              <a:t>Step 13 : At this moment, a large amount of variables will affect the next step of the algorithm. The algorithm procession will depend upon a huge amount data availability (Process, price, environmental , database crosswalk, uncertainty) and parameter constraints. </a:t>
            </a:r>
          </a:p>
          <a:p>
            <a:r>
              <a:rPr lang="en-US" sz="2800" dirty="0">
                <a:solidFill>
                  <a:schemeClr val="tx1"/>
                </a:solidFill>
              </a:rPr>
              <a:t>Step 14 :  Also, this step requires data from SPA results. </a:t>
            </a:r>
            <a:endParaRPr lang="en-US" sz="2400" dirty="0">
              <a:solidFill>
                <a:schemeClr val="tx1"/>
              </a:solidFill>
            </a:endParaRPr>
          </a:p>
        </p:txBody>
      </p:sp>
    </p:spTree>
    <p:extLst>
      <p:ext uri="{BB962C8B-B14F-4D97-AF65-F5344CB8AC3E}">
        <p14:creationId xmlns:p14="http://schemas.microsoft.com/office/powerpoint/2010/main" val="2515454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85CF-FB94-4BC7-A1FE-433707718F60}"/>
              </a:ext>
            </a:extLst>
          </p:cNvPr>
          <p:cNvSpPr>
            <a:spLocks noGrp="1"/>
          </p:cNvSpPr>
          <p:nvPr>
            <p:ph type="title"/>
          </p:nvPr>
        </p:nvSpPr>
        <p:spPr>
          <a:xfrm>
            <a:off x="1860851" y="630591"/>
            <a:ext cx="10058400" cy="702303"/>
          </a:xfrm>
        </p:spPr>
        <p:txBody>
          <a:bodyPr>
            <a:normAutofit/>
          </a:bodyPr>
          <a:lstStyle/>
          <a:p>
            <a:r>
              <a:rPr lang="en-US" b="1" dirty="0">
                <a:solidFill>
                  <a:schemeClr val="tx1"/>
                </a:solidFill>
              </a:rPr>
              <a:t>Algorithm Steps</a:t>
            </a:r>
          </a:p>
        </p:txBody>
      </p:sp>
      <p:sp>
        <p:nvSpPr>
          <p:cNvPr id="3" name="Content Placeholder 2">
            <a:extLst>
              <a:ext uri="{FF2B5EF4-FFF2-40B4-BE49-F238E27FC236}">
                <a16:creationId xmlns:a16="http://schemas.microsoft.com/office/drawing/2014/main" id="{5AABA0D1-9B72-4854-B3FA-34A5C605D2F3}"/>
              </a:ext>
            </a:extLst>
          </p:cNvPr>
          <p:cNvSpPr>
            <a:spLocks noGrp="1"/>
          </p:cNvSpPr>
          <p:nvPr>
            <p:ph idx="1"/>
          </p:nvPr>
        </p:nvSpPr>
        <p:spPr>
          <a:xfrm>
            <a:off x="845899" y="1648782"/>
            <a:ext cx="11346101" cy="5209218"/>
          </a:xfrm>
        </p:spPr>
        <p:txBody>
          <a:bodyPr>
            <a:normAutofit fontScale="85000" lnSpcReduction="20000"/>
          </a:bodyPr>
          <a:lstStyle/>
          <a:p>
            <a:r>
              <a:rPr lang="en-US" sz="2800" dirty="0">
                <a:solidFill>
                  <a:schemeClr val="tx1"/>
                </a:solidFill>
              </a:rPr>
              <a:t>Step 15 : The previous step also requires search of life cycle inventory databases which will probably be the hardest part to automatize. More needs to be discussed on it later.</a:t>
            </a:r>
          </a:p>
          <a:p>
            <a:r>
              <a:rPr lang="en-US" sz="2800" dirty="0">
                <a:solidFill>
                  <a:schemeClr val="tx1"/>
                </a:solidFill>
              </a:rPr>
              <a:t>Step 16 : With new data, calculations are redone and command moves back to Step 10. </a:t>
            </a:r>
          </a:p>
          <a:p>
            <a:r>
              <a:rPr lang="en-US" sz="2800" dirty="0">
                <a:solidFill>
                  <a:schemeClr val="tx1"/>
                </a:solidFill>
              </a:rPr>
              <a:t>Step 17 : Calculations are done using </a:t>
            </a:r>
            <a:r>
              <a:rPr lang="en-US" sz="2800" dirty="0" err="1">
                <a:solidFill>
                  <a:schemeClr val="tx1"/>
                </a:solidFill>
              </a:rPr>
              <a:t>matlab</a:t>
            </a:r>
            <a:r>
              <a:rPr lang="en-US" sz="2800" dirty="0">
                <a:solidFill>
                  <a:schemeClr val="tx1"/>
                </a:solidFill>
              </a:rPr>
              <a:t> codes which may/may not be rewritten.</a:t>
            </a:r>
          </a:p>
          <a:p>
            <a:pPr marL="0" indent="0">
              <a:buNone/>
            </a:pPr>
            <a:r>
              <a:rPr lang="en-US" sz="2800" dirty="0">
                <a:solidFill>
                  <a:schemeClr val="tx1"/>
                </a:solidFill>
              </a:rPr>
              <a:t> </a:t>
            </a:r>
          </a:p>
          <a:p>
            <a:pPr marL="0" indent="0">
              <a:buNone/>
            </a:pPr>
            <a:endParaRPr lang="en-US" sz="2800" dirty="0">
              <a:solidFill>
                <a:schemeClr val="tx1"/>
              </a:solidFill>
            </a:endParaRPr>
          </a:p>
          <a:p>
            <a:pPr marL="0" indent="0">
              <a:buNone/>
            </a:pPr>
            <a:endParaRPr lang="en-US" sz="2800" dirty="0">
              <a:solidFill>
                <a:schemeClr val="tx1"/>
              </a:solidFill>
            </a:endParaRPr>
          </a:p>
          <a:p>
            <a:pPr marL="0" indent="0">
              <a:buNone/>
            </a:pPr>
            <a:r>
              <a:rPr lang="en-US" sz="2400" i="1" dirty="0">
                <a:solidFill>
                  <a:schemeClr val="tx1"/>
                </a:solidFill>
              </a:rPr>
              <a:t>Additional Info: </a:t>
            </a:r>
            <a:r>
              <a:rPr lang="en-US" sz="2400" dirty="0">
                <a:solidFill>
                  <a:schemeClr val="tx1"/>
                </a:solidFill>
              </a:rPr>
              <a:t>The description above is very broad. There will be more details to each of the steps and I will try my best to help you through the calculations. Also regarding interface design and data entry, we will need to discuss more on flow of data input. Some visual graphs for the SPA results will also be good. I have added a pdf file for SPA if you want to </a:t>
            </a:r>
            <a:r>
              <a:rPr lang="en-US" sz="2400" dirty="0" err="1">
                <a:solidFill>
                  <a:schemeClr val="tx1"/>
                </a:solidFill>
              </a:rPr>
              <a:t>readup</a:t>
            </a:r>
            <a:endParaRPr lang="en-US" sz="2400" dirty="0">
              <a:solidFill>
                <a:schemeClr val="tx1"/>
              </a:solidFill>
            </a:endParaRPr>
          </a:p>
          <a:p>
            <a:endParaRPr lang="en-US" sz="2800" dirty="0">
              <a:solidFill>
                <a:schemeClr val="tx1"/>
              </a:solidFill>
            </a:endParaRPr>
          </a:p>
        </p:txBody>
      </p:sp>
    </p:spTree>
    <p:extLst>
      <p:ext uri="{BB962C8B-B14F-4D97-AF65-F5344CB8AC3E}">
        <p14:creationId xmlns:p14="http://schemas.microsoft.com/office/powerpoint/2010/main" val="3381752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6FACCA-D300-44F2-BD0F-E41E1C876605}"/>
              </a:ext>
            </a:extLst>
          </p:cNvPr>
          <p:cNvPicPr>
            <a:picLocks noChangeAspect="1"/>
          </p:cNvPicPr>
          <p:nvPr/>
        </p:nvPicPr>
        <p:blipFill>
          <a:blip r:embed="rId2"/>
          <a:stretch>
            <a:fillRect/>
          </a:stretch>
        </p:blipFill>
        <p:spPr>
          <a:xfrm>
            <a:off x="3524977" y="127060"/>
            <a:ext cx="4978000" cy="6509409"/>
          </a:xfrm>
          <a:prstGeom prst="rect">
            <a:avLst/>
          </a:prstGeom>
        </p:spPr>
      </p:pic>
    </p:spTree>
    <p:extLst>
      <p:ext uri="{BB962C8B-B14F-4D97-AF65-F5344CB8AC3E}">
        <p14:creationId xmlns:p14="http://schemas.microsoft.com/office/powerpoint/2010/main" val="28183572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262</TotalTime>
  <Words>625</Words>
  <Application>Microsoft Office PowerPoint</Application>
  <PresentationFormat>Widescreen</PresentationFormat>
  <Paragraphs>43</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Wingdings</vt:lpstr>
      <vt:lpstr>Wingdings 3</vt:lpstr>
      <vt:lpstr>Wisp</vt:lpstr>
      <vt:lpstr>Capstone Project for Building Life cycle Models</vt:lpstr>
      <vt:lpstr>What is a life cycle model?</vt:lpstr>
      <vt:lpstr>Remember the Car example!</vt:lpstr>
      <vt:lpstr>Algorithm for Building Models</vt:lpstr>
      <vt:lpstr>Algorithm Steps</vt:lpstr>
      <vt:lpstr>Algorithm Steps:</vt:lpstr>
      <vt:lpstr>Algorithm Steps</vt:lpstr>
      <vt:lpstr>Algorithm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for Building Life cycle Models</dc:title>
  <dc:creator>Ghosh, TAPAJYOTI</dc:creator>
  <cp:lastModifiedBy>Ghosh, TAPAJYOTI</cp:lastModifiedBy>
  <cp:revision>19</cp:revision>
  <dcterms:created xsi:type="dcterms:W3CDTF">2018-01-17T03:33:16Z</dcterms:created>
  <dcterms:modified xsi:type="dcterms:W3CDTF">2018-01-17T15:03:26Z</dcterms:modified>
</cp:coreProperties>
</file>