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3C7C-65DB-44F9-A9BD-7540D7063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03253F-BD25-426F-A9AE-A6AA9E336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7AE581-6155-41D6-906F-4F72CDF1B757}"/>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012CE7F3-1C56-466D-8078-BC39A652E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3468D-33AC-41D2-ABE2-F4C0DA56FBFF}"/>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88864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0100-6911-4A99-AB13-0A73DA179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7E19D-0929-43D0-98EF-576052039C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0C778-E41B-4415-BD8C-456402BD28D9}"/>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B75A9766-92EC-4097-9C80-D942D8234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26EFE-817F-4154-AC59-9C2973A6FFF8}"/>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33224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991EE-B254-4922-9C96-A119B8FA3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351EF-6918-4B21-8ED5-C1EEDC6CB3F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80A2D-DFFD-4283-95AA-1643F0C61E28}"/>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9C9D32EB-3171-4EA9-816F-17EBA0AD4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06F88-9B07-483F-8189-AA9B28F743FC}"/>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1699627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418-A3BF-406B-A7D7-A6DD402B0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2FF86-DECD-4B33-A1D6-A08B10D42E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A9048-83E4-4B8D-B89D-C4C938CAB291}"/>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644D1E35-9A27-4021-ACC5-32859BE12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680AB-228B-498A-8027-F175BCB37C6A}"/>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122015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CE4F-5F13-4C25-9630-28DA5BD66E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C369B-7C6B-4CDE-9881-AFE6E5354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EF4004-A1EE-4024-A132-2AC1F64637E1}"/>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49159341-272F-4DFA-896C-07BAB4EA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EA113-C9FF-4C50-A4EE-75346F76B541}"/>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368471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7D3F-EBD4-451F-B0A4-ACD8B2F58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D4DD3A-2F73-4970-AF55-C48DD15430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BB023-1117-49E3-A8F2-1FF17172C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A61AAD-4D7F-4B5A-BE3B-5BBD83474BB1}"/>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6" name="Footer Placeholder 5">
            <a:extLst>
              <a:ext uri="{FF2B5EF4-FFF2-40B4-BE49-F238E27FC236}">
                <a16:creationId xmlns:a16="http://schemas.microsoft.com/office/drawing/2014/main" id="{0D4274F5-881C-4125-B788-46D488B5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77970-3172-43A1-948C-EED52FEF3902}"/>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3449024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21E8-372A-42B4-B09C-7DB85A6981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8306-03B6-416A-8C9E-662899C15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97B6C0-0986-46D4-82CC-7AF70A02B8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B8629-0AA8-425E-B792-1415C3B73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30519-1BB1-4ADC-8A2D-1455D7D9F3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FAB9F9-06F7-4CA4-81F8-78411EE05752}"/>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8" name="Footer Placeholder 7">
            <a:extLst>
              <a:ext uri="{FF2B5EF4-FFF2-40B4-BE49-F238E27FC236}">
                <a16:creationId xmlns:a16="http://schemas.microsoft.com/office/drawing/2014/main" id="{8FCA972F-63D5-44E5-94C6-C5900280F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46A8B-F9A5-4221-974C-925A6F0684FB}"/>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405227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AA6E-8066-451F-8743-01B0346BD1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634904-DD4F-4D2B-B374-A4AC61ACEA70}"/>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4" name="Footer Placeholder 3">
            <a:extLst>
              <a:ext uri="{FF2B5EF4-FFF2-40B4-BE49-F238E27FC236}">
                <a16:creationId xmlns:a16="http://schemas.microsoft.com/office/drawing/2014/main" id="{988AC3B6-D522-4FBE-958F-4200160070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3EEA24-A8F8-4A8B-B742-0355852E28BD}"/>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164224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73A97-6ED5-4423-9CAE-DC9E5BF94CFD}"/>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3" name="Footer Placeholder 2">
            <a:extLst>
              <a:ext uri="{FF2B5EF4-FFF2-40B4-BE49-F238E27FC236}">
                <a16:creationId xmlns:a16="http://schemas.microsoft.com/office/drawing/2014/main" id="{E45A1C63-2FE4-4BA3-BF5F-2A96E0ED5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66AEA-8056-4D39-99ED-13675AA7670F}"/>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311986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8DDA-5FB0-4967-9BC4-F706CED24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8D16E3-31D9-429C-8246-F66C2DF15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217B5-8742-4D03-8F01-D1C19CEBA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FF8802-EF79-4531-BB5A-D23B7D3AC8CD}"/>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6" name="Footer Placeholder 5">
            <a:extLst>
              <a:ext uri="{FF2B5EF4-FFF2-40B4-BE49-F238E27FC236}">
                <a16:creationId xmlns:a16="http://schemas.microsoft.com/office/drawing/2014/main" id="{31E7C9FC-6774-4D36-B07C-1BC00D5C1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C2D19-DCCD-455A-8250-3099495E02ED}"/>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268288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4184-D1FC-4514-AC1C-2E7288DB8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9FAFD1-FCA1-4F8E-876A-2832C5454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2E719D-94F6-4942-ACA5-AF2B67506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4DE03-1DF8-44F4-9AEC-F5DF29CDA08A}"/>
              </a:ext>
            </a:extLst>
          </p:cNvPr>
          <p:cNvSpPr>
            <a:spLocks noGrp="1"/>
          </p:cNvSpPr>
          <p:nvPr>
            <p:ph type="dt" sz="half" idx="10"/>
          </p:nvPr>
        </p:nvSpPr>
        <p:spPr/>
        <p:txBody>
          <a:bodyPr/>
          <a:lstStyle/>
          <a:p>
            <a:fld id="{786D48F9-7B5C-4CCD-856D-1649079BA8AC}" type="datetimeFigureOut">
              <a:rPr lang="en-US" smtClean="0"/>
              <a:t>3/24/2018</a:t>
            </a:fld>
            <a:endParaRPr lang="en-US"/>
          </a:p>
        </p:txBody>
      </p:sp>
      <p:sp>
        <p:nvSpPr>
          <p:cNvPr id="6" name="Footer Placeholder 5">
            <a:extLst>
              <a:ext uri="{FF2B5EF4-FFF2-40B4-BE49-F238E27FC236}">
                <a16:creationId xmlns:a16="http://schemas.microsoft.com/office/drawing/2014/main" id="{BA127A23-B63D-4E03-9F10-DF239E493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CF9A6-CB4F-4AA0-8253-9818E7E47FE2}"/>
              </a:ext>
            </a:extLst>
          </p:cNvPr>
          <p:cNvSpPr>
            <a:spLocks noGrp="1"/>
          </p:cNvSpPr>
          <p:nvPr>
            <p:ph type="sldNum" sz="quarter" idx="12"/>
          </p:nvPr>
        </p:nvSpPr>
        <p:spPr/>
        <p:txBody>
          <a:bodyPr/>
          <a:lstStyle/>
          <a:p>
            <a:fld id="{B410D127-782B-412E-B61E-8E8BC783259D}" type="slidenum">
              <a:rPr lang="en-US" smtClean="0"/>
              <a:t>‹#›</a:t>
            </a:fld>
            <a:endParaRPr lang="en-US"/>
          </a:p>
        </p:txBody>
      </p:sp>
    </p:spTree>
    <p:extLst>
      <p:ext uri="{BB962C8B-B14F-4D97-AF65-F5344CB8AC3E}">
        <p14:creationId xmlns:p14="http://schemas.microsoft.com/office/powerpoint/2010/main" val="3175682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28B62-2D68-42F8-9AB6-E36E9A526C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E9C28-CF76-47A9-BDDB-D05EA6841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F751B-5847-42EB-9CDD-AA8CD0BAC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D48F9-7B5C-4CCD-856D-1649079BA8AC}" type="datetimeFigureOut">
              <a:rPr lang="en-US" smtClean="0"/>
              <a:t>3/24/2018</a:t>
            </a:fld>
            <a:endParaRPr lang="en-US"/>
          </a:p>
        </p:txBody>
      </p:sp>
      <p:sp>
        <p:nvSpPr>
          <p:cNvPr id="5" name="Footer Placeholder 4">
            <a:extLst>
              <a:ext uri="{FF2B5EF4-FFF2-40B4-BE49-F238E27FC236}">
                <a16:creationId xmlns:a16="http://schemas.microsoft.com/office/drawing/2014/main" id="{8013C129-FC13-4086-93EF-D0F487DB0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9D8158-EAE7-4522-91A7-76AE7F23A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D127-782B-412E-B61E-8E8BC783259D}" type="slidenum">
              <a:rPr lang="en-US" smtClean="0"/>
              <a:t>‹#›</a:t>
            </a:fld>
            <a:endParaRPr lang="en-US"/>
          </a:p>
        </p:txBody>
      </p:sp>
    </p:spTree>
    <p:extLst>
      <p:ext uri="{BB962C8B-B14F-4D97-AF65-F5344CB8AC3E}">
        <p14:creationId xmlns:p14="http://schemas.microsoft.com/office/powerpoint/2010/main" val="1631947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E0AB-3E68-4D8A-A16B-6D355810D265}"/>
              </a:ext>
            </a:extLst>
          </p:cNvPr>
          <p:cNvSpPr>
            <a:spLocks noGrp="1"/>
          </p:cNvSpPr>
          <p:nvPr>
            <p:ph type="ctrTitle"/>
          </p:nvPr>
        </p:nvSpPr>
        <p:spPr/>
        <p:txBody>
          <a:bodyPr/>
          <a:lstStyle/>
          <a:p>
            <a:r>
              <a:rPr lang="en-US" b="1" dirty="0"/>
              <a:t>Algorithm For Model Building Example</a:t>
            </a:r>
          </a:p>
        </p:txBody>
      </p:sp>
      <p:sp>
        <p:nvSpPr>
          <p:cNvPr id="3" name="Subtitle 2">
            <a:extLst>
              <a:ext uri="{FF2B5EF4-FFF2-40B4-BE49-F238E27FC236}">
                <a16:creationId xmlns:a16="http://schemas.microsoft.com/office/drawing/2014/main" id="{EB509E31-C71C-40F9-822C-C635B28A364E}"/>
              </a:ext>
            </a:extLst>
          </p:cNvPr>
          <p:cNvSpPr>
            <a:spLocks noGrp="1"/>
          </p:cNvSpPr>
          <p:nvPr>
            <p:ph type="subTitle" idx="1"/>
          </p:nvPr>
        </p:nvSpPr>
        <p:spPr/>
        <p:txBody>
          <a:bodyPr/>
          <a:lstStyle/>
          <a:p>
            <a:r>
              <a:rPr lang="en-US" dirty="0"/>
              <a:t>Tapajyoti Ghosh</a:t>
            </a:r>
          </a:p>
        </p:txBody>
      </p:sp>
    </p:spTree>
    <p:extLst>
      <p:ext uri="{BB962C8B-B14F-4D97-AF65-F5344CB8AC3E}">
        <p14:creationId xmlns:p14="http://schemas.microsoft.com/office/powerpoint/2010/main" val="42815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D723-814D-469C-9E6D-1268C5B6496E}"/>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67376920-C83B-4157-A6DB-C8FC750F69DC}"/>
              </a:ext>
            </a:extLst>
          </p:cNvPr>
          <p:cNvSpPr>
            <a:spLocks noGrp="1"/>
          </p:cNvSpPr>
          <p:nvPr>
            <p:ph idx="1"/>
          </p:nvPr>
        </p:nvSpPr>
        <p:spPr/>
        <p:txBody>
          <a:bodyPr/>
          <a:lstStyle/>
          <a:p>
            <a:r>
              <a:rPr lang="en-US" dirty="0"/>
              <a:t>Input of process data</a:t>
            </a:r>
          </a:p>
          <a:p>
            <a:r>
              <a:rPr lang="en-US" dirty="0"/>
              <a:t>Input of Economic Data/tables</a:t>
            </a:r>
          </a:p>
          <a:p>
            <a:r>
              <a:rPr lang="en-US" dirty="0"/>
              <a:t>Matching of Flows and economic sectors with NAICS codes. </a:t>
            </a:r>
          </a:p>
          <a:p>
            <a:r>
              <a:rPr lang="en-US" dirty="0"/>
              <a:t>Disaggregation calculations. </a:t>
            </a:r>
          </a:p>
          <a:p>
            <a:r>
              <a:rPr lang="en-US" dirty="0"/>
              <a:t>SPA results. </a:t>
            </a:r>
          </a:p>
        </p:txBody>
      </p:sp>
    </p:spTree>
    <p:extLst>
      <p:ext uri="{BB962C8B-B14F-4D97-AF65-F5344CB8AC3E}">
        <p14:creationId xmlns:p14="http://schemas.microsoft.com/office/powerpoint/2010/main" val="207028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A83D-DF8B-463F-977A-AA0AE2E162F8}"/>
              </a:ext>
            </a:extLst>
          </p:cNvPr>
          <p:cNvSpPr>
            <a:spLocks noGrp="1"/>
          </p:cNvSpPr>
          <p:nvPr>
            <p:ph type="title"/>
          </p:nvPr>
        </p:nvSpPr>
        <p:spPr>
          <a:xfrm>
            <a:off x="728133" y="127000"/>
            <a:ext cx="10515600" cy="1325563"/>
          </a:xfrm>
        </p:spPr>
        <p:txBody>
          <a:bodyPr/>
          <a:lstStyle/>
          <a:p>
            <a:r>
              <a:rPr lang="en-US" dirty="0"/>
              <a:t>Model building</a:t>
            </a:r>
          </a:p>
        </p:txBody>
      </p:sp>
      <p:sp>
        <p:nvSpPr>
          <p:cNvPr id="3" name="Content Placeholder 2">
            <a:extLst>
              <a:ext uri="{FF2B5EF4-FFF2-40B4-BE49-F238E27FC236}">
                <a16:creationId xmlns:a16="http://schemas.microsoft.com/office/drawing/2014/main" id="{94B2DEF2-6DFF-471F-9594-C518F1D64177}"/>
              </a:ext>
            </a:extLst>
          </p:cNvPr>
          <p:cNvSpPr>
            <a:spLocks noGrp="1"/>
          </p:cNvSpPr>
          <p:nvPr>
            <p:ph idx="1"/>
          </p:nvPr>
        </p:nvSpPr>
        <p:spPr>
          <a:xfrm>
            <a:off x="838200" y="1371600"/>
            <a:ext cx="10515600" cy="5359400"/>
          </a:xfrm>
        </p:spPr>
        <p:txBody>
          <a:bodyPr>
            <a:normAutofit fontScale="47500" lnSpcReduction="20000"/>
          </a:bodyPr>
          <a:lstStyle/>
          <a:p>
            <a:r>
              <a:rPr lang="en-US" b="1" dirty="0"/>
              <a:t>Reading the SPA results. </a:t>
            </a:r>
          </a:p>
          <a:p>
            <a:pPr marL="0" indent="0">
              <a:buNone/>
            </a:pPr>
            <a:r>
              <a:rPr lang="en-US" b="1" dirty="0"/>
              <a:t> </a:t>
            </a:r>
            <a:r>
              <a:rPr lang="en-US" i="1" dirty="0"/>
              <a:t>380           </a:t>
            </a:r>
          </a:p>
          <a:p>
            <a:pPr marL="0" indent="0">
              <a:buNone/>
            </a:pPr>
            <a:r>
              <a:rPr lang="en-US" i="1" dirty="0"/>
              <a:t>0.000038  380    zero order       0.002765   </a:t>
            </a:r>
          </a:p>
          <a:p>
            <a:pPr marL="0" indent="0">
              <a:buNone/>
            </a:pPr>
            <a:r>
              <a:rPr lang="en-US" i="1" dirty="0"/>
              <a:t>0.251643   22----248----380    second order   18.501296    </a:t>
            </a:r>
          </a:p>
          <a:p>
            <a:pPr marL="0" indent="0">
              <a:buNone/>
            </a:pPr>
            <a:r>
              <a:rPr lang="en-US" i="1" dirty="0"/>
              <a:t>0.169661  22----380   first order 12.473812   </a:t>
            </a:r>
          </a:p>
          <a:p>
            <a:pPr marL="0" indent="0">
              <a:buNone/>
            </a:pPr>
            <a:r>
              <a:rPr lang="en-US" i="1" dirty="0"/>
              <a:t>0.092499  248----380   first order 6.800746   </a:t>
            </a:r>
          </a:p>
          <a:p>
            <a:pPr marL="0" indent="0">
              <a:buNone/>
            </a:pPr>
            <a:r>
              <a:rPr lang="en-US" i="1" dirty="0"/>
              <a:t>0.088462  198----380   first order 6.503932   </a:t>
            </a:r>
          </a:p>
          <a:p>
            <a:pPr marL="0" indent="0">
              <a:buNone/>
            </a:pPr>
            <a:r>
              <a:rPr lang="en-US" i="1" dirty="0"/>
              <a:t>0.053039  249----380   first order 3.899574   </a:t>
            </a:r>
          </a:p>
          <a:p>
            <a:pPr marL="0" indent="0">
              <a:buNone/>
            </a:pPr>
            <a:r>
              <a:rPr lang="en-US" i="1" dirty="0"/>
              <a:t>0.049817   1----198----380    second order   3.662681    </a:t>
            </a:r>
          </a:p>
          <a:p>
            <a:pPr marL="0" indent="0">
              <a:buNone/>
            </a:pPr>
            <a:r>
              <a:rPr lang="en-US" i="1" dirty="0"/>
              <a:t>0.037676   282----198----380    second order   2.770036    </a:t>
            </a:r>
          </a:p>
          <a:p>
            <a:pPr marL="0" indent="0">
              <a:buNone/>
            </a:pPr>
            <a:r>
              <a:rPr lang="en-US" i="1" dirty="0"/>
              <a:t>0.034943   22----249----380    second order   2.569091    </a:t>
            </a:r>
          </a:p>
          <a:p>
            <a:pPr marL="0" indent="0">
              <a:buNone/>
            </a:pPr>
            <a:r>
              <a:rPr lang="en-US" i="1" dirty="0"/>
              <a:t>0.017101   22----1----198----380    third order   1.257307     </a:t>
            </a:r>
          </a:p>
          <a:p>
            <a:pPr marL="0" indent="0">
              <a:buNone/>
            </a:pPr>
            <a:r>
              <a:rPr lang="en-US" i="1" dirty="0"/>
              <a:t>0.016643   22----248----248----380    third order   1.223651     </a:t>
            </a:r>
          </a:p>
          <a:p>
            <a:pPr marL="0" indent="0">
              <a:buNone/>
            </a:pPr>
            <a:r>
              <a:rPr lang="en-US" i="1" dirty="0"/>
              <a:t>0.016580   280----198----380    second order   1.219028    </a:t>
            </a:r>
          </a:p>
          <a:p>
            <a:pPr marL="0" indent="0">
              <a:buNone/>
            </a:pPr>
            <a:r>
              <a:rPr lang="en-US" i="1" dirty="0"/>
              <a:t>0.016203   245----249----380    second order   1.191271    </a:t>
            </a:r>
          </a:p>
          <a:p>
            <a:pPr marL="0" indent="0">
              <a:buNone/>
            </a:pPr>
            <a:r>
              <a:rPr lang="en-US" i="1" dirty="0"/>
              <a:t>0.014824   22----198----380    second order   1.089865    </a:t>
            </a:r>
          </a:p>
          <a:p>
            <a:pPr marL="0" indent="0">
              <a:buNone/>
            </a:pPr>
            <a:r>
              <a:rPr lang="en-US" i="1" dirty="0"/>
              <a:t>0.008238   198----198----380    second order   0.605669    </a:t>
            </a:r>
          </a:p>
          <a:p>
            <a:pPr marL="0" indent="0">
              <a:buNone/>
            </a:pPr>
            <a:r>
              <a:rPr lang="en-US" i="1" dirty="0"/>
              <a:t>0.007716   241----248----380    second order   0.567312    </a:t>
            </a:r>
          </a:p>
          <a:p>
            <a:pPr marL="0" indent="0">
              <a:buNone/>
            </a:pPr>
            <a:r>
              <a:rPr lang="en-US" i="1" dirty="0"/>
              <a:t>0.007104   280----249----380    second order   0.522280 </a:t>
            </a:r>
          </a:p>
        </p:txBody>
      </p:sp>
    </p:spTree>
    <p:extLst>
      <p:ext uri="{BB962C8B-B14F-4D97-AF65-F5344CB8AC3E}">
        <p14:creationId xmlns:p14="http://schemas.microsoft.com/office/powerpoint/2010/main" val="194794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82ED3-C608-4FDF-951E-E08A1CF5F162}"/>
              </a:ext>
            </a:extLst>
          </p:cNvPr>
          <p:cNvSpPr>
            <a:spLocks noGrp="1"/>
          </p:cNvSpPr>
          <p:nvPr>
            <p:ph idx="1"/>
          </p:nvPr>
        </p:nvSpPr>
        <p:spPr>
          <a:xfrm>
            <a:off x="364066" y="564090"/>
            <a:ext cx="11590867" cy="6420909"/>
          </a:xfrm>
        </p:spPr>
        <p:txBody>
          <a:bodyPr/>
          <a:lstStyle/>
          <a:p>
            <a:r>
              <a:rPr lang="en-US" dirty="0"/>
              <a:t>The basic idea is that we are going to create a matrix based on the information obtained from the previous slide. </a:t>
            </a:r>
          </a:p>
          <a:p>
            <a:r>
              <a:rPr lang="en-US" dirty="0"/>
              <a:t>The information for filling up the matrices will come from the database search. </a:t>
            </a:r>
          </a:p>
          <a:p>
            <a:r>
              <a:rPr lang="en-US" dirty="0"/>
              <a:t>The problem has been reduced to a </a:t>
            </a:r>
            <a:r>
              <a:rPr lang="en-US" b="1" dirty="0"/>
              <a:t>dual scale type</a:t>
            </a:r>
            <a:r>
              <a:rPr lang="en-US" dirty="0"/>
              <a:t> to make it easier for the first version of this software and for this project. So we will just have a </a:t>
            </a:r>
            <a:r>
              <a:rPr lang="en-US" b="1" dirty="0"/>
              <a:t>process equipment scale</a:t>
            </a:r>
            <a:r>
              <a:rPr lang="en-US" dirty="0"/>
              <a:t>(which is the finest sale and the one for which you already entered data for) and the next one is the </a:t>
            </a:r>
            <a:r>
              <a:rPr lang="en-US" b="1" dirty="0"/>
              <a:t>database/value chain/life cycle scale</a:t>
            </a:r>
            <a:r>
              <a:rPr lang="en-US" dirty="0"/>
              <a:t> which we will search the information for. Currently, we are not going to economy. </a:t>
            </a:r>
          </a:p>
        </p:txBody>
      </p:sp>
    </p:spTree>
    <p:extLst>
      <p:ext uri="{BB962C8B-B14F-4D97-AF65-F5344CB8AC3E}">
        <p14:creationId xmlns:p14="http://schemas.microsoft.com/office/powerpoint/2010/main" val="236049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35009-E1F1-4697-9F43-D9A8354CC184}"/>
              </a:ext>
            </a:extLst>
          </p:cNvPr>
          <p:cNvSpPr>
            <a:spLocks noGrp="1"/>
          </p:cNvSpPr>
          <p:nvPr>
            <p:ph idx="1"/>
          </p:nvPr>
        </p:nvSpPr>
        <p:spPr>
          <a:xfrm>
            <a:off x="304799" y="352425"/>
            <a:ext cx="11599333" cy="6082242"/>
          </a:xfrm>
        </p:spPr>
        <p:txBody>
          <a:bodyPr/>
          <a:lstStyle/>
          <a:p>
            <a:r>
              <a:rPr lang="en-US" b="1" dirty="0"/>
              <a:t>Step 1 </a:t>
            </a:r>
            <a:r>
              <a:rPr lang="en-US" dirty="0"/>
              <a:t>: Model 380. 380 by default goes to equipment scale. (finest scale). </a:t>
            </a:r>
          </a:p>
          <a:p>
            <a:r>
              <a:rPr lang="en-US" b="1" dirty="0"/>
              <a:t>Step 2 </a:t>
            </a:r>
            <a:r>
              <a:rPr lang="en-US" dirty="0"/>
              <a:t>: Model </a:t>
            </a:r>
            <a:r>
              <a:rPr lang="en-US" i="1" dirty="0"/>
              <a:t>22----248----380 . </a:t>
            </a:r>
          </a:p>
          <a:p>
            <a:r>
              <a:rPr lang="en-US" b="1" dirty="0"/>
              <a:t>Step 3 </a:t>
            </a:r>
            <a:r>
              <a:rPr lang="en-US" dirty="0"/>
              <a:t>: We read from the right side. Now 248 has a NAICS code. The NAICS code also exists in the flow inputs that we gave at the first step. Search for the information in the data entered. And…..Input that in. …. </a:t>
            </a:r>
            <a:r>
              <a:rPr lang="en-US" i="1" dirty="0">
                <a:solidFill>
                  <a:srgbClr val="FF0000"/>
                </a:solidFill>
              </a:rPr>
              <a:t>248----380 </a:t>
            </a:r>
            <a:endParaRPr lang="en-US" dirty="0">
              <a:solidFill>
                <a:srgbClr val="FF0000"/>
              </a:solidFill>
            </a:endParaRPr>
          </a:p>
          <a:p>
            <a:r>
              <a:rPr lang="en-US" b="1" dirty="0"/>
              <a:t>Step 4</a:t>
            </a:r>
            <a:r>
              <a:rPr lang="en-US" dirty="0"/>
              <a:t>: Any information that goes in the row and column with 380 label will come from the process data that we have entered. Other information will come from the life cycle database search. </a:t>
            </a:r>
          </a:p>
          <a:p>
            <a:r>
              <a:rPr lang="en-US" b="1" dirty="0"/>
              <a:t>Step 5 </a:t>
            </a:r>
            <a:r>
              <a:rPr lang="en-US" dirty="0"/>
              <a:t>: The diagonal elements get filled by the reference flow values (output) values from the database search. </a:t>
            </a:r>
          </a:p>
          <a:p>
            <a:r>
              <a:rPr lang="en-US" b="1" dirty="0"/>
              <a:t>Step 6</a:t>
            </a:r>
            <a:r>
              <a:rPr lang="en-US" dirty="0"/>
              <a:t>: A unit checks should be there so that units going in every row is consistent. So the value that we imported from the equipment scale info and searched from the database should have same units. </a:t>
            </a:r>
          </a:p>
        </p:txBody>
      </p:sp>
    </p:spTree>
    <p:extLst>
      <p:ext uri="{BB962C8B-B14F-4D97-AF65-F5344CB8AC3E}">
        <p14:creationId xmlns:p14="http://schemas.microsoft.com/office/powerpoint/2010/main" val="1444551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979BF-9AAD-4059-91CC-232970975D5A}"/>
              </a:ext>
            </a:extLst>
          </p:cNvPr>
          <p:cNvSpPr>
            <a:spLocks noGrp="1"/>
          </p:cNvSpPr>
          <p:nvPr>
            <p:ph idx="1"/>
          </p:nvPr>
        </p:nvSpPr>
        <p:spPr>
          <a:xfrm>
            <a:off x="355599" y="242357"/>
            <a:ext cx="11599333" cy="6370109"/>
          </a:xfrm>
        </p:spPr>
        <p:txBody>
          <a:bodyPr/>
          <a:lstStyle/>
          <a:p>
            <a:r>
              <a:rPr lang="en-US" b="1" dirty="0"/>
              <a:t>Step 7: </a:t>
            </a:r>
            <a:r>
              <a:rPr lang="en-US" i="1" dirty="0">
                <a:solidFill>
                  <a:srgbClr val="FF0000"/>
                </a:solidFill>
              </a:rPr>
              <a:t>22----248. </a:t>
            </a:r>
            <a:r>
              <a:rPr lang="en-US" dirty="0"/>
              <a:t>Now we need to model this one. This information is not there in the process data that we have entered. So this is going to be searched from the database. </a:t>
            </a:r>
            <a:endParaRPr lang="en-US" b="1" dirty="0">
              <a:solidFill>
                <a:srgbClr val="FF0000"/>
              </a:solidFill>
            </a:endParaRPr>
          </a:p>
          <a:p>
            <a:r>
              <a:rPr lang="en-US" b="1" dirty="0"/>
              <a:t>Step 8: </a:t>
            </a:r>
            <a:r>
              <a:rPr lang="en-US" dirty="0"/>
              <a:t>So we search for this link in the database and then read the number and input it in….</a:t>
            </a:r>
            <a:endParaRPr lang="en-US" b="1" dirty="0"/>
          </a:p>
          <a:p>
            <a:r>
              <a:rPr lang="en-US" b="1" dirty="0"/>
              <a:t>Step 9: </a:t>
            </a:r>
            <a:r>
              <a:rPr lang="en-US" i="1" dirty="0"/>
              <a:t>22----380 . It come</a:t>
            </a:r>
            <a:r>
              <a:rPr lang="en-US" dirty="0"/>
              <a:t>s from the process data that we have already entered. No need for increasing size of matrix. </a:t>
            </a:r>
          </a:p>
          <a:p>
            <a:r>
              <a:rPr lang="en-US" b="1" dirty="0"/>
              <a:t>Step 10: </a:t>
            </a:r>
            <a:r>
              <a:rPr lang="en-US" i="1" dirty="0"/>
              <a:t>248----380. Check</a:t>
            </a:r>
            <a:r>
              <a:rPr lang="en-US" dirty="0"/>
              <a:t> the cell. If value is already there, ignore this step. </a:t>
            </a:r>
          </a:p>
          <a:p>
            <a:r>
              <a:rPr lang="en-US" b="1" dirty="0"/>
              <a:t>Step 11: 198----380. New </a:t>
            </a:r>
            <a:r>
              <a:rPr lang="en-US" dirty="0"/>
              <a:t>number/activity comes in. matrix size increases. Value obtained from process data that we entered after NAICS code search. </a:t>
            </a:r>
          </a:p>
          <a:p>
            <a:r>
              <a:rPr lang="en-US" b="1" dirty="0"/>
              <a:t>Step 12: Lower Diagonals are always 0.  </a:t>
            </a:r>
          </a:p>
          <a:p>
            <a:r>
              <a:rPr lang="en-US" b="1" dirty="0"/>
              <a:t>Continue on……</a:t>
            </a:r>
          </a:p>
        </p:txBody>
      </p:sp>
    </p:spTree>
    <p:extLst>
      <p:ext uri="{BB962C8B-B14F-4D97-AF65-F5344CB8AC3E}">
        <p14:creationId xmlns:p14="http://schemas.microsoft.com/office/powerpoint/2010/main" val="399739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44B26-1791-48EF-85B8-B68A0794BB6A}"/>
              </a:ext>
            </a:extLst>
          </p:cNvPr>
          <p:cNvSpPr>
            <a:spLocks noGrp="1"/>
          </p:cNvSpPr>
          <p:nvPr>
            <p:ph idx="1"/>
          </p:nvPr>
        </p:nvSpPr>
        <p:spPr>
          <a:xfrm>
            <a:off x="175591" y="222111"/>
            <a:ext cx="11817626" cy="6417227"/>
          </a:xfrm>
        </p:spPr>
        <p:txBody>
          <a:bodyPr/>
          <a:lstStyle/>
          <a:p>
            <a:r>
              <a:rPr lang="en-US" b="1" dirty="0"/>
              <a:t>Step 13</a:t>
            </a:r>
            <a:r>
              <a:rPr lang="en-US" dirty="0"/>
              <a:t>: Uncertainty data needs to be inputted along with every step (of increase of the size of the matrix or data entry) which I have omitted right now. This data needs to be entered by the user because currently we have don’t have any database with the data available.</a:t>
            </a:r>
          </a:p>
          <a:p>
            <a:r>
              <a:rPr lang="en-US" b="1" dirty="0"/>
              <a:t>Step 14: Complexity</a:t>
            </a:r>
            <a:r>
              <a:rPr lang="en-US" dirty="0"/>
              <a:t> data also needs to be entered in terms of price/granularity along with every step. (of increase of the size of the matrix or data entry). Also needs to be entered by the user.</a:t>
            </a:r>
          </a:p>
          <a:p>
            <a:r>
              <a:rPr lang="en-US" b="1" dirty="0"/>
              <a:t>Step 15: </a:t>
            </a:r>
            <a:r>
              <a:rPr lang="en-US" dirty="0"/>
              <a:t>A calculation in the background needs to happen for every step of the SPA and two parameters will be displayed as the model generation algorithm proceeds which will determine the stop criteria. These parameters will have some bounds which needs to be entered by the user or specified by default. </a:t>
            </a:r>
          </a:p>
          <a:p>
            <a:r>
              <a:rPr lang="en-US" b="1" dirty="0"/>
              <a:t>Step 16: </a:t>
            </a:r>
            <a:r>
              <a:rPr lang="en-US" dirty="0"/>
              <a:t>Additional explorations</a:t>
            </a:r>
          </a:p>
          <a:p>
            <a:r>
              <a:rPr lang="en-US" b="1" dirty="0"/>
              <a:t>Step 17: As we create the main matrix, another </a:t>
            </a:r>
            <a:r>
              <a:rPr lang="en-US" b="1" dirty="0">
                <a:solidFill>
                  <a:srgbClr val="FF0000"/>
                </a:solidFill>
              </a:rPr>
              <a:t>matrix/vector</a:t>
            </a:r>
            <a:r>
              <a:rPr lang="en-US" b="1" dirty="0"/>
              <a:t> with the </a:t>
            </a:r>
            <a:r>
              <a:rPr lang="en-US" b="1" dirty="0">
                <a:solidFill>
                  <a:srgbClr val="FF0000"/>
                </a:solidFill>
              </a:rPr>
              <a:t>environmental emissions</a:t>
            </a:r>
            <a:r>
              <a:rPr lang="en-US" b="1" dirty="0"/>
              <a:t> also needs to be created with process equipment entered data as well as data from searching the database. For example…</a:t>
            </a:r>
          </a:p>
          <a:p>
            <a:endParaRPr lang="en-US" b="1" dirty="0"/>
          </a:p>
        </p:txBody>
      </p:sp>
    </p:spTree>
    <p:extLst>
      <p:ext uri="{BB962C8B-B14F-4D97-AF65-F5344CB8AC3E}">
        <p14:creationId xmlns:p14="http://schemas.microsoft.com/office/powerpoint/2010/main" val="3745185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838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Algorithm For Model Building Example</vt:lpstr>
      <vt:lpstr>Recap</vt:lpstr>
      <vt:lpstr>Model building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For Model Building Example</dc:title>
  <dc:creator>Ghosh, TAPAJYOTI</dc:creator>
  <cp:lastModifiedBy>Ghosh, TAPAJYOTI</cp:lastModifiedBy>
  <cp:revision>11</cp:revision>
  <dcterms:created xsi:type="dcterms:W3CDTF">2018-03-24T14:02:04Z</dcterms:created>
  <dcterms:modified xsi:type="dcterms:W3CDTF">2018-03-24T17:51:26Z</dcterms:modified>
</cp:coreProperties>
</file>