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373CF4-E8DC-4E4D-88FF-B3882800094C}">
          <p14:sldIdLst>
            <p14:sldId id="256"/>
            <p14:sldId id="257"/>
            <p14:sldId id="258"/>
            <p14:sldId id="259"/>
            <p14:sldId id="261"/>
            <p14:sldId id="260"/>
          </p14:sldIdLst>
        </p14:section>
        <p14:section name="Untitled Section" id="{2918E3AB-3630-4CC9-BD7A-9B3B7A73C1E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5BD170-DB0B-4A78-A8FC-A3747FFEDC25}"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98636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5BD170-DB0B-4A78-A8FC-A3747FFEDC25}"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161219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5BD170-DB0B-4A78-A8FC-A3747FFEDC25}"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5545539-37B0-4F81-B2C3-B53173B3AAC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789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5BD170-DB0B-4A78-A8FC-A3747FFEDC25}"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3712302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5BD170-DB0B-4A78-A8FC-A3747FFEDC25}"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545539-37B0-4F81-B2C3-B53173B3AAC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7004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5BD170-DB0B-4A78-A8FC-A3747FFEDC25}"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73186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BD170-DB0B-4A78-A8FC-A3747FFEDC25}"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846459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BD170-DB0B-4A78-A8FC-A3747FFEDC25}"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95471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BD170-DB0B-4A78-A8FC-A3747FFEDC25}"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63722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5BD170-DB0B-4A78-A8FC-A3747FFEDC25}"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360076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5BD170-DB0B-4A78-A8FC-A3747FFEDC25}"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395074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5BD170-DB0B-4A78-A8FC-A3747FFEDC25}"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344703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5BD170-DB0B-4A78-A8FC-A3747FFEDC25}"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310342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BD170-DB0B-4A78-A8FC-A3747FFEDC25}"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127787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5BD170-DB0B-4A78-A8FC-A3747FFEDC25}"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1712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5BD170-DB0B-4A78-A8FC-A3747FFEDC25}"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545539-37B0-4F81-B2C3-B53173B3AAC7}" type="slidenum">
              <a:rPr lang="en-US" smtClean="0"/>
              <a:t>‹#›</a:t>
            </a:fld>
            <a:endParaRPr lang="en-US"/>
          </a:p>
        </p:txBody>
      </p:sp>
    </p:spTree>
    <p:extLst>
      <p:ext uri="{BB962C8B-B14F-4D97-AF65-F5344CB8AC3E}">
        <p14:creationId xmlns:p14="http://schemas.microsoft.com/office/powerpoint/2010/main" val="429299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5BD170-DB0B-4A78-A8FC-A3747FFEDC25}" type="datetimeFigureOut">
              <a:rPr lang="en-US" smtClean="0"/>
              <a:t>1/20/2018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5545539-37B0-4F81-B2C3-B53173B3AAC7}" type="slidenum">
              <a:rPr lang="en-US" smtClean="0"/>
              <a:t>‹#›</a:t>
            </a:fld>
            <a:endParaRPr lang="en-US"/>
          </a:p>
        </p:txBody>
      </p:sp>
    </p:spTree>
    <p:extLst>
      <p:ext uri="{BB962C8B-B14F-4D97-AF65-F5344CB8AC3E}">
        <p14:creationId xmlns:p14="http://schemas.microsoft.com/office/powerpoint/2010/main" val="3248488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7271-3DB1-45FF-A7FB-EFF0FCD491E6}"/>
              </a:ext>
            </a:extLst>
          </p:cNvPr>
          <p:cNvSpPr>
            <a:spLocks noGrp="1"/>
          </p:cNvSpPr>
          <p:nvPr>
            <p:ph type="ctrTitle"/>
          </p:nvPr>
        </p:nvSpPr>
        <p:spPr>
          <a:xfrm>
            <a:off x="2589213" y="1889117"/>
            <a:ext cx="8915399" cy="1001598"/>
          </a:xfrm>
        </p:spPr>
        <p:txBody>
          <a:bodyPr/>
          <a:lstStyle/>
          <a:p>
            <a:r>
              <a:rPr lang="en-US" b="1" dirty="0"/>
              <a:t>Example for Interface</a:t>
            </a:r>
          </a:p>
        </p:txBody>
      </p:sp>
      <p:sp>
        <p:nvSpPr>
          <p:cNvPr id="3" name="Subtitle 2">
            <a:extLst>
              <a:ext uri="{FF2B5EF4-FFF2-40B4-BE49-F238E27FC236}">
                <a16:creationId xmlns:a16="http://schemas.microsoft.com/office/drawing/2014/main" id="{6A0DC60A-519E-4E4D-86DF-0B9B7B2177F3}"/>
              </a:ext>
            </a:extLst>
          </p:cNvPr>
          <p:cNvSpPr>
            <a:spLocks noGrp="1"/>
          </p:cNvSpPr>
          <p:nvPr>
            <p:ph type="subTitle" idx="1"/>
          </p:nvPr>
        </p:nvSpPr>
        <p:spPr>
          <a:xfrm>
            <a:off x="2674054" y="3080554"/>
            <a:ext cx="8915399" cy="1126283"/>
          </a:xfrm>
        </p:spPr>
        <p:txBody>
          <a:bodyPr/>
          <a:lstStyle/>
          <a:p>
            <a:r>
              <a:rPr lang="en-US" dirty="0"/>
              <a:t>Tapajyoti Ghosh</a:t>
            </a:r>
          </a:p>
        </p:txBody>
      </p:sp>
    </p:spTree>
    <p:extLst>
      <p:ext uri="{BB962C8B-B14F-4D97-AF65-F5344CB8AC3E}">
        <p14:creationId xmlns:p14="http://schemas.microsoft.com/office/powerpoint/2010/main" val="252490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1AD8-F644-4068-89C2-2DA6A75B0DAE}"/>
              </a:ext>
            </a:extLst>
          </p:cNvPr>
          <p:cNvSpPr>
            <a:spLocks noGrp="1"/>
          </p:cNvSpPr>
          <p:nvPr>
            <p:ph type="title"/>
          </p:nvPr>
        </p:nvSpPr>
        <p:spPr>
          <a:xfrm>
            <a:off x="1640156" y="553089"/>
            <a:ext cx="8911687" cy="1280890"/>
          </a:xfrm>
        </p:spPr>
        <p:txBody>
          <a:bodyPr/>
          <a:lstStyle/>
          <a:p>
            <a:r>
              <a:rPr lang="en-US" b="1" dirty="0"/>
              <a:t>Initial Inputs for the algorithm</a:t>
            </a:r>
          </a:p>
        </p:txBody>
      </p:sp>
      <p:sp>
        <p:nvSpPr>
          <p:cNvPr id="3" name="Content Placeholder 2">
            <a:extLst>
              <a:ext uri="{FF2B5EF4-FFF2-40B4-BE49-F238E27FC236}">
                <a16:creationId xmlns:a16="http://schemas.microsoft.com/office/drawing/2014/main" id="{C254EE9F-963D-4A60-8B2F-26EF7D0C51CD}"/>
              </a:ext>
            </a:extLst>
          </p:cNvPr>
          <p:cNvSpPr>
            <a:spLocks noGrp="1"/>
          </p:cNvSpPr>
          <p:nvPr>
            <p:ph idx="1"/>
          </p:nvPr>
        </p:nvSpPr>
        <p:spPr>
          <a:xfrm>
            <a:off x="1640156" y="1302257"/>
            <a:ext cx="9235844" cy="5002654"/>
          </a:xfrm>
        </p:spPr>
        <p:txBody>
          <a:bodyPr/>
          <a:lstStyle/>
          <a:p>
            <a:r>
              <a:rPr lang="en-US" b="1" dirty="0"/>
              <a:t>Process Level information</a:t>
            </a:r>
          </a:p>
          <a:p>
            <a:pPr marL="0" indent="0">
              <a:buNone/>
            </a:pPr>
            <a:r>
              <a:rPr lang="en-US" dirty="0"/>
              <a:t>            For now we consider a one output scenario:</a:t>
            </a:r>
          </a:p>
          <a:p>
            <a:pPr marL="0" indent="0">
              <a:buNone/>
            </a:pPr>
            <a:r>
              <a:rPr lang="en-US" dirty="0"/>
              <a:t>            Entry from user – </a:t>
            </a:r>
          </a:p>
          <a:p>
            <a:pPr marL="0" indent="0">
              <a:buNone/>
            </a:pPr>
            <a:r>
              <a:rPr lang="en-US" dirty="0"/>
              <a:t>                Process name</a:t>
            </a:r>
          </a:p>
          <a:p>
            <a:pPr marL="0" indent="0">
              <a:buNone/>
            </a:pPr>
            <a:r>
              <a:rPr lang="en-US" dirty="0"/>
              <a:t>         	  NAICS code for process</a:t>
            </a:r>
          </a:p>
          <a:p>
            <a:pPr marL="0" indent="0">
              <a:buNone/>
            </a:pPr>
            <a:r>
              <a:rPr lang="en-US" dirty="0"/>
              <a:t>                Process Output –  (in some physical units) </a:t>
            </a:r>
          </a:p>
          <a:p>
            <a:pPr marL="0" indent="0">
              <a:buNone/>
            </a:pPr>
            <a:r>
              <a:rPr lang="en-US" dirty="0"/>
              <a:t>                Process Output Price – ($)</a:t>
            </a:r>
          </a:p>
          <a:p>
            <a:pPr marL="0" indent="0">
              <a:buNone/>
            </a:pPr>
            <a:r>
              <a:rPr lang="en-US" dirty="0"/>
              <a:t>                Process  Inputs (n) – n is variable, n number of inputs. (in some physical    </a:t>
            </a:r>
          </a:p>
          <a:p>
            <a:pPr marL="0" indent="0">
              <a:buNone/>
            </a:pPr>
            <a:r>
              <a:rPr lang="en-US" dirty="0"/>
              <a:t>                units)</a:t>
            </a:r>
          </a:p>
          <a:p>
            <a:pPr marL="0" indent="0">
              <a:buNone/>
            </a:pPr>
            <a:r>
              <a:rPr lang="en-US" dirty="0"/>
              <a:t>                Process  Input prices (n) - $</a:t>
            </a:r>
          </a:p>
          <a:p>
            <a:pPr marL="0" indent="0">
              <a:buNone/>
            </a:pPr>
            <a:r>
              <a:rPr lang="en-US" dirty="0"/>
              <a:t>                Process Input Flow NAICS codes (n) </a:t>
            </a:r>
          </a:p>
          <a:p>
            <a:pPr marL="0" indent="0">
              <a:buNone/>
            </a:pPr>
            <a:r>
              <a:rPr lang="en-US" dirty="0"/>
              <a:t>                process Environmental impact - (in some physical units) </a:t>
            </a:r>
          </a:p>
          <a:p>
            <a:pPr marL="0" indent="0">
              <a:buNone/>
            </a:pPr>
            <a:endParaRPr lang="en-US" dirty="0"/>
          </a:p>
        </p:txBody>
      </p:sp>
    </p:spTree>
    <p:extLst>
      <p:ext uri="{BB962C8B-B14F-4D97-AF65-F5344CB8AC3E}">
        <p14:creationId xmlns:p14="http://schemas.microsoft.com/office/powerpoint/2010/main" val="175299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CD0F-B1DC-4A16-8A64-AEB6181095A0}"/>
              </a:ext>
            </a:extLst>
          </p:cNvPr>
          <p:cNvSpPr>
            <a:spLocks noGrp="1"/>
          </p:cNvSpPr>
          <p:nvPr>
            <p:ph type="title"/>
          </p:nvPr>
        </p:nvSpPr>
        <p:spPr>
          <a:xfrm>
            <a:off x="1642369" y="464311"/>
            <a:ext cx="8388753" cy="760807"/>
          </a:xfrm>
        </p:spPr>
        <p:txBody>
          <a:bodyPr/>
          <a:lstStyle/>
          <a:p>
            <a:r>
              <a:rPr lang="en-US" b="1" dirty="0"/>
              <a:t>Initial Inputs for the algorithm</a:t>
            </a:r>
          </a:p>
        </p:txBody>
      </p:sp>
      <p:sp>
        <p:nvSpPr>
          <p:cNvPr id="3" name="Content Placeholder 2">
            <a:extLst>
              <a:ext uri="{FF2B5EF4-FFF2-40B4-BE49-F238E27FC236}">
                <a16:creationId xmlns:a16="http://schemas.microsoft.com/office/drawing/2014/main" id="{94E5AD79-3299-4EAC-A032-5CC2A8FA8B3C}"/>
              </a:ext>
            </a:extLst>
          </p:cNvPr>
          <p:cNvSpPr>
            <a:spLocks noGrp="1"/>
          </p:cNvSpPr>
          <p:nvPr>
            <p:ph idx="1"/>
          </p:nvPr>
        </p:nvSpPr>
        <p:spPr>
          <a:xfrm>
            <a:off x="1642369" y="1225117"/>
            <a:ext cx="10253709" cy="5362113"/>
          </a:xfrm>
        </p:spPr>
        <p:txBody>
          <a:bodyPr/>
          <a:lstStyle/>
          <a:p>
            <a:r>
              <a:rPr lang="en-US" b="1" dirty="0"/>
              <a:t>Economy model Entry</a:t>
            </a:r>
          </a:p>
          <a:p>
            <a:pPr marL="0" indent="0">
              <a:buNone/>
            </a:pPr>
            <a:r>
              <a:rPr lang="en-US" dirty="0"/>
              <a:t>        The user need to enter economy model use and make matrices. These matrices may be available to the user in csv/excel files and they can load them. Alternatively, the interface will have some loaded default matrices that the user can use. </a:t>
            </a:r>
          </a:p>
          <a:p>
            <a:pPr marL="0" indent="0">
              <a:buNone/>
            </a:pPr>
            <a:r>
              <a:rPr lang="en-US" dirty="0"/>
              <a:t>The economy model is a set of three matrices – make (V) [</a:t>
            </a:r>
            <a:r>
              <a:rPr lang="en-US" dirty="0" err="1"/>
              <a:t>mxm</a:t>
            </a:r>
            <a:r>
              <a:rPr lang="en-US" dirty="0"/>
              <a:t>], use (U)[</a:t>
            </a:r>
            <a:r>
              <a:rPr lang="en-US" dirty="0" err="1"/>
              <a:t>mxm</a:t>
            </a:r>
            <a:r>
              <a:rPr lang="en-US" dirty="0"/>
              <a:t>] , final demand (F)[m x1] and environmental (B)[1x m]. All these matrices are available as excel files as well as .m files currently. (m is the size of the model)</a:t>
            </a:r>
          </a:p>
          <a:p>
            <a:pPr marL="0" indent="0">
              <a:buNone/>
            </a:pPr>
            <a:r>
              <a:rPr lang="en-US" dirty="0"/>
              <a:t>Every row and column of these matrices have their NAICS codes again available as excel/csv files.</a:t>
            </a:r>
          </a:p>
          <a:p>
            <a:pPr marL="0" indent="0">
              <a:buNone/>
            </a:pPr>
            <a:r>
              <a:rPr lang="en-US" dirty="0"/>
              <a:t> Once we have all this data, the algorithm proceeds. </a:t>
            </a:r>
          </a:p>
          <a:p>
            <a:pPr marL="0" indent="0">
              <a:buNone/>
            </a:pPr>
            <a:endParaRPr lang="en-US" dirty="0"/>
          </a:p>
        </p:txBody>
      </p:sp>
    </p:spTree>
    <p:extLst>
      <p:ext uri="{BB962C8B-B14F-4D97-AF65-F5344CB8AC3E}">
        <p14:creationId xmlns:p14="http://schemas.microsoft.com/office/powerpoint/2010/main" val="156553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A59-B30A-4FB1-BAC3-02EA9F518CE9}"/>
              </a:ext>
            </a:extLst>
          </p:cNvPr>
          <p:cNvSpPr>
            <a:spLocks noGrp="1"/>
          </p:cNvSpPr>
          <p:nvPr>
            <p:ph type="title"/>
          </p:nvPr>
        </p:nvSpPr>
        <p:spPr>
          <a:xfrm>
            <a:off x="1790222" y="632988"/>
            <a:ext cx="8406508" cy="512232"/>
          </a:xfrm>
        </p:spPr>
        <p:txBody>
          <a:bodyPr>
            <a:normAutofit fontScale="90000"/>
          </a:bodyPr>
          <a:lstStyle/>
          <a:p>
            <a:r>
              <a:rPr lang="en-US" b="1" dirty="0"/>
              <a:t>Algorithm</a:t>
            </a:r>
            <a:r>
              <a:rPr lang="en-US" dirty="0"/>
              <a:t> </a:t>
            </a:r>
          </a:p>
        </p:txBody>
      </p:sp>
      <p:sp>
        <p:nvSpPr>
          <p:cNvPr id="3" name="Content Placeholder 2">
            <a:extLst>
              <a:ext uri="{FF2B5EF4-FFF2-40B4-BE49-F238E27FC236}">
                <a16:creationId xmlns:a16="http://schemas.microsoft.com/office/drawing/2014/main" id="{2EF9CB01-E514-440D-8E96-F81B77BF4B00}"/>
              </a:ext>
            </a:extLst>
          </p:cNvPr>
          <p:cNvSpPr>
            <a:spLocks noGrp="1"/>
          </p:cNvSpPr>
          <p:nvPr>
            <p:ph idx="1"/>
          </p:nvPr>
        </p:nvSpPr>
        <p:spPr>
          <a:xfrm>
            <a:off x="1790221" y="1361242"/>
            <a:ext cx="10167999" cy="5314765"/>
          </a:xfrm>
        </p:spPr>
        <p:txBody>
          <a:bodyPr/>
          <a:lstStyle/>
          <a:p>
            <a:r>
              <a:rPr lang="en-US" dirty="0"/>
              <a:t>Search the process NAICS code in the economy model NAICS codes list. </a:t>
            </a:r>
          </a:p>
          <a:p>
            <a:pPr marL="0" indent="0">
              <a:buNone/>
            </a:pPr>
            <a:r>
              <a:rPr lang="en-US" dirty="0"/>
              <a:t>     </a:t>
            </a:r>
            <a:r>
              <a:rPr lang="en-US" b="1" dirty="0"/>
              <a:t>If not found – Rebuild V matrix with a new sector. The process output mult</a:t>
            </a:r>
            <a:r>
              <a:rPr lang="en-US" dirty="0"/>
              <a:t>iplied with      price and scale to one year goes to the [m+1, m+1] cell of the V matrix. </a:t>
            </a:r>
          </a:p>
          <a:p>
            <a:pPr marL="0" indent="0">
              <a:buNone/>
            </a:pPr>
            <a:r>
              <a:rPr lang="en-US" b="1" dirty="0"/>
              <a:t>                            Rebuild U matrix by adding </a:t>
            </a:r>
            <a:r>
              <a:rPr lang="en-US" dirty="0"/>
              <a:t>process input values multiplied with price and scaled to one year in the [m+1]</a:t>
            </a:r>
            <a:r>
              <a:rPr lang="en-US" dirty="0" err="1"/>
              <a:t>th</a:t>
            </a:r>
            <a:r>
              <a:rPr lang="en-US" dirty="0"/>
              <a:t> column of the use matrix by matching NAICS input flow codes with NAICS economy model codes. </a:t>
            </a:r>
          </a:p>
          <a:p>
            <a:pPr marL="0" indent="0">
              <a:buNone/>
            </a:pPr>
            <a:r>
              <a:rPr lang="en-US" dirty="0"/>
              <a:t>I will help you with these calculations and explain them in more details over our hangout meeting next week. </a:t>
            </a:r>
          </a:p>
          <a:p>
            <a:pPr marL="0" indent="0">
              <a:buNone/>
            </a:pPr>
            <a:r>
              <a:rPr lang="en-US" dirty="0"/>
              <a:t>    Similar changes to F and B matrix.  Add values to m+1th cell from process level information.</a:t>
            </a:r>
          </a:p>
        </p:txBody>
      </p:sp>
    </p:spTree>
    <p:extLst>
      <p:ext uri="{BB962C8B-B14F-4D97-AF65-F5344CB8AC3E}">
        <p14:creationId xmlns:p14="http://schemas.microsoft.com/office/powerpoint/2010/main" val="357818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A59-B30A-4FB1-BAC3-02EA9F518CE9}"/>
              </a:ext>
            </a:extLst>
          </p:cNvPr>
          <p:cNvSpPr>
            <a:spLocks noGrp="1"/>
          </p:cNvSpPr>
          <p:nvPr>
            <p:ph type="title"/>
          </p:nvPr>
        </p:nvSpPr>
        <p:spPr>
          <a:xfrm>
            <a:off x="1790221" y="269003"/>
            <a:ext cx="8406508" cy="512232"/>
          </a:xfrm>
        </p:spPr>
        <p:txBody>
          <a:bodyPr>
            <a:normAutofit fontScale="90000"/>
          </a:bodyPr>
          <a:lstStyle/>
          <a:p>
            <a:r>
              <a:rPr lang="en-US" b="1" dirty="0"/>
              <a:t>Algorithm</a:t>
            </a:r>
            <a:r>
              <a:rPr lang="en-US" dirty="0"/>
              <a:t> </a:t>
            </a:r>
          </a:p>
        </p:txBody>
      </p:sp>
      <p:sp>
        <p:nvSpPr>
          <p:cNvPr id="3" name="Content Placeholder 2">
            <a:extLst>
              <a:ext uri="{FF2B5EF4-FFF2-40B4-BE49-F238E27FC236}">
                <a16:creationId xmlns:a16="http://schemas.microsoft.com/office/drawing/2014/main" id="{2EF9CB01-E514-440D-8E96-F81B77BF4B00}"/>
              </a:ext>
            </a:extLst>
          </p:cNvPr>
          <p:cNvSpPr>
            <a:spLocks noGrp="1"/>
          </p:cNvSpPr>
          <p:nvPr>
            <p:ph idx="1"/>
          </p:nvPr>
        </p:nvSpPr>
        <p:spPr>
          <a:xfrm>
            <a:off x="1393795" y="890725"/>
            <a:ext cx="10679836" cy="5698272"/>
          </a:xfrm>
        </p:spPr>
        <p:txBody>
          <a:bodyPr>
            <a:normAutofit fontScale="92500" lnSpcReduction="10000"/>
          </a:bodyPr>
          <a:lstStyle/>
          <a:p>
            <a:r>
              <a:rPr lang="en-US" sz="2000" dirty="0"/>
              <a:t>Search the process NAICS code in the economy model NAICS codes list. </a:t>
            </a:r>
          </a:p>
          <a:p>
            <a:pPr marL="0" indent="0">
              <a:buNone/>
            </a:pPr>
            <a:r>
              <a:rPr lang="en-US" sz="2000" dirty="0"/>
              <a:t>     </a:t>
            </a:r>
            <a:r>
              <a:rPr lang="en-US" sz="2000" b="1" dirty="0"/>
              <a:t>If found – Rebuild V matrix with a new sector. The process output mult</a:t>
            </a:r>
            <a:r>
              <a:rPr lang="en-US" sz="2000" dirty="0"/>
              <a:t>iplied with      price and scale to one year goes to the [m+1, m+1] cell of the V matrix. Additionally subtract the process output multiplied with price and scale to one year from the corresponding cell whose NAICS code matched with the process. There are easy formulas that do that. All we need is a simple match logic to create some additional matrices for these calculations. I will explain during the meeting. </a:t>
            </a:r>
          </a:p>
          <a:p>
            <a:pPr marL="0" indent="0">
              <a:buNone/>
            </a:pPr>
            <a:r>
              <a:rPr lang="en-US" sz="2000" b="1" dirty="0"/>
              <a:t>                      Rebuild U matrix by adding </a:t>
            </a:r>
            <a:r>
              <a:rPr lang="en-US" sz="2000" dirty="0"/>
              <a:t>process input values multiplied with price and scaled to one year in the [m+1]</a:t>
            </a:r>
            <a:r>
              <a:rPr lang="en-US" sz="2000" dirty="0" err="1"/>
              <a:t>th</a:t>
            </a:r>
            <a:r>
              <a:rPr lang="en-US" sz="2000" dirty="0"/>
              <a:t> column of the use matrix by matching NAICS input flow codes with NAICS economy model codes. Additionally subtract the process inputs multiplied with price and scale to one year from the corresponding cell whose NAICS code matched with the process input flows. There are easy formulas that do that. All we need is a simple match logic to create some additional matrices for these calculations. I will explain during the meeting. </a:t>
            </a:r>
          </a:p>
          <a:p>
            <a:pPr marL="0" indent="0">
              <a:buNone/>
            </a:pPr>
            <a:r>
              <a:rPr lang="en-US" sz="2000" dirty="0"/>
              <a:t>Similar changes to F and B matrix.  Add values to m+1th cell from process level information.</a:t>
            </a:r>
          </a:p>
          <a:p>
            <a:pPr marL="0" indent="0">
              <a:buNone/>
            </a:pPr>
            <a:r>
              <a:rPr lang="en-US" sz="2000" dirty="0"/>
              <a:t>The additional step that we are doing in this part is called </a:t>
            </a:r>
            <a:r>
              <a:rPr lang="en-US" sz="2000" b="1" dirty="0"/>
              <a:t>disaggregation. It will be helpful if this is programmed as a separate module because it will be again used at intermediate steps in the model generation algorithm later. </a:t>
            </a:r>
          </a:p>
        </p:txBody>
      </p:sp>
    </p:spTree>
    <p:extLst>
      <p:ext uri="{BB962C8B-B14F-4D97-AF65-F5344CB8AC3E}">
        <p14:creationId xmlns:p14="http://schemas.microsoft.com/office/powerpoint/2010/main" val="400518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ED12-0DF1-4E49-8C97-23F5FE36AC84}"/>
              </a:ext>
            </a:extLst>
          </p:cNvPr>
          <p:cNvSpPr>
            <a:spLocks noGrp="1"/>
          </p:cNvSpPr>
          <p:nvPr>
            <p:ph type="title"/>
          </p:nvPr>
        </p:nvSpPr>
        <p:spPr/>
        <p:txBody>
          <a:bodyPr/>
          <a:lstStyle/>
          <a:p>
            <a:r>
              <a:rPr lang="en-US" dirty="0"/>
              <a:t>Ending the first part</a:t>
            </a:r>
          </a:p>
        </p:txBody>
      </p:sp>
      <p:sp>
        <p:nvSpPr>
          <p:cNvPr id="3" name="Content Placeholder 2">
            <a:extLst>
              <a:ext uri="{FF2B5EF4-FFF2-40B4-BE49-F238E27FC236}">
                <a16:creationId xmlns:a16="http://schemas.microsoft.com/office/drawing/2014/main" id="{BDB315C1-B298-4C8D-B960-70DA7A87B6A0}"/>
              </a:ext>
            </a:extLst>
          </p:cNvPr>
          <p:cNvSpPr>
            <a:spLocks noGrp="1"/>
          </p:cNvSpPr>
          <p:nvPr>
            <p:ph idx="1"/>
          </p:nvPr>
        </p:nvSpPr>
        <p:spPr>
          <a:xfrm>
            <a:off x="2251861" y="1264555"/>
            <a:ext cx="8915400" cy="3777622"/>
          </a:xfrm>
        </p:spPr>
        <p:txBody>
          <a:bodyPr/>
          <a:lstStyle/>
          <a:p>
            <a:pPr marL="0" indent="0">
              <a:buNone/>
            </a:pPr>
            <a:r>
              <a:rPr lang="en-US" dirty="0"/>
              <a:t>Once these new matrices have been created, we can use the SPA code for performing the calculations and get SPA results. </a:t>
            </a:r>
          </a:p>
          <a:p>
            <a:pPr marL="0" indent="0">
              <a:buNone/>
            </a:pPr>
            <a:r>
              <a:rPr lang="en-US" dirty="0"/>
              <a:t>This ends the first part of the calculations.  </a:t>
            </a:r>
          </a:p>
          <a:p>
            <a:pPr marL="0" indent="0">
              <a:buNone/>
            </a:pPr>
            <a:r>
              <a:rPr lang="en-US" b="1" dirty="0"/>
              <a:t>I guess a good place to pause would be here </a:t>
            </a:r>
            <a:r>
              <a:rPr lang="en-US" dirty="0"/>
              <a:t>before moving on to the next part. So I expect to have the interface perform these calculations before moving forward. The results would look like this. </a:t>
            </a:r>
            <a:endParaRPr lang="en-US" b="1" dirty="0"/>
          </a:p>
          <a:p>
            <a:endParaRPr lang="en-US" dirty="0"/>
          </a:p>
        </p:txBody>
      </p:sp>
      <p:sp>
        <p:nvSpPr>
          <p:cNvPr id="4" name="TextBox 3">
            <a:extLst>
              <a:ext uri="{FF2B5EF4-FFF2-40B4-BE49-F238E27FC236}">
                <a16:creationId xmlns:a16="http://schemas.microsoft.com/office/drawing/2014/main" id="{E7EBE3B7-A796-40C2-B99E-8A2E3EFC2B42}"/>
              </a:ext>
            </a:extLst>
          </p:cNvPr>
          <p:cNvSpPr txBox="1"/>
          <p:nvPr/>
        </p:nvSpPr>
        <p:spPr>
          <a:xfrm>
            <a:off x="4293725" y="3387878"/>
            <a:ext cx="4063933" cy="3308598"/>
          </a:xfrm>
          <a:prstGeom prst="rect">
            <a:avLst/>
          </a:prstGeom>
          <a:noFill/>
        </p:spPr>
        <p:txBody>
          <a:bodyPr wrap="none" rtlCol="0">
            <a:spAutoFit/>
          </a:bodyPr>
          <a:lstStyle/>
          <a:p>
            <a:r>
              <a:rPr lang="en-US" sz="1100" dirty="0"/>
              <a:t> 384           </a:t>
            </a:r>
          </a:p>
          <a:p>
            <a:r>
              <a:rPr lang="en-US" sz="1100" dirty="0"/>
              <a:t>0.000028  384    zero order       0.002119   </a:t>
            </a:r>
          </a:p>
          <a:p>
            <a:r>
              <a:rPr lang="en-US" sz="1100" dirty="0"/>
              <a:t>0.184706   22----248----384    second order   14.175505    </a:t>
            </a:r>
          </a:p>
          <a:p>
            <a:r>
              <a:rPr lang="en-US" sz="1100" dirty="0"/>
              <a:t>0.124531  22----384   first order 9.557308   </a:t>
            </a:r>
          </a:p>
          <a:p>
            <a:r>
              <a:rPr lang="en-US" sz="1100" dirty="0"/>
              <a:t>0.067894  248----384   first order 5.210662   </a:t>
            </a:r>
          </a:p>
          <a:p>
            <a:r>
              <a:rPr lang="en-US" sz="1100" dirty="0"/>
              <a:t>0.055437  198----384   first order 4.254624   </a:t>
            </a:r>
          </a:p>
          <a:p>
            <a:r>
              <a:rPr lang="en-US" sz="1100" dirty="0"/>
              <a:t>0.038931  249----384   first order 2.987814   </a:t>
            </a:r>
          </a:p>
          <a:p>
            <a:r>
              <a:rPr lang="en-US" sz="1100" dirty="0"/>
              <a:t>0.031219   1----198----384    second order   2.395986    </a:t>
            </a:r>
          </a:p>
          <a:p>
            <a:r>
              <a:rPr lang="en-US" sz="1100" dirty="0"/>
              <a:t>0.025648   22----249----384    second order   1.968412    </a:t>
            </a:r>
          </a:p>
          <a:p>
            <a:r>
              <a:rPr lang="en-US" sz="1100" dirty="0"/>
              <a:t>0.023611   282----198----384    second order   1.812051    </a:t>
            </a:r>
          </a:p>
          <a:p>
            <a:r>
              <a:rPr lang="en-US" sz="1100" dirty="0"/>
              <a:t>0.012216   22----248----248----384    third order   0.937549     </a:t>
            </a:r>
          </a:p>
          <a:p>
            <a:r>
              <a:rPr lang="en-US" sz="1100" dirty="0"/>
              <a:t>0.011893   245----249----384    second order   0.912739    </a:t>
            </a:r>
          </a:p>
          <a:p>
            <a:r>
              <a:rPr lang="en-US" sz="1100" dirty="0"/>
              <a:t>0.010717   22----1----198----384    third order   0.822482     </a:t>
            </a:r>
          </a:p>
          <a:p>
            <a:r>
              <a:rPr lang="en-US" sz="1100" dirty="0"/>
              <a:t>0.010391   280----198----384    second order   0.797442    </a:t>
            </a:r>
          </a:p>
          <a:p>
            <a:r>
              <a:rPr lang="en-US" sz="1100" dirty="0"/>
              <a:t>0.009290   22----198----384    second order   0.712948    </a:t>
            </a:r>
          </a:p>
          <a:p>
            <a:r>
              <a:rPr lang="en-US" sz="1100" dirty="0"/>
              <a:t>0.005664   241----248----384    second order   0.434669    </a:t>
            </a:r>
          </a:p>
          <a:p>
            <a:r>
              <a:rPr lang="en-US" sz="1100" dirty="0"/>
              <a:t>0.005214   280----249----384    second order   0.400165    </a:t>
            </a:r>
          </a:p>
          <a:p>
            <a:r>
              <a:rPr lang="en-US" sz="1100" dirty="0"/>
              <a:t>0.005163   198----198----384    second order   0.396206    </a:t>
            </a:r>
          </a:p>
          <a:p>
            <a:r>
              <a:rPr lang="en-US" sz="1100" dirty="0"/>
              <a:t>0.004916   245----245----249----384    third order   0.37726</a:t>
            </a:r>
          </a:p>
        </p:txBody>
      </p:sp>
    </p:spTree>
    <p:extLst>
      <p:ext uri="{BB962C8B-B14F-4D97-AF65-F5344CB8AC3E}">
        <p14:creationId xmlns:p14="http://schemas.microsoft.com/office/powerpoint/2010/main" val="30521654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TotalTime>
  <Words>831</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Example for Interface</vt:lpstr>
      <vt:lpstr>Initial Inputs for the algorithm</vt:lpstr>
      <vt:lpstr>Initial Inputs for the algorithm</vt:lpstr>
      <vt:lpstr>Algorithm </vt:lpstr>
      <vt:lpstr>Algorithm </vt:lpstr>
      <vt:lpstr>Ending the first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for Interface</dc:title>
  <dc:creator>Ghosh, TAPAJYOTI</dc:creator>
  <cp:lastModifiedBy>Ghosh, TAPAJYOTI</cp:lastModifiedBy>
  <cp:revision>10</cp:revision>
  <dcterms:created xsi:type="dcterms:W3CDTF">2018-01-19T15:22:35Z</dcterms:created>
  <dcterms:modified xsi:type="dcterms:W3CDTF">2018-01-21T02:38:35Z</dcterms:modified>
</cp:coreProperties>
</file>