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9C1010"/>
    <a:srgbClr val="AE1212"/>
    <a:srgbClr val="4472C4"/>
    <a:srgbClr val="F1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61C1-56F3-4061-AC1E-AF7A61945ED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5FB5-0CF5-4885-A93D-4615B707A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5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8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7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C5FB5-0CF5-4885-A93D-4615B707AA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A204C-819A-812D-E331-9A0F8C30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065ED-3EB5-675A-F14D-29210E9A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16B5D-0BFA-BC0A-7E2D-3F5203B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2F1D6-0D3F-E2B4-4FCF-3719A8C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5A9D-246B-8A3F-B88E-F424667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C27B-23DF-87F3-4942-BCBC6B6E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12F02-C9B2-07FA-D81F-BD0A5EEA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E6F9-B0D3-8A20-DCE1-487E1F0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FB48-B1FC-D3B8-3F24-32B0D13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24547-B994-0F2C-3D17-FDBFBADD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B0917-48E3-E668-0F45-7E5412F9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B7C69-2AAB-683D-E8C8-C1FA891DB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8D8A5-7A66-B135-AA94-77D9DFAD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EE551-8B72-D911-A51D-47844633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5E77-6C9F-AAEB-F206-711F8530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6A491-72E5-F120-DA53-6C05886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13D98-689B-2EB3-19BA-53E829F9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11C1D-F913-4E96-25BD-0886D33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8A3DF-20EA-C5CC-3C91-562BE9EB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39C8-96ED-A0E2-D9DD-2F0882B7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D559-3119-B0AF-879C-71264E16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4F299-AEE7-423F-2EFB-39C00089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75964-A6AA-A754-6597-6473866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D9D9-51F8-EBFE-6933-564D67F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C19F-07F0-21F0-A91B-672D8D5A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941B-E4BD-C316-34CA-3F6E84CD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04BE-4E41-DDE7-B7B6-D501A175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A7FA8-82B5-5E05-3FBC-13CEB671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0397D-2F86-0B71-9A45-4499C9FC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F76D8-DC2D-0641-B8E9-7E50312E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B5DFA-5361-9F23-3814-42DA08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B875-9678-3DE7-5115-B15D719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C714-9060-BB24-D7EF-23836C7D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A81AC-AB3D-7400-CDB9-EA88620A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E65FD-385E-4FE7-7B26-5D293EF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C7529-B5C6-1225-2AE9-8F11EF40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B8108E-E378-3979-E29F-95CECF24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5AAFA-C6F1-F24A-BA1C-E2C0BC00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11894-EC52-724C-697F-534F04D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FA7E-3D04-E1ED-B932-9F5EA01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C94B5-158D-53D2-D1CB-A5BB33B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415BE-62EB-4BE5-D7AB-2FCCD49E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D9AAF-59DD-4D58-D8D9-D6FACEB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51933-90B2-2E39-BC88-206A657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533BC-0291-B32F-1E77-8775A41F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BED6C-D669-15BF-6319-A98B8089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D95A-365A-0DA8-3522-9C74A55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42D0B-B61E-0712-9E8D-1894EDDA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F3F65-B943-045E-B135-3BFFD25C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0ACF1-BAEA-395D-CD29-5A7F7CC7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20E4-5CEA-8309-0C28-FAB7FB4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35FB3-095D-DAC2-D679-62140EC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E411-43EE-4FA9-2014-816B70D7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37797-0A05-4A2F-ACEA-4FC777B4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78A32-A7A7-B234-2D58-8BCF90F7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58327-5543-3E3B-1DA8-F61533EB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83258-63BE-77EA-D1ED-CF34EB73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3CFC5-12D0-0FEB-2AE1-579B3B0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2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D9BF9-B290-F2A2-419B-A2727F45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C3F8-1CB0-7E83-50AB-5FBE61C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B1D5-9C14-00A6-EFFB-EA18DC9F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785-C7D7-4342-BC4E-7AADEE66EF15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AD32B-29A1-32EF-A800-84502DC2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7854-09A4-5FDC-F91D-B25D6F36A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82BB-3E68-49A9-89ED-88DA7160D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image" Target="../media/image1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0872247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一个吞吐的柱状图，展示我们可以实现更高的吞吐</a:t>
            </a:r>
          </a:p>
        </p:txBody>
      </p:sp>
    </p:spTree>
    <p:extLst>
      <p:ext uri="{BB962C8B-B14F-4D97-AF65-F5344CB8AC3E}">
        <p14:creationId xmlns:p14="http://schemas.microsoft.com/office/powerpoint/2010/main" val="3099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244-79CF-1C55-F3A9-1B70ADD9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696" y="3429000"/>
            <a:ext cx="11239894" cy="282804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一个时延和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的横板柱状图</a:t>
            </a:r>
            <a:br>
              <a:rPr lang="en-US" altLang="zh-CN" sz="3600" b="1" dirty="0"/>
            </a:br>
            <a:r>
              <a:rPr lang="zh-CN" altLang="en-US" sz="3600" b="1" dirty="0"/>
              <a:t>展示我们可以实现更低的时延和</a:t>
            </a:r>
            <a:r>
              <a:rPr lang="en-US" altLang="zh-CN" sz="3600" b="1" dirty="0"/>
              <a:t>CPU</a:t>
            </a:r>
            <a:r>
              <a:rPr lang="zh-CN" altLang="en-US" sz="3600" b="1" dirty="0"/>
              <a:t>开销</a:t>
            </a:r>
          </a:p>
        </p:txBody>
      </p:sp>
    </p:spTree>
    <p:extLst>
      <p:ext uri="{BB962C8B-B14F-4D97-AF65-F5344CB8AC3E}">
        <p14:creationId xmlns:p14="http://schemas.microsoft.com/office/powerpoint/2010/main" val="12134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082068-82A6-2B6F-8D33-D08E32C544F0}"/>
              </a:ext>
            </a:extLst>
          </p:cNvPr>
          <p:cNvSpPr txBox="1"/>
          <p:nvPr/>
        </p:nvSpPr>
        <p:spPr>
          <a:xfrm>
            <a:off x="655782" y="986391"/>
            <a:ext cx="12191999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凌波智能网卡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微信图片_20231220161213">
            <a:extLst>
              <a:ext uri="{FF2B5EF4-FFF2-40B4-BE49-F238E27FC236}">
                <a16:creationId xmlns:a16="http://schemas.microsoft.com/office/drawing/2014/main" id="{38DA68FB-2C6D-A4B7-D4A9-5826DD330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249" y="541176"/>
            <a:ext cx="2437434" cy="2123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16920E-3487-E4E1-7C4A-D3D9BADDA466}"/>
              </a:ext>
            </a:extLst>
          </p:cNvPr>
          <p:cNvSpPr/>
          <p:nvPr/>
        </p:nvSpPr>
        <p:spPr>
          <a:xfrm>
            <a:off x="147781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50FDCC-7A90-239E-1A64-B276BC2C6F5C}"/>
              </a:ext>
            </a:extLst>
          </p:cNvPr>
          <p:cNvCxnSpPr/>
          <p:nvPr/>
        </p:nvCxnSpPr>
        <p:spPr>
          <a:xfrm>
            <a:off x="341746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822D4CF-B3B8-3B02-B04C-ADA21A0885C0}"/>
              </a:ext>
            </a:extLst>
          </p:cNvPr>
          <p:cNvSpPr/>
          <p:nvPr/>
        </p:nvSpPr>
        <p:spPr>
          <a:xfrm>
            <a:off x="3154217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38977E0-E49F-03D1-A9F6-FA62C7BAFB58}"/>
              </a:ext>
            </a:extLst>
          </p:cNvPr>
          <p:cNvCxnSpPr/>
          <p:nvPr/>
        </p:nvCxnSpPr>
        <p:spPr>
          <a:xfrm>
            <a:off x="3348182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E57258D-6C2A-BFBA-B656-0C32C498E101}"/>
              </a:ext>
            </a:extLst>
          </p:cNvPr>
          <p:cNvSpPr/>
          <p:nvPr/>
        </p:nvSpPr>
        <p:spPr>
          <a:xfrm>
            <a:off x="6179127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9D77892-908F-9E18-E39D-D95564FE2CB8}"/>
              </a:ext>
            </a:extLst>
          </p:cNvPr>
          <p:cNvCxnSpPr/>
          <p:nvPr/>
        </p:nvCxnSpPr>
        <p:spPr>
          <a:xfrm>
            <a:off x="6373092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8D6A41E-C9D8-06C6-4CCB-AF953AE7534B}"/>
              </a:ext>
            </a:extLst>
          </p:cNvPr>
          <p:cNvSpPr/>
          <p:nvPr/>
        </p:nvSpPr>
        <p:spPr>
          <a:xfrm>
            <a:off x="9167090" y="2673923"/>
            <a:ext cx="2886365" cy="32327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2B768E-EE7E-9274-097D-454C16995543}"/>
              </a:ext>
            </a:extLst>
          </p:cNvPr>
          <p:cNvCxnSpPr/>
          <p:nvPr/>
        </p:nvCxnSpPr>
        <p:spPr>
          <a:xfrm>
            <a:off x="9361055" y="3415145"/>
            <a:ext cx="2429163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7BA81698-4E09-E8B8-DA40-1035147DBD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7031" y="2831984"/>
            <a:ext cx="196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高扩展性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A72D0883-8C92-2E58-3C40-018FD5DD74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71176" y="2831984"/>
            <a:ext cx="196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676B26DE-C0FC-D316-661A-CD337768AEC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240667" y="2831984"/>
            <a:ext cx="1961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强兼容性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E51C10D-437C-D59C-38C4-D216ACADB31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47103" y="2831984"/>
            <a:ext cx="196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高性价比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D3911A-7F1B-39FB-B08C-647E55F3904C}"/>
              </a:ext>
            </a:extLst>
          </p:cNvPr>
          <p:cNvSpPr txBox="1"/>
          <p:nvPr/>
        </p:nvSpPr>
        <p:spPr>
          <a:xfrm>
            <a:off x="230908" y="3546764"/>
            <a:ext cx="27616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</a:t>
            </a:r>
            <a:r>
              <a:rPr lang="en-US" altLang="zh-CN" sz="1400" dirty="0">
                <a:solidFill>
                  <a:schemeClr val="bg1"/>
                </a:solidFill>
              </a:rPr>
              <a:t>RDMA</a:t>
            </a:r>
            <a:r>
              <a:rPr lang="zh-CN" altLang="en-US" sz="1400" dirty="0">
                <a:solidFill>
                  <a:schemeClr val="bg1"/>
                </a:solidFill>
              </a:rPr>
              <a:t>网络协议</a:t>
            </a:r>
            <a:r>
              <a:rPr lang="en-US" altLang="zh-CN" sz="1400" dirty="0">
                <a:solidFill>
                  <a:schemeClr val="bg1"/>
                </a:solidFill>
              </a:rPr>
              <a:t>HP4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支撑万卡规模集群互联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自研高性能流调度方案</a:t>
            </a:r>
            <a:r>
              <a:rPr lang="en-US" altLang="zh-CN" sz="1400" dirty="0">
                <a:solidFill>
                  <a:schemeClr val="bg1"/>
                </a:solidFill>
              </a:rPr>
              <a:t>QCLIMB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自研高性能传输控制方案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相关技术被领域</a:t>
            </a:r>
            <a:r>
              <a:rPr lang="en-US" altLang="zh-CN" sz="1400" dirty="0">
                <a:solidFill>
                  <a:schemeClr val="bg1"/>
                </a:solidFill>
              </a:rPr>
              <a:t>TOP</a:t>
            </a:r>
            <a:r>
              <a:rPr lang="zh-CN" altLang="en-US" sz="1400" dirty="0">
                <a:solidFill>
                  <a:schemeClr val="bg1"/>
                </a:solidFill>
              </a:rPr>
              <a:t>会议收录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197F2A-B5F4-31EE-D12F-0D2631429E8F}"/>
              </a:ext>
            </a:extLst>
          </p:cNvPr>
          <p:cNvSpPr txBox="1"/>
          <p:nvPr/>
        </p:nvSpPr>
        <p:spPr>
          <a:xfrm>
            <a:off x="3255817" y="3569855"/>
            <a:ext cx="27616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自研单卡</a:t>
            </a:r>
            <a:r>
              <a:rPr lang="en-US" altLang="zh-CN" sz="1400" dirty="0">
                <a:solidFill>
                  <a:schemeClr val="bg1"/>
                </a:solidFill>
              </a:rPr>
              <a:t>100K</a:t>
            </a:r>
            <a:r>
              <a:rPr lang="zh-CN" altLang="en-US" sz="1400" dirty="0">
                <a:solidFill>
                  <a:schemeClr val="bg1"/>
                </a:solidFill>
              </a:rPr>
              <a:t>高并发连接方案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软硬结合的并发调度机制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软件：基于</a:t>
            </a:r>
            <a:r>
              <a:rPr lang="en-US" altLang="zh-CN" sz="1400" dirty="0">
                <a:solidFill>
                  <a:schemeClr val="bg1"/>
                </a:solidFill>
              </a:rPr>
              <a:t>P4</a:t>
            </a:r>
            <a:r>
              <a:rPr lang="zh-CN" altLang="en-US" sz="1400" dirty="0">
                <a:solidFill>
                  <a:schemeClr val="bg1"/>
                </a:solidFill>
              </a:rPr>
              <a:t>的高并发流聚合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硬件：基于状态压缩的连接维护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8B2637-C936-7687-1B3D-3958FC0B948B}"/>
              </a:ext>
            </a:extLst>
          </p:cNvPr>
          <p:cNvSpPr txBox="1"/>
          <p:nvPr/>
        </p:nvSpPr>
        <p:spPr>
          <a:xfrm>
            <a:off x="6234544" y="3574473"/>
            <a:ext cx="2761674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兼容国产操作系统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适配国产</a:t>
            </a:r>
            <a:r>
              <a:rPr lang="en-US" altLang="zh-CN" sz="1400" dirty="0">
                <a:solidFill>
                  <a:schemeClr val="bg1"/>
                </a:solidFill>
              </a:rPr>
              <a:t>CPU</a:t>
            </a:r>
            <a:r>
              <a:rPr lang="zh-CN" altLang="en-US" sz="1400" dirty="0">
                <a:solidFill>
                  <a:schemeClr val="bg1"/>
                </a:solidFill>
              </a:rPr>
              <a:t>体系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加速国产</a:t>
            </a:r>
            <a:r>
              <a:rPr lang="en-US" altLang="zh-CN" sz="1400" dirty="0">
                <a:solidFill>
                  <a:schemeClr val="bg1"/>
                </a:solidFill>
              </a:rPr>
              <a:t>GPU</a:t>
            </a:r>
            <a:r>
              <a:rPr lang="zh-CN" altLang="en-US" sz="1400" dirty="0">
                <a:solidFill>
                  <a:schemeClr val="bg1"/>
                </a:solidFill>
              </a:rPr>
              <a:t>训练速度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支撑国产信创体系架构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AB519D-7272-B2DA-BC09-54CCADADFA28}"/>
              </a:ext>
            </a:extLst>
          </p:cNvPr>
          <p:cNvSpPr txBox="1"/>
          <p:nvPr/>
        </p:nvSpPr>
        <p:spPr>
          <a:xfrm>
            <a:off x="9296399" y="3588328"/>
            <a:ext cx="2761674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即插即用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支持开放以太网，无需专用设备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降低</a:t>
            </a:r>
            <a:r>
              <a:rPr lang="en-US" altLang="zh-CN" sz="1400" dirty="0">
                <a:solidFill>
                  <a:schemeClr val="bg1"/>
                </a:solidFill>
              </a:rPr>
              <a:t>86%</a:t>
            </a:r>
            <a:r>
              <a:rPr lang="zh-CN" altLang="en-US" sz="1400" dirty="0">
                <a:solidFill>
                  <a:schemeClr val="bg1"/>
                </a:solidFill>
              </a:rPr>
              <a:t>的组网成本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27A0-0BE9-2E9B-803A-2CCC5E4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EA3B2-7A47-C442-3F94-334BE80B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67D1F3-3505-967D-FF60-7D689C3DE6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6000">
                <a:schemeClr val="tx1">
                  <a:lumMod val="85000"/>
                  <a:lumOff val="15000"/>
                </a:schemeClr>
              </a:gs>
              <a:gs pos="100000">
                <a:srgbClr val="262626"/>
              </a:gs>
              <a:gs pos="58000">
                <a:schemeClr val="tx1">
                  <a:lumMod val="85000"/>
                  <a:lumOff val="15000"/>
                </a:schemeClr>
              </a:gs>
              <a:gs pos="69000">
                <a:schemeClr val="tx1">
                  <a:lumMod val="85000"/>
                  <a:lumOff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7B0B25-7BB4-8E4F-1401-982B10AC6658}"/>
              </a:ext>
            </a:extLst>
          </p:cNvPr>
          <p:cNvSpPr txBox="1"/>
          <p:nvPr/>
        </p:nvSpPr>
        <p:spPr>
          <a:xfrm>
            <a:off x="-138546" y="1208064"/>
            <a:ext cx="1219199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赶超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CX-5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网卡，性能全面领先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A778BE-AA70-89F6-BD03-DA7F3F3116E6}"/>
              </a:ext>
            </a:extLst>
          </p:cNvPr>
          <p:cNvSpPr/>
          <p:nvPr/>
        </p:nvSpPr>
        <p:spPr>
          <a:xfrm>
            <a:off x="563418" y="2706255"/>
            <a:ext cx="5467927" cy="392545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68D7C1-5B24-6515-8EAC-D0DBAD5CAC7E}"/>
              </a:ext>
            </a:extLst>
          </p:cNvPr>
          <p:cNvSpPr/>
          <p:nvPr/>
        </p:nvSpPr>
        <p:spPr>
          <a:xfrm>
            <a:off x="535709" y="2715491"/>
            <a:ext cx="5495636" cy="5172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凌波 智能网卡</a:t>
            </a:r>
          </a:p>
        </p:txBody>
      </p:sp>
      <p:pic>
        <p:nvPicPr>
          <p:cNvPr id="8" name="图片 7" descr="微信图片_20231220161213">
            <a:extLst>
              <a:ext uri="{FF2B5EF4-FFF2-40B4-BE49-F238E27FC236}">
                <a16:creationId xmlns:a16="http://schemas.microsoft.com/office/drawing/2014/main" id="{CA1A6E68-9D31-B7FB-8DC6-70A1C70602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37066" y="2048782"/>
            <a:ext cx="1607952" cy="1400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CBAA74-B542-5894-B3B7-64C94F9E7D50}"/>
              </a:ext>
            </a:extLst>
          </p:cNvPr>
          <p:cNvSpPr/>
          <p:nvPr/>
        </p:nvSpPr>
        <p:spPr>
          <a:xfrm>
            <a:off x="6211454" y="2701637"/>
            <a:ext cx="5518728" cy="39254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7300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78A54B-0F9B-CFC8-A956-A8A0BC0A414E}"/>
              </a:ext>
            </a:extLst>
          </p:cNvPr>
          <p:cNvSpPr/>
          <p:nvPr/>
        </p:nvSpPr>
        <p:spPr>
          <a:xfrm>
            <a:off x="6202216" y="2710873"/>
            <a:ext cx="5537201" cy="517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CX-5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智能网卡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A69DBD-165A-85AC-310E-B2589A068B1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17" y="2244435"/>
            <a:ext cx="2099117" cy="102853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99FAF7-349B-CF41-D426-C204C9A94F38}"/>
              </a:ext>
            </a:extLst>
          </p:cNvPr>
          <p:cNvCxnSpPr>
            <a:cxnSpLocks/>
          </p:cNvCxnSpPr>
          <p:nvPr/>
        </p:nvCxnSpPr>
        <p:spPr>
          <a:xfrm>
            <a:off x="1020619" y="4015509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FE89EC-8284-DEB5-7DAF-44EC07F1809E}"/>
              </a:ext>
            </a:extLst>
          </p:cNvPr>
          <p:cNvCxnSpPr>
            <a:cxnSpLocks/>
          </p:cNvCxnSpPr>
          <p:nvPr/>
        </p:nvCxnSpPr>
        <p:spPr>
          <a:xfrm>
            <a:off x="1020619" y="4703618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48DDD89-58FC-A2E1-DDED-5B2E481884A1}"/>
              </a:ext>
            </a:extLst>
          </p:cNvPr>
          <p:cNvCxnSpPr>
            <a:cxnSpLocks/>
          </p:cNvCxnSpPr>
          <p:nvPr/>
        </p:nvCxnSpPr>
        <p:spPr>
          <a:xfrm>
            <a:off x="1020619" y="5410200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3C706C3-1937-C505-99FD-D968E46CDD80}"/>
              </a:ext>
            </a:extLst>
          </p:cNvPr>
          <p:cNvCxnSpPr>
            <a:cxnSpLocks/>
          </p:cNvCxnSpPr>
          <p:nvPr/>
        </p:nvCxnSpPr>
        <p:spPr>
          <a:xfrm>
            <a:off x="1020619" y="6112163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F425D7-7338-28EB-BA9A-38E7C9D0E1A7}"/>
              </a:ext>
            </a:extLst>
          </p:cNvPr>
          <p:cNvCxnSpPr>
            <a:cxnSpLocks/>
          </p:cNvCxnSpPr>
          <p:nvPr/>
        </p:nvCxnSpPr>
        <p:spPr>
          <a:xfrm>
            <a:off x="6659419" y="4038600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A8DA33-39F4-AE3E-6A66-20584A283957}"/>
              </a:ext>
            </a:extLst>
          </p:cNvPr>
          <p:cNvCxnSpPr>
            <a:cxnSpLocks/>
          </p:cNvCxnSpPr>
          <p:nvPr/>
        </p:nvCxnSpPr>
        <p:spPr>
          <a:xfrm>
            <a:off x="6659419" y="4726709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7536B49-1334-E342-DF9F-B79FC378B185}"/>
              </a:ext>
            </a:extLst>
          </p:cNvPr>
          <p:cNvCxnSpPr>
            <a:cxnSpLocks/>
          </p:cNvCxnSpPr>
          <p:nvPr/>
        </p:nvCxnSpPr>
        <p:spPr>
          <a:xfrm>
            <a:off x="6659419" y="5433291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3E782F-CB45-4BD8-C8E7-5A9A35B0B638}"/>
              </a:ext>
            </a:extLst>
          </p:cNvPr>
          <p:cNvCxnSpPr>
            <a:cxnSpLocks/>
          </p:cNvCxnSpPr>
          <p:nvPr/>
        </p:nvCxnSpPr>
        <p:spPr>
          <a:xfrm>
            <a:off x="6659419" y="6135254"/>
            <a:ext cx="459047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7">
            <a:extLst>
              <a:ext uri="{FF2B5EF4-FFF2-40B4-BE49-F238E27FC236}">
                <a16:creationId xmlns:a16="http://schemas.microsoft.com/office/drawing/2014/main" id="{7AE6B843-E86D-88FB-95D2-96E37816C48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5176" y="3626311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FE549CA0-BCA2-0C50-EB76-1A442A8701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80558" y="4342129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8ED71B1F-1E0B-78A6-9E9F-DCFE642E50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1322" y="5062566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并发支持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685E52A0-A491-327D-842A-F68BCAE2A2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558" y="5736820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集群支撑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D8585431-486B-66B5-702B-42A37C59DC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33212" y="3658639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7F0ABAFC-E373-B4FC-A961-C3F52B898F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28594" y="4374457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054272CF-CA9D-6C94-37F4-F34341ECC33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19358" y="5094894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并发支持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9F21E8C-F841-85E9-25D4-EF551DE3FB3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628594" y="5769148"/>
            <a:ext cx="196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集群支撑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D35C74ED-2D6A-FAB8-80FF-5ABF6BB4315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134776" y="3529330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200Gb/s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01D76736-EE69-3009-2215-FE05A5AB3EC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134776" y="4282094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500ns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6740B0C2-133B-68FC-DA81-BA2928B1EEE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134776" y="5002530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单卡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100K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13074D-62DD-44DF-592C-C8F58EBD5A3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34776" y="5695257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万卡集群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887E6C20-BCBC-6C62-21A2-571243763C0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801285" y="3506239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200Gb/s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7A19AEEC-A4B5-82B0-230D-027947F55F5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801285" y="4259003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500ns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5D15AD91-083B-E688-21E7-9184CB3F5300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801285" y="4979439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单卡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B20F20AE-FB9E-7D16-77A8-470D2EE969F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01285" y="5672166"/>
            <a:ext cx="19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千卡集群</a:t>
            </a:r>
            <a:endParaRPr 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5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1B1B"/>
              </a:solidFill>
            </a:endParaRPr>
          </a:p>
        </p:txBody>
      </p:sp>
      <p:pic>
        <p:nvPicPr>
          <p:cNvPr id="2" name="图片 1" descr="微信图片_20231220161213">
            <a:extLst>
              <a:ext uri="{FF2B5EF4-FFF2-40B4-BE49-F238E27FC236}">
                <a16:creationId xmlns:a16="http://schemas.microsoft.com/office/drawing/2014/main" id="{C444E564-6B1E-C3AC-F2AE-08B87A8C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542104"/>
            <a:ext cx="2946117" cy="256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C789D1-C034-D9BF-748E-9426DD3ADE95}"/>
              </a:ext>
            </a:extLst>
          </p:cNvPr>
          <p:cNvSpPr txBox="1"/>
          <p:nvPr/>
        </p:nvSpPr>
        <p:spPr>
          <a:xfrm>
            <a:off x="291223" y="3887256"/>
            <a:ext cx="291832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1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卓越吞吐</a:t>
            </a:r>
            <a:endParaRPr lang="en-US" altLang="zh-CN" sz="3600" dirty="0">
              <a:solidFill>
                <a:srgbClr val="F1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80D8A9-4AB4-35BC-034D-A935666F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73" y="1284960"/>
            <a:ext cx="7093578" cy="3371092"/>
          </a:xfrm>
          <a:prstGeom prst="rect">
            <a:avLst/>
          </a:prstGeom>
        </p:spPr>
      </p:pic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770AB9DF-5887-E04E-5E1F-4F9111F0BA48}"/>
              </a:ext>
            </a:extLst>
          </p:cNvPr>
          <p:cNvSpPr/>
          <p:nvPr/>
        </p:nvSpPr>
        <p:spPr>
          <a:xfrm>
            <a:off x="3297381" y="2022763"/>
            <a:ext cx="1006764" cy="1570182"/>
          </a:xfrm>
          <a:prstGeom prst="notchedRightArrow">
            <a:avLst/>
          </a:prstGeom>
          <a:gradFill flip="none" rotWithShape="1">
            <a:gsLst>
              <a:gs pos="0">
                <a:srgbClr val="1B1B1B"/>
              </a:gs>
              <a:gs pos="71000">
                <a:srgbClr val="F14040">
                  <a:alpha val="91000"/>
                </a:srgbClr>
              </a:gs>
              <a:gs pos="52000">
                <a:srgbClr val="F14040">
                  <a:alpha val="76000"/>
                </a:srgbClr>
              </a:gs>
              <a:gs pos="93000">
                <a:srgbClr val="F14040">
                  <a:alpha val="88000"/>
                </a:srgbClr>
              </a:gs>
              <a:gs pos="89000">
                <a:srgbClr val="F1404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8638F4-F422-4395-272F-25FDCFDD0D5E}"/>
              </a:ext>
            </a:extLst>
          </p:cNvPr>
          <p:cNvSpPr txBox="1"/>
          <p:nvPr/>
        </p:nvSpPr>
        <p:spPr>
          <a:xfrm>
            <a:off x="4710545" y="5033818"/>
            <a:ext cx="501534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测试条件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1*100Gbps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        ②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libibverbs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端点直连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AFB2F7-4909-D3F1-D141-6BF2AB48E845}"/>
              </a:ext>
            </a:extLst>
          </p:cNvPr>
          <p:cNvSpPr txBox="1"/>
          <p:nvPr/>
        </p:nvSpPr>
        <p:spPr>
          <a:xfrm>
            <a:off x="-314037" y="256719"/>
            <a:ext cx="1219199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Lingbo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智能网卡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以超高吞吐为网络赋能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A12D3A-0D9E-8DDC-DABD-3BC190F036FD}"/>
              </a:ext>
            </a:extLst>
          </p:cNvPr>
          <p:cNvSpPr txBox="1"/>
          <p:nvPr/>
        </p:nvSpPr>
        <p:spPr>
          <a:xfrm>
            <a:off x="4701309" y="4276437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后面有完整到</a:t>
            </a:r>
            <a:r>
              <a:rPr lang="en-US" altLang="zh-CN" b="1" dirty="0">
                <a:solidFill>
                  <a:srgbClr val="FF0000"/>
                </a:solidFill>
              </a:rPr>
              <a:t>4MB</a:t>
            </a:r>
            <a:r>
              <a:rPr lang="zh-CN" altLang="en-US" b="1" dirty="0">
                <a:solidFill>
                  <a:srgbClr val="FF0000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42882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1B1B"/>
              </a:solidFill>
            </a:endParaRPr>
          </a:p>
        </p:txBody>
      </p:sp>
      <p:pic>
        <p:nvPicPr>
          <p:cNvPr id="2" name="图片 1" descr="微信图片_20231220161213">
            <a:extLst>
              <a:ext uri="{FF2B5EF4-FFF2-40B4-BE49-F238E27FC236}">
                <a16:creationId xmlns:a16="http://schemas.microsoft.com/office/drawing/2014/main" id="{C444E564-6B1E-C3AC-F2AE-08B87A8C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542104"/>
            <a:ext cx="2946117" cy="256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C789D1-C034-D9BF-748E-9426DD3ADE95}"/>
              </a:ext>
            </a:extLst>
          </p:cNvPr>
          <p:cNvSpPr txBox="1"/>
          <p:nvPr/>
        </p:nvSpPr>
        <p:spPr>
          <a:xfrm>
            <a:off x="291223" y="3887256"/>
            <a:ext cx="291832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1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极低时延</a:t>
            </a:r>
            <a:endParaRPr lang="en-US" altLang="zh-CN" sz="3600" dirty="0">
              <a:solidFill>
                <a:srgbClr val="F1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770AB9DF-5887-E04E-5E1F-4F9111F0BA48}"/>
              </a:ext>
            </a:extLst>
          </p:cNvPr>
          <p:cNvSpPr/>
          <p:nvPr/>
        </p:nvSpPr>
        <p:spPr>
          <a:xfrm>
            <a:off x="3297381" y="2022763"/>
            <a:ext cx="1006764" cy="1570182"/>
          </a:xfrm>
          <a:prstGeom prst="notchedRightArrow">
            <a:avLst/>
          </a:prstGeom>
          <a:gradFill flip="none" rotWithShape="1">
            <a:gsLst>
              <a:gs pos="0">
                <a:srgbClr val="1B1B1B"/>
              </a:gs>
              <a:gs pos="71000">
                <a:srgbClr val="F14040">
                  <a:alpha val="91000"/>
                </a:srgbClr>
              </a:gs>
              <a:gs pos="52000">
                <a:srgbClr val="F14040">
                  <a:alpha val="76000"/>
                </a:srgbClr>
              </a:gs>
              <a:gs pos="93000">
                <a:srgbClr val="F14040">
                  <a:alpha val="88000"/>
                </a:srgbClr>
              </a:gs>
              <a:gs pos="89000">
                <a:srgbClr val="F1404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0C660-4644-B918-AC30-5D63C4F59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23" y="1271197"/>
            <a:ext cx="7060804" cy="33528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887872-D49B-9621-1D4D-AECAC0127D95}"/>
              </a:ext>
            </a:extLst>
          </p:cNvPr>
          <p:cNvSpPr txBox="1"/>
          <p:nvPr/>
        </p:nvSpPr>
        <p:spPr>
          <a:xfrm>
            <a:off x="4525818" y="5098473"/>
            <a:ext cx="501534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测试条件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1*100Gbps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        ②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libibverbs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端点直连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0B4F19-0EC3-8C68-E42F-3AE8ED6FB63E}"/>
              </a:ext>
            </a:extLst>
          </p:cNvPr>
          <p:cNvSpPr txBox="1"/>
          <p:nvPr/>
        </p:nvSpPr>
        <p:spPr>
          <a:xfrm>
            <a:off x="-314037" y="256719"/>
            <a:ext cx="1219199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Lingbo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智能网卡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以极低时延为应用领航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1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1B1B"/>
              </a:solidFill>
            </a:endParaRPr>
          </a:p>
        </p:txBody>
      </p:sp>
      <p:pic>
        <p:nvPicPr>
          <p:cNvPr id="2" name="图片 1" descr="微信图片_20231220161213">
            <a:extLst>
              <a:ext uri="{FF2B5EF4-FFF2-40B4-BE49-F238E27FC236}">
                <a16:creationId xmlns:a16="http://schemas.microsoft.com/office/drawing/2014/main" id="{C444E564-6B1E-C3AC-F2AE-08B87A8C1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4" t="18059" r="2136" b="12725"/>
          <a:stretch/>
        </p:blipFill>
        <p:spPr>
          <a:xfrm>
            <a:off x="4617166" y="1018955"/>
            <a:ext cx="2569464" cy="1801369"/>
          </a:xfrm>
          <a:prstGeom prst="rect">
            <a:avLst/>
          </a:prstGeom>
          <a:effectLst>
            <a:outerShdw blurRad="63500" dir="5400000" sx="5000" sy="5000" rotWithShape="0">
              <a:prstClr val="black">
                <a:alpha val="48000"/>
              </a:prstClr>
            </a:outerShdw>
            <a:reflection blurRad="6350" stA="94000" endPos="58000" dir="5400000" sy="-100000" algn="bl" rotWithShape="0"/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5CCA784-CEA8-1DB4-17A6-D2238307ED71}"/>
              </a:ext>
            </a:extLst>
          </p:cNvPr>
          <p:cNvSpPr/>
          <p:nvPr/>
        </p:nvSpPr>
        <p:spPr>
          <a:xfrm>
            <a:off x="4261587" y="4112643"/>
            <a:ext cx="3262433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zh-CN" altLang="en-US" sz="5400" b="1" cap="none" spc="0" dirty="0">
                <a:ln w="0"/>
                <a:gradFill flip="none" rotWithShape="1">
                  <a:gsLst>
                    <a:gs pos="0">
                      <a:schemeClr val="bg1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性能卓越</a:t>
            </a:r>
            <a:endParaRPr lang="en-US" altLang="zh-CN" sz="5400" b="1" cap="none" spc="0" dirty="0">
              <a:ln w="0"/>
              <a:gradFill flip="none" rotWithShape="1">
                <a:gsLst>
                  <a:gs pos="0">
                    <a:schemeClr val="bg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000" b="1" dirty="0">
                <a:ln w="0"/>
                <a:gradFill flip="none" rotWithShape="1">
                  <a:gsLst>
                    <a:gs pos="0">
                      <a:schemeClr val="bg1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效益可观</a:t>
            </a:r>
            <a:endParaRPr lang="zh-CN" altLang="en-US" sz="6000" b="1" cap="none" spc="0" dirty="0">
              <a:ln w="0"/>
              <a:gradFill flip="none" rotWithShape="1">
                <a:gsLst>
                  <a:gs pos="0">
                    <a:schemeClr val="bg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CBE1F0-CE43-A39B-5FA2-951767297B7B}"/>
              </a:ext>
            </a:extLst>
          </p:cNvPr>
          <p:cNvGrpSpPr/>
          <p:nvPr/>
        </p:nvGrpSpPr>
        <p:grpSpPr>
          <a:xfrm>
            <a:off x="424876" y="202728"/>
            <a:ext cx="2955636" cy="2078181"/>
            <a:chOff x="544948" y="665019"/>
            <a:chExt cx="2955636" cy="207818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D16F41-76C8-0AF4-5F1C-BF3C2F85DDB7}"/>
                </a:ext>
              </a:extLst>
            </p:cNvPr>
            <p:cNvSpPr/>
            <p:nvPr/>
          </p:nvSpPr>
          <p:spPr>
            <a:xfrm>
              <a:off x="544948" y="858982"/>
              <a:ext cx="2955636" cy="1884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100Gbps/2~3μs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高性能的网卡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732E75-9F31-B4D1-9D8D-CA10436EFF20}"/>
                </a:ext>
              </a:extLst>
            </p:cNvPr>
            <p:cNvSpPr/>
            <p:nvPr/>
          </p:nvSpPr>
          <p:spPr>
            <a:xfrm>
              <a:off x="1214584" y="665019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网络时延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A299F40-F6C3-F8FE-A903-CA4B2F6234B8}"/>
              </a:ext>
            </a:extLst>
          </p:cNvPr>
          <p:cNvGrpSpPr/>
          <p:nvPr/>
        </p:nvGrpSpPr>
        <p:grpSpPr>
          <a:xfrm>
            <a:off x="411021" y="2414932"/>
            <a:ext cx="2955636" cy="1482435"/>
            <a:chOff x="544948" y="665019"/>
            <a:chExt cx="2955636" cy="14824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1D1F317-BCBF-44E4-978B-9C75EFC510D1}"/>
                </a:ext>
              </a:extLst>
            </p:cNvPr>
            <p:cNvSpPr/>
            <p:nvPr/>
          </p:nvSpPr>
          <p:spPr>
            <a:xfrm>
              <a:off x="544948" y="858982"/>
              <a:ext cx="2955636" cy="12884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单卡</a:t>
              </a:r>
              <a:r>
                <a:rPr lang="en-US" altLang="zh-CN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100K</a:t>
              </a: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dirty="0">
                <a:solidFill>
                  <a:srgbClr val="FFFF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灵活可扩的网卡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DBD7C05-899B-28C4-0A97-07411D359592}"/>
                </a:ext>
              </a:extLst>
            </p:cNvPr>
            <p:cNvSpPr/>
            <p:nvPr/>
          </p:nvSpPr>
          <p:spPr>
            <a:xfrm>
              <a:off x="1214584" y="665019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并发支持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CF9E7E-DA56-59BE-0F83-FE347440572C}"/>
              </a:ext>
            </a:extLst>
          </p:cNvPr>
          <p:cNvGrpSpPr/>
          <p:nvPr/>
        </p:nvGrpSpPr>
        <p:grpSpPr>
          <a:xfrm>
            <a:off x="8672382" y="217056"/>
            <a:ext cx="2955636" cy="1519381"/>
            <a:chOff x="544948" y="665019"/>
            <a:chExt cx="2955636" cy="162866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E00356-662A-2028-0F12-E1E0C559CAE7}"/>
                </a:ext>
              </a:extLst>
            </p:cNvPr>
            <p:cNvSpPr/>
            <p:nvPr/>
          </p:nvSpPr>
          <p:spPr>
            <a:xfrm>
              <a:off x="544948" y="858983"/>
              <a:ext cx="2955636" cy="14347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万卡集群</a:t>
              </a:r>
              <a:endParaRPr lang="en-US" altLang="zh-CN" sz="2800" dirty="0">
                <a:solidFill>
                  <a:srgbClr val="FFFF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坚实的网络底座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E49F1E5-0B7A-26E6-2D16-A29727CCC02B}"/>
                </a:ext>
              </a:extLst>
            </p:cNvPr>
            <p:cNvSpPr/>
            <p:nvPr/>
          </p:nvSpPr>
          <p:spPr>
            <a:xfrm>
              <a:off x="1214584" y="665019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集群支撑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56ACC7A-BAC2-193F-64F4-F99076D09C1F}"/>
              </a:ext>
            </a:extLst>
          </p:cNvPr>
          <p:cNvGrpSpPr/>
          <p:nvPr/>
        </p:nvGrpSpPr>
        <p:grpSpPr>
          <a:xfrm>
            <a:off x="401784" y="3980495"/>
            <a:ext cx="2955636" cy="2840181"/>
            <a:chOff x="8271166" y="3523674"/>
            <a:chExt cx="2955636" cy="284018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387ED25-13E9-209A-9CC8-1DA604D269FF}"/>
                </a:ext>
              </a:extLst>
            </p:cNvPr>
            <p:cNvSpPr/>
            <p:nvPr/>
          </p:nvSpPr>
          <p:spPr>
            <a:xfrm>
              <a:off x="8271166" y="3717637"/>
              <a:ext cx="2955636" cy="2646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多种插槽标准</a:t>
              </a:r>
              <a:endParaRPr lang="en-US" altLang="zh-CN" sz="2800" dirty="0">
                <a:solidFill>
                  <a:srgbClr val="FFFF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自适应驱动安装</a:t>
              </a:r>
              <a:endParaRPr lang="en-US" altLang="zh-CN" sz="2800" dirty="0">
                <a:solidFill>
                  <a:srgbClr val="FFFF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安全热插拔</a:t>
              </a:r>
              <a:endParaRPr lang="en-US" altLang="zh-CN" sz="2800" dirty="0">
                <a:solidFill>
                  <a:srgbClr val="FFFF5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便捷好用的网卡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21858E1-36B2-4AD8-F862-F08FD95BD49B}"/>
                </a:ext>
              </a:extLst>
            </p:cNvPr>
            <p:cNvSpPr/>
            <p:nvPr/>
          </p:nvSpPr>
          <p:spPr>
            <a:xfrm>
              <a:off x="8940802" y="3523674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便捷使用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5BF6FB7-88E9-7D4E-467F-D576D836B876}"/>
              </a:ext>
            </a:extLst>
          </p:cNvPr>
          <p:cNvGrpSpPr/>
          <p:nvPr/>
        </p:nvGrpSpPr>
        <p:grpSpPr>
          <a:xfrm>
            <a:off x="8668142" y="2124460"/>
            <a:ext cx="2955636" cy="2013525"/>
            <a:chOff x="544948" y="665019"/>
            <a:chExt cx="2955636" cy="201352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903F436-5B51-DEDF-6902-D38BA01AC817}"/>
                </a:ext>
              </a:extLst>
            </p:cNvPr>
            <p:cNvSpPr/>
            <p:nvPr/>
          </p:nvSpPr>
          <p:spPr>
            <a:xfrm>
              <a:off x="544948" y="858982"/>
              <a:ext cx="2955636" cy="18195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4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负载降低</a:t>
              </a:r>
              <a:r>
                <a:rPr lang="en-US" altLang="zh-CN" sz="24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99%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网络吞吐增加</a:t>
              </a:r>
              <a:r>
                <a:rPr lang="en-US" altLang="zh-CN" sz="24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150%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低开销的网卡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5523E53-A74F-A4D9-F72C-B8125880E9C7}"/>
                </a:ext>
              </a:extLst>
            </p:cNvPr>
            <p:cNvSpPr/>
            <p:nvPr/>
          </p:nvSpPr>
          <p:spPr>
            <a:xfrm>
              <a:off x="1214584" y="665019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4C0E5E4-3BD2-E8DB-97F7-721D26C1CCC3}"/>
              </a:ext>
            </a:extLst>
          </p:cNvPr>
          <p:cNvGrpSpPr/>
          <p:nvPr/>
        </p:nvGrpSpPr>
        <p:grpSpPr>
          <a:xfrm>
            <a:off x="8686897" y="4636655"/>
            <a:ext cx="2955636" cy="2105890"/>
            <a:chOff x="8271166" y="3523674"/>
            <a:chExt cx="2955636" cy="210589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26D4EB-07B6-4B25-38EF-55897240EA2E}"/>
                </a:ext>
              </a:extLst>
            </p:cNvPr>
            <p:cNvSpPr/>
            <p:nvPr/>
          </p:nvSpPr>
          <p:spPr>
            <a:xfrm>
              <a:off x="8271166" y="3717637"/>
              <a:ext cx="2955636" cy="19119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服务器更新开销降低</a:t>
              </a:r>
              <a:r>
                <a:rPr lang="en-US" altLang="zh-CN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产能增加</a:t>
              </a:r>
              <a:r>
                <a:rPr lang="en-US" altLang="zh-CN" sz="2000" dirty="0">
                  <a:solidFill>
                    <a:srgbClr val="FFFF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64%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便捷好用的网卡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94A7E1-6B57-99F8-C0F5-1B4F88896AB2}"/>
                </a:ext>
              </a:extLst>
            </p:cNvPr>
            <p:cNvSpPr/>
            <p:nvPr/>
          </p:nvSpPr>
          <p:spPr>
            <a:xfrm>
              <a:off x="8940802" y="3523674"/>
              <a:ext cx="1616364" cy="397163"/>
            </a:xfrm>
            <a:prstGeom prst="rect">
              <a:avLst/>
            </a:prstGeom>
            <a:solidFill>
              <a:srgbClr val="9C10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kern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降本增效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4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24AF9B-C218-5378-5AC8-B6326F5B6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  <a:gs pos="93580">
                <a:srgbClr val="262626"/>
              </a:gs>
              <a:gs pos="100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B1B1B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AFA98E-0C0C-E533-587C-7294B47C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12" y="2222489"/>
            <a:ext cx="9627116" cy="45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5.04393700787404,&quot;left&quot;:18.25,&quot;top&quot;:87.1,&quot;width&quot;:916.8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362</Words>
  <Application>Microsoft Office PowerPoint</Application>
  <PresentationFormat>宽屏</PresentationFormat>
  <Paragraphs>83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一个吞吐的柱状图，展示我们可以实现更高的吞吐</vt:lpstr>
      <vt:lpstr>一个时延和CPU的横板柱状图 展示我们可以实现更低的时延和CPU开销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sld</dc:creator>
  <cp:lastModifiedBy>sld</cp:lastModifiedBy>
  <cp:revision>5</cp:revision>
  <dcterms:created xsi:type="dcterms:W3CDTF">2024-08-12T13:03:33Z</dcterms:created>
  <dcterms:modified xsi:type="dcterms:W3CDTF">2024-08-20T08:51:58Z</dcterms:modified>
</cp:coreProperties>
</file>