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487" r:id="rId4"/>
    <p:sldId id="489" r:id="rId5"/>
    <p:sldId id="495" r:id="rId6"/>
    <p:sldId id="488" r:id="rId7"/>
    <p:sldId id="494" r:id="rId8"/>
    <p:sldId id="490" r:id="rId9"/>
    <p:sldId id="482" r:id="rId10"/>
    <p:sldId id="491" r:id="rId11"/>
    <p:sldId id="451" r:id="rId12"/>
    <p:sldId id="407" r:id="rId13"/>
    <p:sldId id="493" r:id="rId14"/>
    <p:sldId id="411" r:id="rId15"/>
    <p:sldId id="492" r:id="rId16"/>
    <p:sldId id="447" r:id="rId17"/>
    <p:sldId id="369" r:id="rId18"/>
    <p:sldId id="399" r:id="rId19"/>
    <p:sldId id="448" r:id="rId20"/>
    <p:sldId id="408" r:id="rId21"/>
    <p:sldId id="376" r:id="rId22"/>
    <p:sldId id="483" r:id="rId23"/>
    <p:sldId id="484" r:id="rId24"/>
    <p:sldId id="485" r:id="rId25"/>
    <p:sldId id="478" r:id="rId26"/>
    <p:sldId id="479" r:id="rId27"/>
    <p:sldId id="261" r:id="rId28"/>
    <p:sldId id="486" r:id="rId29"/>
    <p:sldId id="497" r:id="rId30"/>
    <p:sldId id="449" r:id="rId31"/>
    <p:sldId id="442" r:id="rId32"/>
    <p:sldId id="496" r:id="rId33"/>
    <p:sldId id="444" r:id="rId34"/>
    <p:sldId id="445" r:id="rId35"/>
    <p:sldId id="454" r:id="rId36"/>
    <p:sldId id="446" r:id="rId37"/>
    <p:sldId id="455" r:id="rId38"/>
    <p:sldId id="45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284AC6-5999-814C-B0A1-660B95AA01F9}">
          <p14:sldIdLst>
            <p14:sldId id="256"/>
            <p14:sldId id="293"/>
            <p14:sldId id="487"/>
            <p14:sldId id="489"/>
            <p14:sldId id="495"/>
            <p14:sldId id="488"/>
            <p14:sldId id="494"/>
            <p14:sldId id="490"/>
            <p14:sldId id="482"/>
            <p14:sldId id="491"/>
            <p14:sldId id="451"/>
            <p14:sldId id="407"/>
            <p14:sldId id="493"/>
            <p14:sldId id="411"/>
            <p14:sldId id="492"/>
            <p14:sldId id="447"/>
            <p14:sldId id="369"/>
            <p14:sldId id="399"/>
            <p14:sldId id="448"/>
            <p14:sldId id="408"/>
            <p14:sldId id="376"/>
            <p14:sldId id="483"/>
            <p14:sldId id="484"/>
            <p14:sldId id="485"/>
            <p14:sldId id="478"/>
            <p14:sldId id="479"/>
            <p14:sldId id="261"/>
            <p14:sldId id="486"/>
            <p14:sldId id="497"/>
            <p14:sldId id="449"/>
            <p14:sldId id="442"/>
            <p14:sldId id="496"/>
            <p14:sldId id="444"/>
            <p14:sldId id="445"/>
            <p14:sldId id="454"/>
            <p14:sldId id="446"/>
            <p14:sldId id="455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8DA"/>
    <a:srgbClr val="FFFF8F"/>
    <a:srgbClr val="FF9B9B"/>
    <a:srgbClr val="E2EA7E"/>
    <a:srgbClr val="D9D664"/>
    <a:srgbClr val="B0C820"/>
    <a:srgbClr val="FFFF99"/>
    <a:srgbClr val="8FE2FF"/>
    <a:srgbClr val="FF5B5B"/>
    <a:srgbClr val="D73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5486" autoAdjust="0"/>
  </p:normalViewPr>
  <p:slideViewPr>
    <p:cSldViewPr snapToGrid="0" snapToObjects="1">
      <p:cViewPr varScale="1">
        <p:scale>
          <a:sx n="99" d="100"/>
          <a:sy n="99" d="100"/>
        </p:scale>
        <p:origin x="384" y="90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41DA-9A55-CB4C-B6CB-C9EBDEDF03FC}" type="datetimeFigureOut">
              <a:rPr kumimoji="1" lang="zh-CN" altLang="en-US" smtClean="0"/>
              <a:t>2018/11/27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F8E6-3529-4E49-A21C-E75BA2F5C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13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03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0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4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60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18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73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33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8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68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39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EF8E6-3529-4E49-A21C-E75BA2F5C55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84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November 27,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November 27,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91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5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image" Target="../media/image94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57" Type="http://schemas.openxmlformats.org/officeDocument/2006/relationships/image" Target="../media/image93.png"/><Relationship Id="rId61" Type="http://schemas.openxmlformats.org/officeDocument/2006/relationships/image" Target="../media/image97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52" Type="http://schemas.openxmlformats.org/officeDocument/2006/relationships/image" Target="../media/image88.png"/><Relationship Id="rId60" Type="http://schemas.openxmlformats.org/officeDocument/2006/relationships/image" Target="../media/image9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56" Type="http://schemas.openxmlformats.org/officeDocument/2006/relationships/image" Target="../media/image92.png"/><Relationship Id="rId8" Type="http://schemas.openxmlformats.org/officeDocument/2006/relationships/image" Target="../media/image44.png"/><Relationship Id="rId51" Type="http://schemas.openxmlformats.org/officeDocument/2006/relationships/image" Target="../media/image87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59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890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73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9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5.png"/><Relationship Id="rId51" Type="http://schemas.openxmlformats.org/officeDocument/2006/relationships/image" Target="../media/image123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127.png"/><Relationship Id="rId46" Type="http://schemas.openxmlformats.org/officeDocument/2006/relationships/image" Target="../media/image82.png"/><Relationship Id="rId41" Type="http://schemas.openxmlformats.org/officeDocument/2006/relationships/image" Target="../media/image77.png"/><Relationship Id="rId54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125.png"/><Relationship Id="rId58" Type="http://schemas.openxmlformats.org/officeDocument/2006/relationships/image" Target="../media/image130.png"/><Relationship Id="rId49" Type="http://schemas.openxmlformats.org/officeDocument/2006/relationships/image" Target="../media/image85.png"/><Relationship Id="rId57" Type="http://schemas.openxmlformats.org/officeDocument/2006/relationships/image" Target="../media/image129.png"/><Relationship Id="rId44" Type="http://schemas.openxmlformats.org/officeDocument/2006/relationships/image" Target="../media/image80.png"/><Relationship Id="rId52" Type="http://schemas.openxmlformats.org/officeDocument/2006/relationships/image" Target="../media/image124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56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0.png"/><Relationship Id="rId18" Type="http://schemas.openxmlformats.org/officeDocument/2006/relationships/image" Target="../media/image144.png"/><Relationship Id="rId3" Type="http://schemas.openxmlformats.org/officeDocument/2006/relationships/image" Target="../media/image132.png"/><Relationship Id="rId21" Type="http://schemas.openxmlformats.org/officeDocument/2006/relationships/image" Target="../media/image147.png"/><Relationship Id="rId7" Type="http://schemas.openxmlformats.org/officeDocument/2006/relationships/image" Target="../media/image136.png"/><Relationship Id="rId12" Type="http://schemas.openxmlformats.org/officeDocument/2006/relationships/image" Target="../media/image10.png"/><Relationship Id="rId17" Type="http://schemas.openxmlformats.org/officeDocument/2006/relationships/image" Target="../media/image143.png"/><Relationship Id="rId2" Type="http://schemas.openxmlformats.org/officeDocument/2006/relationships/image" Target="../media/image131.png"/><Relationship Id="rId16" Type="http://schemas.openxmlformats.org/officeDocument/2006/relationships/image" Target="../media/image1410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50.png"/><Relationship Id="rId5" Type="http://schemas.openxmlformats.org/officeDocument/2006/relationships/image" Target="../media/image134.png"/><Relationship Id="rId15" Type="http://schemas.openxmlformats.org/officeDocument/2006/relationships/image" Target="../media/image142.png"/><Relationship Id="rId23" Type="http://schemas.openxmlformats.org/officeDocument/2006/relationships/image" Target="../media/image149.png"/><Relationship Id="rId10" Type="http://schemas.openxmlformats.org/officeDocument/2006/relationships/image" Target="../media/image139.png"/><Relationship Id="rId19" Type="http://schemas.openxmlformats.org/officeDocument/2006/relationships/image" Target="../media/image145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1.png"/><Relationship Id="rId22" Type="http://schemas.openxmlformats.org/officeDocument/2006/relationships/image" Target="../media/image1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../media/image15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200.png"/><Relationship Id="rId5" Type="http://schemas.openxmlformats.org/officeDocument/2006/relationships/image" Target="../media/image1410.png"/><Relationship Id="rId10" Type="http://schemas.openxmlformats.org/officeDocument/2006/relationships/image" Target="../media/image190.png"/><Relationship Id="rId4" Type="http://schemas.openxmlformats.org/officeDocument/2006/relationships/image" Target="../media/image1310.png"/><Relationship Id="rId9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9398" y="1878494"/>
            <a:ext cx="8712214" cy="825875"/>
          </a:xfrm>
        </p:spPr>
        <p:txBody>
          <a:bodyPr/>
          <a:lstStyle/>
          <a:p>
            <a:pPr algn="ctr"/>
            <a:r>
              <a:rPr lang="en-US" altLang="zh-CN" sz="3600" cap="none" dirty="0">
                <a:latin typeface="Times"/>
                <a:cs typeface="Times"/>
              </a:rPr>
              <a:t>A Generalized Language Model in Tensor Space</a:t>
            </a:r>
            <a:endParaRPr kumimoji="1" lang="zh-CN" altLang="en-US" sz="3600" cap="none" dirty="0">
              <a:latin typeface="Times"/>
              <a:cs typeface="Times"/>
            </a:endParaRPr>
          </a:p>
        </p:txBody>
      </p:sp>
      <p:pic>
        <p:nvPicPr>
          <p:cNvPr id="4" name="Picture 3279" descr="天津大学校徽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84" y="406926"/>
            <a:ext cx="1257300" cy="1171575"/>
          </a:xfrm>
          <a:prstGeom prst="rect">
            <a:avLst/>
          </a:prstGeom>
          <a:noFill/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52070" y="3316039"/>
            <a:ext cx="7597000" cy="2995309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pPr algn="ctr"/>
            <a:r>
              <a:rPr kumimoji="1" lang="en-US" altLang="zh-CN" dirty="0"/>
              <a:t>Tianjin University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 err="1">
                <a:sym typeface="+mn-ea"/>
              </a:rPr>
              <a:t>Lipeng</a:t>
            </a:r>
            <a:r>
              <a:rPr kumimoji="1" lang="en-US" altLang="zh-CN" dirty="0">
                <a:sym typeface="+mn-ea"/>
              </a:rPr>
              <a:t> Zhang, </a:t>
            </a:r>
            <a:r>
              <a:rPr kumimoji="1" lang="en-US" altLang="zh-CN" dirty="0"/>
              <a:t>Peng Zhang,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Xindian Ma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Shuqin Gu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Zhan Su, </a:t>
            </a:r>
            <a:r>
              <a:rPr kumimoji="1" lang="en-US" altLang="zh-CN" dirty="0" err="1"/>
              <a:t>Dawei Song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AAAI</a:t>
            </a:r>
            <a:r>
              <a:rPr kumimoji="1" lang="zh-CN" altLang="en-US" dirty="0"/>
              <a:t>  </a:t>
            </a:r>
            <a:r>
              <a:rPr kumimoji="1" lang="en-US" altLang="zh-CN" dirty="0"/>
              <a:t>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We will introduce the Tensor Network (TN) for effectively representing the high-order tensors;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Theoretically, we prove that TSLM is a generalization </a:t>
                </a:r>
                <a:r>
                  <a:rPr lang="en-US" altLang="zh-CN" sz="2800" dirty="0" smtClean="0"/>
                  <a:t>of the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-gram </a:t>
                </a:r>
                <a:r>
                  <a:rPr lang="en-US" altLang="zh-CN" sz="2800" dirty="0"/>
                  <a:t>language </a:t>
                </a:r>
                <a:r>
                  <a:rPr lang="en-US" altLang="zh-CN" sz="2800" dirty="0" smtClean="0"/>
                  <a:t>model;</a:t>
                </a:r>
                <a:r>
                  <a:rPr lang="en-US" altLang="zh-CN" sz="2800" dirty="0"/>
                  <a:t/>
                </a:r>
                <a:br>
                  <a:rPr lang="en-US" altLang="zh-CN" sz="2800" dirty="0"/>
                </a:br>
                <a:endParaRPr lang="en-US" altLang="zh-CN" sz="2800" dirty="0"/>
              </a:p>
              <a:p>
                <a:r>
                  <a:rPr lang="en-US" altLang="zh-CN" sz="2800" dirty="0" smtClean="0"/>
                  <a:t>With the </a:t>
                </a:r>
                <a:r>
                  <a:rPr lang="en-US" altLang="zh-CN" sz="2800" dirty="0"/>
                  <a:t>help </a:t>
                </a:r>
                <a:r>
                  <a:rPr lang="en-US" altLang="zh-CN" sz="2800" dirty="0" smtClean="0"/>
                  <a:t>of tensor </a:t>
                </a:r>
                <a:r>
                  <a:rPr lang="en-US" altLang="zh-CN" sz="2800" dirty="0"/>
                  <a:t>decomposition, the high dimensionality of parameters in tensor space can be reduced greatly. </a:t>
                </a:r>
                <a:br>
                  <a:rPr lang="en-US" altLang="zh-CN" sz="2800" dirty="0"/>
                </a:br>
                <a:endParaRPr lang="en-US" altLang="zh-CN" sz="2800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375" r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</a:p>
          <a:p>
            <a:r>
              <a:rPr lang="en-US" altLang="zh-CN" sz="3200" b="1" u="sng" dirty="0"/>
              <a:t>Background</a:t>
            </a:r>
          </a:p>
          <a:p>
            <a:r>
              <a:rPr lang="en-US" altLang="zh-CN" sz="3200" dirty="0"/>
              <a:t>TSLM basic representation</a:t>
            </a:r>
          </a:p>
          <a:p>
            <a:r>
              <a:rPr lang="en-US" altLang="zh-CN" sz="3200" dirty="0"/>
              <a:t>Generalization </a:t>
            </a:r>
          </a:p>
          <a:p>
            <a:r>
              <a:rPr lang="en-US" altLang="zh-CN" sz="3200" dirty="0"/>
              <a:t>Recursive Language Modeling</a:t>
            </a:r>
          </a:p>
          <a:p>
            <a:r>
              <a:rPr lang="en-US" altLang="zh-CN" sz="3200" dirty="0"/>
              <a:t>Experiment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6545"/>
            <a:ext cx="10972800" cy="990600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 noChangeArrowheads="1"/>
              </p:cNvSpPr>
              <p:nvPr/>
            </p:nvSpPr>
            <p:spPr>
              <a:xfrm>
                <a:off x="755571" y="1310945"/>
                <a:ext cx="10626803" cy="54708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600" noProof="1" smtClean="0">
                    <a:sym typeface="+mn-ea"/>
                  </a:rPr>
                  <a:t>Tensor and Tensor Representation</a:t>
                </a:r>
                <a:endParaRPr lang="en-US" altLang="zh-CN" sz="3600" noProof="1"/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r>
                  <a:rPr lang="en-US" altLang="zh-CN" sz="2400" noProof="1"/>
                  <a:t>A tensor : a mutidimensional array </a:t>
                </a:r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r>
                  <a:rPr lang="en-US" altLang="zh-CN" sz="2400" noProof="1"/>
                  <a:t>The order : the number of indexing entries </a:t>
                </a:r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r>
                  <a:rPr lang="en-US" altLang="zh-CN" sz="2400" noProof="1" smtClean="0"/>
                  <a:t>The dimension : the number of values in a particular order</a:t>
                </a:r>
              </a:p>
              <a:p>
                <a:pPr marL="455930" lvl="1" indent="0">
                  <a:buNone/>
                </a:pPr>
                <a:endParaRPr lang="en-US" altLang="zh-CN" sz="2400" i="1" noProof="1" smtClean="0">
                  <a:latin typeface="Cambria Math" panose="02040503050406030204" pitchFamily="18" charset="0"/>
                </a:endParaRPr>
              </a:p>
              <a:p>
                <a:pPr marL="45593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noProof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zh-CN" altLang="en-US" sz="2400" i="1" noProof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noProof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en-US" altLang="zh-CN" sz="240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noProof="1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noProof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zh-CN" sz="2400" noProof="1"/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endParaRPr lang="en-US" altLang="zh-CN" sz="2400" noProof="1"/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r>
                  <a:rPr lang="en-US" altLang="zh-CN" sz="2400" noProof="1" smtClean="0"/>
                  <a:t>Tensor </a:t>
                </a:r>
                <a:r>
                  <a:rPr lang="en-US" altLang="zh-CN" sz="2400" noProof="1"/>
                  <a:t>product :  </a:t>
                </a:r>
                <a:r>
                  <a:rPr lang="en-US" altLang="zh-CN" sz="2400" noProof="1" smtClean="0"/>
                  <a:t>denoted by </a:t>
                </a:r>
                <a14:m>
                  <m:oMath xmlns:m="http://schemas.openxmlformats.org/officeDocument/2006/math">
                    <m:r>
                      <a:rPr lang="en-US" altLang="zh-CN" sz="24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altLang="zh-CN" sz="2400" noProof="1" smtClean="0"/>
                  <a:t>, maps two low-order tensors to a high-order tensor. </a:t>
                </a:r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endParaRPr lang="en-US" altLang="zh-CN" sz="2400" noProof="1" smtClean="0"/>
              </a:p>
              <a:p>
                <a:pPr marL="45593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noProof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i="1" noProof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593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altLang="zh-CN" sz="24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4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zh-CN" altLang="en-US" sz="2400" i="1" noProof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noProof="1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noProof="1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 noProof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noProof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noProof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400" noProof="1"/>
              </a:p>
              <a:p>
                <a:pPr marL="455930" lvl="1" indent="0">
                  <a:buFont typeface="Arial" panose="020B0604020202020204" pitchFamily="34" charset="0"/>
                  <a:buNone/>
                </a:pPr>
                <a:endParaRPr lang="en-US" altLang="zh-CN" sz="1800" noProof="1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1" y="1310945"/>
                <a:ext cx="10626803" cy="5470855"/>
              </a:xfrm>
              <a:prstGeom prst="rect">
                <a:avLst/>
              </a:prstGeom>
              <a:blipFill rotWithShape="0">
                <a:blip r:embed="rId2"/>
                <a:stretch>
                  <a:fillRect l="-1262" t="-1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04800" y="5953125"/>
            <a:ext cx="1000125" cy="828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666770" y="3373297"/>
            <a:ext cx="1457895" cy="925603"/>
            <a:chOff x="9097768" y="2146913"/>
            <a:chExt cx="1457895" cy="925603"/>
          </a:xfrm>
        </p:grpSpPr>
        <p:sp>
          <p:nvSpPr>
            <p:cNvPr id="122" name="圆角矩形 121"/>
            <p:cNvSpPr/>
            <p:nvPr/>
          </p:nvSpPr>
          <p:spPr>
            <a:xfrm rot="10800000">
              <a:off x="9222474" y="2146913"/>
              <a:ext cx="1233294" cy="368789"/>
            </a:xfrm>
            <a:prstGeom prst="roundRect">
              <a:avLst/>
            </a:pr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/>
                <p:cNvSpPr txBox="1"/>
                <p:nvPr/>
              </p:nvSpPr>
              <p:spPr>
                <a:xfrm>
                  <a:off x="9097768" y="2703184"/>
                  <a:ext cx="500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3" name="文本框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768" y="2703184"/>
                  <a:ext cx="50082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9331225" y="2700365"/>
                  <a:ext cx="500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225" y="2700365"/>
                  <a:ext cx="50082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/>
                <p:cNvSpPr txBox="1"/>
                <p:nvPr/>
              </p:nvSpPr>
              <p:spPr>
                <a:xfrm>
                  <a:off x="10054834" y="2680564"/>
                  <a:ext cx="500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834" y="2680564"/>
                  <a:ext cx="5008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/>
                <p:cNvSpPr txBox="1"/>
                <p:nvPr/>
              </p:nvSpPr>
              <p:spPr>
                <a:xfrm>
                  <a:off x="9565691" y="2697546"/>
                  <a:ext cx="500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691" y="2697546"/>
                  <a:ext cx="5008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文本框 126"/>
            <p:cNvSpPr txBox="1"/>
            <p:nvPr/>
          </p:nvSpPr>
          <p:spPr>
            <a:xfrm>
              <a:off x="9840958" y="2593722"/>
              <a:ext cx="302873" cy="368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9388044" y="2527566"/>
              <a:ext cx="1" cy="234045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/>
                <p:cNvSpPr/>
                <p:nvPr/>
              </p:nvSpPr>
              <p:spPr>
                <a:xfrm>
                  <a:off x="9657267" y="216335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𝓣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9" name="矩形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267" y="2163352"/>
                  <a:ext cx="40588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文本框 129"/>
            <p:cNvSpPr txBox="1"/>
            <p:nvPr/>
          </p:nvSpPr>
          <p:spPr>
            <a:xfrm>
              <a:off x="9840958" y="2384595"/>
              <a:ext cx="302873" cy="368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9567661" y="2527566"/>
              <a:ext cx="1" cy="234045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>
            <a:xfrm flipV="1">
              <a:off x="9747278" y="2527566"/>
              <a:ext cx="1" cy="234045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>
            <a:xfrm flipV="1">
              <a:off x="10263689" y="2525440"/>
              <a:ext cx="1" cy="234045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noProof="1" smtClean="0">
                    <a:sym typeface="+mn-ea"/>
                  </a:rPr>
                  <a:t>Tensor and </a:t>
                </a:r>
                <a:r>
                  <a:rPr lang="en-US" altLang="zh-CN" sz="3600" noProof="1">
                    <a:sym typeface="+mn-ea"/>
                  </a:rPr>
                  <a:t>Tensor </a:t>
                </a:r>
                <a:r>
                  <a:rPr lang="en-US" altLang="zh-CN" sz="3600" noProof="1" smtClean="0">
                    <a:sym typeface="+mn-ea"/>
                  </a:rPr>
                  <a:t>Representation</a:t>
                </a:r>
              </a:p>
              <a:p>
                <a:pPr marL="822960" lvl="3" indent="0">
                  <a:buNone/>
                </a:pPr>
                <a:r>
                  <a:rPr lang="en-US" altLang="zh-CN" sz="2400" noProof="1" smtClean="0"/>
                  <a:t>The tensor product of </a:t>
                </a:r>
                <a14:m>
                  <m:oMath xmlns:m="http://schemas.openxmlformats.org/officeDocument/2006/math"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noProof="1" smtClean="0"/>
                  <a:t> vectors is a </a:t>
                </a:r>
                <a14:m>
                  <m:oMath xmlns:m="http://schemas.openxmlformats.org/officeDocument/2006/math"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noProof="1" smtClean="0"/>
                  <a:t>-order </a:t>
                </a:r>
                <a:r>
                  <a:rPr lang="en-US" altLang="zh-CN" sz="2400" noProof="1" smtClean="0">
                    <a:solidFill>
                      <a:srgbClr val="FF0000"/>
                    </a:solidFill>
                  </a:rPr>
                  <a:t>rank-one</a:t>
                </a:r>
                <a:r>
                  <a:rPr lang="en-US" altLang="zh-CN" sz="2400" noProof="1" smtClean="0"/>
                  <a:t> tensor :</a:t>
                </a:r>
              </a:p>
              <a:p>
                <a:pPr marL="822960" lvl="3" indent="0">
                  <a:buNone/>
                </a:pP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400" b="0" i="1" noProof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noProof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zh-CN" sz="24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noProof="1" smtClean="0"/>
              </a:p>
              <a:p>
                <a:pPr marL="822960" lvl="3" indent="0">
                  <a:buNone/>
                </a:pPr>
                <a:endParaRPr lang="en-US" altLang="zh-CN" sz="2400" noProof="1"/>
              </a:p>
              <a:p>
                <a:pPr marL="822960" lvl="3" indent="0">
                  <a:buNone/>
                </a:pPr>
                <a:endParaRPr lang="en-US" altLang="zh-CN" sz="2400" noProof="1" smtClean="0"/>
              </a:p>
              <a:p>
                <a:pPr marL="822960" lvl="3" indent="0">
                  <a:buNone/>
                </a:pPr>
                <a:endParaRPr lang="en-US" altLang="zh-CN" sz="2400" noProof="1"/>
              </a:p>
              <a:p>
                <a:pPr marL="822960" lvl="3" indent="0">
                  <a:buNone/>
                </a:pPr>
                <a:endParaRPr lang="en-US" altLang="zh-CN" sz="2400" noProof="1" smtClean="0"/>
              </a:p>
              <a:p>
                <a:pPr marL="822960" lvl="3" indent="0">
                  <a:buNone/>
                </a:pPr>
                <a:r>
                  <a:rPr lang="en-US" altLang="zh-CN" sz="2400" noProof="1" smtClean="0"/>
                  <a:t>The </a:t>
                </a:r>
                <a:r>
                  <a:rPr lang="en-US" altLang="zh-CN" sz="2400" noProof="1" smtClean="0">
                    <a:solidFill>
                      <a:srgbClr val="FF0000"/>
                    </a:solidFill>
                  </a:rPr>
                  <a:t>rank</a:t>
                </a:r>
                <a:r>
                  <a:rPr lang="en-US" altLang="zh-CN" sz="2400" noProof="1" smtClean="0"/>
                  <a:t> of a tensor 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sz="2400" noProof="1" smtClean="0"/>
                  <a:t> is defined as the smallest number of rank-one tensors that generate 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sz="2400" noProof="1" smtClean="0"/>
                  <a:t> as their sum.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rot="10800000">
            <a:off x="9102052" y="3496840"/>
            <a:ext cx="1233294" cy="368789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77346" y="4053111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46" y="4053111"/>
                <a:ext cx="50082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210803" y="4050292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803" y="4050292"/>
                <a:ext cx="5008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934412" y="4030491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12" y="4030491"/>
                <a:ext cx="5008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445269" y="4047473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269" y="4047473"/>
                <a:ext cx="50082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720536" y="3943649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9267622" y="3877493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503016" y="3504975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prstClr val="black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m:t>𝓐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016" y="3504975"/>
                <a:ext cx="45397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720536" y="3734522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447239" y="3877493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/>
        </p:nvCxnSpPr>
        <p:spPr>
          <a:xfrm flipV="1">
            <a:off x="9626856" y="3877493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/>
        </p:nvCxnSpPr>
        <p:spPr>
          <a:xfrm flipV="1">
            <a:off x="10143267" y="3875367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16" name="圆角矩形 15"/>
          <p:cNvSpPr/>
          <p:nvPr/>
        </p:nvSpPr>
        <p:spPr>
          <a:xfrm>
            <a:off x="5821865" y="3486174"/>
            <a:ext cx="1805304" cy="544317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 rot="16200000">
            <a:off x="5928608" y="3617667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2999" y="3549442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99" y="3549442"/>
                <a:ext cx="302178" cy="338554"/>
              </a:xfrm>
              <a:prstGeom prst="rect">
                <a:avLst/>
              </a:prstGeom>
              <a:blipFill rotWithShape="0">
                <a:blip r:embed="rId9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endCxn id="17" idx="2"/>
          </p:cNvCxnSpPr>
          <p:nvPr/>
        </p:nvCxnSpPr>
        <p:spPr>
          <a:xfrm flipV="1">
            <a:off x="6040035" y="3844236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0" name="椭圆 19"/>
          <p:cNvSpPr/>
          <p:nvPr/>
        </p:nvSpPr>
        <p:spPr>
          <a:xfrm rot="16200000">
            <a:off x="6294006" y="3617667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218397" y="3549442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7" y="3549442"/>
                <a:ext cx="302178" cy="338554"/>
              </a:xfrm>
              <a:prstGeom prst="rect">
                <a:avLst/>
              </a:prstGeom>
              <a:blipFill rotWithShape="0">
                <a:blip r:embed="rId10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>
            <a:endCxn id="20" idx="2"/>
          </p:cNvCxnSpPr>
          <p:nvPr/>
        </p:nvCxnSpPr>
        <p:spPr>
          <a:xfrm flipV="1">
            <a:off x="6405433" y="3844236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椭圆 22"/>
          <p:cNvSpPr/>
          <p:nvPr/>
        </p:nvSpPr>
        <p:spPr>
          <a:xfrm rot="16200000">
            <a:off x="6626068" y="3617667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550459" y="3549442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59" y="3549442"/>
                <a:ext cx="302178" cy="338554"/>
              </a:xfrm>
              <a:prstGeom prst="rect">
                <a:avLst/>
              </a:prstGeom>
              <a:blipFill rotWithShape="0">
                <a:blip r:embed="rId11"/>
                <a:stretch>
                  <a:fillRect r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>
            <a:endCxn id="23" idx="2"/>
          </p:cNvCxnSpPr>
          <p:nvPr/>
        </p:nvCxnSpPr>
        <p:spPr>
          <a:xfrm flipV="1">
            <a:off x="6737495" y="3844236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6918120" y="3511692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200000">
            <a:off x="7271684" y="3622360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96075" y="3554135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75" y="3554135"/>
                <a:ext cx="302178" cy="338554"/>
              </a:xfrm>
              <a:prstGeom prst="rect">
                <a:avLst/>
              </a:prstGeom>
              <a:blipFill rotWithShape="0">
                <a:blip r:embed="rId12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>
            <a:endCxn id="27" idx="2"/>
          </p:cNvCxnSpPr>
          <p:nvPr/>
        </p:nvCxnSpPr>
        <p:spPr>
          <a:xfrm flipV="1">
            <a:off x="7383111" y="3848929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34" name="右箭头 33"/>
          <p:cNvSpPr/>
          <p:nvPr/>
        </p:nvSpPr>
        <p:spPr>
          <a:xfrm>
            <a:off x="8204769" y="3662852"/>
            <a:ext cx="346360" cy="21145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altLang="zh-CN" b="1" dirty="0">
              <a:sym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r>
              <a:rPr lang="en-US" altLang="zh-CN" sz="3600" dirty="0"/>
              <a:t>Tensor and Tensor Networks</a:t>
            </a:r>
            <a:endParaRPr lang="en-US" altLang="zh-CN" sz="3600" dirty="0" smtClean="0"/>
          </a:p>
          <a:p>
            <a:pPr lvl="2"/>
            <a:r>
              <a:rPr lang="en-US" altLang="zh-CN" sz="3000" dirty="0" smtClean="0"/>
              <a:t>Tensor </a:t>
            </a:r>
            <a:r>
              <a:rPr lang="en-US" altLang="zh-CN" sz="3000" dirty="0"/>
              <a:t>Network is formally represented an undirected and weight </a:t>
            </a:r>
            <a:r>
              <a:rPr lang="en-US" altLang="zh-CN" sz="3000" dirty="0" smtClean="0"/>
              <a:t>graph;</a:t>
            </a:r>
          </a:p>
          <a:p>
            <a:pPr lvl="2"/>
            <a:endParaRPr lang="en-US" altLang="zh-CN" sz="3000" dirty="0"/>
          </a:p>
          <a:p>
            <a:pPr lvl="2"/>
            <a:r>
              <a:rPr lang="en-US" altLang="zh-CN" sz="3000" dirty="0"/>
              <a:t>Tensor operations (e.g., multiplication, inner product, </a:t>
            </a:r>
            <a:r>
              <a:rPr lang="en-US" altLang="zh-CN" sz="3000" dirty="0" smtClean="0"/>
              <a:t>decomposition</a:t>
            </a:r>
            <a:r>
              <a:rPr lang="en-US" altLang="zh-CN" sz="3000" dirty="0"/>
              <a:t>) can be </a:t>
            </a:r>
            <a:r>
              <a:rPr lang="en-US" altLang="zh-CN" sz="3000" dirty="0" smtClean="0"/>
              <a:t>represented intuitively </a:t>
            </a:r>
            <a:r>
              <a:rPr lang="en-US" altLang="zh-CN" sz="3000" dirty="0"/>
              <a:t>in tensor networks.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/>
          <p:cNvSpPr/>
          <p:nvPr/>
        </p:nvSpPr>
        <p:spPr>
          <a:xfrm rot="16200000">
            <a:off x="9023716" y="4680712"/>
            <a:ext cx="242788" cy="25088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4" name="椭圆 153"/>
          <p:cNvSpPr/>
          <p:nvPr/>
        </p:nvSpPr>
        <p:spPr>
          <a:xfrm rot="16200000">
            <a:off x="9395943" y="4676919"/>
            <a:ext cx="242788" cy="25088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5" name="椭圆 154"/>
          <p:cNvSpPr/>
          <p:nvPr/>
        </p:nvSpPr>
        <p:spPr>
          <a:xfrm rot="16200000">
            <a:off x="9761992" y="4681988"/>
            <a:ext cx="242788" cy="25088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6" name="椭圆 155"/>
          <p:cNvSpPr/>
          <p:nvPr/>
        </p:nvSpPr>
        <p:spPr>
          <a:xfrm rot="16200000">
            <a:off x="10529394" y="4666083"/>
            <a:ext cx="242788" cy="25088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9320001" y="4598679"/>
                <a:ext cx="329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001" y="4598679"/>
                <a:ext cx="329205" cy="338554"/>
              </a:xfrm>
              <a:prstGeom prst="rect">
                <a:avLst/>
              </a:prstGeom>
              <a:blipFill rotWithShape="0">
                <a:blip r:embed="rId2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9677323" y="4610148"/>
                <a:ext cx="329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23" y="4610148"/>
                <a:ext cx="329205" cy="338554"/>
              </a:xfrm>
              <a:prstGeom prst="rect">
                <a:avLst/>
              </a:prstGeom>
              <a:blipFill rotWithShape="0">
                <a:blip r:embed="rId3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0453452" y="4587843"/>
                <a:ext cx="329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452" y="4587843"/>
                <a:ext cx="329205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8942482" y="4598679"/>
                <a:ext cx="329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482" y="4598679"/>
                <a:ext cx="329205" cy="338554"/>
              </a:xfrm>
              <a:prstGeom prst="rect">
                <a:avLst/>
              </a:prstGeom>
              <a:blipFill rotWithShape="0"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椭圆 160"/>
          <p:cNvSpPr/>
          <p:nvPr/>
        </p:nvSpPr>
        <p:spPr>
          <a:xfrm rot="16200000">
            <a:off x="2503453" y="3884261"/>
            <a:ext cx="297968" cy="3079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/>
              <p:cNvSpPr txBox="1"/>
              <p:nvPr/>
            </p:nvSpPr>
            <p:spPr>
              <a:xfrm>
                <a:off x="2476737" y="3854744"/>
                <a:ext cx="338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2" name="文本框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37" y="3854744"/>
                <a:ext cx="33832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椭圆 162"/>
          <p:cNvSpPr/>
          <p:nvPr/>
        </p:nvSpPr>
        <p:spPr>
          <a:xfrm rot="16200000">
            <a:off x="2777242" y="1969184"/>
            <a:ext cx="297968" cy="3079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 rot="16200000">
            <a:off x="2503457" y="4545157"/>
            <a:ext cx="297968" cy="307900"/>
            <a:chOff x="3143501" y="2152998"/>
            <a:chExt cx="297968" cy="307900"/>
          </a:xfrm>
        </p:grpSpPr>
        <p:sp>
          <p:nvSpPr>
            <p:cNvPr id="165" name="椭圆 164"/>
            <p:cNvSpPr/>
            <p:nvPr/>
          </p:nvSpPr>
          <p:spPr>
            <a:xfrm>
              <a:off x="3143501" y="2152998"/>
              <a:ext cx="297968" cy="3079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6" name="直接连接符 165"/>
            <p:cNvCxnSpPr>
              <a:stCxn id="165" idx="6"/>
              <a:endCxn id="161" idx="2"/>
            </p:cNvCxnSpPr>
            <p:nvPr/>
          </p:nvCxnSpPr>
          <p:spPr>
            <a:xfrm rot="5400000">
              <a:off x="3392739" y="2335398"/>
              <a:ext cx="77179" cy="20280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grpSp>
        <p:nvGrpSpPr>
          <p:cNvPr id="167" name="组合 166"/>
          <p:cNvGrpSpPr/>
          <p:nvPr/>
        </p:nvGrpSpPr>
        <p:grpSpPr>
          <a:xfrm rot="16200000">
            <a:off x="1009361" y="4121606"/>
            <a:ext cx="609349" cy="307900"/>
            <a:chOff x="3143501" y="2152998"/>
            <a:chExt cx="609349" cy="307900"/>
          </a:xfrm>
        </p:grpSpPr>
        <p:sp>
          <p:nvSpPr>
            <p:cNvPr id="168" name="椭圆 167"/>
            <p:cNvSpPr/>
            <p:nvPr/>
          </p:nvSpPr>
          <p:spPr>
            <a:xfrm>
              <a:off x="3143501" y="2152998"/>
              <a:ext cx="297968" cy="3079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9" name="直接连接符 168"/>
            <p:cNvCxnSpPr>
              <a:stCxn id="168" idx="6"/>
            </p:cNvCxnSpPr>
            <p:nvPr/>
          </p:nvCxnSpPr>
          <p:spPr>
            <a:xfrm>
              <a:off x="3441469" y="2306948"/>
              <a:ext cx="311381" cy="0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4475669" y="3586089"/>
            <a:ext cx="946150" cy="307900"/>
            <a:chOff x="5092700" y="2152998"/>
            <a:chExt cx="946150" cy="307900"/>
          </a:xfrm>
        </p:grpSpPr>
        <p:sp>
          <p:nvSpPr>
            <p:cNvPr id="171" name="椭圆 170"/>
            <p:cNvSpPr/>
            <p:nvPr/>
          </p:nvSpPr>
          <p:spPr>
            <a:xfrm>
              <a:off x="5429501" y="2152998"/>
              <a:ext cx="297968" cy="3079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2" name="直接连接符 171"/>
            <p:cNvCxnSpPr>
              <a:stCxn id="171" idx="6"/>
            </p:cNvCxnSpPr>
            <p:nvPr/>
          </p:nvCxnSpPr>
          <p:spPr>
            <a:xfrm>
              <a:off x="5727469" y="2306948"/>
              <a:ext cx="311381" cy="0"/>
            </a:xfrm>
            <a:prstGeom prst="line">
              <a:avLst/>
            </a:prstGeom>
            <a:solidFill>
              <a:srgbClr val="00B050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172"/>
            <p:cNvCxnSpPr>
              <a:stCxn id="171" idx="2"/>
            </p:cNvCxnSpPr>
            <p:nvPr/>
          </p:nvCxnSpPr>
          <p:spPr>
            <a:xfrm flipH="1">
              <a:off x="5092700" y="2306948"/>
              <a:ext cx="336801" cy="0"/>
            </a:xfrm>
            <a:prstGeom prst="line">
              <a:avLst/>
            </a:prstGeom>
            <a:solidFill>
              <a:srgbClr val="00B050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74" name="椭圆 173"/>
          <p:cNvSpPr/>
          <p:nvPr/>
        </p:nvSpPr>
        <p:spPr>
          <a:xfrm rot="16200000">
            <a:off x="1247832" y="2003181"/>
            <a:ext cx="297968" cy="30790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/>
              <p:cNvSpPr txBox="1"/>
              <p:nvPr/>
            </p:nvSpPr>
            <p:spPr>
              <a:xfrm>
                <a:off x="2484780" y="4495695"/>
                <a:ext cx="338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80" y="4495695"/>
                <a:ext cx="3383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59034" y="1934587"/>
                <a:ext cx="338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34" y="1934587"/>
                <a:ext cx="33832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/>
              <p:cNvSpPr txBox="1"/>
              <p:nvPr/>
            </p:nvSpPr>
            <p:spPr>
              <a:xfrm>
                <a:off x="1227652" y="1952963"/>
                <a:ext cx="338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52" y="1952963"/>
                <a:ext cx="33832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/>
              <p:cNvSpPr txBox="1"/>
              <p:nvPr/>
            </p:nvSpPr>
            <p:spPr>
              <a:xfrm>
                <a:off x="1144871" y="4246581"/>
                <a:ext cx="338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8" name="文本框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71" y="4246581"/>
                <a:ext cx="33832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>
              <a:xfrm>
                <a:off x="4768612" y="354551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12" y="3545516"/>
                <a:ext cx="38985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连接符 179"/>
          <p:cNvCxnSpPr>
            <a:stCxn id="163" idx="6"/>
          </p:cNvCxnSpPr>
          <p:nvPr/>
        </p:nvCxnSpPr>
        <p:spPr>
          <a:xfrm rot="16200000">
            <a:off x="2770536" y="1818460"/>
            <a:ext cx="311381" cy="0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81" name="直接连接符 180"/>
          <p:cNvCxnSpPr>
            <a:stCxn id="163" idx="2"/>
          </p:cNvCxnSpPr>
          <p:nvPr/>
        </p:nvCxnSpPr>
        <p:spPr>
          <a:xfrm rot="16200000" flipH="1">
            <a:off x="2757826" y="2440519"/>
            <a:ext cx="336801" cy="0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82" name="直接连接符 181"/>
          <p:cNvCxnSpPr>
            <a:stCxn id="174" idx="6"/>
          </p:cNvCxnSpPr>
          <p:nvPr/>
        </p:nvCxnSpPr>
        <p:spPr>
          <a:xfrm rot="16200000">
            <a:off x="1241125" y="1852457"/>
            <a:ext cx="311381" cy="0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183" name="等腰三角形 182"/>
          <p:cNvSpPr/>
          <p:nvPr/>
        </p:nvSpPr>
        <p:spPr>
          <a:xfrm>
            <a:off x="5023970" y="1614817"/>
            <a:ext cx="297968" cy="300038"/>
          </a:xfrm>
          <a:prstGeom prst="triangl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2F5597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5077939" y="168094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39" y="1680948"/>
                <a:ext cx="18537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/>
              <p:cNvSpPr txBox="1"/>
              <p:nvPr/>
            </p:nvSpPr>
            <p:spPr>
              <a:xfrm>
                <a:off x="1050435" y="1357421"/>
                <a:ext cx="1225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5" name="文本框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35" y="1357421"/>
                <a:ext cx="12252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/>
              <p:cNvSpPr txBox="1"/>
              <p:nvPr/>
            </p:nvSpPr>
            <p:spPr>
              <a:xfrm>
                <a:off x="2611963" y="1333028"/>
                <a:ext cx="1225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3" y="1333028"/>
                <a:ext cx="122529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1467081" y="5114460"/>
                <a:ext cx="1307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𝑨𝒗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1" y="5114460"/>
                <a:ext cx="130759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/>
              <p:cNvSpPr txBox="1"/>
              <p:nvPr/>
            </p:nvSpPr>
            <p:spPr>
              <a:xfrm>
                <a:off x="1205105" y="5555006"/>
                <a:ext cx="1988532" cy="66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8" name="文本框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05" y="5555006"/>
                <a:ext cx="1988532" cy="6678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2611963" y="2613176"/>
                <a:ext cx="1225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3" y="2613176"/>
                <a:ext cx="122529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连接符 189"/>
          <p:cNvCxnSpPr/>
          <p:nvPr/>
        </p:nvCxnSpPr>
        <p:spPr>
          <a:xfrm flipV="1">
            <a:off x="4583468" y="1764836"/>
            <a:ext cx="514994" cy="1966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91" name="直接连接符 190"/>
          <p:cNvCxnSpPr>
            <a:stCxn id="183" idx="5"/>
          </p:cNvCxnSpPr>
          <p:nvPr/>
        </p:nvCxnSpPr>
        <p:spPr>
          <a:xfrm flipV="1">
            <a:off x="5247446" y="1760905"/>
            <a:ext cx="492750" cy="3931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92" name="直接连接符 191"/>
          <p:cNvCxnSpPr>
            <a:endCxn id="183" idx="3"/>
          </p:cNvCxnSpPr>
          <p:nvPr/>
        </p:nvCxnSpPr>
        <p:spPr>
          <a:xfrm flipH="1" flipV="1">
            <a:off x="5172954" y="1914855"/>
            <a:ext cx="2482" cy="381884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4172877" y="1572536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77" y="1572536"/>
                <a:ext cx="50082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/>
              <p:cNvSpPr txBox="1"/>
              <p:nvPr/>
            </p:nvSpPr>
            <p:spPr>
              <a:xfrm>
                <a:off x="4970932" y="2282773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32" y="2282773"/>
                <a:ext cx="500829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/>
              <p:cNvSpPr txBox="1"/>
              <p:nvPr/>
            </p:nvSpPr>
            <p:spPr>
              <a:xfrm>
                <a:off x="5682101" y="1572536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101" y="1572536"/>
                <a:ext cx="500829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文本框 195"/>
          <p:cNvSpPr txBox="1"/>
          <p:nvPr/>
        </p:nvSpPr>
        <p:spPr>
          <a:xfrm>
            <a:off x="8394415" y="420173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=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26973" y="529857"/>
            <a:ext cx="10909494" cy="588335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 flipV="1">
            <a:off x="626973" y="3321712"/>
            <a:ext cx="10909494" cy="13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99" name="直接连接符 198"/>
          <p:cNvCxnSpPr/>
          <p:nvPr/>
        </p:nvCxnSpPr>
        <p:spPr>
          <a:xfrm flipH="1">
            <a:off x="3949509" y="3324182"/>
            <a:ext cx="2965" cy="307739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200" name="文本框 199"/>
          <p:cNvSpPr txBox="1"/>
          <p:nvPr/>
        </p:nvSpPr>
        <p:spPr>
          <a:xfrm>
            <a:off x="611642" y="2909873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(a)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971197" y="6036629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(c)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11028" y="6045609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(b)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04156" y="653509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2364721" y="674770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4048315" y="671393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6267914" y="679635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07" name="直接连接符 206"/>
          <p:cNvCxnSpPr>
            <a:stCxn id="161" idx="6"/>
          </p:cNvCxnSpPr>
          <p:nvPr/>
        </p:nvCxnSpPr>
        <p:spPr>
          <a:xfrm flipV="1">
            <a:off x="2652438" y="3498138"/>
            <a:ext cx="2" cy="391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/>
              <p:cNvSpPr txBox="1"/>
              <p:nvPr/>
            </p:nvSpPr>
            <p:spPr>
              <a:xfrm>
                <a:off x="2714165" y="4224499"/>
                <a:ext cx="8542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8" name="文本框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65" y="4224499"/>
                <a:ext cx="85427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714" t="-4444" r="-142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/>
              <p:cNvSpPr txBox="1"/>
              <p:nvPr/>
            </p:nvSpPr>
            <p:spPr>
              <a:xfrm>
                <a:off x="2645901" y="3454334"/>
                <a:ext cx="955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9" name="文本框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01" y="3454334"/>
                <a:ext cx="955088" cy="276999"/>
              </a:xfrm>
              <a:prstGeom prst="rect">
                <a:avLst/>
              </a:prstGeom>
              <a:blipFill rotWithShape="0">
                <a:blip r:embed="rId22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/>
              <p:cNvSpPr txBox="1"/>
              <p:nvPr/>
            </p:nvSpPr>
            <p:spPr>
              <a:xfrm>
                <a:off x="1247061" y="3697444"/>
                <a:ext cx="789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61" y="3697444"/>
                <a:ext cx="78916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5426" t="-4444" r="-930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文本框 210"/>
          <p:cNvSpPr txBox="1"/>
          <p:nvPr/>
        </p:nvSpPr>
        <p:spPr>
          <a:xfrm>
            <a:off x="1700516" y="4038210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=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2255168" y="3760679"/>
            <a:ext cx="859119" cy="1208564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3" name="圆角矩形 212"/>
          <p:cNvSpPr/>
          <p:nvPr/>
        </p:nvSpPr>
        <p:spPr>
          <a:xfrm rot="10800000">
            <a:off x="6763538" y="1614817"/>
            <a:ext cx="1233294" cy="368789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/>
              <p:cNvSpPr txBox="1"/>
              <p:nvPr/>
            </p:nvSpPr>
            <p:spPr>
              <a:xfrm>
                <a:off x="6638832" y="2171088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32" y="2171088"/>
                <a:ext cx="500829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/>
              <p:cNvSpPr txBox="1"/>
              <p:nvPr/>
            </p:nvSpPr>
            <p:spPr>
              <a:xfrm>
                <a:off x="6872289" y="2168269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289" y="2168269"/>
                <a:ext cx="500829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/>
              <p:cNvSpPr txBox="1"/>
              <p:nvPr/>
            </p:nvSpPr>
            <p:spPr>
              <a:xfrm>
                <a:off x="7595898" y="2148468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98" y="2148468"/>
                <a:ext cx="500829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/>
              <p:cNvSpPr txBox="1"/>
              <p:nvPr/>
            </p:nvSpPr>
            <p:spPr>
              <a:xfrm>
                <a:off x="7106755" y="2165450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7" name="文本框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55" y="2165450"/>
                <a:ext cx="500829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文本框 217"/>
          <p:cNvSpPr txBox="1"/>
          <p:nvPr/>
        </p:nvSpPr>
        <p:spPr>
          <a:xfrm>
            <a:off x="7382022" y="2061626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19" name="直接连接符 218"/>
          <p:cNvCxnSpPr/>
          <p:nvPr/>
        </p:nvCxnSpPr>
        <p:spPr>
          <a:xfrm flipV="1">
            <a:off x="6929108" y="199547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/>
              <p:cNvSpPr/>
              <p:nvPr/>
            </p:nvSpPr>
            <p:spPr>
              <a:xfrm>
                <a:off x="7197915" y="162043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0" name="矩形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15" y="1620432"/>
                <a:ext cx="405880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/>
              <p:cNvSpPr txBox="1"/>
              <p:nvPr/>
            </p:nvSpPr>
            <p:spPr>
              <a:xfrm>
                <a:off x="1077062" y="674757"/>
                <a:ext cx="1213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u="sng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1" name="文本框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62" y="674757"/>
                <a:ext cx="1213339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52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/>
              <p:cNvSpPr txBox="1"/>
              <p:nvPr/>
            </p:nvSpPr>
            <p:spPr>
              <a:xfrm>
                <a:off x="2675701" y="676861"/>
                <a:ext cx="1410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zh-CN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u="sng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2" name="文本框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01" y="676861"/>
                <a:ext cx="1410615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38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/>
              <p:cNvSpPr txBox="1"/>
              <p:nvPr/>
            </p:nvSpPr>
            <p:spPr>
              <a:xfrm>
                <a:off x="4362893" y="682747"/>
                <a:ext cx="1959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3-order </a:t>
                </a:r>
                <a14:m>
                  <m:oMath xmlns:m="http://schemas.openxmlformats.org/officeDocument/2006/math">
                    <m:r>
                      <a:rPr lang="zh-CN" altLang="en-US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tensor</a:t>
                </a:r>
                <a14:m>
                  <m:oMath xmlns:m="http://schemas.openxmlformats.org/officeDocument/2006/math">
                    <m:r>
                      <a:rPr lang="en-US" altLang="zh-CN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u="sng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682747"/>
                <a:ext cx="1959242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/>
              <p:cNvSpPr txBox="1"/>
              <p:nvPr/>
            </p:nvSpPr>
            <p:spPr>
              <a:xfrm>
                <a:off x="6573847" y="688327"/>
                <a:ext cx="178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-order tensor </a:t>
                </a:r>
                <a14:m>
                  <m:oMath xmlns:m="http://schemas.openxmlformats.org/officeDocument/2006/math">
                    <m:r>
                      <a:rPr lang="zh-CN" altLang="en-US" b="1" i="1" u="sng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𝓣</m:t>
                    </m:r>
                  </m:oMath>
                </a14:m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:</a:t>
                </a:r>
                <a:endParaRPr lang="zh-CN" altLang="en-US" u="sng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4" name="文本框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47" y="688327"/>
                <a:ext cx="1785767" cy="369332"/>
              </a:xfrm>
              <a:prstGeom prst="rect">
                <a:avLst/>
              </a:prstGeom>
              <a:blipFill rotWithShape="0">
                <a:blip r:embed="rId32"/>
                <a:stretch>
                  <a:fillRect t="-9836" r="-682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/>
              <p:cNvSpPr txBox="1"/>
              <p:nvPr/>
            </p:nvSpPr>
            <p:spPr>
              <a:xfrm>
                <a:off x="8739902" y="4179334"/>
                <a:ext cx="593775" cy="43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5" name="文本框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902" y="4179334"/>
                <a:ext cx="593775" cy="436309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63"/>
              <p:cNvSpPr txBox="1"/>
              <p:nvPr/>
            </p:nvSpPr>
            <p:spPr>
              <a:xfrm>
                <a:off x="9089709" y="4184316"/>
                <a:ext cx="59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6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709" y="4184316"/>
                <a:ext cx="593775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63"/>
              <p:cNvSpPr txBox="1"/>
              <p:nvPr/>
            </p:nvSpPr>
            <p:spPr>
              <a:xfrm>
                <a:off x="10241953" y="4180295"/>
                <a:ext cx="59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7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953" y="4180295"/>
                <a:ext cx="593775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63"/>
              <p:cNvSpPr txBox="1"/>
              <p:nvPr/>
            </p:nvSpPr>
            <p:spPr>
              <a:xfrm>
                <a:off x="9432203" y="4180295"/>
                <a:ext cx="59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8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203" y="4180295"/>
                <a:ext cx="593775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/>
          <p:cNvSpPr txBox="1"/>
          <p:nvPr/>
        </p:nvSpPr>
        <p:spPr>
          <a:xfrm>
            <a:off x="10049046" y="4130067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0" name="圆角矩形 229"/>
          <p:cNvSpPr/>
          <p:nvPr/>
        </p:nvSpPr>
        <p:spPr>
          <a:xfrm rot="10800000">
            <a:off x="8960201" y="3667334"/>
            <a:ext cx="1870364" cy="481801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31" name="直接连接符 230"/>
          <p:cNvCxnSpPr>
            <a:stCxn id="156" idx="6"/>
          </p:cNvCxnSpPr>
          <p:nvPr/>
        </p:nvCxnSpPr>
        <p:spPr>
          <a:xfrm flipH="1" flipV="1">
            <a:off x="10642577" y="4161253"/>
            <a:ext cx="8211" cy="508876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32" name="直接连接符 231"/>
          <p:cNvCxnSpPr>
            <a:stCxn id="155" idx="6"/>
          </p:cNvCxnSpPr>
          <p:nvPr/>
        </p:nvCxnSpPr>
        <p:spPr>
          <a:xfrm flipH="1" flipV="1">
            <a:off x="9877167" y="4155629"/>
            <a:ext cx="6219" cy="53040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33" name="直接连接符 232"/>
          <p:cNvCxnSpPr>
            <a:stCxn id="154" idx="6"/>
          </p:cNvCxnSpPr>
          <p:nvPr/>
        </p:nvCxnSpPr>
        <p:spPr>
          <a:xfrm flipH="1" flipV="1">
            <a:off x="9515473" y="4162138"/>
            <a:ext cx="1864" cy="518827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34" name="直接连接符 233"/>
          <p:cNvCxnSpPr>
            <a:stCxn id="153" idx="6"/>
          </p:cNvCxnSpPr>
          <p:nvPr/>
        </p:nvCxnSpPr>
        <p:spPr>
          <a:xfrm flipV="1">
            <a:off x="9145110" y="4155869"/>
            <a:ext cx="1976" cy="5288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/>
              <p:cNvSpPr/>
              <p:nvPr/>
            </p:nvSpPr>
            <p:spPr>
              <a:xfrm>
                <a:off x="9672752" y="3692940"/>
                <a:ext cx="478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752" y="3692940"/>
                <a:ext cx="478015" cy="461665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椭圆 235"/>
          <p:cNvSpPr/>
          <p:nvPr/>
        </p:nvSpPr>
        <p:spPr>
          <a:xfrm>
            <a:off x="7673541" y="4157813"/>
            <a:ext cx="564520" cy="42233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/>
              <p:cNvSpPr txBox="1"/>
              <p:nvPr/>
            </p:nvSpPr>
            <p:spPr>
              <a:xfrm>
                <a:off x="7948719" y="5457503"/>
                <a:ext cx="3103478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7" name="文本框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719" y="5457503"/>
                <a:ext cx="3103478" cy="79040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/>
              <p:cNvSpPr txBox="1"/>
              <p:nvPr/>
            </p:nvSpPr>
            <p:spPr>
              <a:xfrm>
                <a:off x="4786857" y="5518945"/>
                <a:ext cx="168244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8" name="文本框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857" y="5518945"/>
                <a:ext cx="1682448" cy="77893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文本框 238"/>
          <p:cNvSpPr txBox="1"/>
          <p:nvPr/>
        </p:nvSpPr>
        <p:spPr>
          <a:xfrm>
            <a:off x="7390947" y="6061736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(d)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0" name="等腰三角形 239"/>
          <p:cNvSpPr/>
          <p:nvPr/>
        </p:nvSpPr>
        <p:spPr>
          <a:xfrm>
            <a:off x="5553589" y="4398153"/>
            <a:ext cx="297968" cy="300038"/>
          </a:xfrm>
          <a:prstGeom prst="triangl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2F5597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/>
              <p:cNvSpPr txBox="1"/>
              <p:nvPr/>
            </p:nvSpPr>
            <p:spPr>
              <a:xfrm>
                <a:off x="5601785" y="445320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1" name="文本框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5" y="4453205"/>
                <a:ext cx="185371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文本框 241"/>
          <p:cNvSpPr txBox="1"/>
          <p:nvPr/>
        </p:nvSpPr>
        <p:spPr>
          <a:xfrm>
            <a:off x="5662927" y="355537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=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3" name="组合 242"/>
          <p:cNvGrpSpPr/>
          <p:nvPr/>
        </p:nvGrpSpPr>
        <p:grpSpPr>
          <a:xfrm>
            <a:off x="6268794" y="4392552"/>
            <a:ext cx="609349" cy="307900"/>
            <a:chOff x="3143501" y="2152998"/>
            <a:chExt cx="609349" cy="307900"/>
          </a:xfrm>
        </p:grpSpPr>
        <p:sp>
          <p:nvSpPr>
            <p:cNvPr id="244" name="椭圆 243"/>
            <p:cNvSpPr/>
            <p:nvPr/>
          </p:nvSpPr>
          <p:spPr>
            <a:xfrm>
              <a:off x="3143501" y="2152998"/>
              <a:ext cx="297968" cy="3079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5" name="直接连接符 244"/>
            <p:cNvCxnSpPr>
              <a:stCxn id="244" idx="6"/>
            </p:cNvCxnSpPr>
            <p:nvPr/>
          </p:nvCxnSpPr>
          <p:spPr>
            <a:xfrm>
              <a:off x="3441469" y="2306948"/>
              <a:ext cx="311381" cy="0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grpSp>
        <p:nvGrpSpPr>
          <p:cNvPr id="246" name="组合 245"/>
          <p:cNvGrpSpPr/>
          <p:nvPr/>
        </p:nvGrpSpPr>
        <p:grpSpPr>
          <a:xfrm rot="10800000">
            <a:off x="4451273" y="4398449"/>
            <a:ext cx="660793" cy="307900"/>
            <a:chOff x="3143501" y="2152998"/>
            <a:chExt cx="660793" cy="307900"/>
          </a:xfrm>
        </p:grpSpPr>
        <p:sp>
          <p:nvSpPr>
            <p:cNvPr id="247" name="椭圆 246"/>
            <p:cNvSpPr/>
            <p:nvPr/>
          </p:nvSpPr>
          <p:spPr>
            <a:xfrm>
              <a:off x="3143501" y="2152998"/>
              <a:ext cx="297968" cy="3079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8" name="直接连接符 247"/>
            <p:cNvCxnSpPr>
              <a:stCxn id="247" idx="6"/>
            </p:cNvCxnSpPr>
            <p:nvPr/>
          </p:nvCxnSpPr>
          <p:spPr>
            <a:xfrm rot="10800000" flipH="1" flipV="1">
              <a:off x="3441469" y="2306948"/>
              <a:ext cx="362825" cy="1966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cxnSp>
        <p:nvCxnSpPr>
          <p:cNvPr id="249" name="直接连接符 248"/>
          <p:cNvCxnSpPr>
            <a:stCxn id="247" idx="2"/>
            <a:endCxn id="240" idx="1"/>
          </p:cNvCxnSpPr>
          <p:nvPr/>
        </p:nvCxnSpPr>
        <p:spPr>
          <a:xfrm flipV="1">
            <a:off x="5112066" y="4548172"/>
            <a:ext cx="516015" cy="4227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50" name="直接连接符 249"/>
          <p:cNvCxnSpPr>
            <a:stCxn id="240" idx="5"/>
            <a:endCxn id="244" idx="2"/>
          </p:cNvCxnSpPr>
          <p:nvPr/>
        </p:nvCxnSpPr>
        <p:spPr>
          <a:xfrm flipV="1">
            <a:off x="5777065" y="4546502"/>
            <a:ext cx="491729" cy="1670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4847088" y="442345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88" y="4423453"/>
                <a:ext cx="221214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25000" r="-277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6322013" y="4423453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13" y="4423453"/>
                <a:ext cx="204479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23529" r="-294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/>
              <p:cNvSpPr txBox="1"/>
              <p:nvPr/>
            </p:nvSpPr>
            <p:spPr>
              <a:xfrm>
                <a:off x="5300532" y="4183097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532" y="4183097"/>
                <a:ext cx="133947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5986624" y="4196459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624" y="4196459"/>
                <a:ext cx="133947" cy="276999"/>
              </a:xfrm>
              <a:prstGeom prst="rect">
                <a:avLst/>
              </a:prstGeom>
              <a:blipFill rotWithShape="0">
                <a:blip r:embed="rId44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/>
              <p:cNvSpPr txBox="1"/>
              <p:nvPr/>
            </p:nvSpPr>
            <p:spPr>
              <a:xfrm>
                <a:off x="4447138" y="3374393"/>
                <a:ext cx="1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38" y="3374393"/>
                <a:ext cx="140230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60870" t="-4444" r="-565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/>
              <p:cNvSpPr txBox="1"/>
              <p:nvPr/>
            </p:nvSpPr>
            <p:spPr>
              <a:xfrm>
                <a:off x="5284174" y="3368580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6" name="文本框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174" y="3368580"/>
                <a:ext cx="186269" cy="276999"/>
              </a:xfrm>
              <a:prstGeom prst="rect">
                <a:avLst/>
              </a:prstGeom>
              <a:blipFill rotWithShape="0">
                <a:blip r:embed="rId4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/>
              <p:cNvSpPr txBox="1"/>
              <p:nvPr/>
            </p:nvSpPr>
            <p:spPr>
              <a:xfrm>
                <a:off x="6672716" y="4196458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7" name="文本框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16" y="4196458"/>
                <a:ext cx="186269" cy="276999"/>
              </a:xfrm>
              <a:prstGeom prst="rect">
                <a:avLst/>
              </a:prstGeom>
              <a:blipFill rotWithShape="0">
                <a:blip r:embed="rId4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/>
              <p:cNvSpPr txBox="1"/>
              <p:nvPr/>
            </p:nvSpPr>
            <p:spPr>
              <a:xfrm>
                <a:off x="4446734" y="4206468"/>
                <a:ext cx="1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8" name="文本框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34" y="4206468"/>
                <a:ext cx="140230" cy="276999"/>
              </a:xfrm>
              <a:prstGeom prst="rect">
                <a:avLst/>
              </a:prstGeom>
              <a:blipFill rotWithShape="0">
                <a:blip r:embed="rId48"/>
                <a:stretch>
                  <a:fillRect l="-60870" t="-2222" r="-565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直接连接符 258"/>
          <p:cNvCxnSpPr>
            <a:stCxn id="260" idx="0"/>
            <a:endCxn id="240" idx="3"/>
          </p:cNvCxnSpPr>
          <p:nvPr/>
        </p:nvCxnSpPr>
        <p:spPr>
          <a:xfrm flipV="1">
            <a:off x="5702573" y="4698191"/>
            <a:ext cx="0" cy="354440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60" name="椭圆 259"/>
          <p:cNvSpPr/>
          <p:nvPr/>
        </p:nvSpPr>
        <p:spPr>
          <a:xfrm>
            <a:off x="5553589" y="5052631"/>
            <a:ext cx="297968" cy="30790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矩形 260"/>
              <p:cNvSpPr/>
              <p:nvPr/>
            </p:nvSpPr>
            <p:spPr>
              <a:xfrm>
                <a:off x="5521690" y="5021915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1" name="矩形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90" y="5021915"/>
                <a:ext cx="367408" cy="369332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圆角矩形 261"/>
          <p:cNvSpPr/>
          <p:nvPr/>
        </p:nvSpPr>
        <p:spPr>
          <a:xfrm>
            <a:off x="4758728" y="4161253"/>
            <a:ext cx="1871985" cy="127764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/>
              <p:cNvSpPr txBox="1"/>
              <p:nvPr/>
            </p:nvSpPr>
            <p:spPr>
              <a:xfrm>
                <a:off x="5758140" y="4752270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3" name="文本框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0" y="4752270"/>
                <a:ext cx="133947" cy="276999"/>
              </a:xfrm>
              <a:prstGeom prst="rect">
                <a:avLst/>
              </a:prstGeom>
              <a:blipFill rotWithShape="0">
                <a:blip r:embed="rId50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/>
              <p:cNvSpPr txBox="1"/>
              <p:nvPr/>
            </p:nvSpPr>
            <p:spPr>
              <a:xfrm>
                <a:off x="7698993" y="4219422"/>
                <a:ext cx="537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4" name="文本框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93" y="4219422"/>
                <a:ext cx="537840" cy="276999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文本框 264"/>
          <p:cNvSpPr txBox="1"/>
          <p:nvPr/>
        </p:nvSpPr>
        <p:spPr>
          <a:xfrm>
            <a:off x="7382022" y="1852499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66" name="直接连接符 265"/>
          <p:cNvCxnSpPr/>
          <p:nvPr/>
        </p:nvCxnSpPr>
        <p:spPr>
          <a:xfrm flipH="1">
            <a:off x="7272403" y="3322182"/>
            <a:ext cx="2965" cy="307739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矩形 266"/>
              <p:cNvSpPr/>
              <p:nvPr/>
            </p:nvSpPr>
            <p:spPr>
              <a:xfrm>
                <a:off x="8745318" y="693203"/>
                <a:ext cx="279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u="sng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-order </a:t>
                </a:r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rank-one </a:t>
                </a:r>
                <a:r>
                  <a:rPr lang="en-US" altLang="zh-CN" u="sng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tensor </a:t>
                </a:r>
                <a:r>
                  <a:rPr lang="zh-CN" altLang="en-US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𝓐</a:t>
                </a:r>
                <a:r>
                  <a:rPr lang="en-US" altLang="zh-CN" u="sng" dirty="0" smtClea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: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7" name="矩形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318" y="693203"/>
                <a:ext cx="2791149" cy="369332"/>
              </a:xfrm>
              <a:prstGeom prst="rect">
                <a:avLst/>
              </a:prstGeom>
              <a:blipFill rotWithShape="0">
                <a:blip r:embed="rId52"/>
                <a:stretch>
                  <a:fillRect t="-13333" r="-109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 267"/>
          <p:cNvSpPr/>
          <p:nvPr/>
        </p:nvSpPr>
        <p:spPr>
          <a:xfrm>
            <a:off x="8446644" y="687950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5) 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 flipV="1">
            <a:off x="7108725" y="199547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70" name="直接连接符 269"/>
          <p:cNvCxnSpPr/>
          <p:nvPr/>
        </p:nvCxnSpPr>
        <p:spPr>
          <a:xfrm flipV="1">
            <a:off x="7288342" y="199547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71" name="直接连接符 270"/>
          <p:cNvCxnSpPr/>
          <p:nvPr/>
        </p:nvCxnSpPr>
        <p:spPr>
          <a:xfrm flipV="1">
            <a:off x="7804753" y="1993344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72" name="圆角矩形 271"/>
          <p:cNvSpPr/>
          <p:nvPr/>
        </p:nvSpPr>
        <p:spPr>
          <a:xfrm rot="10800000">
            <a:off x="9384761" y="1112587"/>
            <a:ext cx="1233294" cy="368789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/>
              <p:cNvSpPr txBox="1"/>
              <p:nvPr/>
            </p:nvSpPr>
            <p:spPr>
              <a:xfrm>
                <a:off x="9260055" y="1668858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3" name="文本框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55" y="1668858"/>
                <a:ext cx="500829" cy="369332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/>
              <p:cNvSpPr txBox="1"/>
              <p:nvPr/>
            </p:nvSpPr>
            <p:spPr>
              <a:xfrm>
                <a:off x="9493512" y="1666039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12" y="1666039"/>
                <a:ext cx="500829" cy="369332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/>
              <p:cNvSpPr txBox="1"/>
              <p:nvPr/>
            </p:nvSpPr>
            <p:spPr>
              <a:xfrm>
                <a:off x="10217121" y="1646238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5" name="文本框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121" y="1646238"/>
                <a:ext cx="500829" cy="369332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/>
              <p:cNvSpPr txBox="1"/>
              <p:nvPr/>
            </p:nvSpPr>
            <p:spPr>
              <a:xfrm>
                <a:off x="9727978" y="1663220"/>
                <a:ext cx="500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6" name="文本框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78" y="1663220"/>
                <a:ext cx="500829" cy="369332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/>
          <p:cNvSpPr txBox="1"/>
          <p:nvPr/>
        </p:nvSpPr>
        <p:spPr>
          <a:xfrm>
            <a:off x="10003245" y="1559396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78" name="直接连接符 277"/>
          <p:cNvCxnSpPr/>
          <p:nvPr/>
        </p:nvCxnSpPr>
        <p:spPr>
          <a:xfrm flipV="1">
            <a:off x="9550331" y="149324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矩形 278"/>
              <p:cNvSpPr/>
              <p:nvPr/>
            </p:nvSpPr>
            <p:spPr>
              <a:xfrm>
                <a:off x="9785725" y="1120722"/>
                <a:ext cx="45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prstClr val="black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m:t>𝓐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9" name="矩形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25" y="1120722"/>
                <a:ext cx="453970" cy="369332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文本框 279"/>
          <p:cNvSpPr txBox="1"/>
          <p:nvPr/>
        </p:nvSpPr>
        <p:spPr>
          <a:xfrm>
            <a:off x="10003245" y="1350269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V="1">
            <a:off x="9729948" y="149324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82" name="直接连接符 281"/>
          <p:cNvCxnSpPr/>
          <p:nvPr/>
        </p:nvCxnSpPr>
        <p:spPr>
          <a:xfrm flipV="1">
            <a:off x="9909565" y="1493240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283" name="直接连接符 282"/>
          <p:cNvCxnSpPr/>
          <p:nvPr/>
        </p:nvCxnSpPr>
        <p:spPr>
          <a:xfrm flipV="1">
            <a:off x="10425976" y="1491114"/>
            <a:ext cx="1" cy="234045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84" name="圆角矩形 283"/>
          <p:cNvSpPr/>
          <p:nvPr/>
        </p:nvSpPr>
        <p:spPr>
          <a:xfrm>
            <a:off x="9202538" y="2419560"/>
            <a:ext cx="1805304" cy="544317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5" name="椭圆 284"/>
          <p:cNvSpPr/>
          <p:nvPr/>
        </p:nvSpPr>
        <p:spPr>
          <a:xfrm rot="16200000">
            <a:off x="9309281" y="2551053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/>
              <p:cNvSpPr txBox="1"/>
              <p:nvPr/>
            </p:nvSpPr>
            <p:spPr>
              <a:xfrm>
                <a:off x="9233672" y="2482828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6" name="文本框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72" y="2482828"/>
                <a:ext cx="302178" cy="338554"/>
              </a:xfrm>
              <a:prstGeom prst="rect">
                <a:avLst/>
              </a:prstGeom>
              <a:blipFill rotWithShape="0">
                <a:blip r:embed="rId58"/>
                <a:stretch>
                  <a:fillRect r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接连接符 286"/>
          <p:cNvCxnSpPr>
            <a:endCxn id="285" idx="2"/>
          </p:cNvCxnSpPr>
          <p:nvPr/>
        </p:nvCxnSpPr>
        <p:spPr>
          <a:xfrm flipV="1">
            <a:off x="9420708" y="2777622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88" name="椭圆 287"/>
          <p:cNvSpPr/>
          <p:nvPr/>
        </p:nvSpPr>
        <p:spPr>
          <a:xfrm rot="16200000">
            <a:off x="9674679" y="2551053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/>
              <p:cNvSpPr txBox="1"/>
              <p:nvPr/>
            </p:nvSpPr>
            <p:spPr>
              <a:xfrm>
                <a:off x="9599070" y="2482828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9" name="文本框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070" y="2482828"/>
                <a:ext cx="302178" cy="338554"/>
              </a:xfrm>
              <a:prstGeom prst="rect">
                <a:avLst/>
              </a:prstGeom>
              <a:blipFill rotWithShape="0">
                <a:blip r:embed="rId59"/>
                <a:stretch>
                  <a:fillRect r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接连接符 289"/>
          <p:cNvCxnSpPr>
            <a:endCxn id="288" idx="2"/>
          </p:cNvCxnSpPr>
          <p:nvPr/>
        </p:nvCxnSpPr>
        <p:spPr>
          <a:xfrm flipV="1">
            <a:off x="9786106" y="2777622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91" name="椭圆 290"/>
          <p:cNvSpPr/>
          <p:nvPr/>
        </p:nvSpPr>
        <p:spPr>
          <a:xfrm rot="16200000">
            <a:off x="10006741" y="2551053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/>
              <p:cNvSpPr txBox="1"/>
              <p:nvPr/>
            </p:nvSpPr>
            <p:spPr>
              <a:xfrm>
                <a:off x="9931132" y="2482828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2" name="文本框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132" y="2482828"/>
                <a:ext cx="302178" cy="338554"/>
              </a:xfrm>
              <a:prstGeom prst="rect">
                <a:avLst/>
              </a:prstGeom>
              <a:blipFill rotWithShape="0">
                <a:blip r:embed="rId60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直接连接符 292"/>
          <p:cNvCxnSpPr>
            <a:endCxn id="291" idx="2"/>
          </p:cNvCxnSpPr>
          <p:nvPr/>
        </p:nvCxnSpPr>
        <p:spPr>
          <a:xfrm flipV="1">
            <a:off x="10118168" y="2777622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94" name="文本框 293"/>
          <p:cNvSpPr txBox="1"/>
          <p:nvPr/>
        </p:nvSpPr>
        <p:spPr>
          <a:xfrm>
            <a:off x="10298793" y="2445078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5" name="椭圆 294"/>
          <p:cNvSpPr/>
          <p:nvPr/>
        </p:nvSpPr>
        <p:spPr>
          <a:xfrm rot="16200000">
            <a:off x="10652357" y="2555746"/>
            <a:ext cx="222855" cy="23028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/>
              <p:cNvSpPr txBox="1"/>
              <p:nvPr/>
            </p:nvSpPr>
            <p:spPr>
              <a:xfrm>
                <a:off x="10576748" y="2487521"/>
                <a:ext cx="3021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6" name="文本框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748" y="2487521"/>
                <a:ext cx="302178" cy="338554"/>
              </a:xfrm>
              <a:prstGeom prst="rect">
                <a:avLst/>
              </a:prstGeom>
              <a:blipFill rotWithShape="0">
                <a:blip r:embed="rId61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直接连接符 296"/>
          <p:cNvCxnSpPr>
            <a:endCxn id="295" idx="2"/>
          </p:cNvCxnSpPr>
          <p:nvPr/>
        </p:nvCxnSpPr>
        <p:spPr>
          <a:xfrm flipV="1">
            <a:off x="10763784" y="2782315"/>
            <a:ext cx="1" cy="297089"/>
          </a:xfrm>
          <a:prstGeom prst="line">
            <a:avLst/>
          </a:prstGeom>
          <a:solidFill>
            <a:srgbClr val="5B9BD5"/>
          </a:solidFill>
          <a:ln w="158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</p:cxnSp>
      <p:sp>
        <p:nvSpPr>
          <p:cNvPr id="298" name="下箭头 297"/>
          <p:cNvSpPr/>
          <p:nvPr/>
        </p:nvSpPr>
        <p:spPr>
          <a:xfrm>
            <a:off x="9955812" y="2051460"/>
            <a:ext cx="196699" cy="260669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8836118" y="4548172"/>
            <a:ext cx="2128140" cy="590723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0" name="文本框 299"/>
          <p:cNvSpPr txBox="1"/>
          <p:nvPr/>
        </p:nvSpPr>
        <p:spPr>
          <a:xfrm>
            <a:off x="10067322" y="4544296"/>
            <a:ext cx="302873" cy="36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</a:p>
          <a:p>
            <a:r>
              <a:rPr lang="en-US" altLang="zh-CN" sz="3200" dirty="0"/>
              <a:t>Background</a:t>
            </a:r>
          </a:p>
          <a:p>
            <a:r>
              <a:rPr lang="en-US" altLang="zh-CN" sz="3200" b="1" u="sng" dirty="0"/>
              <a:t>TSLM basic representation</a:t>
            </a:r>
          </a:p>
          <a:p>
            <a:r>
              <a:rPr lang="en-US" altLang="zh-CN" sz="3200" dirty="0"/>
              <a:t>Generalization </a:t>
            </a:r>
          </a:p>
          <a:p>
            <a:r>
              <a:rPr lang="en-US" altLang="zh-CN" sz="3200" dirty="0"/>
              <a:t>Recursive Language Modeling</a:t>
            </a:r>
          </a:p>
          <a:p>
            <a:r>
              <a:rPr lang="en-US" altLang="zh-CN" sz="3200" dirty="0"/>
              <a:t>Experiment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3"/>
            <a:ext cx="10972800" cy="990600"/>
          </a:xfrm>
        </p:spPr>
        <p:txBody>
          <a:bodyPr>
            <a:noAutofit/>
          </a:bodyPr>
          <a:lstStyle/>
          <a:p>
            <a:r>
              <a:rPr lang="en-US" dirty="0"/>
              <a:t>TSLM basic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6">
                <a:extLst/>
              </p:cNvPr>
              <p:cNvSpPr txBox="1">
                <a:spLocks/>
              </p:cNvSpPr>
              <p:nvPr/>
            </p:nvSpPr>
            <p:spPr>
              <a:xfrm>
                <a:off x="1051376" y="1068636"/>
                <a:ext cx="9719310" cy="5370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600" dirty="0"/>
                  <a:t>How 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represent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single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word</a:t>
                </a:r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r>
                  <a:rPr lang="en-US" altLang="zh-CN" sz="3600" dirty="0"/>
                  <a:t>How 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represent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original sentence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3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⨂⋯⨂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76" y="1068636"/>
                <a:ext cx="9719310" cy="5370665"/>
              </a:xfrm>
              <a:prstGeom prst="rect">
                <a:avLst/>
              </a:prstGeom>
              <a:blipFill rotWithShape="0">
                <a:blip r:embed="rId3"/>
                <a:stretch>
                  <a:fillRect l="-1317" t="-1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30A86488-9950-4F80-8AC9-C986A24A93B8}"/>
                  </a:ext>
                </a:extLst>
              </p:cNvPr>
              <p:cNvSpPr txBox="1"/>
              <p:nvPr/>
            </p:nvSpPr>
            <p:spPr>
              <a:xfrm>
                <a:off x="8037310" y="3759322"/>
                <a:ext cx="3882941" cy="15122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0A86488-9950-4F80-8AC9-C986A24A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10" y="3759322"/>
                <a:ext cx="3882941" cy="15122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4700F5F-2FF3-4283-B915-40C8248249C3}"/>
              </a:ext>
            </a:extLst>
          </p:cNvPr>
          <p:cNvSpPr/>
          <p:nvPr/>
        </p:nvSpPr>
        <p:spPr>
          <a:xfrm>
            <a:off x="5084766" y="5148788"/>
            <a:ext cx="1503321" cy="76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F107681-DF33-4FB2-814D-70E6ECA4A094}"/>
              </a:ext>
            </a:extLst>
          </p:cNvPr>
          <p:cNvSpPr/>
          <p:nvPr/>
        </p:nvSpPr>
        <p:spPr>
          <a:xfrm>
            <a:off x="4208925" y="3736769"/>
            <a:ext cx="3404212" cy="54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F4F90274-B42E-4320-83FC-5B160BE3894E}"/>
              </a:ext>
            </a:extLst>
          </p:cNvPr>
          <p:cNvSpPr txBox="1"/>
          <p:nvPr/>
        </p:nvSpPr>
        <p:spPr>
          <a:xfrm>
            <a:off x="1946783" y="3759322"/>
            <a:ext cx="198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Rank One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="" xmlns:a16="http://schemas.microsoft.com/office/drawing/2014/main" id="{4F4C7E79-1648-43A6-A0BF-0B07487109E1}"/>
              </a:ext>
            </a:extLst>
          </p:cNvPr>
          <p:cNvCxnSpPr/>
          <p:nvPr/>
        </p:nvCxnSpPr>
        <p:spPr>
          <a:xfrm flipV="1">
            <a:off x="6588087" y="4515458"/>
            <a:ext cx="1449223" cy="63333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" y="125389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TSLM basic representation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6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910" y="1115988"/>
                <a:ext cx="11769090" cy="574201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Assume that each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dirty="0"/>
                  <a:t> appears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dirty="0"/>
                  <a:t>.</a:t>
                </a:r>
              </a:p>
              <a:p>
                <a:r>
                  <a:rPr lang="en-US" altLang="zh-CN" sz="3200" dirty="0"/>
                  <a:t>We can denoted </a:t>
                </a:r>
                <a:r>
                  <a:rPr lang="en-US" altLang="zh-CN" sz="3200" dirty="0" smtClean="0"/>
                  <a:t>corpus </a:t>
                </a:r>
                <a:r>
                  <a:rPr lang="en-US" altLang="zh-CN" sz="3200" dirty="0"/>
                  <a:t>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3600" b="0" i="1" smtClean="0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⨂⋯⨂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29293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000" dirty="0"/>
              </a:p>
              <a:p>
                <a:r>
                  <a:rPr lang="en-US" altLang="zh-CN" sz="3000" dirty="0"/>
                  <a:t>The sentence probability: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lvl="1"/>
                <a:endParaRPr lang="en-US" altLang="zh-CN" sz="3000" dirty="0"/>
              </a:p>
            </p:txBody>
          </p:sp>
        </mc:Choice>
        <mc:Fallback xmlns="">
          <p:sp>
            <p:nvSpPr>
              <p:cNvPr id="4" name="内容占位符 6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" y="1115988"/>
                <a:ext cx="11769090" cy="5742011"/>
              </a:xfrm>
              <a:blipFill rotWithShape="0">
                <a:blip r:embed="rId3"/>
                <a:stretch>
                  <a:fillRect l="-1088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4030" y="1600200"/>
            <a:ext cx="11734800" cy="4876800"/>
          </a:xfrm>
        </p:spPr>
        <p:txBody>
          <a:bodyPr/>
          <a:lstStyle/>
          <a:p>
            <a:r>
              <a:rPr lang="en-US" altLang="zh-CN" sz="3200" dirty="0"/>
              <a:t>Motivation</a:t>
            </a:r>
          </a:p>
          <a:p>
            <a:r>
              <a:rPr lang="en-US" altLang="zh-CN" sz="3200" dirty="0"/>
              <a:t>Background</a:t>
            </a:r>
          </a:p>
          <a:p>
            <a:r>
              <a:rPr lang="en-US" altLang="zh-CN" sz="3200" dirty="0"/>
              <a:t>TSLM basic representation</a:t>
            </a:r>
          </a:p>
          <a:p>
            <a:r>
              <a:rPr lang="en-US" altLang="zh-CN" sz="3200" b="1" u="sng" dirty="0"/>
              <a:t>Generalization</a:t>
            </a:r>
            <a:r>
              <a:rPr lang="en-US" altLang="zh-CN" sz="3200" b="1" dirty="0"/>
              <a:t> </a:t>
            </a:r>
          </a:p>
          <a:p>
            <a:r>
              <a:rPr lang="en-US" altLang="zh-CN" sz="3200" dirty="0"/>
              <a:t>Recursive Language Modeling</a:t>
            </a:r>
          </a:p>
          <a:p>
            <a:r>
              <a:rPr lang="en-US" altLang="zh-CN" sz="3200" dirty="0"/>
              <a:t>Experiment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u="sng" dirty="0"/>
              <a:t>Motivation</a:t>
            </a:r>
          </a:p>
          <a:p>
            <a:r>
              <a:rPr lang="en-US" altLang="zh-CN" sz="3200" dirty="0"/>
              <a:t>Background</a:t>
            </a:r>
          </a:p>
          <a:p>
            <a:r>
              <a:rPr lang="en-US" altLang="zh-CN" sz="3200" dirty="0"/>
              <a:t>TSLM basic representation</a:t>
            </a:r>
          </a:p>
          <a:p>
            <a:r>
              <a:rPr lang="en-US" altLang="zh-CN" sz="3200" dirty="0"/>
              <a:t>Generalization </a:t>
            </a:r>
          </a:p>
          <a:p>
            <a:r>
              <a:rPr lang="en-US" altLang="zh-CN" sz="3200" dirty="0"/>
              <a:t>Recursive Language Modeling</a:t>
            </a:r>
          </a:p>
          <a:p>
            <a:r>
              <a:rPr lang="en-US" altLang="zh-CN" sz="3200" dirty="0"/>
              <a:t>Experiment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Generation of N-Gram Language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348740"/>
            <a:ext cx="10782300" cy="5177790"/>
          </a:xfrm>
        </p:spPr>
        <p:txBody>
          <a:bodyPr/>
          <a:lstStyle/>
          <a:p>
            <a:r>
              <a:rPr lang="en-US" sz="3600" dirty="0"/>
              <a:t>N-gram Language Model</a:t>
            </a:r>
          </a:p>
          <a:p>
            <a:pPr lvl="1"/>
            <a:r>
              <a:rPr lang="en-US" sz="3200" dirty="0"/>
              <a:t>N-gram language model: estimate the probability distribution of sentences</a:t>
            </a:r>
          </a:p>
          <a:p>
            <a:pPr lvl="1"/>
            <a:r>
              <a:rPr lang="en-US" sz="3200" dirty="0"/>
              <a:t>Compute a sentence’s </a:t>
            </a:r>
            <a:r>
              <a:rPr lang="en-US" altLang="zh-CN" sz="3200" dirty="0"/>
              <a:t>joint probability</a:t>
            </a:r>
          </a:p>
          <a:p>
            <a:pPr lvl="1"/>
            <a:r>
              <a:rPr lang="en-US" sz="3200" dirty="0"/>
              <a:t>Compute </a:t>
            </a:r>
            <a:r>
              <a:rPr lang="en-US" altLang="zh-CN" sz="3200" dirty="0">
                <a:sym typeface="+mn-ea"/>
              </a:rPr>
              <a:t>the current word’s conditional probability</a:t>
            </a:r>
            <a:endParaRPr lang="en-US" sz="3200" dirty="0"/>
          </a:p>
          <a:p>
            <a:pPr lvl="1"/>
            <a:endParaRPr lang="en-US" sz="2600" dirty="0"/>
          </a:p>
          <a:p>
            <a:pPr marL="0" indent="0">
              <a:buNone/>
            </a:pPr>
            <a:endParaRPr kumimoji="1" lang="en-US" altLang="zh-CN" sz="3200" dirty="0"/>
          </a:p>
          <a:p>
            <a:pPr marL="0" indent="0">
              <a:buNone/>
            </a:pPr>
            <a:endParaRPr kumimoji="1" lang="en-US" sz="3200" dirty="0"/>
          </a:p>
          <a:p>
            <a:pPr marL="0" indent="0" algn="ctr">
              <a:buNone/>
            </a:pPr>
            <a:endParaRPr kumimoji="1" lang="en-US" sz="26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" y="668655"/>
            <a:ext cx="11623040" cy="9118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How to Prove TSLM as a Generalization of N-Gram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/>
                  <a:t>Three hypotheses</a:t>
                </a:r>
              </a:p>
              <a:p>
                <a:pPr lvl="1"/>
                <a:r>
                  <a:rPr lang="en-US" altLang="zh-CN" sz="3200" dirty="0"/>
                  <a:t>The dimension of vector space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pPr lvl="1"/>
                <a:r>
                  <a:rPr lang="en-US" altLang="zh-CN" sz="3200" dirty="0"/>
                  <a:t>The represent of a word is an one-hot vector</a:t>
                </a:r>
              </a:p>
              <a:p>
                <a:pPr lvl="1"/>
                <a:r>
                  <a:rPr lang="en-US" altLang="zh-CN" sz="3200" dirty="0"/>
                  <a:t>The corpus: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pPr lvl="1"/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AAFFFC-4614-4ECB-92CA-A5984E16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Compute the joint probability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3D1C9-E43F-421A-8D32-0494F4E6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N-gram language model</a:t>
            </a:r>
          </a:p>
          <a:p>
            <a:pPr lvl="1"/>
            <a:r>
              <a:rPr lang="en-US" altLang="zh-CN" sz="3200" dirty="0"/>
              <a:t>A sentence’s joint probability</a:t>
            </a:r>
          </a:p>
          <a:p>
            <a:pPr lvl="1"/>
            <a:endParaRPr lang="zh-CN" altLang="en-US" sz="3200" dirty="0"/>
          </a:p>
        </p:txBody>
      </p:sp>
      <p:sp>
        <p:nvSpPr>
          <p:cNvPr id="4" name="内容占位符 6">
            <a:extLst>
              <a:ext uri="{FF2B5EF4-FFF2-40B4-BE49-F238E27FC236}">
                <a16:creationId xmlns="" xmlns:a16="http://schemas.microsoft.com/office/drawing/2014/main" id="{C5B29FB3-ECC0-48C9-BC13-04CA048EF6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1444" y="3429000"/>
            <a:ext cx="6035040" cy="1778267"/>
          </a:xfrm>
          <a:prstGeom prst="rect">
            <a:avLst/>
          </a:prstGeom>
          <a:blipFill>
            <a:blip r:embed="rId2"/>
            <a:stretch>
              <a:fillRect l="-35218" t="-113596" r="-49972" b="-71404"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E05184-8030-4F06-9984-87AA9A5D47A1}"/>
              </a:ext>
            </a:extLst>
          </p:cNvPr>
          <p:cNvSpPr/>
          <p:nvPr/>
        </p:nvSpPr>
        <p:spPr>
          <a:xfrm>
            <a:off x="1960114" y="2902217"/>
            <a:ext cx="7273925" cy="2305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="" xmlns:a16="http://schemas.microsoft.com/office/drawing/2014/main" id="{0AE0F041-A223-418F-9CA7-321435C9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588" y="4623702"/>
            <a:ext cx="823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0500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D05859-07F3-4202-90E7-B1044B4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Compute the joint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2DEDEA09-F646-4D15-B6B6-36DB75F58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The sentence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dirty="0"/>
                  <a:t>will be represented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3600" i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⨂⋯⨂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sz="3600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zh-CN" sz="3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index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0,                 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EDEA09-F646-4D15-B6B6-36DB75F58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85AF81-E73D-43EA-B046-3CA39C84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Compute the joint probability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CCC6B77-B378-41AD-9F38-D23556894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The corpus is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600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36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⨂⋯⨂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Therefore, the probability of sentence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3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CC6B77-B378-41AD-9F38-D23556894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1815" y="1561465"/>
                <a:ext cx="6458585" cy="4876800"/>
              </a:xfrm>
            </p:spPr>
            <p:txBody>
              <a:bodyPr/>
              <a:lstStyle/>
              <a:p>
                <a:r>
                  <a:rPr lang="en-US" altLang="zh-CN" sz="2800" dirty="0">
                    <a:sym typeface="+mn-ea"/>
                  </a:rPr>
                  <a:t>The vocabulary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sym typeface="+mn-ea"/>
                      </a:rPr>
                      <m:t>V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={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ea"/>
                      </a:rPr>
                      <m:t>}</m:t>
                    </m:r>
                  </m:oMath>
                </a14:m>
                <a:endParaRPr lang="en-US" altLang="zh-CN" sz="2800" dirty="0">
                  <a:sym typeface="+mn-ea"/>
                </a:endParaRPr>
              </a:p>
              <a:p>
                <a:r>
                  <a:rPr lang="zh-CN" altLang="zh-CN" sz="2800" dirty="0"/>
                  <a:t>The probability of each combination is one element in the </a:t>
                </a:r>
                <a:r>
                  <a:rPr lang="en-US" altLang="zh-CN" sz="2800" dirty="0"/>
                  <a:t>right </a:t>
                </a:r>
                <a:r>
                  <a:rPr lang="zh-CN" altLang="zh-CN" sz="2800" dirty="0"/>
                  <a:t>tensor</a:t>
                </a:r>
                <a:endParaRPr lang="en-US" altLang="zh-CN" sz="2800" dirty="0"/>
              </a:p>
              <a:p>
                <a:r>
                  <a:rPr lang="en-US" altLang="zh-CN" sz="2800" dirty="0"/>
                  <a:t>If the sequence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b="0" dirty="0">
                    <a:solidFill>
                      <a:schemeClr val="tx1"/>
                    </a:solidFill>
                    <a:uFillTx/>
                    <a:sym typeface="+mn-ea"/>
                  </a:rPr>
                  <a:t>The combination 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sym typeface="+mn-ea"/>
                        </a:rPr>
                        <m:t>p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sym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sym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sym typeface="+mn-ea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sym typeface="+mn-ea"/>
                            </a:rPr>
                            <m:t>𝒯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sym typeface="+mn-ea"/>
                            </a:rPr>
                            <m:t>231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uFillTx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815" y="1561465"/>
                <a:ext cx="6458585" cy="4876800"/>
              </a:xfrm>
              <a:blipFill rotWithShape="0">
                <a:blip r:embed="rId2"/>
                <a:stretch>
                  <a:fillRect l="-1322" t="-1250" r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62800" y="4544695"/>
          <a:ext cx="1882140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962" r="-1724" b="-200962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101942" r="-1724" b="-10291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3"/>
                      <a:stretch>
                        <a:fillRect l="-200862" t="-200000" r="-1724" b="-192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19135" y="2939415"/>
          <a:ext cx="1855470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200862" t="-962" r="-1724" b="-200962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200862" t="-101942" r="-1724" b="-10291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4"/>
                      <a:stretch>
                        <a:fillRect l="-200862" t="-200000" r="-1724" b="-192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391015" y="1346835"/>
          <a:ext cx="1929765" cy="1525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2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2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724" t="-962" r="-200862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02609" t="-962" r="-102609" b="-2009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200862" t="-962" r="-1724" b="-200962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724" t="-101942" r="-200862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02609" t="-101942" r="-102609" b="-1029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200862" t="-101942" r="-1724" b="-10291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724" t="-200000" r="-200862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102609" t="-200000" r="-102609" b="-192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85858" marR="85858" marT="42929" marB="42929" anchor="ctr">
                    <a:blipFill rotWithShape="0">
                      <a:blip r:embed="rId5"/>
                      <a:stretch>
                        <a:fillRect l="-200862" t="-200000" r="-1724" b="-192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H="1">
            <a:off x="7162800" y="1346835"/>
            <a:ext cx="2228215" cy="31978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220" y="1625305"/>
            <a:ext cx="1416606" cy="113941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8171" y="1625864"/>
            <a:ext cx="1430713" cy="1139414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5779" y="1627992"/>
            <a:ext cx="1416029" cy="113659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68773"/>
              </p:ext>
            </p:extLst>
          </p:nvPr>
        </p:nvGraphicFramePr>
        <p:xfrm>
          <a:off x="5598961" y="4763877"/>
          <a:ext cx="1958370" cy="156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7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2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241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1754" r="-203125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1754" r="-103125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1754" r="-3125" b="-20526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241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100000" r="-203125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100000" r="-103125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100000" r="-3125" b="-101724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241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563" t="-203509" r="-203125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101563" t="-203509" r="-103125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5"/>
                      <a:stretch>
                        <a:fillRect l="-201563" t="-203509" r="-3125" b="-3509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65550"/>
              </p:ext>
            </p:extLst>
          </p:nvPr>
        </p:nvGraphicFramePr>
        <p:xfrm>
          <a:off x="6089794" y="3257586"/>
          <a:ext cx="1758015" cy="1449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6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6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1754" r="-204688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1754" r="-104688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1754" r="-4688" b="-20526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077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100000" r="-204688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100000" r="-104688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100000" r="-4688" b="-101724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077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563" t="-203509" r="-204688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101563" t="-203509" r="-104688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6"/>
                      <a:stretch>
                        <a:fillRect l="-201563" t="-203509" r="-4688" b="-3509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39044"/>
              </p:ext>
            </p:extLst>
          </p:nvPr>
        </p:nvGraphicFramePr>
        <p:xfrm>
          <a:off x="6419233" y="1514946"/>
          <a:ext cx="1846674" cy="168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5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5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186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1754" r="-203125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1754" r="-103125" b="-2052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1754" r="-3125" b="-205263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100000" r="-203125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100000" r="-103125" b="-10172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100000" r="-3125" b="-101724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563" t="-203509" r="-203125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101563" t="-203509" r="-103125" b="-350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7405" marR="47405" marT="23702" marB="23702" anchor="ctr">
                    <a:blipFill rotWithShape="0">
                      <a:blip r:embed="rId7"/>
                      <a:stretch>
                        <a:fillRect l="-201563" t="-203509" r="-3125" b="-3509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25787"/>
              </p:ext>
            </p:extLst>
          </p:nvPr>
        </p:nvGraphicFramePr>
        <p:xfrm>
          <a:off x="7940183" y="4755263"/>
          <a:ext cx="1958370" cy="156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7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2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241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1818" r="-2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1818" r="-1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1818" r="-3279" b="-201818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241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103704" r="-2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103704" r="-1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103704" r="-3279" b="-10555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241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639" t="-200000" r="-2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101639" t="-200000" r="-1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8"/>
                      <a:stretch>
                        <a:fillRect l="-201639" t="-200000" r="-3279" b="-363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417"/>
              </p:ext>
            </p:extLst>
          </p:nvPr>
        </p:nvGraphicFramePr>
        <p:xfrm>
          <a:off x="8444219" y="3200525"/>
          <a:ext cx="1625196" cy="1449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7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7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1818" r="-2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1818" r="-1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1818" r="-3279" b="-201818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077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103704" r="-2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103704" r="-1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103704" r="-3279" b="-10555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077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3279" t="-200000" r="-2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103279" t="-200000" r="-1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9"/>
                      <a:stretch>
                        <a:fillRect l="-203279" t="-200000" r="-3279" b="-363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15029"/>
              </p:ext>
            </p:extLst>
          </p:nvPr>
        </p:nvGraphicFramePr>
        <p:xfrm>
          <a:off x="8939315" y="1511539"/>
          <a:ext cx="1546707" cy="1529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5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5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970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1818" r="-2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1818" r="-103279" b="-2018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1818" r="-3279" b="-201818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70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103704" r="-2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103704" r="-103279" b="-10555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103704" r="-3279" b="-10555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70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639" t="-200000" r="-2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101639" t="-200000" r="-103279" b="-363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45171" marR="45171" marT="22583" marB="22583" anchor="ctr">
                    <a:blipFill rotWithShape="0">
                      <a:blip r:embed="rId10"/>
                      <a:stretch>
                        <a:fillRect l="-201639" t="-200000" r="-3279" b="-3636"/>
                      </a:stretch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文本框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7552" y="3819843"/>
            <a:ext cx="3842847" cy="430887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1C323E56-194C-4A56-B7E0-B10E96FA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smtClean="0"/>
              <a:t>example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A97089FC-E5F7-4E3A-A354-9E5BFB182C74}"/>
                  </a:ext>
                </a:extLst>
              </p:cNvPr>
              <p:cNvSpPr txBox="1"/>
              <p:nvPr/>
            </p:nvSpPr>
            <p:spPr>
              <a:xfrm>
                <a:off x="8298945" y="813117"/>
                <a:ext cx="32882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7089FC-E5F7-4E3A-A354-9E5BFB182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813117"/>
                <a:ext cx="328823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F26C8C54-6B5B-46CE-8CE3-D5BA9F4D70FD}"/>
                  </a:ext>
                </a:extLst>
              </p:cNvPr>
              <p:cNvSpPr txBox="1"/>
              <p:nvPr/>
            </p:nvSpPr>
            <p:spPr>
              <a:xfrm>
                <a:off x="8316830" y="6346022"/>
                <a:ext cx="9447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6C8C54-6B5B-46CE-8CE3-D5BA9F4D7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30" y="6346022"/>
                <a:ext cx="944783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DBA5B3D5-B63B-41B9-9CB2-6C8A0F20B45B}"/>
                  </a:ext>
                </a:extLst>
              </p:cNvPr>
              <p:cNvSpPr txBox="1"/>
              <p:nvPr/>
            </p:nvSpPr>
            <p:spPr>
              <a:xfrm>
                <a:off x="5946841" y="6346022"/>
                <a:ext cx="9447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A5B3D5-B63B-41B9-9CB2-6C8A0F20B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41" y="6346022"/>
                <a:ext cx="94478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56005" y="1246190"/>
            <a:ext cx="8229600" cy="5851525"/>
          </a:xfrm>
          <a:blipFill>
            <a:blip r:embed="rId2"/>
            <a:stretch>
              <a:fillRect l="-2000" t="-2607" r="-170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7" name="矩形: 圆角 1"/>
          <p:cNvSpPr/>
          <p:nvPr/>
        </p:nvSpPr>
        <p:spPr>
          <a:xfrm>
            <a:off x="3190558" y="4574223"/>
            <a:ext cx="4537075" cy="1511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60" name="文本框 3"/>
          <p:cNvSpPr txBox="1">
            <a:spLocks noChangeArrowheads="1"/>
          </p:cNvSpPr>
          <p:nvPr/>
        </p:nvSpPr>
        <p:spPr bwMode="auto">
          <a:xfrm>
            <a:off x="7135019" y="5512646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5402" y="435610"/>
            <a:ext cx="8558784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Compute the conditional probability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B0EBA1F-5D32-4143-8842-A55535C5C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8707"/>
                <a:ext cx="10972800" cy="52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In </a:t>
                </a:r>
                <a:r>
                  <a:rPr lang="en-US" altLang="zh-CN" dirty="0"/>
                  <a:t>TSLM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we </a:t>
                </a:r>
                <a:r>
                  <a:rPr lang="en-US" altLang="zh-CN" dirty="0"/>
                  <a:t>define </a:t>
                </a:r>
                <a:r>
                  <a:rPr lang="en-US" altLang="zh-CN" dirty="0"/>
                  <a:t>marginal distribution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0EBA1F-5D32-4143-8842-A55535C5C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8707"/>
                <a:ext cx="10972800" cy="5257800"/>
              </a:xfrm>
              <a:blipFill rotWithShape="0">
                <a:blip r:embed="rId2"/>
                <a:stretch>
                  <a:fillRect l="-389" t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3511730B-51DE-4EEE-80EC-BDF736DD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Compute the conditional probability</a:t>
            </a:r>
            <a:endParaRPr lang="en-US" dirty="0"/>
          </a:p>
        </p:txBody>
      </p:sp>
      <p:sp>
        <p:nvSpPr>
          <p:cNvPr id="2" name="右箭头 1"/>
          <p:cNvSpPr/>
          <p:nvPr/>
        </p:nvSpPr>
        <p:spPr>
          <a:xfrm>
            <a:off x="1992429" y="4360242"/>
            <a:ext cx="933650" cy="346509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The conditional probability in Tensor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4580818" y="2387068"/>
            <a:ext cx="3301465" cy="3262964"/>
          </a:xfrm>
          <a:prstGeom prst="cub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461527" y="2387068"/>
            <a:ext cx="818147" cy="7988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245988" y="2387068"/>
            <a:ext cx="818147" cy="7988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51901" y="3191579"/>
            <a:ext cx="14437" cy="246406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60425" y="3191579"/>
            <a:ext cx="14437" cy="245845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413403" y="2387068"/>
            <a:ext cx="7218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580819" y="4846121"/>
            <a:ext cx="839802" cy="8039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27840" y="4846121"/>
            <a:ext cx="245444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618114" y="3212232"/>
            <a:ext cx="818147" cy="79889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609693" y="4087328"/>
            <a:ext cx="826568" cy="73432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084589" y="3205014"/>
            <a:ext cx="818147" cy="7988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073761" y="4087329"/>
            <a:ext cx="828975" cy="71547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97661" y="4003910"/>
            <a:ext cx="2476099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50737" y="4809725"/>
            <a:ext cx="2476099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436261" y="3262164"/>
            <a:ext cx="244602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466338" y="4087328"/>
            <a:ext cx="2436398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5426636" y="4863968"/>
            <a:ext cx="802508" cy="8039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297719" y="4827923"/>
            <a:ext cx="776042" cy="82902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5166351" y="5120537"/>
            <a:ext cx="2436398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866364" y="5376706"/>
            <a:ext cx="2436398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6236362" y="2411332"/>
            <a:ext cx="9626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026836" y="2411332"/>
            <a:ext cx="7218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46500" y="2658926"/>
            <a:ext cx="2476099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66364" y="2924826"/>
            <a:ext cx="2476099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862755" y="2968141"/>
            <a:ext cx="7218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159133" y="2685749"/>
            <a:ext cx="7218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336848" y="2918254"/>
            <a:ext cx="14437" cy="245845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625005" y="2658926"/>
            <a:ext cx="14437" cy="245845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5715791" y="2937918"/>
            <a:ext cx="9626" cy="24650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5986103" y="2674110"/>
            <a:ext cx="17044" cy="24292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6783995" y="2691965"/>
            <a:ext cx="9626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6532735" y="2941917"/>
            <a:ext cx="9626" cy="24347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632162" y="4135249"/>
            <a:ext cx="2466474" cy="2458453"/>
          </a:xfrm>
          <a:prstGeom prst="rect">
            <a:avLst/>
          </a:prstGeom>
          <a:noFill/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 rot="2828887">
            <a:off x="3542727" y="2865117"/>
            <a:ext cx="392528" cy="110638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>
            <a:off x="1622537" y="4985423"/>
            <a:ext cx="2476099" cy="1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622537" y="5835597"/>
            <a:ext cx="2476099" cy="1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453218" y="4132441"/>
            <a:ext cx="14437" cy="2464068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288711" y="4129634"/>
            <a:ext cx="14437" cy="2464068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2156653" y="2426229"/>
                <a:ext cx="1635961" cy="1083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53" y="2426229"/>
                <a:ext cx="1635961" cy="10838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/>
              <p:cNvSpPr/>
              <p:nvPr/>
            </p:nvSpPr>
            <p:spPr>
              <a:xfrm>
                <a:off x="5770111" y="3725866"/>
                <a:ext cx="640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1" y="3725866"/>
                <a:ext cx="64030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102"/>
          <p:cNvCxnSpPr/>
          <p:nvPr/>
        </p:nvCxnSpPr>
        <p:spPr>
          <a:xfrm flipH="1">
            <a:off x="9302209" y="3109759"/>
            <a:ext cx="818147" cy="798896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291381" y="3992074"/>
            <a:ext cx="828975" cy="715477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554468" y="2822999"/>
            <a:ext cx="14437" cy="2458453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9842625" y="2563671"/>
            <a:ext cx="14437" cy="2458453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9302600" y="3097528"/>
            <a:ext cx="14437" cy="2458453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130782" y="2292517"/>
            <a:ext cx="14437" cy="2458453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9291381" y="2292517"/>
            <a:ext cx="818147" cy="798896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9302008" y="4732318"/>
            <a:ext cx="818147" cy="798896"/>
          </a:xfrm>
          <a:prstGeom prst="line">
            <a:avLst/>
          </a:prstGeom>
          <a:ln w="25400">
            <a:solidFill>
              <a:srgbClr val="E2E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箭头 116"/>
          <p:cNvSpPr/>
          <p:nvPr/>
        </p:nvSpPr>
        <p:spPr>
          <a:xfrm>
            <a:off x="8106311" y="1910266"/>
            <a:ext cx="1110029" cy="38225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>
                <a:off x="7342463" y="1238657"/>
                <a:ext cx="1635961" cy="1083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63" y="1238657"/>
                <a:ext cx="1635961" cy="10838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下箭头 118"/>
          <p:cNvSpPr/>
          <p:nvPr/>
        </p:nvSpPr>
        <p:spPr>
          <a:xfrm>
            <a:off x="7807910" y="5047777"/>
            <a:ext cx="405435" cy="93959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/>
            </p:nvSpPr>
            <p:spPr>
              <a:xfrm>
                <a:off x="8126924" y="5376707"/>
                <a:ext cx="1635961" cy="1083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l-G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24" y="5376707"/>
                <a:ext cx="1635961" cy="10838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连接符 120"/>
          <p:cNvCxnSpPr/>
          <p:nvPr/>
        </p:nvCxnSpPr>
        <p:spPr>
          <a:xfrm flipH="1">
            <a:off x="5795632" y="5972080"/>
            <a:ext cx="818147" cy="798896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6580093" y="5972080"/>
            <a:ext cx="818147" cy="798896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480605" y="6243938"/>
            <a:ext cx="2476099" cy="1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200469" y="6509838"/>
            <a:ext cx="2476099" cy="1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942616" y="6770976"/>
            <a:ext cx="2476099" cy="1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745056" y="5959568"/>
            <a:ext cx="2476099" cy="1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4946801" y="5970848"/>
            <a:ext cx="818147" cy="798896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>
            <a:off x="7398240" y="5966763"/>
            <a:ext cx="818147" cy="798896"/>
          </a:xfrm>
          <a:prstGeom prst="line">
            <a:avLst/>
          </a:prstGeom>
          <a:ln w="25400">
            <a:solidFill>
              <a:srgbClr val="92A8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the literature, a dense tensor is often used to represent a sentence or document. </a:t>
            </a:r>
            <a:r>
              <a:rPr lang="en-US" altLang="zh-CN" dirty="0"/>
              <a:t>(A vector is defined as a 1-order tensor; a matrix is defined as a 2-order tensor.)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Some previous work:</a:t>
            </a:r>
          </a:p>
          <a:p>
            <a:pPr lvl="1"/>
            <a:r>
              <a:rPr lang="en-US" altLang="zh-CN" sz="2800" dirty="0"/>
              <a:t>VSM(Vector Space Model) </a:t>
            </a:r>
          </a:p>
          <a:p>
            <a:pPr lvl="1"/>
            <a:r>
              <a:rPr lang="en-US" altLang="zh-CN" sz="2800" dirty="0"/>
              <a:t>LSI(Latent Semantic Index)</a:t>
            </a:r>
          </a:p>
          <a:p>
            <a:pPr lvl="1"/>
            <a:r>
              <a:rPr lang="en-US" altLang="zh-CN" sz="2800" dirty="0"/>
              <a:t>N-Gram(Bi-gram</a:t>
            </a:r>
            <a:r>
              <a:rPr lang="en-US" altLang="zh-CN" sz="2800" dirty="0" smtClean="0"/>
              <a:t>, Tri-gram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/>
              <a:t>Neural Network Based Language Model</a:t>
            </a:r>
          </a:p>
          <a:p>
            <a:pPr lvl="1"/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Motivation</a:t>
            </a:r>
          </a:p>
          <a:p>
            <a:r>
              <a:rPr lang="en-US" altLang="zh-CN" sz="3200" dirty="0"/>
              <a:t>Background</a:t>
            </a:r>
          </a:p>
          <a:p>
            <a:r>
              <a:rPr lang="en-US" altLang="zh-CN" sz="3200" dirty="0"/>
              <a:t>TSLM basic representation</a:t>
            </a:r>
          </a:p>
          <a:p>
            <a:r>
              <a:rPr lang="en-US" altLang="zh-CN" sz="3200" dirty="0"/>
              <a:t>Generalization </a:t>
            </a:r>
          </a:p>
          <a:p>
            <a:r>
              <a:rPr lang="en-US" altLang="zh-CN" sz="3200" b="1" u="sng" dirty="0"/>
              <a:t>Recursive Language Modeling</a:t>
            </a:r>
          </a:p>
          <a:p>
            <a:r>
              <a:rPr lang="en-US" altLang="zh-CN" sz="3200" dirty="0"/>
              <a:t>Experiment</a:t>
            </a: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Recursive Language Modeling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Two hypotheses:</a:t>
                </a:r>
              </a:p>
              <a:p>
                <a:pPr lvl="1"/>
                <a:r>
                  <a:rPr lang="en-US" altLang="zh-CN" sz="2400" dirty="0"/>
                  <a:t>The dimensions of word vectors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400" dirty="0"/>
                  <a:t>The corpus 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high-order </a:t>
                </a:r>
                <a:r>
                  <a:rPr lang="en-US" altLang="zh-CN" sz="2800" dirty="0" smtClean="0"/>
                  <a:t>tensor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contains exponential magnitude of </a:t>
                </a:r>
                <a:r>
                  <a:rPr lang="en-US" altLang="zh-CN" sz="2800" dirty="0" smtClean="0"/>
                  <a:t>parameters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) so that we can not effectively learn.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 smtClean="0"/>
                  <a:t>We introduce the recursive tensor decomposition.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SVD(Single Value Decomposition)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8907997" y="2323473"/>
            <a:ext cx="2431409" cy="2929296"/>
            <a:chOff x="4446734" y="3368580"/>
            <a:chExt cx="2431409" cy="2929296"/>
          </a:xfrm>
        </p:grpSpPr>
        <p:grpSp>
          <p:nvGrpSpPr>
            <p:cNvPr id="37" name="组合 36"/>
            <p:cNvGrpSpPr/>
            <p:nvPr/>
          </p:nvGrpSpPr>
          <p:grpSpPr>
            <a:xfrm>
              <a:off x="4475669" y="3586089"/>
              <a:ext cx="946150" cy="307900"/>
              <a:chOff x="5092700" y="2152998"/>
              <a:chExt cx="946150" cy="3079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429501" y="2152998"/>
                <a:ext cx="297968" cy="307900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9" name="直接连接符 38"/>
              <p:cNvCxnSpPr>
                <a:stCxn id="38" idx="6"/>
              </p:cNvCxnSpPr>
              <p:nvPr/>
            </p:nvCxnSpPr>
            <p:spPr>
              <a:xfrm>
                <a:off x="5727469" y="2306948"/>
                <a:ext cx="311381" cy="0"/>
              </a:xfrm>
              <a:prstGeom prst="line">
                <a:avLst/>
              </a:prstGeom>
              <a:solidFill>
                <a:srgbClr val="00B050"/>
              </a:solidFill>
              <a:ln w="158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直接连接符 39"/>
              <p:cNvCxnSpPr>
                <a:stCxn id="38" idx="2"/>
              </p:cNvCxnSpPr>
              <p:nvPr/>
            </p:nvCxnSpPr>
            <p:spPr>
              <a:xfrm flipH="1">
                <a:off x="5092700" y="2306948"/>
                <a:ext cx="336801" cy="0"/>
              </a:xfrm>
              <a:prstGeom prst="line">
                <a:avLst/>
              </a:prstGeom>
              <a:solidFill>
                <a:srgbClr val="00B050"/>
              </a:solidFill>
              <a:ln w="158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4768612" y="3545516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9" name="矩形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12" y="3545516"/>
                  <a:ext cx="38985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4786857" y="5518945"/>
                  <a:ext cx="1682448" cy="77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38" name="文本框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857" y="5518945"/>
                  <a:ext cx="1682448" cy="77893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等腰三角形 44"/>
            <p:cNvSpPr/>
            <p:nvPr/>
          </p:nvSpPr>
          <p:spPr>
            <a:xfrm>
              <a:off x="5553589" y="4398153"/>
              <a:ext cx="297968" cy="300038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601785" y="4453205"/>
                  <a:ext cx="185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1" name="文本框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785" y="4453205"/>
                  <a:ext cx="185371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3333" r="-266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/>
            <p:cNvSpPr txBox="1"/>
            <p:nvPr/>
          </p:nvSpPr>
          <p:spPr>
            <a:xfrm>
              <a:off x="5662927" y="3555373"/>
              <a:ext cx="29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=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268794" y="4392552"/>
              <a:ext cx="609349" cy="307900"/>
              <a:chOff x="3143501" y="2152998"/>
              <a:chExt cx="609349" cy="30790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143501" y="2152998"/>
                <a:ext cx="297968" cy="307900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直接连接符 49"/>
              <p:cNvCxnSpPr>
                <a:stCxn id="49" idx="6"/>
              </p:cNvCxnSpPr>
              <p:nvPr/>
            </p:nvCxnSpPr>
            <p:spPr>
              <a:xfrm>
                <a:off x="3441469" y="2306948"/>
                <a:ext cx="311381" cy="0"/>
              </a:xfrm>
              <a:prstGeom prst="line">
                <a:avLst/>
              </a:prstGeom>
              <a:solidFill>
                <a:srgbClr val="5B9BD5"/>
              </a:solidFill>
              <a:ln w="158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rot="10800000">
              <a:off x="4451273" y="4398449"/>
              <a:ext cx="660793" cy="307900"/>
              <a:chOff x="3143501" y="2152998"/>
              <a:chExt cx="660793" cy="3079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43501" y="2152998"/>
                <a:ext cx="297968" cy="307900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3" name="直接连接符 52"/>
              <p:cNvCxnSpPr>
                <a:stCxn id="52" idx="6"/>
              </p:cNvCxnSpPr>
              <p:nvPr/>
            </p:nvCxnSpPr>
            <p:spPr>
              <a:xfrm rot="10800000" flipH="1" flipV="1">
                <a:off x="3441469" y="2306948"/>
                <a:ext cx="362825" cy="1966"/>
              </a:xfrm>
              <a:prstGeom prst="line">
                <a:avLst/>
              </a:prstGeom>
              <a:solidFill>
                <a:srgbClr val="5B9BD5"/>
              </a:solidFill>
              <a:ln w="158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4" name="直接连接符 53"/>
            <p:cNvCxnSpPr>
              <a:stCxn id="52" idx="2"/>
              <a:endCxn id="45" idx="1"/>
            </p:cNvCxnSpPr>
            <p:nvPr/>
          </p:nvCxnSpPr>
          <p:spPr>
            <a:xfrm flipV="1">
              <a:off x="5112066" y="4548172"/>
              <a:ext cx="516015" cy="4227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5" name="直接连接符 54"/>
            <p:cNvCxnSpPr>
              <a:stCxn id="45" idx="5"/>
              <a:endCxn id="49" idx="2"/>
            </p:cNvCxnSpPr>
            <p:nvPr/>
          </p:nvCxnSpPr>
          <p:spPr>
            <a:xfrm flipV="1">
              <a:off x="5777065" y="4546502"/>
              <a:ext cx="491729" cy="1670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4847088" y="4423453"/>
                  <a:ext cx="2212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1" name="文本框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88" y="4423453"/>
                  <a:ext cx="221214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25000" r="-2777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322013" y="4423453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2" name="文本框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013" y="4423453"/>
                  <a:ext cx="204479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23529" r="-2941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300532" y="4183097"/>
                  <a:ext cx="133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3" name="文本框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532" y="4183097"/>
                  <a:ext cx="133947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47619" r="-4285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5986624" y="4196459"/>
                  <a:ext cx="133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4" name="文本框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624" y="4196459"/>
                  <a:ext cx="133947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45455" r="-3636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447138" y="337439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5" name="文本框 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138" y="3374393"/>
                  <a:ext cx="140230" cy="276999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0870" t="-4444" r="-565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5284174" y="3368580"/>
                  <a:ext cx="186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6" name="文本框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174" y="3368580"/>
                  <a:ext cx="186269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6672716" y="4196458"/>
                  <a:ext cx="186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7" name="文本框 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716" y="4196458"/>
                  <a:ext cx="186269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446734" y="420646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8" name="文本框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734" y="4206468"/>
                  <a:ext cx="14023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60870" t="-2222" r="-565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/>
            <p:cNvCxnSpPr>
              <a:stCxn id="65" idx="0"/>
              <a:endCxn id="45" idx="3"/>
            </p:cNvCxnSpPr>
            <p:nvPr/>
          </p:nvCxnSpPr>
          <p:spPr>
            <a:xfrm flipV="1">
              <a:off x="5702573" y="4698191"/>
              <a:ext cx="0" cy="354440"/>
            </a:xfrm>
            <a:prstGeom prst="line">
              <a:avLst/>
            </a:prstGeom>
            <a:solidFill>
              <a:srgbClr val="5B9BD5"/>
            </a:solidFill>
            <a:ln w="158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5" name="椭圆 64"/>
            <p:cNvSpPr/>
            <p:nvPr/>
          </p:nvSpPr>
          <p:spPr>
            <a:xfrm>
              <a:off x="5553589" y="5052631"/>
              <a:ext cx="297968" cy="3079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5521690" y="5021915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1" name="矩形 2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90" y="5021915"/>
                  <a:ext cx="367408" cy="369332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圆角矩形 66"/>
            <p:cNvSpPr/>
            <p:nvPr/>
          </p:nvSpPr>
          <p:spPr>
            <a:xfrm>
              <a:off x="4758728" y="4161253"/>
              <a:ext cx="1871985" cy="1277642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5758140" y="4752270"/>
                  <a:ext cx="133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3" name="文本框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140" y="4752270"/>
                  <a:ext cx="13394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45455" r="-3636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/>
          <p:cNvGrpSpPr/>
          <p:nvPr/>
        </p:nvGrpSpPr>
        <p:grpSpPr>
          <a:xfrm>
            <a:off x="651799" y="1802649"/>
            <a:ext cx="7163548" cy="4308025"/>
            <a:chOff x="208891" y="1501829"/>
            <a:chExt cx="9617321" cy="5783679"/>
          </a:xfrm>
        </p:grpSpPr>
        <p:sp>
          <p:nvSpPr>
            <p:cNvPr id="71" name="矩形 70"/>
            <p:cNvSpPr/>
            <p:nvPr/>
          </p:nvSpPr>
          <p:spPr>
            <a:xfrm>
              <a:off x="3672693" y="1517405"/>
              <a:ext cx="1457538" cy="848598"/>
            </a:xfrm>
            <a:prstGeom prst="rect">
              <a:avLst/>
            </a:prstGeom>
            <a:solidFill>
              <a:srgbClr val="92A8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84784" y="1509992"/>
              <a:ext cx="1457538" cy="1712022"/>
            </a:xfrm>
            <a:prstGeom prst="rect">
              <a:avLst/>
            </a:prstGeom>
            <a:solidFill>
              <a:srgbClr val="FF9B9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2122546" y="1933541"/>
              <a:ext cx="1712022" cy="848598"/>
            </a:xfrm>
            <a:prstGeom prst="rect">
              <a:avLst/>
            </a:prstGeom>
            <a:solidFill>
              <a:srgbClr val="FFFF8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91404" y="2212114"/>
                  <a:ext cx="844295" cy="37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04" y="2212114"/>
                  <a:ext cx="844295" cy="371881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3979313" y="1748874"/>
                  <a:ext cx="844295" cy="37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313" y="1748874"/>
                  <a:ext cx="844295" cy="371881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2562545" y="2201833"/>
                  <a:ext cx="844295" cy="37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545" y="2201833"/>
                  <a:ext cx="844295" cy="371881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787872" y="2212114"/>
                  <a:ext cx="844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872" y="2212114"/>
                  <a:ext cx="844296" cy="369332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284783" y="3897625"/>
              <a:ext cx="1457538" cy="1712022"/>
            </a:xfrm>
            <a:prstGeom prst="rect">
              <a:avLst/>
            </a:prstGeom>
            <a:solidFill>
              <a:srgbClr val="FF9B9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594722" y="4568969"/>
                  <a:ext cx="844295" cy="371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22" y="4568969"/>
                  <a:ext cx="844295" cy="371881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1771934" y="4568970"/>
                  <a:ext cx="844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934" y="4568970"/>
                  <a:ext cx="844296" cy="369332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矩形 80"/>
            <p:cNvSpPr/>
            <p:nvPr/>
          </p:nvSpPr>
          <p:spPr>
            <a:xfrm>
              <a:off x="2562544" y="3897625"/>
              <a:ext cx="263367" cy="1712022"/>
            </a:xfrm>
            <a:prstGeom prst="rect">
              <a:avLst/>
            </a:prstGeom>
            <a:solidFill>
              <a:srgbClr val="FFFF8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978557" y="3897625"/>
              <a:ext cx="1457538" cy="221606"/>
            </a:xfrm>
            <a:prstGeom prst="rect">
              <a:avLst/>
            </a:prstGeom>
            <a:solidFill>
              <a:srgbClr val="92A8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952661" y="3926110"/>
              <a:ext cx="263367" cy="1712022"/>
            </a:xfrm>
            <a:prstGeom prst="rect">
              <a:avLst/>
            </a:prstGeom>
            <a:solidFill>
              <a:srgbClr val="FFFF8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368674" y="3926110"/>
              <a:ext cx="1457538" cy="221606"/>
            </a:xfrm>
            <a:prstGeom prst="rect">
              <a:avLst/>
            </a:prstGeom>
            <a:solidFill>
              <a:srgbClr val="92A8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793733" y="3897625"/>
              <a:ext cx="263367" cy="1712022"/>
            </a:xfrm>
            <a:prstGeom prst="rect">
              <a:avLst/>
            </a:prstGeom>
            <a:solidFill>
              <a:srgbClr val="FFFF8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209746" y="3897625"/>
              <a:ext cx="1457538" cy="221606"/>
            </a:xfrm>
            <a:prstGeom prst="rect">
              <a:avLst/>
            </a:prstGeom>
            <a:solidFill>
              <a:srgbClr val="92A8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4115625" y="4568970"/>
                  <a:ext cx="844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25" y="4568970"/>
                  <a:ext cx="844296" cy="369332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6786694" y="4568969"/>
                  <a:ext cx="1165967" cy="495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94" y="4568969"/>
                  <a:ext cx="1165967" cy="49584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208891" y="5807969"/>
                  <a:ext cx="7011076" cy="14775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/>
                  <a:endParaRPr lang="zh-CN" altLang="en-US" sz="2400" dirty="0"/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91" y="5807969"/>
                  <a:ext cx="7011076" cy="147753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4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7370" y="398145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Recursive tensor </a:t>
            </a:r>
            <a:r>
              <a:rPr lang="en-US" altLang="zh-CN" dirty="0">
                <a:sym typeface="+mn-ea"/>
              </a:rPr>
              <a:t>decomposition</a:t>
            </a:r>
            <a:endParaRPr lang="en-US" altLang="zh-CN" dirty="0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1505" y="1872962"/>
            <a:ext cx="8179508" cy="4102324"/>
            <a:chOff x="1446122" y="1690111"/>
            <a:chExt cx="8754783" cy="4390846"/>
          </a:xfrm>
        </p:grpSpPr>
        <p:sp>
          <p:nvSpPr>
            <p:cNvPr id="356" name="等腰三角形 355"/>
            <p:cNvSpPr/>
            <p:nvPr/>
          </p:nvSpPr>
          <p:spPr>
            <a:xfrm>
              <a:off x="5269745" y="2102750"/>
              <a:ext cx="307058" cy="259529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7" name="椭圆 356"/>
            <p:cNvSpPr/>
            <p:nvPr/>
          </p:nvSpPr>
          <p:spPr>
            <a:xfrm>
              <a:off x="5294316" y="2782001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8" name="椭圆 357"/>
            <p:cNvSpPr/>
            <p:nvPr/>
          </p:nvSpPr>
          <p:spPr>
            <a:xfrm>
              <a:off x="6076616" y="2109404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9" name="直接连接符 358"/>
            <p:cNvCxnSpPr>
              <a:stCxn id="356" idx="3"/>
              <a:endCxn id="357" idx="0"/>
            </p:cNvCxnSpPr>
            <p:nvPr/>
          </p:nvCxnSpPr>
          <p:spPr>
            <a:xfrm>
              <a:off x="5423274" y="2362279"/>
              <a:ext cx="0" cy="41972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60" name="直接连接符 359"/>
            <p:cNvCxnSpPr>
              <a:stCxn id="357" idx="4"/>
            </p:cNvCxnSpPr>
            <p:nvPr/>
          </p:nvCxnSpPr>
          <p:spPr>
            <a:xfrm>
              <a:off x="5423274" y="3034876"/>
              <a:ext cx="0" cy="4195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61" name="直接连接符 360"/>
            <p:cNvCxnSpPr>
              <a:stCxn id="356" idx="5"/>
              <a:endCxn id="358" idx="2"/>
            </p:cNvCxnSpPr>
            <p:nvPr/>
          </p:nvCxnSpPr>
          <p:spPr>
            <a:xfrm>
              <a:off x="5500039" y="2232515"/>
              <a:ext cx="576576" cy="332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62" name="等腰三角形 361"/>
            <p:cNvSpPr/>
            <p:nvPr/>
          </p:nvSpPr>
          <p:spPr>
            <a:xfrm>
              <a:off x="6871988" y="2109404"/>
              <a:ext cx="307058" cy="259529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3" name="椭圆 362"/>
            <p:cNvSpPr/>
            <p:nvPr/>
          </p:nvSpPr>
          <p:spPr>
            <a:xfrm>
              <a:off x="6896559" y="2788656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64" name="直接连接符 363"/>
            <p:cNvCxnSpPr>
              <a:stCxn id="362" idx="3"/>
              <a:endCxn id="363" idx="0"/>
            </p:cNvCxnSpPr>
            <p:nvPr/>
          </p:nvCxnSpPr>
          <p:spPr>
            <a:xfrm>
              <a:off x="7025517" y="2368934"/>
              <a:ext cx="0" cy="41972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65" name="直接连接符 364"/>
            <p:cNvCxnSpPr>
              <a:stCxn id="363" idx="4"/>
            </p:cNvCxnSpPr>
            <p:nvPr/>
          </p:nvCxnSpPr>
          <p:spPr>
            <a:xfrm>
              <a:off x="7025517" y="3041530"/>
              <a:ext cx="0" cy="412845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66" name="直接连接符 365"/>
            <p:cNvCxnSpPr>
              <a:stCxn id="362" idx="5"/>
            </p:cNvCxnSpPr>
            <p:nvPr/>
          </p:nvCxnSpPr>
          <p:spPr>
            <a:xfrm flipV="1">
              <a:off x="7102282" y="2235842"/>
              <a:ext cx="575507" cy="3328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367" name="等腰三角形 366"/>
            <p:cNvSpPr/>
            <p:nvPr/>
          </p:nvSpPr>
          <p:spPr>
            <a:xfrm>
              <a:off x="8955449" y="2109404"/>
              <a:ext cx="307058" cy="259529"/>
            </a:xfrm>
            <a:prstGeom prst="triangle">
              <a:avLst/>
            </a:prstGeom>
            <a:solidFill>
              <a:srgbClr val="8FAADC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8" name="椭圆 367"/>
            <p:cNvSpPr/>
            <p:nvPr/>
          </p:nvSpPr>
          <p:spPr>
            <a:xfrm>
              <a:off x="8980019" y="2788656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9728883" y="2116059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70" name="直接连接符 369"/>
            <p:cNvCxnSpPr>
              <a:stCxn id="367" idx="3"/>
              <a:endCxn id="368" idx="0"/>
            </p:cNvCxnSpPr>
            <p:nvPr/>
          </p:nvCxnSpPr>
          <p:spPr>
            <a:xfrm>
              <a:off x="9108978" y="2368934"/>
              <a:ext cx="0" cy="41972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71" name="直接连接符 370"/>
            <p:cNvCxnSpPr>
              <a:stCxn id="368" idx="4"/>
            </p:cNvCxnSpPr>
            <p:nvPr/>
          </p:nvCxnSpPr>
          <p:spPr>
            <a:xfrm flipH="1">
              <a:off x="9108978" y="3041530"/>
              <a:ext cx="1" cy="412845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72" name="直接连接符 371"/>
            <p:cNvCxnSpPr>
              <a:stCxn id="367" idx="5"/>
              <a:endCxn id="369" idx="2"/>
            </p:cNvCxnSpPr>
            <p:nvPr/>
          </p:nvCxnSpPr>
          <p:spPr>
            <a:xfrm>
              <a:off x="9185742" y="2239170"/>
              <a:ext cx="543140" cy="332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73" name="直接连接符 372"/>
            <p:cNvCxnSpPr>
              <a:stCxn id="358" idx="6"/>
              <a:endCxn id="362" idx="1"/>
            </p:cNvCxnSpPr>
            <p:nvPr/>
          </p:nvCxnSpPr>
          <p:spPr>
            <a:xfrm>
              <a:off x="6334533" y="2235842"/>
              <a:ext cx="614219" cy="3328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374" name="直接连接符 373"/>
            <p:cNvCxnSpPr>
              <a:endCxn id="367" idx="1"/>
            </p:cNvCxnSpPr>
            <p:nvPr/>
          </p:nvCxnSpPr>
          <p:spPr>
            <a:xfrm>
              <a:off x="8416925" y="2235842"/>
              <a:ext cx="615289" cy="3328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文本框 43"/>
                <p:cNvSpPr txBox="1"/>
                <p:nvPr/>
              </p:nvSpPr>
              <p:spPr>
                <a:xfrm>
                  <a:off x="5342946" y="2788443"/>
                  <a:ext cx="176432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75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946" y="2788443"/>
                  <a:ext cx="176432" cy="2217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148" r="-48148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文本框 25"/>
                <p:cNvSpPr txBox="1"/>
                <p:nvPr/>
              </p:nvSpPr>
              <p:spPr>
                <a:xfrm>
                  <a:off x="6108359" y="2116059"/>
                  <a:ext cx="229886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7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359" y="2116059"/>
                  <a:ext cx="229886" cy="2217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111" r="-38889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文本框 26"/>
                <p:cNvSpPr txBox="1"/>
                <p:nvPr/>
              </p:nvSpPr>
              <p:spPr>
                <a:xfrm>
                  <a:off x="5347981" y="2146975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7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981" y="2146975"/>
                  <a:ext cx="151354" cy="2217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522" r="-52174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文本框 27"/>
                <p:cNvSpPr txBox="1"/>
                <p:nvPr/>
              </p:nvSpPr>
              <p:spPr>
                <a:xfrm>
                  <a:off x="6950223" y="2157590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7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223" y="2157590"/>
                  <a:ext cx="151354" cy="2217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167" r="-45833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文本框 52"/>
                <p:cNvSpPr txBox="1"/>
                <p:nvPr/>
              </p:nvSpPr>
              <p:spPr>
                <a:xfrm>
                  <a:off x="9033916" y="2157590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79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916" y="2157590"/>
                  <a:ext cx="151354" cy="2217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522" r="-52174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文本框 43"/>
                <p:cNvSpPr txBox="1"/>
                <p:nvPr/>
              </p:nvSpPr>
              <p:spPr>
                <a:xfrm>
                  <a:off x="6945188" y="2797353"/>
                  <a:ext cx="176432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80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188" y="2797353"/>
                  <a:ext cx="176432" cy="2217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852" r="-44444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文本框 43"/>
                <p:cNvSpPr txBox="1"/>
                <p:nvPr/>
              </p:nvSpPr>
              <p:spPr>
                <a:xfrm>
                  <a:off x="9021376" y="2804007"/>
                  <a:ext cx="176432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81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1376" y="2804007"/>
                  <a:ext cx="176432" cy="2217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852" r="-44444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文本框 43"/>
                <p:cNvSpPr txBox="1"/>
                <p:nvPr/>
              </p:nvSpPr>
              <p:spPr>
                <a:xfrm>
                  <a:off x="9770460" y="2108963"/>
                  <a:ext cx="182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82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460" y="2108963"/>
                  <a:ext cx="18274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286" r="-35714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3" name="圆角矩形 382"/>
            <p:cNvSpPr/>
            <p:nvPr/>
          </p:nvSpPr>
          <p:spPr>
            <a:xfrm>
              <a:off x="4500502" y="1813764"/>
              <a:ext cx="5576774" cy="1448759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4" name="椭圆 383"/>
            <p:cNvSpPr/>
            <p:nvPr/>
          </p:nvSpPr>
          <p:spPr>
            <a:xfrm>
              <a:off x="4600602" y="2109404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85" name="直接连接符 384"/>
            <p:cNvCxnSpPr>
              <a:stCxn id="384" idx="6"/>
              <a:endCxn id="356" idx="1"/>
            </p:cNvCxnSpPr>
            <p:nvPr/>
          </p:nvCxnSpPr>
          <p:spPr>
            <a:xfrm flipV="1">
              <a:off x="4858519" y="2232515"/>
              <a:ext cx="487990" cy="332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文本框 37"/>
                <p:cNvSpPr txBox="1"/>
                <p:nvPr/>
              </p:nvSpPr>
              <p:spPr>
                <a:xfrm>
                  <a:off x="4632555" y="2108963"/>
                  <a:ext cx="174449" cy="253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86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555" y="2108963"/>
                  <a:ext cx="174449" cy="25331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741" r="-44444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7" name="文本框 386"/>
            <p:cNvSpPr txBox="1"/>
            <p:nvPr/>
          </p:nvSpPr>
          <p:spPr>
            <a:xfrm>
              <a:off x="7833349" y="2102750"/>
              <a:ext cx="483271" cy="64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lang="zh-CN" altLang="en-US" sz="4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88" name="组合 387"/>
            <p:cNvGrpSpPr/>
            <p:nvPr/>
          </p:nvGrpSpPr>
          <p:grpSpPr>
            <a:xfrm>
              <a:off x="1651075" y="2170016"/>
              <a:ext cx="1710452" cy="754265"/>
              <a:chOff x="749445" y="1765240"/>
              <a:chExt cx="1710452" cy="754265"/>
            </a:xfrm>
          </p:grpSpPr>
          <p:sp>
            <p:nvSpPr>
              <p:cNvPr id="389" name="圆角矩形 388"/>
              <p:cNvSpPr/>
              <p:nvPr/>
            </p:nvSpPr>
            <p:spPr>
              <a:xfrm rot="10800000">
                <a:off x="749445" y="1765240"/>
                <a:ext cx="1710452" cy="44060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390" name="组合 389"/>
              <p:cNvGrpSpPr/>
              <p:nvPr/>
            </p:nvGrpSpPr>
            <p:grpSpPr>
              <a:xfrm>
                <a:off x="889999" y="2163349"/>
                <a:ext cx="1395263" cy="356156"/>
                <a:chOff x="7857911" y="1267701"/>
                <a:chExt cx="1525708" cy="389453"/>
              </a:xfrm>
            </p:grpSpPr>
            <p:cxnSp>
              <p:nvCxnSpPr>
                <p:cNvPr id="392" name="直接连接符 391"/>
                <p:cNvCxnSpPr/>
                <p:nvPr/>
              </p:nvCxnSpPr>
              <p:spPr>
                <a:xfrm rot="10800000">
                  <a:off x="9383618" y="1318821"/>
                  <a:ext cx="1" cy="330548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3" name="直接连接符 392"/>
                <p:cNvCxnSpPr/>
                <p:nvPr/>
              </p:nvCxnSpPr>
              <p:spPr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4" name="直接连接符 393"/>
                <p:cNvCxnSpPr/>
                <p:nvPr/>
              </p:nvCxnSpPr>
              <p:spPr>
                <a:xfrm rot="10800000">
                  <a:off x="8618291" y="1318821"/>
                  <a:ext cx="1" cy="330548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5" name="直接连接符 394"/>
                <p:cNvCxnSpPr/>
                <p:nvPr/>
              </p:nvCxnSpPr>
              <p:spPr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6" name="直接连接符 395"/>
                <p:cNvCxnSpPr/>
                <p:nvPr/>
              </p:nvCxnSpPr>
              <p:spPr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97" name="文本框 396"/>
                <p:cNvSpPr txBox="1"/>
                <p:nvPr/>
              </p:nvSpPr>
              <p:spPr>
                <a:xfrm>
                  <a:off x="8817991" y="1267701"/>
                  <a:ext cx="302873" cy="36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矩形 390"/>
                  <p:cNvSpPr/>
                  <p:nvPr/>
                </p:nvSpPr>
                <p:spPr>
                  <a:xfrm>
                    <a:off x="1379817" y="1787568"/>
                    <a:ext cx="437146" cy="422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zh-CN" altLang="en-US" sz="2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𝓣</m:t>
                          </m:r>
                        </m:oMath>
                      </m:oMathPara>
                    </a14:m>
                    <a:endPara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817" y="1787568"/>
                    <a:ext cx="437146" cy="42219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8" name="等腰三角形 397"/>
            <p:cNvSpPr/>
            <p:nvPr/>
          </p:nvSpPr>
          <p:spPr>
            <a:xfrm>
              <a:off x="3728653" y="4596370"/>
              <a:ext cx="275302" cy="277214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99" name="直接连接符 398"/>
            <p:cNvCxnSpPr>
              <a:stCxn id="409" idx="1"/>
              <a:endCxn id="398" idx="1"/>
            </p:cNvCxnSpPr>
            <p:nvPr/>
          </p:nvCxnSpPr>
          <p:spPr>
            <a:xfrm>
              <a:off x="3396600" y="4733911"/>
              <a:ext cx="400879" cy="1066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00" name="椭圆 399"/>
            <p:cNvSpPr/>
            <p:nvPr/>
          </p:nvSpPr>
          <p:spPr>
            <a:xfrm>
              <a:off x="3728653" y="5239266"/>
              <a:ext cx="272493" cy="2815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1" name="文本框 43"/>
                <p:cNvSpPr txBox="1"/>
                <p:nvPr/>
              </p:nvSpPr>
              <p:spPr>
                <a:xfrm>
                  <a:off x="3780882" y="5250410"/>
                  <a:ext cx="176432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01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882" y="5250410"/>
                  <a:ext cx="176432" cy="22174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1852" r="-44444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2" name="直接连接符 401"/>
            <p:cNvCxnSpPr>
              <a:stCxn id="398" idx="5"/>
              <a:endCxn id="403" idx="2"/>
            </p:cNvCxnSpPr>
            <p:nvPr/>
          </p:nvCxnSpPr>
          <p:spPr>
            <a:xfrm flipV="1">
              <a:off x="3935130" y="4732797"/>
              <a:ext cx="377365" cy="218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03" name="椭圆 402"/>
            <p:cNvSpPr/>
            <p:nvPr/>
          </p:nvSpPr>
          <p:spPr>
            <a:xfrm>
              <a:off x="4312495" y="4592009"/>
              <a:ext cx="272493" cy="2815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文本框 27"/>
                <p:cNvSpPr txBox="1"/>
                <p:nvPr/>
              </p:nvSpPr>
              <p:spPr>
                <a:xfrm>
                  <a:off x="3784712" y="4643129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04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12" y="4643129"/>
                  <a:ext cx="151354" cy="2217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6522" r="-52174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5" name="文本框 43"/>
                <p:cNvSpPr txBox="1"/>
                <p:nvPr/>
              </p:nvSpPr>
              <p:spPr>
                <a:xfrm>
                  <a:off x="4357770" y="4598492"/>
                  <a:ext cx="182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05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770" y="4598492"/>
                  <a:ext cx="18274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9286" r="-35714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6" name="直接连接符 405"/>
            <p:cNvCxnSpPr>
              <a:endCxn id="400" idx="4"/>
            </p:cNvCxnSpPr>
            <p:nvPr/>
          </p:nvCxnSpPr>
          <p:spPr>
            <a:xfrm flipV="1">
              <a:off x="3864899" y="5520842"/>
              <a:ext cx="0" cy="36568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07" name="圆角矩形 406"/>
            <p:cNvSpPr/>
            <p:nvPr/>
          </p:nvSpPr>
          <p:spPr>
            <a:xfrm>
              <a:off x="1622871" y="4375591"/>
              <a:ext cx="3059453" cy="701737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08" name="组合 407"/>
            <p:cNvGrpSpPr/>
            <p:nvPr/>
          </p:nvGrpSpPr>
          <p:grpSpPr>
            <a:xfrm>
              <a:off x="1686147" y="4458284"/>
              <a:ext cx="1710453" cy="850642"/>
              <a:chOff x="5638587" y="2280543"/>
              <a:chExt cx="1870364" cy="930169"/>
            </a:xfrm>
          </p:grpSpPr>
          <p:sp>
            <p:nvSpPr>
              <p:cNvPr id="409" name="圆角矩形 408"/>
              <p:cNvSpPr/>
              <p:nvPr/>
            </p:nvSpPr>
            <p:spPr>
              <a:xfrm rot="10800000">
                <a:off x="5638587" y="2341036"/>
                <a:ext cx="1870364" cy="481800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410" name="组合 409"/>
              <p:cNvGrpSpPr/>
              <p:nvPr/>
            </p:nvGrpSpPr>
            <p:grpSpPr>
              <a:xfrm>
                <a:off x="5792281" y="2814438"/>
                <a:ext cx="1525708" cy="396274"/>
                <a:chOff x="7857911" y="1305773"/>
                <a:chExt cx="1525708" cy="396274"/>
              </a:xfrm>
            </p:grpSpPr>
            <p:cxnSp>
              <p:nvCxnSpPr>
                <p:cNvPr id="412" name="直接连接符 411"/>
                <p:cNvCxnSpPr/>
                <p:nvPr/>
              </p:nvCxnSpPr>
              <p:spPr>
                <a:xfrm rot="10800000">
                  <a:off x="9383618" y="1318821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3" name="直接连接符 412"/>
                <p:cNvCxnSpPr/>
                <p:nvPr/>
              </p:nvCxnSpPr>
              <p:spPr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4" name="直接连接符 413"/>
                <p:cNvCxnSpPr/>
                <p:nvPr/>
              </p:nvCxnSpPr>
              <p:spPr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5" name="直接连接符 414"/>
                <p:cNvCxnSpPr/>
                <p:nvPr/>
              </p:nvCxnSpPr>
              <p:spPr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16" name="文本框 415"/>
                <p:cNvSpPr txBox="1"/>
                <p:nvPr/>
              </p:nvSpPr>
              <p:spPr>
                <a:xfrm>
                  <a:off x="8667183" y="1333426"/>
                  <a:ext cx="302873" cy="368621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" name="矩形 410"/>
                  <p:cNvSpPr/>
                  <p:nvPr/>
                </p:nvSpPr>
                <p:spPr>
                  <a:xfrm>
                    <a:off x="6133882" y="2280543"/>
                    <a:ext cx="832963" cy="5437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400" b="1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2400" b="1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3882" y="2280543"/>
                    <a:ext cx="832963" cy="5437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7" name="圆角矩形 416"/>
            <p:cNvSpPr/>
            <p:nvPr/>
          </p:nvSpPr>
          <p:spPr>
            <a:xfrm>
              <a:off x="3336034" y="5030258"/>
              <a:ext cx="1048709" cy="623601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8" name="矩形 417"/>
            <p:cNvSpPr/>
            <p:nvPr/>
          </p:nvSpPr>
          <p:spPr>
            <a:xfrm>
              <a:off x="3320357" y="4984129"/>
              <a:ext cx="1080061" cy="15624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19" name="直接连接符 418"/>
            <p:cNvCxnSpPr>
              <a:stCxn id="400" idx="0"/>
              <a:endCxn id="398" idx="3"/>
            </p:cNvCxnSpPr>
            <p:nvPr/>
          </p:nvCxnSpPr>
          <p:spPr>
            <a:xfrm flipV="1">
              <a:off x="3864900" y="4873584"/>
              <a:ext cx="1404" cy="36568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20" name="等腰三角形 419"/>
            <p:cNvSpPr/>
            <p:nvPr/>
          </p:nvSpPr>
          <p:spPr>
            <a:xfrm>
              <a:off x="9022741" y="4546001"/>
              <a:ext cx="272493" cy="274386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21" name="直接连接符 420"/>
            <p:cNvCxnSpPr>
              <a:stCxn id="438" idx="6"/>
              <a:endCxn id="420" idx="1"/>
            </p:cNvCxnSpPr>
            <p:nvPr/>
          </p:nvCxnSpPr>
          <p:spPr>
            <a:xfrm>
              <a:off x="8690377" y="4681777"/>
              <a:ext cx="400486" cy="141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22" name="椭圆 421"/>
            <p:cNvSpPr/>
            <p:nvPr/>
          </p:nvSpPr>
          <p:spPr>
            <a:xfrm>
              <a:off x="9021715" y="5188246"/>
              <a:ext cx="272493" cy="2815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3" name="文本框 43"/>
                <p:cNvSpPr txBox="1"/>
                <p:nvPr/>
              </p:nvSpPr>
              <p:spPr>
                <a:xfrm>
                  <a:off x="9080721" y="5218161"/>
                  <a:ext cx="176432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23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0721" y="5218161"/>
                  <a:ext cx="176432" cy="22174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51852" r="-44444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4" name="直接连接符 423"/>
            <p:cNvCxnSpPr>
              <a:stCxn id="420" idx="5"/>
              <a:endCxn id="425" idx="2"/>
            </p:cNvCxnSpPr>
            <p:nvPr/>
          </p:nvCxnSpPr>
          <p:spPr>
            <a:xfrm flipV="1">
              <a:off x="9227110" y="4681777"/>
              <a:ext cx="378448" cy="1417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25" name="椭圆 424"/>
            <p:cNvSpPr/>
            <p:nvPr/>
          </p:nvSpPr>
          <p:spPr>
            <a:xfrm>
              <a:off x="9605558" y="4540989"/>
              <a:ext cx="272493" cy="2815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6" name="文本框 27"/>
                <p:cNvSpPr txBox="1"/>
                <p:nvPr/>
              </p:nvSpPr>
              <p:spPr>
                <a:xfrm>
                  <a:off x="9077774" y="4592109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26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774" y="4592109"/>
                  <a:ext cx="151354" cy="22174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54167" r="-45833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7" name="文本框 43"/>
                <p:cNvSpPr txBox="1"/>
                <p:nvPr/>
              </p:nvSpPr>
              <p:spPr>
                <a:xfrm>
                  <a:off x="9650832" y="4547472"/>
                  <a:ext cx="182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b="1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27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832" y="4547472"/>
                  <a:ext cx="18274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9286" r="-35714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8" name="直接连接符 427"/>
            <p:cNvCxnSpPr>
              <a:endCxn id="422" idx="4"/>
            </p:cNvCxnSpPr>
            <p:nvPr/>
          </p:nvCxnSpPr>
          <p:spPr>
            <a:xfrm flipV="1">
              <a:off x="9157962" y="5469822"/>
              <a:ext cx="0" cy="36568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29" name="圆角矩形 428"/>
            <p:cNvSpPr/>
            <p:nvPr/>
          </p:nvSpPr>
          <p:spPr>
            <a:xfrm>
              <a:off x="5797707" y="4324571"/>
              <a:ext cx="4177680" cy="697031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30" name="组合 429"/>
            <p:cNvGrpSpPr/>
            <p:nvPr/>
          </p:nvGrpSpPr>
          <p:grpSpPr>
            <a:xfrm>
              <a:off x="5972379" y="4457606"/>
              <a:ext cx="1434463" cy="766463"/>
              <a:chOff x="5638587" y="2341036"/>
              <a:chExt cx="1568572" cy="838120"/>
            </a:xfrm>
          </p:grpSpPr>
          <p:sp>
            <p:nvSpPr>
              <p:cNvPr id="431" name="圆角矩形 430"/>
              <p:cNvSpPr/>
              <p:nvPr/>
            </p:nvSpPr>
            <p:spPr>
              <a:xfrm rot="10800000">
                <a:off x="5638587" y="2341036"/>
                <a:ext cx="1568572" cy="48180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432" name="组合 431"/>
              <p:cNvGrpSpPr/>
              <p:nvPr/>
            </p:nvGrpSpPr>
            <p:grpSpPr>
              <a:xfrm>
                <a:off x="5792281" y="2810535"/>
                <a:ext cx="1294531" cy="368621"/>
                <a:chOff x="7857911" y="1301870"/>
                <a:chExt cx="1294531" cy="368621"/>
              </a:xfrm>
            </p:grpSpPr>
            <p:cxnSp>
              <p:nvCxnSpPr>
                <p:cNvPr id="433" name="直接连接符 432"/>
                <p:cNvCxnSpPr/>
                <p:nvPr/>
              </p:nvCxnSpPr>
              <p:spPr>
                <a:xfrm rot="10800000">
                  <a:off x="9152441" y="1305773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4" name="直接连接符 433"/>
                <p:cNvCxnSpPr/>
                <p:nvPr/>
              </p:nvCxnSpPr>
              <p:spPr>
                <a:xfrm flipV="1">
                  <a:off x="8364577" y="1305773"/>
                  <a:ext cx="296" cy="351381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5" name="直接连接符 434"/>
                <p:cNvCxnSpPr/>
                <p:nvPr/>
              </p:nvCxnSpPr>
              <p:spPr>
                <a:xfrm rot="10800000">
                  <a:off x="8109161" y="1318821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6" name="直接连接符 435"/>
                <p:cNvCxnSpPr/>
                <p:nvPr/>
              </p:nvCxnSpPr>
              <p:spPr>
                <a:xfrm rot="10800000">
                  <a:off x="7857911" y="1318821"/>
                  <a:ext cx="1" cy="330548"/>
                </a:xfrm>
                <a:prstGeom prst="line">
                  <a:avLst/>
                </a:prstGeom>
                <a:solidFill>
                  <a:srgbClr val="5B9BD5"/>
                </a:solidFill>
                <a:ln w="15875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37" name="文本框 436"/>
                <p:cNvSpPr txBox="1"/>
                <p:nvPr/>
              </p:nvSpPr>
              <p:spPr>
                <a:xfrm>
                  <a:off x="8550829" y="1301870"/>
                  <a:ext cx="302873" cy="368621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38" name="椭圆 437"/>
            <p:cNvSpPr/>
            <p:nvPr/>
          </p:nvSpPr>
          <p:spPr>
            <a:xfrm>
              <a:off x="8432460" y="4555339"/>
              <a:ext cx="257917" cy="2528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9" name="文本框 25"/>
                <p:cNvSpPr txBox="1"/>
                <p:nvPr/>
              </p:nvSpPr>
              <p:spPr>
                <a:xfrm>
                  <a:off x="8453764" y="4563387"/>
                  <a:ext cx="229886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39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764" y="4563387"/>
                  <a:ext cx="229886" cy="22174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0000" r="-40000" b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0" name="矩形 439"/>
                <p:cNvSpPr/>
                <p:nvPr/>
              </p:nvSpPr>
              <p:spPr>
                <a:xfrm>
                  <a:off x="6172995" y="4437377"/>
                  <a:ext cx="1056700" cy="4972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40" name="矩形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95" y="4437377"/>
                  <a:ext cx="1056700" cy="49725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17" r="-617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1" name="等腰三角形 440"/>
            <p:cNvSpPr/>
            <p:nvPr/>
          </p:nvSpPr>
          <p:spPr>
            <a:xfrm>
              <a:off x="7822655" y="4545647"/>
              <a:ext cx="272493" cy="274386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2" name="直接连接符 441"/>
            <p:cNvCxnSpPr>
              <a:stCxn id="441" idx="5"/>
              <a:endCxn id="438" idx="2"/>
            </p:cNvCxnSpPr>
            <p:nvPr/>
          </p:nvCxnSpPr>
          <p:spPr>
            <a:xfrm flipV="1">
              <a:off x="8027025" y="4681777"/>
              <a:ext cx="405436" cy="106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443" name="直接连接符 442"/>
            <p:cNvCxnSpPr>
              <a:stCxn id="431" idx="1"/>
              <a:endCxn id="441" idx="1"/>
            </p:cNvCxnSpPr>
            <p:nvPr/>
          </p:nvCxnSpPr>
          <p:spPr>
            <a:xfrm>
              <a:off x="7406842" y="4677910"/>
              <a:ext cx="483936" cy="493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44" name="椭圆 443"/>
            <p:cNvSpPr/>
            <p:nvPr/>
          </p:nvSpPr>
          <p:spPr>
            <a:xfrm>
              <a:off x="7827605" y="5188246"/>
              <a:ext cx="272493" cy="281575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文本框 43"/>
                <p:cNvSpPr txBox="1"/>
                <p:nvPr/>
              </p:nvSpPr>
              <p:spPr>
                <a:xfrm>
                  <a:off x="7886610" y="5218161"/>
                  <a:ext cx="176432" cy="25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45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610" y="5218161"/>
                  <a:ext cx="176432" cy="25331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1852" r="-44444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6" name="直接连接符 445"/>
            <p:cNvCxnSpPr>
              <a:endCxn id="444" idx="4"/>
            </p:cNvCxnSpPr>
            <p:nvPr/>
          </p:nvCxnSpPr>
          <p:spPr>
            <a:xfrm flipV="1">
              <a:off x="7963851" y="5469822"/>
              <a:ext cx="0" cy="365682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447" name="圆角矩形 446"/>
            <p:cNvSpPr/>
            <p:nvPr/>
          </p:nvSpPr>
          <p:spPr>
            <a:xfrm>
              <a:off x="7515793" y="4958341"/>
              <a:ext cx="2158071" cy="742847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8" name="矩形 447"/>
            <p:cNvSpPr/>
            <p:nvPr/>
          </p:nvSpPr>
          <p:spPr>
            <a:xfrm>
              <a:off x="7467545" y="4930122"/>
              <a:ext cx="2206319" cy="14991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9" name="直接连接符 448"/>
            <p:cNvCxnSpPr>
              <a:stCxn id="422" idx="0"/>
              <a:endCxn id="420" idx="3"/>
            </p:cNvCxnSpPr>
            <p:nvPr/>
          </p:nvCxnSpPr>
          <p:spPr>
            <a:xfrm flipV="1">
              <a:off x="9157962" y="4820387"/>
              <a:ext cx="1025" cy="36786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450" name="直接连接符 449"/>
            <p:cNvCxnSpPr>
              <a:stCxn id="444" idx="0"/>
              <a:endCxn id="441" idx="3"/>
            </p:cNvCxnSpPr>
            <p:nvPr/>
          </p:nvCxnSpPr>
          <p:spPr>
            <a:xfrm flipH="1" flipV="1">
              <a:off x="7958902" y="4820033"/>
              <a:ext cx="4949" cy="368214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1" name="文本框 27"/>
                <p:cNvSpPr txBox="1"/>
                <p:nvPr/>
              </p:nvSpPr>
              <p:spPr>
                <a:xfrm>
                  <a:off x="7875621" y="4581999"/>
                  <a:ext cx="151354" cy="221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51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21" y="4581999"/>
                  <a:ext cx="151354" cy="22174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6522" r="-52174" b="-4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矩形 451"/>
            <p:cNvSpPr/>
            <p:nvPr/>
          </p:nvSpPr>
          <p:spPr>
            <a:xfrm>
              <a:off x="1446122" y="1690111"/>
              <a:ext cx="8754783" cy="4390846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3" name="下箭头 452"/>
            <p:cNvSpPr/>
            <p:nvPr/>
          </p:nvSpPr>
          <p:spPr>
            <a:xfrm>
              <a:off x="2366130" y="3467548"/>
              <a:ext cx="190035" cy="724619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4" name="下箭头 453"/>
            <p:cNvSpPr/>
            <p:nvPr/>
          </p:nvSpPr>
          <p:spPr>
            <a:xfrm rot="10800000">
              <a:off x="7617905" y="3466316"/>
              <a:ext cx="215444" cy="727082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5" name="下箭头 454"/>
            <p:cNvSpPr/>
            <p:nvPr/>
          </p:nvSpPr>
          <p:spPr>
            <a:xfrm rot="16200000">
              <a:off x="4999570" y="4507288"/>
              <a:ext cx="560897" cy="544429"/>
            </a:xfrm>
            <a:prstGeom prst="downArrow">
              <a:avLst/>
            </a:prstGeom>
            <a:gradFill rotWithShape="1">
              <a:gsLst>
                <a:gs pos="100000">
                  <a:srgbClr val="539CD7"/>
                </a:gs>
                <a:gs pos="0">
                  <a:srgbClr val="00B050"/>
                </a:gs>
                <a:gs pos="100000">
                  <a:srgbClr val="00B050"/>
                </a:gs>
                <a:gs pos="100000">
                  <a:srgbClr val="5B9BD5">
                    <a:satMod val="110000"/>
                    <a:lumMod val="100000"/>
                    <a:shade val="100000"/>
                  </a:srgbClr>
                </a:gs>
                <a:gs pos="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71980" y="2440956"/>
            <a:ext cx="3214456" cy="31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1762" y="382244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Recursive Language Modeling</a:t>
            </a:r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6215359" y="2091217"/>
            <a:ext cx="5319203" cy="3596462"/>
            <a:chOff x="1981200" y="1766113"/>
            <a:chExt cx="6426222" cy="4344949"/>
          </a:xfrm>
        </p:grpSpPr>
        <p:sp>
          <p:nvSpPr>
            <p:cNvPr id="106" name="圆角矩形 105"/>
            <p:cNvSpPr/>
            <p:nvPr/>
          </p:nvSpPr>
          <p:spPr>
            <a:xfrm>
              <a:off x="2733675" y="3724275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4134814" y="3690206"/>
              <a:ext cx="474318" cy="47431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100512" y="4781550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4100512" y="2671762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419475" y="3910012"/>
              <a:ext cx="5334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>
            <a:xfrm flipV="1">
              <a:off x="4376737" y="31718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>
            <a:xfrm flipV="1">
              <a:off x="4376737" y="4229100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>
            <a:xfrm flipV="1">
              <a:off x="4381499" y="53435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>
            <a:xfrm flipV="1">
              <a:off x="4371974" y="21431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>
            <a:xfrm>
              <a:off x="1981200" y="3910012"/>
              <a:ext cx="5334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6" name="圆角矩形 115"/>
            <p:cNvSpPr/>
            <p:nvPr/>
          </p:nvSpPr>
          <p:spPr>
            <a:xfrm>
              <a:off x="5467350" y="3724275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6868489" y="3690206"/>
              <a:ext cx="474318" cy="47431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834187" y="4781550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6834187" y="2671762"/>
              <a:ext cx="552450" cy="371475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6153150" y="3910012"/>
              <a:ext cx="5334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>
            <a:xfrm flipV="1">
              <a:off x="7110412" y="31718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>
            <a:xfrm flipV="1">
              <a:off x="7110412" y="4229100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>
            <a:xfrm flipV="1">
              <a:off x="7115174" y="53435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>
            <a:xfrm flipV="1">
              <a:off x="7105649" y="2143125"/>
              <a:ext cx="0" cy="3905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>
            <a:xfrm>
              <a:off x="4714875" y="3910012"/>
              <a:ext cx="5334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>
            <a:xfrm>
              <a:off x="7496175" y="3924299"/>
              <a:ext cx="5334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1981200" y="3461562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461562"/>
                  <a:ext cx="30931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608" t="-2222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4540698" y="3471861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698" y="3471861"/>
                  <a:ext cx="30931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569" t="-2222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7351936" y="3471861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36" y="3471861"/>
                  <a:ext cx="30931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08" t="-2222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36"/>
                <p:cNvSpPr txBox="1"/>
                <p:nvPr/>
              </p:nvSpPr>
              <p:spPr>
                <a:xfrm>
                  <a:off x="4273998" y="5834063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998" y="5834063"/>
                  <a:ext cx="29649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816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36"/>
                <p:cNvSpPr txBox="1"/>
                <p:nvPr/>
              </p:nvSpPr>
              <p:spPr>
                <a:xfrm>
                  <a:off x="6976627" y="5834062"/>
                  <a:ext cx="296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627" y="5834062"/>
                  <a:ext cx="29649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245" r="-816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36"/>
                <p:cNvSpPr txBox="1"/>
                <p:nvPr/>
              </p:nvSpPr>
              <p:spPr>
                <a:xfrm>
                  <a:off x="4240787" y="1766113"/>
                  <a:ext cx="3013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2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787" y="1766113"/>
                  <a:ext cx="3013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408" r="-1020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36"/>
                <p:cNvSpPr txBox="1"/>
                <p:nvPr/>
              </p:nvSpPr>
              <p:spPr>
                <a:xfrm>
                  <a:off x="7022087" y="1819276"/>
                  <a:ext cx="26453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087" y="1819276"/>
                  <a:ext cx="26453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233" r="-18605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/>
                <p:cNvSpPr txBox="1"/>
                <p:nvPr/>
              </p:nvSpPr>
              <p:spPr>
                <a:xfrm>
                  <a:off x="2874739" y="3748976"/>
                  <a:ext cx="281552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39" y="3748976"/>
                  <a:ext cx="281552" cy="276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333" r="-2820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/>
                <p:cNvSpPr txBox="1"/>
                <p:nvPr/>
              </p:nvSpPr>
              <p:spPr>
                <a:xfrm>
                  <a:off x="5623948" y="3748976"/>
                  <a:ext cx="281552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948" y="3748976"/>
                  <a:ext cx="281552" cy="276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842" r="-28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43"/>
                <p:cNvSpPr txBox="1"/>
                <p:nvPr/>
              </p:nvSpPr>
              <p:spPr>
                <a:xfrm>
                  <a:off x="4259836" y="4824143"/>
                  <a:ext cx="216085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836" y="4824143"/>
                  <a:ext cx="216085" cy="2769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0000" r="-3666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43"/>
                <p:cNvSpPr txBox="1"/>
                <p:nvPr/>
              </p:nvSpPr>
              <p:spPr>
                <a:xfrm>
                  <a:off x="7010481" y="4808694"/>
                  <a:ext cx="216085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81" y="4808694"/>
                  <a:ext cx="216085" cy="27699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4828" r="-37931" b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43"/>
                <p:cNvSpPr txBox="1"/>
                <p:nvPr/>
              </p:nvSpPr>
              <p:spPr>
                <a:xfrm>
                  <a:off x="4266634" y="2710363"/>
                  <a:ext cx="204479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7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634" y="2710363"/>
                  <a:ext cx="204479" cy="27699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857" r="-39286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43"/>
                <p:cNvSpPr txBox="1"/>
                <p:nvPr/>
              </p:nvSpPr>
              <p:spPr>
                <a:xfrm>
                  <a:off x="7022087" y="2724653"/>
                  <a:ext cx="204479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8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087" y="2724653"/>
                  <a:ext cx="204479" cy="27699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148" r="-40741" b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4129293" y="3808171"/>
                  <a:ext cx="458281" cy="2230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(∙,∙)</m:t>
                        </m:r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293" y="3808171"/>
                  <a:ext cx="458281" cy="2230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677" t="-3333" r="-145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/>
                <p:cNvSpPr txBox="1"/>
                <p:nvPr/>
              </p:nvSpPr>
              <p:spPr>
                <a:xfrm>
                  <a:off x="6875892" y="3808171"/>
                  <a:ext cx="458281" cy="2230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(∙,∙)</m:t>
                        </m:r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892" y="3808171"/>
                  <a:ext cx="458281" cy="2230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677" t="-3333" r="-145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文本框 141"/>
            <p:cNvSpPr txBox="1"/>
            <p:nvPr/>
          </p:nvSpPr>
          <p:spPr>
            <a:xfrm>
              <a:off x="8104549" y="3623786"/>
              <a:ext cx="302873" cy="368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3" name="矩形 142"/>
          <p:cNvSpPr/>
          <p:nvPr/>
        </p:nvSpPr>
        <p:spPr>
          <a:xfrm>
            <a:off x="380470" y="1649368"/>
            <a:ext cx="11266760" cy="457962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6093853" y="1639312"/>
            <a:ext cx="40" cy="458587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45" name="文本框 144"/>
          <p:cNvSpPr txBox="1"/>
          <p:nvPr/>
        </p:nvSpPr>
        <p:spPr>
          <a:xfrm>
            <a:off x="389584" y="1719972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(a)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6" name="文本框 118"/>
          <p:cNvSpPr txBox="1"/>
          <p:nvPr/>
        </p:nvSpPr>
        <p:spPr>
          <a:xfrm>
            <a:off x="422595" y="5773922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(b)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3324540" y="4422907"/>
            <a:ext cx="2697978" cy="1617651"/>
            <a:chOff x="3336925" y="3790260"/>
            <a:chExt cx="2697978" cy="1617651"/>
          </a:xfrm>
        </p:grpSpPr>
        <p:sp>
          <p:nvSpPr>
            <p:cNvPr id="148" name="等腰三角形 147"/>
            <p:cNvSpPr/>
            <p:nvPr/>
          </p:nvSpPr>
          <p:spPr>
            <a:xfrm>
              <a:off x="4524426" y="3917393"/>
              <a:ext cx="315702" cy="282686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551184" y="4471385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0" name="直接连接符 149"/>
            <p:cNvCxnSpPr>
              <a:stCxn id="148" idx="3"/>
              <a:endCxn id="149" idx="0"/>
            </p:cNvCxnSpPr>
            <p:nvPr/>
          </p:nvCxnSpPr>
          <p:spPr>
            <a:xfrm>
              <a:off x="4682277" y="4200079"/>
              <a:ext cx="1496" cy="27130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1" name="直接连接符 150"/>
            <p:cNvCxnSpPr>
              <a:stCxn id="149" idx="4"/>
              <a:endCxn id="163" idx="0"/>
            </p:cNvCxnSpPr>
            <p:nvPr/>
          </p:nvCxnSpPr>
          <p:spPr>
            <a:xfrm flipH="1">
              <a:off x="4682277" y="4746823"/>
              <a:ext cx="1496" cy="30471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43"/>
                <p:cNvSpPr txBox="1"/>
                <p:nvPr/>
              </p:nvSpPr>
              <p:spPr>
                <a:xfrm>
                  <a:off x="4595092" y="4488338"/>
                  <a:ext cx="181399" cy="241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8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92" y="4488338"/>
                  <a:ext cx="181399" cy="2415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0000" r="-36667" b="-2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93"/>
                <p:cNvSpPr txBox="1"/>
                <p:nvPr/>
              </p:nvSpPr>
              <p:spPr>
                <a:xfrm>
                  <a:off x="4596626" y="3950071"/>
                  <a:ext cx="155615" cy="241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9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626" y="3950071"/>
                  <a:ext cx="155615" cy="2415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6154" r="-38462" b="-2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椭圆 153"/>
            <p:cNvSpPr/>
            <p:nvPr/>
          </p:nvSpPr>
          <p:spPr>
            <a:xfrm>
              <a:off x="4013637" y="3918985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8" name="直接连接符 157"/>
            <p:cNvCxnSpPr>
              <a:stCxn id="154" idx="6"/>
              <a:endCxn id="148" idx="1"/>
            </p:cNvCxnSpPr>
            <p:nvPr/>
          </p:nvCxnSpPr>
          <p:spPr>
            <a:xfrm>
              <a:off x="4278815" y="4056704"/>
              <a:ext cx="324537" cy="203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96"/>
                <p:cNvSpPr txBox="1"/>
                <p:nvPr/>
              </p:nvSpPr>
              <p:spPr>
                <a:xfrm>
                  <a:off x="4039817" y="3926298"/>
                  <a:ext cx="236357" cy="241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2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17" y="3926298"/>
                  <a:ext cx="236357" cy="2415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4211" r="-31579" b="-2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3495197" y="3944286"/>
              <a:ext cx="215893" cy="22424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1" name="直接连接符 160"/>
            <p:cNvCxnSpPr>
              <a:stCxn id="154" idx="2"/>
              <a:endCxn id="160" idx="6"/>
            </p:cNvCxnSpPr>
            <p:nvPr/>
          </p:nvCxnSpPr>
          <p:spPr>
            <a:xfrm flipH="1" flipV="1">
              <a:off x="3711090" y="4056409"/>
              <a:ext cx="302547" cy="29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99"/>
                <p:cNvSpPr txBox="1"/>
                <p:nvPr/>
              </p:nvSpPr>
              <p:spPr>
                <a:xfrm>
                  <a:off x="3487756" y="3923953"/>
                  <a:ext cx="4501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5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756" y="3923953"/>
                  <a:ext cx="450187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811" r="-270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椭圆 162"/>
            <p:cNvSpPr/>
            <p:nvPr/>
          </p:nvSpPr>
          <p:spPr>
            <a:xfrm>
              <a:off x="4549688" y="5051539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01"/>
                <p:cNvSpPr txBox="1"/>
                <p:nvPr/>
              </p:nvSpPr>
              <p:spPr>
                <a:xfrm>
                  <a:off x="4573128" y="5051071"/>
                  <a:ext cx="248629" cy="241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7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128" y="5051071"/>
                  <a:ext cx="248629" cy="2415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1951" r="-17073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直接连接符 167"/>
            <p:cNvCxnSpPr>
              <a:stCxn id="148" idx="5"/>
            </p:cNvCxnSpPr>
            <p:nvPr/>
          </p:nvCxnSpPr>
          <p:spPr>
            <a:xfrm flipV="1">
              <a:off x="4761203" y="4057866"/>
              <a:ext cx="394627" cy="87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69" name="圆角矩形 168"/>
            <p:cNvSpPr/>
            <p:nvPr/>
          </p:nvSpPr>
          <p:spPr>
            <a:xfrm>
              <a:off x="3336925" y="3790260"/>
              <a:ext cx="1661055" cy="1617651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/>
                <p:cNvSpPr/>
                <p:nvPr/>
              </p:nvSpPr>
              <p:spPr>
                <a:xfrm>
                  <a:off x="5126700" y="4017231"/>
                  <a:ext cx="344766" cy="3220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0" name="矩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700" y="4017231"/>
                  <a:ext cx="344766" cy="32204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组合 170"/>
            <p:cNvGrpSpPr/>
            <p:nvPr/>
          </p:nvGrpSpPr>
          <p:grpSpPr>
            <a:xfrm>
              <a:off x="5523367" y="4003220"/>
              <a:ext cx="511536" cy="268476"/>
              <a:chOff x="2964041" y="2148606"/>
              <a:chExt cx="609349" cy="307900"/>
            </a:xfrm>
          </p:grpSpPr>
          <p:sp>
            <p:nvSpPr>
              <p:cNvPr id="173" name="椭圆 172"/>
              <p:cNvSpPr/>
              <p:nvPr/>
            </p:nvSpPr>
            <p:spPr>
              <a:xfrm>
                <a:off x="2964041" y="2148606"/>
                <a:ext cx="297968" cy="307900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174" name="直接连接符 173"/>
              <p:cNvCxnSpPr>
                <a:stCxn id="173" idx="6"/>
              </p:cNvCxnSpPr>
              <p:nvPr/>
            </p:nvCxnSpPr>
            <p:spPr>
              <a:xfrm>
                <a:off x="3262009" y="2302556"/>
                <a:ext cx="311381" cy="0"/>
              </a:xfrm>
              <a:prstGeom prst="lin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07"/>
                <p:cNvSpPr txBox="1"/>
                <p:nvPr/>
              </p:nvSpPr>
              <p:spPr>
                <a:xfrm>
                  <a:off x="5539409" y="3978921"/>
                  <a:ext cx="286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2" name="文本框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409" y="3978921"/>
                  <a:ext cx="286552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1277" r="-4255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5" name="直接连接符 174"/>
          <p:cNvCxnSpPr/>
          <p:nvPr/>
        </p:nvCxnSpPr>
        <p:spPr>
          <a:xfrm flipH="1">
            <a:off x="3177395" y="4114520"/>
            <a:ext cx="604" cy="21057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92" name="直接连接符 191"/>
          <p:cNvCxnSpPr/>
          <p:nvPr/>
        </p:nvCxnSpPr>
        <p:spPr>
          <a:xfrm flipV="1">
            <a:off x="380470" y="4106859"/>
            <a:ext cx="5719943" cy="682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93" name="文本框 121"/>
          <p:cNvSpPr txBox="1"/>
          <p:nvPr/>
        </p:nvSpPr>
        <p:spPr>
          <a:xfrm>
            <a:off x="5631135" y="5851245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(c)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4" name="文本框 121"/>
          <p:cNvSpPr txBox="1"/>
          <p:nvPr/>
        </p:nvSpPr>
        <p:spPr>
          <a:xfrm>
            <a:off x="6108847" y="5859656"/>
            <a:ext cx="4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(d)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380470" y="1769985"/>
            <a:ext cx="5431348" cy="2240709"/>
            <a:chOff x="510108" y="712828"/>
            <a:chExt cx="5431348" cy="2240709"/>
          </a:xfrm>
        </p:grpSpPr>
        <p:sp>
          <p:nvSpPr>
            <p:cNvPr id="196" name="等腰三角形 195"/>
            <p:cNvSpPr/>
            <p:nvPr/>
          </p:nvSpPr>
          <p:spPr>
            <a:xfrm>
              <a:off x="4704754" y="1526730"/>
              <a:ext cx="322267" cy="272385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4730542" y="2055079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250580" y="1532007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99" name="直接连接符 198"/>
            <p:cNvCxnSpPr>
              <a:stCxn id="196" idx="3"/>
              <a:endCxn id="197" idx="0"/>
            </p:cNvCxnSpPr>
            <p:nvPr/>
          </p:nvCxnSpPr>
          <p:spPr>
            <a:xfrm>
              <a:off x="4865888" y="1799115"/>
              <a:ext cx="0" cy="25596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0" name="直接连接符 199"/>
            <p:cNvCxnSpPr>
              <a:stCxn id="197" idx="4"/>
              <a:endCxn id="212" idx="0"/>
            </p:cNvCxnSpPr>
            <p:nvPr/>
          </p:nvCxnSpPr>
          <p:spPr>
            <a:xfrm>
              <a:off x="4865888" y="2320480"/>
              <a:ext cx="1" cy="27181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1" name="直接连接符 200"/>
            <p:cNvCxnSpPr>
              <a:stCxn id="196" idx="5"/>
              <a:endCxn id="198" idx="2"/>
            </p:cNvCxnSpPr>
            <p:nvPr/>
          </p:nvCxnSpPr>
          <p:spPr>
            <a:xfrm>
              <a:off x="4946454" y="1662923"/>
              <a:ext cx="304126" cy="178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2" name="直接连接符 201"/>
            <p:cNvCxnSpPr>
              <a:endCxn id="196" idx="1"/>
            </p:cNvCxnSpPr>
            <p:nvPr/>
          </p:nvCxnSpPr>
          <p:spPr>
            <a:xfrm>
              <a:off x="4428544" y="1662922"/>
              <a:ext cx="356777" cy="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52"/>
                <p:cNvSpPr txBox="1"/>
                <p:nvPr/>
              </p:nvSpPr>
              <p:spPr>
                <a:xfrm>
                  <a:off x="4778980" y="1560345"/>
                  <a:ext cx="15885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0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980" y="1560345"/>
                  <a:ext cx="158851" cy="23273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6154" r="-38462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43"/>
                <p:cNvSpPr txBox="1"/>
                <p:nvPr/>
              </p:nvSpPr>
              <p:spPr>
                <a:xfrm>
                  <a:off x="4772989" y="2057733"/>
                  <a:ext cx="18517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3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989" y="2057733"/>
                  <a:ext cx="185171" cy="23273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484" r="-3548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43"/>
                <p:cNvSpPr txBox="1"/>
                <p:nvPr/>
              </p:nvSpPr>
              <p:spPr>
                <a:xfrm>
                  <a:off x="5290547" y="1531978"/>
                  <a:ext cx="182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547" y="1531978"/>
                  <a:ext cx="182742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3333" r="-3000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圆角矩形 205"/>
            <p:cNvSpPr/>
            <p:nvPr/>
          </p:nvSpPr>
          <p:spPr>
            <a:xfrm>
              <a:off x="1051767" y="1379756"/>
              <a:ext cx="4887283" cy="1045213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1345569" y="1552809"/>
              <a:ext cx="220382" cy="216074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08" name="直接连接符 207"/>
            <p:cNvCxnSpPr>
              <a:stCxn id="248" idx="2"/>
              <a:endCxn id="207" idx="6"/>
            </p:cNvCxnSpPr>
            <p:nvPr/>
          </p:nvCxnSpPr>
          <p:spPr>
            <a:xfrm flipH="1">
              <a:off x="1565951" y="1660375"/>
              <a:ext cx="194538" cy="47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79"/>
                <p:cNvSpPr txBox="1"/>
                <p:nvPr/>
              </p:nvSpPr>
              <p:spPr>
                <a:xfrm>
                  <a:off x="1333329" y="1532007"/>
                  <a:ext cx="27142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2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329" y="1532007"/>
                  <a:ext cx="271421" cy="24622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455" r="-6818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椭圆 209"/>
            <p:cNvSpPr/>
            <p:nvPr/>
          </p:nvSpPr>
          <p:spPr>
            <a:xfrm>
              <a:off x="2329271" y="2581752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3416758" y="259183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4730543" y="2592296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圆角矩形 212"/>
            <p:cNvSpPr/>
            <p:nvPr/>
          </p:nvSpPr>
          <p:spPr>
            <a:xfrm>
              <a:off x="1051767" y="2498230"/>
              <a:ext cx="4889689" cy="455307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84"/>
                <p:cNvSpPr txBox="1"/>
                <p:nvPr/>
              </p:nvSpPr>
              <p:spPr>
                <a:xfrm>
                  <a:off x="2306245" y="2566427"/>
                  <a:ext cx="27469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7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245" y="2566427"/>
                  <a:ext cx="274691" cy="24622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1111" r="-4444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85"/>
                <p:cNvSpPr txBox="1"/>
                <p:nvPr/>
              </p:nvSpPr>
              <p:spPr>
                <a:xfrm>
                  <a:off x="3402772" y="2569401"/>
                  <a:ext cx="2794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8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772" y="2569401"/>
                  <a:ext cx="279435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8696" r="-4348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58"/>
                <p:cNvSpPr txBox="1"/>
                <p:nvPr/>
              </p:nvSpPr>
              <p:spPr>
                <a:xfrm>
                  <a:off x="4726752" y="2576221"/>
                  <a:ext cx="29322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752" y="2576221"/>
                  <a:ext cx="293221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417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矩形 216"/>
                <p:cNvSpPr/>
                <p:nvPr/>
              </p:nvSpPr>
              <p:spPr>
                <a:xfrm>
                  <a:off x="510108" y="2473457"/>
                  <a:ext cx="5397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2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𝓐</m:t>
                        </m:r>
                      </m:oMath>
                    </m:oMathPara>
                  </a14:m>
                  <a:endPara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03" name="矩形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08" y="2473457"/>
                  <a:ext cx="539763" cy="461665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等腰三角形 217"/>
            <p:cNvSpPr/>
            <p:nvPr/>
          </p:nvSpPr>
          <p:spPr>
            <a:xfrm>
              <a:off x="3391748" y="1522114"/>
              <a:ext cx="322267" cy="272385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3416445" y="2050711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0" name="直接连接符 219"/>
            <p:cNvCxnSpPr>
              <a:stCxn id="218" idx="3"/>
              <a:endCxn id="219" idx="0"/>
            </p:cNvCxnSpPr>
            <p:nvPr/>
          </p:nvCxnSpPr>
          <p:spPr>
            <a:xfrm flipH="1">
              <a:off x="3551791" y="1794499"/>
              <a:ext cx="1091" cy="2562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1" name="直接连接符 220"/>
            <p:cNvCxnSpPr>
              <a:stCxn id="219" idx="4"/>
              <a:endCxn id="211" idx="0"/>
            </p:cNvCxnSpPr>
            <p:nvPr/>
          </p:nvCxnSpPr>
          <p:spPr>
            <a:xfrm>
              <a:off x="3551791" y="2316112"/>
              <a:ext cx="313" cy="27572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2" name="直接连接符 221"/>
            <p:cNvCxnSpPr>
              <a:stCxn id="218" idx="5"/>
            </p:cNvCxnSpPr>
            <p:nvPr/>
          </p:nvCxnSpPr>
          <p:spPr>
            <a:xfrm flipV="1">
              <a:off x="3633448" y="1658306"/>
              <a:ext cx="288510" cy="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4" name="直接连接符 223"/>
            <p:cNvCxnSpPr>
              <a:stCxn id="229" idx="6"/>
              <a:endCxn id="218" idx="1"/>
            </p:cNvCxnSpPr>
            <p:nvPr/>
          </p:nvCxnSpPr>
          <p:spPr>
            <a:xfrm flipV="1">
              <a:off x="3120001" y="1658307"/>
              <a:ext cx="352314" cy="355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25" name="文本框 224"/>
            <p:cNvSpPr txBox="1"/>
            <p:nvPr/>
          </p:nvSpPr>
          <p:spPr>
            <a:xfrm>
              <a:off x="3983355" y="2485618"/>
              <a:ext cx="250698" cy="30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3984707" y="1705849"/>
              <a:ext cx="250698" cy="30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7" name="等腰三角形 226"/>
            <p:cNvSpPr/>
            <p:nvPr/>
          </p:nvSpPr>
          <p:spPr>
            <a:xfrm>
              <a:off x="2303483" y="1523886"/>
              <a:ext cx="322267" cy="272385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2329271" y="2052235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2849309" y="1529163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33" name="直接连接符 232"/>
            <p:cNvCxnSpPr>
              <a:stCxn id="227" idx="3"/>
              <a:endCxn id="228" idx="0"/>
            </p:cNvCxnSpPr>
            <p:nvPr/>
          </p:nvCxnSpPr>
          <p:spPr>
            <a:xfrm>
              <a:off x="2464617" y="1796271"/>
              <a:ext cx="0" cy="25596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34" name="直接连接符 233"/>
            <p:cNvCxnSpPr>
              <a:stCxn id="228" idx="4"/>
              <a:endCxn id="210" idx="0"/>
            </p:cNvCxnSpPr>
            <p:nvPr/>
          </p:nvCxnSpPr>
          <p:spPr>
            <a:xfrm>
              <a:off x="2464617" y="2317636"/>
              <a:ext cx="0" cy="26411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35" name="直接连接符 234"/>
            <p:cNvCxnSpPr>
              <a:stCxn id="227" idx="5"/>
              <a:endCxn id="229" idx="2"/>
            </p:cNvCxnSpPr>
            <p:nvPr/>
          </p:nvCxnSpPr>
          <p:spPr>
            <a:xfrm>
              <a:off x="2545183" y="1660079"/>
              <a:ext cx="304126" cy="178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37" name="直接连接符 236"/>
            <p:cNvCxnSpPr>
              <a:stCxn id="248" idx="6"/>
              <a:endCxn id="227" idx="1"/>
            </p:cNvCxnSpPr>
            <p:nvPr/>
          </p:nvCxnSpPr>
          <p:spPr>
            <a:xfrm flipV="1">
              <a:off x="2031181" y="1660079"/>
              <a:ext cx="352869" cy="29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本框 43"/>
                <p:cNvSpPr txBox="1"/>
                <p:nvPr/>
              </p:nvSpPr>
              <p:spPr>
                <a:xfrm>
                  <a:off x="3456440" y="2050344"/>
                  <a:ext cx="18517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7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440" y="2050344"/>
                  <a:ext cx="185171" cy="23273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5484" r="-35484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文本框 43"/>
                <p:cNvSpPr txBox="1"/>
                <p:nvPr/>
              </p:nvSpPr>
              <p:spPr>
                <a:xfrm>
                  <a:off x="2368258" y="2050032"/>
                  <a:ext cx="18517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8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58" y="2050032"/>
                  <a:ext cx="185171" cy="23273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0000" r="-36667" b="-256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52"/>
                <p:cNvSpPr txBox="1"/>
                <p:nvPr/>
              </p:nvSpPr>
              <p:spPr>
                <a:xfrm>
                  <a:off x="3474746" y="1552809"/>
                  <a:ext cx="15885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9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46" y="1552809"/>
                  <a:ext cx="158851" cy="23273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6154" r="-38462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本框 52"/>
                <p:cNvSpPr txBox="1"/>
                <p:nvPr/>
              </p:nvSpPr>
              <p:spPr>
                <a:xfrm>
                  <a:off x="2381171" y="1545498"/>
                  <a:ext cx="15885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20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171" y="1545498"/>
                  <a:ext cx="158851" cy="23273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6154" r="-38462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本框 96"/>
                <p:cNvSpPr txBox="1"/>
                <p:nvPr/>
              </p:nvSpPr>
              <p:spPr>
                <a:xfrm>
                  <a:off x="2854028" y="1522114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21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28" y="1522114"/>
                  <a:ext cx="281552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9149" r="-1489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椭圆 247"/>
            <p:cNvSpPr/>
            <p:nvPr/>
          </p:nvSpPr>
          <p:spPr>
            <a:xfrm>
              <a:off x="1760489" y="152767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文本框 96"/>
                <p:cNvSpPr txBox="1"/>
                <p:nvPr/>
              </p:nvSpPr>
              <p:spPr>
                <a:xfrm>
                  <a:off x="1767752" y="1531978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23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752" y="1531978"/>
                  <a:ext cx="281552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9565" r="-17391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0" name="直接连接符 249"/>
            <p:cNvCxnSpPr>
              <a:stCxn id="254" idx="4"/>
              <a:endCxn id="227" idx="0"/>
            </p:cNvCxnSpPr>
            <p:nvPr/>
          </p:nvCxnSpPr>
          <p:spPr>
            <a:xfrm flipH="1">
              <a:off x="2464617" y="1259354"/>
              <a:ext cx="1278" cy="26453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54" name="椭圆 253"/>
            <p:cNvSpPr/>
            <p:nvPr/>
          </p:nvSpPr>
          <p:spPr>
            <a:xfrm>
              <a:off x="2330549" y="993953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55" name="直接连接符 254"/>
            <p:cNvCxnSpPr>
              <a:stCxn id="256" idx="4"/>
              <a:endCxn id="196" idx="0"/>
            </p:cNvCxnSpPr>
            <p:nvPr/>
          </p:nvCxnSpPr>
          <p:spPr>
            <a:xfrm>
              <a:off x="4865574" y="1262955"/>
              <a:ext cx="314" cy="2637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56" name="椭圆 255"/>
            <p:cNvSpPr/>
            <p:nvPr/>
          </p:nvSpPr>
          <p:spPr>
            <a:xfrm>
              <a:off x="4730228" y="997554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57" name="直接连接符 256"/>
            <p:cNvCxnSpPr>
              <a:stCxn id="258" idx="4"/>
              <a:endCxn id="218" idx="0"/>
            </p:cNvCxnSpPr>
            <p:nvPr/>
          </p:nvCxnSpPr>
          <p:spPr>
            <a:xfrm>
              <a:off x="3551791" y="1255130"/>
              <a:ext cx="1091" cy="26698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58" name="椭圆 257"/>
            <p:cNvSpPr/>
            <p:nvPr/>
          </p:nvSpPr>
          <p:spPr>
            <a:xfrm>
              <a:off x="3416445" y="989729"/>
              <a:ext cx="270692" cy="265401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43"/>
                <p:cNvSpPr txBox="1"/>
                <p:nvPr/>
              </p:nvSpPr>
              <p:spPr>
                <a:xfrm>
                  <a:off x="2394839" y="1000281"/>
                  <a:ext cx="169254" cy="229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3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39" y="1000281"/>
                  <a:ext cx="169254" cy="22928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857" r="-3928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本框 43"/>
                <p:cNvSpPr txBox="1"/>
                <p:nvPr/>
              </p:nvSpPr>
              <p:spPr>
                <a:xfrm>
                  <a:off x="3477526" y="1007788"/>
                  <a:ext cx="169254" cy="229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6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526" y="1007788"/>
                  <a:ext cx="169254" cy="22928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48148" r="-4074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文本框 43"/>
                <p:cNvSpPr txBox="1"/>
                <p:nvPr/>
              </p:nvSpPr>
              <p:spPr>
                <a:xfrm>
                  <a:off x="4796324" y="1003125"/>
                  <a:ext cx="169254" cy="229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7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324" y="1003125"/>
                  <a:ext cx="169254" cy="22928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46429" r="-35714" b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直接连接符 267"/>
            <p:cNvCxnSpPr>
              <a:endCxn id="254" idx="0"/>
            </p:cNvCxnSpPr>
            <p:nvPr/>
          </p:nvCxnSpPr>
          <p:spPr>
            <a:xfrm>
              <a:off x="2464065" y="714952"/>
              <a:ext cx="1830" cy="27900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9" name="直接连接符 268"/>
            <p:cNvCxnSpPr>
              <a:endCxn id="258" idx="0"/>
            </p:cNvCxnSpPr>
            <p:nvPr/>
          </p:nvCxnSpPr>
          <p:spPr>
            <a:xfrm>
              <a:off x="3549025" y="712828"/>
              <a:ext cx="2766" cy="27690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0" name="直接连接符 269"/>
            <p:cNvCxnSpPr>
              <a:endCxn id="256" idx="0"/>
            </p:cNvCxnSpPr>
            <p:nvPr/>
          </p:nvCxnSpPr>
          <p:spPr>
            <a:xfrm>
              <a:off x="4864483" y="720653"/>
              <a:ext cx="1091" cy="27690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矩形 270"/>
                <p:cNvSpPr/>
                <p:nvPr/>
              </p:nvSpPr>
              <p:spPr>
                <a:xfrm>
                  <a:off x="575308" y="1620321"/>
                  <a:ext cx="4780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24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𝓣</m:t>
                        </m:r>
                      </m:oMath>
                    </m:oMathPara>
                  </a14:m>
                  <a:endPara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09" name="矩形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08" y="1620321"/>
                  <a:ext cx="478016" cy="461665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组合 271"/>
          <p:cNvGrpSpPr/>
          <p:nvPr/>
        </p:nvGrpSpPr>
        <p:grpSpPr>
          <a:xfrm>
            <a:off x="531442" y="4200163"/>
            <a:ext cx="1871424" cy="1943091"/>
            <a:chOff x="457847" y="3558288"/>
            <a:chExt cx="1871424" cy="1943091"/>
          </a:xfrm>
        </p:grpSpPr>
        <p:sp>
          <p:nvSpPr>
            <p:cNvPr id="276" name="等腰三角形 275"/>
            <p:cNvSpPr/>
            <p:nvPr/>
          </p:nvSpPr>
          <p:spPr>
            <a:xfrm>
              <a:off x="1928700" y="4380691"/>
              <a:ext cx="297968" cy="300038"/>
            </a:xfrm>
            <a:prstGeom prst="triangl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77" name="直接连接符 276"/>
            <p:cNvCxnSpPr>
              <a:stCxn id="276" idx="3"/>
              <a:endCxn id="278" idx="0"/>
            </p:cNvCxnSpPr>
            <p:nvPr/>
          </p:nvCxnSpPr>
          <p:spPr>
            <a:xfrm>
              <a:off x="2077684" y="4680729"/>
              <a:ext cx="0" cy="2956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78" name="椭圆 277"/>
            <p:cNvSpPr/>
            <p:nvPr/>
          </p:nvSpPr>
          <p:spPr>
            <a:xfrm>
              <a:off x="1945095" y="4976338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80" name="直接连接符 279"/>
            <p:cNvCxnSpPr>
              <a:endCxn id="278" idx="4"/>
            </p:cNvCxnSpPr>
            <p:nvPr/>
          </p:nvCxnSpPr>
          <p:spPr>
            <a:xfrm flipV="1">
              <a:off x="2077683" y="5251776"/>
              <a:ext cx="1" cy="24960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81" name="直接连接符 280"/>
            <p:cNvCxnSpPr>
              <a:stCxn id="276" idx="0"/>
              <a:endCxn id="283" idx="4"/>
            </p:cNvCxnSpPr>
            <p:nvPr/>
          </p:nvCxnSpPr>
          <p:spPr>
            <a:xfrm flipV="1">
              <a:off x="2077684" y="4076897"/>
              <a:ext cx="0" cy="3037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82" name="直接连接符 281"/>
            <p:cNvCxnSpPr>
              <a:endCxn id="283" idx="0"/>
            </p:cNvCxnSpPr>
            <p:nvPr/>
          </p:nvCxnSpPr>
          <p:spPr>
            <a:xfrm>
              <a:off x="2077683" y="3558288"/>
              <a:ext cx="1" cy="24317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83" name="椭圆 282"/>
            <p:cNvSpPr/>
            <p:nvPr/>
          </p:nvSpPr>
          <p:spPr>
            <a:xfrm>
              <a:off x="1945095" y="3801459"/>
              <a:ext cx="265178" cy="27543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4" name="圆角矩形 283"/>
            <p:cNvSpPr/>
            <p:nvPr/>
          </p:nvSpPr>
          <p:spPr>
            <a:xfrm>
              <a:off x="1680934" y="3726822"/>
              <a:ext cx="648337" cy="1663480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5" name="圆角矩形 284"/>
            <p:cNvSpPr/>
            <p:nvPr/>
          </p:nvSpPr>
          <p:spPr>
            <a:xfrm>
              <a:off x="457847" y="4259750"/>
              <a:ext cx="1277307" cy="546793"/>
            </a:xfrm>
            <a:prstGeom prst="round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86" name="组合 285"/>
            <p:cNvGrpSpPr/>
            <p:nvPr/>
          </p:nvGrpSpPr>
          <p:grpSpPr>
            <a:xfrm>
              <a:off x="609388" y="4347644"/>
              <a:ext cx="948575" cy="664631"/>
              <a:chOff x="662728" y="4347644"/>
              <a:chExt cx="948575" cy="664631"/>
            </a:xfrm>
          </p:grpSpPr>
          <p:sp>
            <p:nvSpPr>
              <p:cNvPr id="292" name="圆角矩形 291"/>
              <p:cNvSpPr/>
              <p:nvPr/>
            </p:nvSpPr>
            <p:spPr>
              <a:xfrm>
                <a:off x="662728" y="4347644"/>
                <a:ext cx="948575" cy="366132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293" name="直接连接符 292"/>
              <p:cNvCxnSpPr/>
              <p:nvPr/>
            </p:nvCxnSpPr>
            <p:spPr>
              <a:xfrm flipV="1">
                <a:off x="782284" y="4710976"/>
                <a:ext cx="0" cy="30129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>
              <a:xfrm flipV="1">
                <a:off x="983262" y="4710976"/>
                <a:ext cx="0" cy="30129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5" name="直接连接符 294"/>
              <p:cNvCxnSpPr/>
              <p:nvPr/>
            </p:nvCxnSpPr>
            <p:spPr>
              <a:xfrm flipV="1">
                <a:off x="1440462" y="4710976"/>
                <a:ext cx="0" cy="30129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6" name="文本框 40"/>
              <p:cNvSpPr txBox="1"/>
              <p:nvPr/>
            </p:nvSpPr>
            <p:spPr>
              <a:xfrm>
                <a:off x="1043711" y="4671218"/>
                <a:ext cx="250698" cy="30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…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897670" y="4388539"/>
                    <a:ext cx="623119" cy="3036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70" y="4388539"/>
                    <a:ext cx="623119" cy="303673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l="-7843" r="-8824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43"/>
                <p:cNvSpPr txBox="1"/>
                <p:nvPr/>
              </p:nvSpPr>
              <p:spPr>
                <a:xfrm>
                  <a:off x="1996202" y="3812324"/>
                  <a:ext cx="169254" cy="229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8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202" y="3812324"/>
                  <a:ext cx="169254" cy="22928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46429" r="-35714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52"/>
                <p:cNvSpPr txBox="1"/>
                <p:nvPr/>
              </p:nvSpPr>
              <p:spPr>
                <a:xfrm>
                  <a:off x="1999155" y="4425339"/>
                  <a:ext cx="15885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9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55" y="4425339"/>
                  <a:ext cx="158851" cy="23273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44444" r="-3333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本框 43"/>
                <p:cNvSpPr txBox="1"/>
                <p:nvPr/>
              </p:nvSpPr>
              <p:spPr>
                <a:xfrm>
                  <a:off x="1985098" y="4983644"/>
                  <a:ext cx="185171" cy="232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0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098" y="4983644"/>
                  <a:ext cx="185171" cy="23273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5484" r="-3548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矩形 289"/>
            <p:cNvSpPr/>
            <p:nvPr/>
          </p:nvSpPr>
          <p:spPr>
            <a:xfrm>
              <a:off x="1628059" y="4191603"/>
              <a:ext cx="132429" cy="6700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91" name="直接连接符 290"/>
            <p:cNvCxnSpPr>
              <a:stCxn id="276" idx="1"/>
              <a:endCxn id="292" idx="3"/>
            </p:cNvCxnSpPr>
            <p:nvPr/>
          </p:nvCxnSpPr>
          <p:spPr>
            <a:xfrm flipH="1">
              <a:off x="1557963" y="4530710"/>
              <a:ext cx="445229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矩形 297"/>
              <p:cNvSpPr/>
              <p:nvPr/>
            </p:nvSpPr>
            <p:spPr>
              <a:xfrm>
                <a:off x="2483129" y="5006210"/>
                <a:ext cx="344766" cy="322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8" name="矩形 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29" y="5006210"/>
                <a:ext cx="344766" cy="322042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本框 298"/>
              <p:cNvSpPr txBox="1"/>
              <p:nvPr/>
            </p:nvSpPr>
            <p:spPr>
              <a:xfrm>
                <a:off x="2818655" y="5055028"/>
                <a:ext cx="38484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9" name="文本框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55" y="5055028"/>
                <a:ext cx="384849" cy="303673"/>
              </a:xfrm>
              <a:prstGeom prst="rect">
                <a:avLst/>
              </a:prstGeom>
              <a:blipFill rotWithShape="0">
                <a:blip r:embed="rId47"/>
                <a:stretch>
                  <a:fillRect l="-12500" r="-125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Motivation</a:t>
            </a:r>
          </a:p>
          <a:p>
            <a:r>
              <a:rPr lang="en-US" altLang="zh-CN" sz="3200" dirty="0"/>
              <a:t>Background</a:t>
            </a:r>
          </a:p>
          <a:p>
            <a:r>
              <a:rPr lang="en-US" altLang="zh-CN" sz="3200" dirty="0"/>
              <a:t>TSLM basic representation</a:t>
            </a:r>
          </a:p>
          <a:p>
            <a:r>
              <a:rPr lang="en-US" altLang="zh-CN" sz="3200" dirty="0"/>
              <a:t>Generalization </a:t>
            </a:r>
          </a:p>
          <a:p>
            <a:r>
              <a:rPr lang="en-US" altLang="zh-CN" sz="3200" dirty="0"/>
              <a:t>Recursive Language Modeling</a:t>
            </a:r>
          </a:p>
          <a:p>
            <a:r>
              <a:rPr lang="en-US" altLang="zh-CN" sz="3200" b="1" u="sng" dirty="0"/>
              <a:t>Experiment</a:t>
            </a:r>
          </a:p>
          <a:p>
            <a:pPr marL="0" indent="0">
              <a:buNone/>
            </a:pPr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Experimental Result</a:t>
            </a: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" y="1600199"/>
            <a:ext cx="11902491" cy="432687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E119623C-F525-40C7-92FA-C1B9085E8B14}"/>
              </a:ext>
            </a:extLst>
          </p:cNvPr>
          <p:cNvSpPr/>
          <p:nvPr/>
        </p:nvSpPr>
        <p:spPr>
          <a:xfrm>
            <a:off x="4527932" y="4252511"/>
            <a:ext cx="7238081" cy="1983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465" y="473075"/>
            <a:ext cx="10972800" cy="990600"/>
          </a:xfrm>
        </p:spPr>
        <p:txBody>
          <a:bodyPr/>
          <a:lstStyle/>
          <a:p>
            <a:r>
              <a:rPr lang="en-US" altLang="zh-CN" dirty="0"/>
              <a:t>Experience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600200"/>
            <a:ext cx="6287135" cy="3810635"/>
          </a:xfrm>
          <a:prstGeom prst="rect">
            <a:avLst/>
          </a:prstGeom>
        </p:spPr>
      </p:pic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1557020"/>
            <a:ext cx="6001385" cy="37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171430" cy="4876800"/>
          </a:xfrm>
        </p:spPr>
        <p:txBody>
          <a:bodyPr/>
          <a:lstStyle/>
          <a:p>
            <a:r>
              <a:rPr lang="en-US" altLang="zh-CN" sz="3200" dirty="0"/>
              <a:t>Achieve text generation by using TSLM</a:t>
            </a:r>
          </a:p>
          <a:p>
            <a:r>
              <a:rPr lang="en-US" altLang="zh-CN" sz="3200" dirty="0"/>
              <a:t>Further interpreted in the neural network by tensor network</a:t>
            </a:r>
          </a:p>
          <a:p>
            <a:r>
              <a:rPr lang="en-US" altLang="zh-CN" sz="3200" dirty="0" smtClean="0"/>
              <a:t>Further </a:t>
            </a:r>
            <a:r>
              <a:rPr lang="en-US" altLang="zh-CN" sz="3200" dirty="0"/>
              <a:t>explore the potential of tensor network for    language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F48411-B5A2-49FC-A240-04043D69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45991C02-8ACB-4DCE-8AA3-3D7D993CC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02215" cy="4726766"/>
              </a:xfrm>
            </p:spPr>
            <p:txBody>
              <a:bodyPr/>
              <a:lstStyle/>
              <a:p>
                <a:r>
                  <a:rPr lang="en-US" altLang="zh-CN" dirty="0"/>
                  <a:t>Hypotheses: A sentence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words. Each word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semantic</a:t>
                </a:r>
                <a:r>
                  <a:rPr lang="en-US" altLang="zh-CN" dirty="0"/>
                  <a:t> meanings.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5991C02-8ACB-4DCE-8AA3-3D7D993CC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02215" cy="4726766"/>
              </a:xfrm>
              <a:blipFill rotWithShape="0">
                <a:blip r:embed="rId3"/>
                <a:stretch>
                  <a:fillRect l="-503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64E9D7AE-4618-4883-A830-3434DEE7B83B}"/>
              </a:ext>
            </a:extLst>
          </p:cNvPr>
          <p:cNvSpPr/>
          <p:nvPr/>
        </p:nvSpPr>
        <p:spPr>
          <a:xfrm>
            <a:off x="1701038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412590D-18D7-4B9F-A05E-04C6C195EB61}"/>
              </a:ext>
            </a:extLst>
          </p:cNvPr>
          <p:cNvSpPr/>
          <p:nvPr/>
        </p:nvSpPr>
        <p:spPr>
          <a:xfrm>
            <a:off x="1701037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92C9F940-925E-4123-AD23-AD1D9DEFC8C8}"/>
              </a:ext>
            </a:extLst>
          </p:cNvPr>
          <p:cNvSpPr/>
          <p:nvPr/>
        </p:nvSpPr>
        <p:spPr>
          <a:xfrm>
            <a:off x="1701038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282E4A2-4998-43B7-8BFC-CD45E1136C94}"/>
              </a:ext>
            </a:extLst>
          </p:cNvPr>
          <p:cNvSpPr txBox="1"/>
          <p:nvPr/>
        </p:nvSpPr>
        <p:spPr>
          <a:xfrm>
            <a:off x="1799753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0612AE9-A484-407B-B8C4-A9B4A4300DF9}"/>
              </a:ext>
            </a:extLst>
          </p:cNvPr>
          <p:cNvSpPr/>
          <p:nvPr/>
        </p:nvSpPr>
        <p:spPr>
          <a:xfrm>
            <a:off x="2941020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2BF89A9B-5987-41AC-BCB2-1DAE7EB72A1B}"/>
              </a:ext>
            </a:extLst>
          </p:cNvPr>
          <p:cNvSpPr/>
          <p:nvPr/>
        </p:nvSpPr>
        <p:spPr>
          <a:xfrm>
            <a:off x="2941019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46DE2888-89F3-49C8-9DA8-72733A1E80F5}"/>
              </a:ext>
            </a:extLst>
          </p:cNvPr>
          <p:cNvSpPr/>
          <p:nvPr/>
        </p:nvSpPr>
        <p:spPr>
          <a:xfrm>
            <a:off x="2941020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DEF60ED-BF90-44C5-8D7C-8DC5CF85F3FB}"/>
              </a:ext>
            </a:extLst>
          </p:cNvPr>
          <p:cNvSpPr txBox="1"/>
          <p:nvPr/>
        </p:nvSpPr>
        <p:spPr>
          <a:xfrm>
            <a:off x="3039735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95DD4703-E254-4223-8A1F-C001D0EBE21C}"/>
              </a:ext>
            </a:extLst>
          </p:cNvPr>
          <p:cNvSpPr/>
          <p:nvPr/>
        </p:nvSpPr>
        <p:spPr>
          <a:xfrm>
            <a:off x="4981094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E334725-CC5D-42E2-BEE2-B9ED8B122283}"/>
              </a:ext>
            </a:extLst>
          </p:cNvPr>
          <p:cNvSpPr/>
          <p:nvPr/>
        </p:nvSpPr>
        <p:spPr>
          <a:xfrm>
            <a:off x="4981093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71493B06-1FF5-43F3-A09E-F813AE3D78D4}"/>
              </a:ext>
            </a:extLst>
          </p:cNvPr>
          <p:cNvSpPr/>
          <p:nvPr/>
        </p:nvSpPr>
        <p:spPr>
          <a:xfrm>
            <a:off x="4981094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3C58584-5473-4031-98C8-C55C57D385F1}"/>
              </a:ext>
            </a:extLst>
          </p:cNvPr>
          <p:cNvSpPr txBox="1"/>
          <p:nvPr/>
        </p:nvSpPr>
        <p:spPr>
          <a:xfrm>
            <a:off x="5079809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10C2A7C5-89C3-4101-8008-A6D3CDBF6EB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9411" y="3206049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DB2D5245-DC16-4A3A-BE2A-0FAB819C617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429393" y="3206049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60233F43-1459-4D8A-BAFD-EEEDF7EBFFB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189410" y="4047713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F5D186B9-D701-429B-81B3-2B48A3FD2D2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189411" y="5474730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C72AFE30-110A-48EA-B70C-AF00D1361C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429392" y="4047713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A74CFE79-B7F2-4B9D-883D-BDB068DD458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429393" y="5474730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A97D5553-5428-459B-A3D6-7C4AC93FAFBA}"/>
              </a:ext>
            </a:extLst>
          </p:cNvPr>
          <p:cNvSpPr/>
          <p:nvPr/>
        </p:nvSpPr>
        <p:spPr>
          <a:xfrm>
            <a:off x="4023407" y="2478686"/>
            <a:ext cx="389649" cy="3650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F0546CD-5FE7-4A96-BD42-2B555EA164E4}"/>
              </a:ext>
            </a:extLst>
          </p:cNvPr>
          <p:cNvSpPr txBox="1"/>
          <p:nvPr/>
        </p:nvSpPr>
        <p:spPr>
          <a:xfrm flipH="1">
            <a:off x="4023406" y="3933413"/>
            <a:ext cx="46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="" xmlns:a16="http://schemas.microsoft.com/office/drawing/2014/main" id="{D9EF2370-514A-4EBD-B490-1C4F7E0168EF}"/>
              </a:ext>
            </a:extLst>
          </p:cNvPr>
          <p:cNvSpPr/>
          <p:nvPr/>
        </p:nvSpPr>
        <p:spPr>
          <a:xfrm>
            <a:off x="7412575" y="2904111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="" xmlns:a16="http://schemas.microsoft.com/office/drawing/2014/main" id="{E4059679-10E3-439E-85AD-DC255EE9796A}"/>
              </a:ext>
            </a:extLst>
          </p:cNvPr>
          <p:cNvSpPr/>
          <p:nvPr/>
        </p:nvSpPr>
        <p:spPr>
          <a:xfrm>
            <a:off x="6130169" y="4075879"/>
            <a:ext cx="568037" cy="2375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3B3676AF-588C-49EA-A39A-0BA8D8BA1F38}"/>
              </a:ext>
            </a:extLst>
          </p:cNvPr>
          <p:cNvSpPr txBox="1"/>
          <p:nvPr/>
        </p:nvSpPr>
        <p:spPr>
          <a:xfrm>
            <a:off x="7525526" y="43027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="" xmlns:a16="http://schemas.microsoft.com/office/drawing/2014/main" id="{2A3E3723-B15C-4754-AA62-85A74964F4F3}"/>
              </a:ext>
            </a:extLst>
          </p:cNvPr>
          <p:cNvSpPr/>
          <p:nvPr/>
        </p:nvSpPr>
        <p:spPr>
          <a:xfrm>
            <a:off x="7416018" y="5240000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="" xmlns:a16="http://schemas.microsoft.com/office/drawing/2014/main" id="{0B202FA6-F8BE-473C-A4A0-4097605F03D3}"/>
                  </a:ext>
                </a:extLst>
              </p:cNvPr>
              <p:cNvSpPr txBox="1"/>
              <p:nvPr/>
            </p:nvSpPr>
            <p:spPr>
              <a:xfrm>
                <a:off x="1726973" y="2554192"/>
                <a:ext cx="32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202FA6-F8BE-473C-A4A0-4097605F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73" y="2554192"/>
                <a:ext cx="328359" cy="276999"/>
              </a:xfrm>
              <a:prstGeom prst="rect">
                <a:avLst/>
              </a:prstGeom>
              <a:blipFill>
                <a:blip r:embed="rId4"/>
                <a:stretch>
                  <a:fillRect l="-9259" r="-55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02D99CB1-7E46-4EAD-9035-447BA90FCFA6}"/>
                  </a:ext>
                </a:extLst>
              </p:cNvPr>
              <p:cNvSpPr txBox="1"/>
              <p:nvPr/>
            </p:nvSpPr>
            <p:spPr>
              <a:xfrm>
                <a:off x="3021025" y="255151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2D99CB1-7E46-4EAD-9035-447BA90FC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25" y="2551513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9259" r="-55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="" xmlns:a16="http://schemas.microsoft.com/office/drawing/2014/main" id="{6A5068F0-3FE9-4F10-A114-BFE6CA7A7356}"/>
                  </a:ext>
                </a:extLst>
              </p:cNvPr>
              <p:cNvSpPr txBox="1"/>
              <p:nvPr/>
            </p:nvSpPr>
            <p:spPr>
              <a:xfrm>
                <a:off x="5079809" y="2551512"/>
                <a:ext cx="3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A5068F0-3FE9-4F10-A114-BFE6CA7A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09" y="2551512"/>
                <a:ext cx="340798" cy="276999"/>
              </a:xfrm>
              <a:prstGeom prst="rect">
                <a:avLst/>
              </a:prstGeom>
              <a:blipFill>
                <a:blip r:embed="rId6"/>
                <a:stretch>
                  <a:fillRect l="-8929" r="-178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98AF8AE2-A420-424B-A230-CB4F18B596C6}"/>
                  </a:ext>
                </a:extLst>
              </p:cNvPr>
              <p:cNvSpPr txBox="1"/>
              <p:nvPr/>
            </p:nvSpPr>
            <p:spPr>
              <a:xfrm>
                <a:off x="1120502" y="3071960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8AF8AE2-A420-424B-A230-CB4F18B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3071960"/>
                <a:ext cx="273216" cy="276999"/>
              </a:xfrm>
              <a:prstGeom prst="rect">
                <a:avLst/>
              </a:prstGeom>
              <a:blipFill>
                <a:blip r:embed="rId7"/>
                <a:stretch>
                  <a:fillRect l="-11111" r="-444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="" xmlns:a16="http://schemas.microsoft.com/office/drawing/2014/main" id="{CB222DCA-346D-4C29-926F-9318EFF258F1}"/>
                  </a:ext>
                </a:extLst>
              </p:cNvPr>
              <p:cNvSpPr txBox="1"/>
              <p:nvPr/>
            </p:nvSpPr>
            <p:spPr>
              <a:xfrm>
                <a:off x="1120502" y="384800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B222DCA-346D-4C29-926F-9318EFF2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3848007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0870" r="-434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="" xmlns:a16="http://schemas.microsoft.com/office/drawing/2014/main" id="{808BDD6C-7354-4FF9-8B9A-1F34136211F1}"/>
                  </a:ext>
                </a:extLst>
              </p:cNvPr>
              <p:cNvSpPr txBox="1"/>
              <p:nvPr/>
            </p:nvSpPr>
            <p:spPr>
              <a:xfrm>
                <a:off x="1120502" y="5336230"/>
                <a:ext cx="340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8BDD6C-7354-4FF9-8B9A-1F341362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5336230"/>
                <a:ext cx="340734" cy="276999"/>
              </a:xfrm>
              <a:prstGeom prst="rect">
                <a:avLst/>
              </a:prstGeom>
              <a:blipFill>
                <a:blip r:embed="rId9"/>
                <a:stretch>
                  <a:fillRect l="-8929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A4BE298E-27E5-47AB-8995-AE8BCDC240C5}"/>
                  </a:ext>
                </a:extLst>
              </p:cNvPr>
              <p:cNvSpPr/>
              <p:nvPr/>
            </p:nvSpPr>
            <p:spPr>
              <a:xfrm>
                <a:off x="609600" y="6103096"/>
                <a:ext cx="11662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The sentence still has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semantic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meanings.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BE298E-27E5-47AB-8995-AE8BCDC24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103096"/>
                <a:ext cx="1166206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: 圆角 4">
            <a:extLst>
              <a:ext uri="{FF2B5EF4-FFF2-40B4-BE49-F238E27FC236}">
                <a16:creationId xmlns="" xmlns:a16="http://schemas.microsoft.com/office/drawing/2014/main" id="{F412590D-18D7-4B9F-A05E-04C6C195EB61}"/>
              </a:ext>
            </a:extLst>
          </p:cNvPr>
          <p:cNvSpPr/>
          <p:nvPr/>
        </p:nvSpPr>
        <p:spPr>
          <a:xfrm>
            <a:off x="7407386" y="3799473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CCAA51-2131-478A-83F7-78FAE3C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13B0980-F3AC-4EE8-A4D7-00A0D45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can present such combination method as from </a:t>
            </a:r>
            <a:r>
              <a:rPr lang="en-US" altLang="zh-CN" sz="2800" dirty="0">
                <a:solidFill>
                  <a:srgbClr val="FF0000"/>
                </a:solidFill>
              </a:rPr>
              <a:t>vector</a:t>
            </a:r>
            <a:r>
              <a:rPr lang="en-US" altLang="zh-CN" sz="2800" dirty="0"/>
              <a:t> to </a:t>
            </a:r>
            <a:r>
              <a:rPr lang="en-US" altLang="zh-CN" sz="2800" dirty="0" smtClean="0">
                <a:solidFill>
                  <a:srgbClr val="FF0000"/>
                </a:solidFill>
              </a:rPr>
              <a:t>vector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BA3CA633-6F23-4BB7-9C16-074E56ACAC1D}"/>
                  </a:ext>
                </a:extLst>
              </p:cNvPr>
              <p:cNvSpPr txBox="1"/>
              <p:nvPr/>
            </p:nvSpPr>
            <p:spPr>
              <a:xfrm>
                <a:off x="2090655" y="2988063"/>
                <a:ext cx="32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3CA633-6F23-4BB7-9C16-074E56AC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55" y="2988063"/>
                <a:ext cx="3283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59" r="-37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63E33A63-4DDA-48BB-B347-72BDC6DD53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9902" y="3587704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9F42A3AC-D56B-43CD-91B5-74983D9FB6ED}"/>
                  </a:ext>
                </a:extLst>
              </p:cNvPr>
              <p:cNvSpPr txBox="1"/>
              <p:nvPr/>
            </p:nvSpPr>
            <p:spPr>
              <a:xfrm>
                <a:off x="3120794" y="2988062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F42A3AC-D56B-43CD-91B5-74983D9F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94" y="2988062"/>
                <a:ext cx="3336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091" r="-363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96BBE4B0-3176-4A1A-94FE-A31DC1589E28}"/>
                  </a:ext>
                </a:extLst>
              </p:cNvPr>
              <p:cNvSpPr txBox="1"/>
              <p:nvPr/>
            </p:nvSpPr>
            <p:spPr>
              <a:xfrm>
                <a:off x="4962678" y="2988061"/>
                <a:ext cx="3407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BBE4B0-3176-4A1A-94FE-A31DC158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678" y="2988061"/>
                <a:ext cx="34079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929" r="-178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F460D265-3C22-45D1-A983-907811942E0C}"/>
                  </a:ext>
                </a:extLst>
              </p:cNvPr>
              <p:cNvSpPr txBox="1"/>
              <p:nvPr/>
            </p:nvSpPr>
            <p:spPr>
              <a:xfrm>
                <a:off x="2676520" y="297767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60D265-3C22-45D1-A983-90781194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0" y="2977670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E3FCA545-C526-4A77-9A72-A972C0A494E9}"/>
                  </a:ext>
                </a:extLst>
              </p:cNvPr>
              <p:cNvSpPr txBox="1"/>
              <p:nvPr/>
            </p:nvSpPr>
            <p:spPr>
              <a:xfrm>
                <a:off x="3652567" y="2988061"/>
                <a:ext cx="2327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FCA545-C526-4A77-9A72-A972C0A4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67" y="2988061"/>
                <a:ext cx="23279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3734A9E3-E5D4-4713-BF7D-683BEE6F995C}"/>
                  </a:ext>
                </a:extLst>
              </p:cNvPr>
              <p:cNvSpPr txBox="1"/>
              <p:nvPr/>
            </p:nvSpPr>
            <p:spPr>
              <a:xfrm>
                <a:off x="4524588" y="297766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34A9E3-E5D4-4713-BF7D-683BEE6F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88" y="2977669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949" r="-1794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BC012D1-CE43-4748-860D-31D23C770DBE}"/>
              </a:ext>
            </a:extLst>
          </p:cNvPr>
          <p:cNvSpPr txBox="1"/>
          <p:nvPr/>
        </p:nvSpPr>
        <p:spPr>
          <a:xfrm>
            <a:off x="4007006" y="2895730"/>
            <a:ext cx="5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532DE8F2-2489-4FFF-BA31-DB9BEB3D55D3}"/>
                  </a:ext>
                </a:extLst>
              </p:cNvPr>
              <p:cNvSpPr txBox="1"/>
              <p:nvPr/>
            </p:nvSpPr>
            <p:spPr>
              <a:xfrm>
                <a:off x="2676520" y="405238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32DE8F2-2489-4FFF-BA31-DB9BEB3D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0" y="4052385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949" r="-17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86076654-AD67-47E4-9B0B-A0CCF0A2734E}"/>
                  </a:ext>
                </a:extLst>
              </p:cNvPr>
              <p:cNvSpPr txBox="1"/>
              <p:nvPr/>
            </p:nvSpPr>
            <p:spPr>
              <a:xfrm>
                <a:off x="3622291" y="405238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076654-AD67-47E4-9B0B-A0CCF0A27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91" y="4052384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949" r="-17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89A3F666-CED9-48B7-8B58-A2B2B7FF15E0}"/>
                  </a:ext>
                </a:extLst>
              </p:cNvPr>
              <p:cNvSpPr txBox="1"/>
              <p:nvPr/>
            </p:nvSpPr>
            <p:spPr>
              <a:xfrm>
                <a:off x="4534583" y="405041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A3F666-CED9-48B7-8B58-A2B2B7FF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83" y="4050412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513" r="-1538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="" xmlns:a16="http://schemas.microsoft.com/office/drawing/2014/main" id="{17825F58-4E3D-43FB-9548-F5E2C3ABE4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82702" y="3587704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="" xmlns:a16="http://schemas.microsoft.com/office/drawing/2014/main" id="{56CA1283-A27A-4FEE-9D44-702BDEC742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8145" y="3585731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E9DD34E-9B5A-43C9-8482-CD66926D0386}"/>
              </a:ext>
            </a:extLst>
          </p:cNvPr>
          <p:cNvSpPr txBox="1"/>
          <p:nvPr/>
        </p:nvSpPr>
        <p:spPr>
          <a:xfrm>
            <a:off x="4005408" y="3962089"/>
            <a:ext cx="5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0E112D5A-4189-42A5-A49C-DE12FCDFF1DF}"/>
              </a:ext>
            </a:extLst>
          </p:cNvPr>
          <p:cNvSpPr/>
          <p:nvPr/>
        </p:nvSpPr>
        <p:spPr>
          <a:xfrm>
            <a:off x="5891645" y="4146755"/>
            <a:ext cx="568037" cy="2375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F25813E3-460C-4B9C-B1BA-A2766767DE00}"/>
              </a:ext>
            </a:extLst>
          </p:cNvPr>
          <p:cNvSpPr txBox="1"/>
          <p:nvPr/>
        </p:nvSpPr>
        <p:spPr>
          <a:xfrm>
            <a:off x="820881" y="5551952"/>
            <a:ext cx="1128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he </a:t>
            </a:r>
            <a:r>
              <a:rPr lang="en-US" altLang="zh-CN" sz="2800" dirty="0"/>
              <a:t>sentence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still in vector </a:t>
            </a:r>
            <a:r>
              <a:rPr lang="en-US" altLang="zh-CN" sz="2800" dirty="0" smtClean="0"/>
              <a:t>space.</a:t>
            </a:r>
            <a:endParaRPr lang="zh-CN" altLang="en-US" sz="28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="" xmlns:a16="http://schemas.microsoft.com/office/drawing/2014/main" id="{56CA1283-A27A-4FEE-9D44-702BDEC74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31325"/>
              </p:ext>
            </p:extLst>
          </p:nvPr>
        </p:nvGraphicFramePr>
        <p:xfrm>
          <a:off x="7169636" y="3585731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BA3CA633-6F23-4BB7-9C16-074E56ACAC1D}"/>
                  </a:ext>
                </a:extLst>
              </p:cNvPr>
              <p:cNvSpPr txBox="1"/>
              <p:nvPr/>
            </p:nvSpPr>
            <p:spPr>
              <a:xfrm>
                <a:off x="7218268" y="2984878"/>
                <a:ext cx="2798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3CA633-6F23-4BB7-9C16-074E56AC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68" y="2984878"/>
                <a:ext cx="2798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174" t="-46667" r="-8695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1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existing methods usually adopt relatively low-order tensors, which have limited expressive power in modeling language.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propose a language model based on relatively high-order tensor representation——Tensor Space Language Model (TSLM).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F48411-B5A2-49FC-A240-04043D69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45991C02-8ACB-4DCE-8AA3-3D7D993CC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582400" cy="5257800"/>
              </a:xfrm>
            </p:spPr>
            <p:txBody>
              <a:bodyPr/>
              <a:lstStyle/>
              <a:p>
                <a:r>
                  <a:rPr lang="en-US" altLang="zh-CN" dirty="0"/>
                  <a:t>Hypotheses: A sentence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words. Each word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semantic</a:t>
                </a:r>
                <a:r>
                  <a:rPr lang="en-US" altLang="zh-CN" dirty="0"/>
                  <a:t> meanings.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991C02-8ACB-4DCE-8AA3-3D7D993CC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582400" cy="5257800"/>
              </a:xfrm>
              <a:blipFill>
                <a:blip r:embed="rId2"/>
                <a:stretch>
                  <a:fillRect l="-474" t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64E9D7AE-4618-4883-A830-3434DEE7B83B}"/>
              </a:ext>
            </a:extLst>
          </p:cNvPr>
          <p:cNvSpPr/>
          <p:nvPr/>
        </p:nvSpPr>
        <p:spPr>
          <a:xfrm>
            <a:off x="1701038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412590D-18D7-4B9F-A05E-04C6C195EB61}"/>
              </a:ext>
            </a:extLst>
          </p:cNvPr>
          <p:cNvSpPr/>
          <p:nvPr/>
        </p:nvSpPr>
        <p:spPr>
          <a:xfrm>
            <a:off x="1701037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92C9F940-925E-4123-AD23-AD1D9DEFC8C8}"/>
              </a:ext>
            </a:extLst>
          </p:cNvPr>
          <p:cNvSpPr/>
          <p:nvPr/>
        </p:nvSpPr>
        <p:spPr>
          <a:xfrm>
            <a:off x="1701038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282E4A2-4998-43B7-8BFC-CD45E1136C94}"/>
              </a:ext>
            </a:extLst>
          </p:cNvPr>
          <p:cNvSpPr txBox="1"/>
          <p:nvPr/>
        </p:nvSpPr>
        <p:spPr>
          <a:xfrm>
            <a:off x="1799753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0612AE9-A484-407B-B8C4-A9B4A4300DF9}"/>
              </a:ext>
            </a:extLst>
          </p:cNvPr>
          <p:cNvSpPr/>
          <p:nvPr/>
        </p:nvSpPr>
        <p:spPr>
          <a:xfrm>
            <a:off x="2941020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2BF89A9B-5987-41AC-BCB2-1DAE7EB72A1B}"/>
              </a:ext>
            </a:extLst>
          </p:cNvPr>
          <p:cNvSpPr/>
          <p:nvPr/>
        </p:nvSpPr>
        <p:spPr>
          <a:xfrm>
            <a:off x="2941019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46DE2888-89F3-49C8-9DA8-72733A1E80F5}"/>
              </a:ext>
            </a:extLst>
          </p:cNvPr>
          <p:cNvSpPr/>
          <p:nvPr/>
        </p:nvSpPr>
        <p:spPr>
          <a:xfrm>
            <a:off x="2941020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DEF60ED-BF90-44C5-8D7C-8DC5CF85F3FB}"/>
              </a:ext>
            </a:extLst>
          </p:cNvPr>
          <p:cNvSpPr txBox="1"/>
          <p:nvPr/>
        </p:nvSpPr>
        <p:spPr>
          <a:xfrm>
            <a:off x="3039735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95DD4703-E254-4223-8A1F-C001D0EBE21C}"/>
              </a:ext>
            </a:extLst>
          </p:cNvPr>
          <p:cNvSpPr/>
          <p:nvPr/>
        </p:nvSpPr>
        <p:spPr>
          <a:xfrm>
            <a:off x="4981094" y="2963594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E334725-CC5D-42E2-BEE2-B9ED8B122283}"/>
              </a:ext>
            </a:extLst>
          </p:cNvPr>
          <p:cNvSpPr/>
          <p:nvPr/>
        </p:nvSpPr>
        <p:spPr>
          <a:xfrm>
            <a:off x="4981093" y="3805258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71493B06-1FF5-43F3-A09E-F813AE3D78D4}"/>
              </a:ext>
            </a:extLst>
          </p:cNvPr>
          <p:cNvSpPr/>
          <p:nvPr/>
        </p:nvSpPr>
        <p:spPr>
          <a:xfrm>
            <a:off x="4981094" y="523227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3C58584-5473-4031-98C8-C55C57D385F1}"/>
              </a:ext>
            </a:extLst>
          </p:cNvPr>
          <p:cNvSpPr txBox="1"/>
          <p:nvPr/>
        </p:nvSpPr>
        <p:spPr>
          <a:xfrm>
            <a:off x="5079809" y="42708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10C2A7C5-89C3-4101-8008-A6D3CDBF6EB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9411" y="3206049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21E04CB3-6F86-49E4-BBDA-35950BF9C5A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189411" y="3206049"/>
            <a:ext cx="751608" cy="8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B42E28F0-8DEF-4972-B521-DEC6745EF7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189411" y="3206049"/>
            <a:ext cx="751609" cy="22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DB2D5245-DC16-4A3A-BE2A-0FAB819C617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429393" y="3206049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E2D17490-4414-4736-AA43-879162B70E0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429393" y="3206049"/>
            <a:ext cx="1551700" cy="8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55E48543-D1BF-4BE9-A039-007186E8383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3429393" y="3206049"/>
            <a:ext cx="1551701" cy="22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AE4F067D-B8D3-40E4-9AA2-F2C4D0A39B9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189410" y="3206049"/>
            <a:ext cx="751610" cy="8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60233F43-1459-4D8A-BAFD-EEEDF7EBFFB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189410" y="4047713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1E973AE0-5EC8-4132-87F5-4451F2C5EC5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89410" y="4047713"/>
            <a:ext cx="751610" cy="14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2E4AE811-A1E4-40AF-B115-EE082AA3C24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89411" y="3206049"/>
            <a:ext cx="751609" cy="22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F5D186B9-D701-429B-81B3-2B48A3FD2D2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189411" y="5474730"/>
            <a:ext cx="75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00AC76A9-5A76-4B7F-8A22-17C66B7151F4}"/>
              </a:ext>
            </a:extLst>
          </p:cNvPr>
          <p:cNvCxnSpPr>
            <a:stCxn id="9" idx="3"/>
          </p:cNvCxnSpPr>
          <p:nvPr/>
        </p:nvCxnSpPr>
        <p:spPr>
          <a:xfrm flipV="1">
            <a:off x="3429392" y="3206049"/>
            <a:ext cx="1551701" cy="8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C72AFE30-110A-48EA-B70C-AF00D1361C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429392" y="4047713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="" xmlns:a16="http://schemas.microsoft.com/office/drawing/2014/main" id="{3BDA4E65-6098-43ED-BBFC-9F8BCE0A0A7A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429392" y="4047713"/>
            <a:ext cx="1551702" cy="14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="" xmlns:a16="http://schemas.microsoft.com/office/drawing/2014/main" id="{040CA2FA-C828-49F1-A84C-D63ED08F3718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429393" y="3206049"/>
            <a:ext cx="1551701" cy="226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033A4A1F-5E0E-4618-994D-6EE33B2627F8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3429393" y="4047713"/>
            <a:ext cx="1551700" cy="14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A74CFE79-B7F2-4B9D-883D-BDB068DD458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429393" y="5474730"/>
            <a:ext cx="15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A97D5553-5428-459B-A3D6-7C4AC93FAFBA}"/>
              </a:ext>
            </a:extLst>
          </p:cNvPr>
          <p:cNvSpPr/>
          <p:nvPr/>
        </p:nvSpPr>
        <p:spPr>
          <a:xfrm>
            <a:off x="4023407" y="2478686"/>
            <a:ext cx="389649" cy="3650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F0546CD-5FE7-4A96-BD42-2B555EA164E4}"/>
              </a:ext>
            </a:extLst>
          </p:cNvPr>
          <p:cNvSpPr txBox="1"/>
          <p:nvPr/>
        </p:nvSpPr>
        <p:spPr>
          <a:xfrm flipH="1">
            <a:off x="4023406" y="3933413"/>
            <a:ext cx="46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="" xmlns:a16="http://schemas.microsoft.com/office/drawing/2014/main" id="{C5C341A3-8659-4345-9DF2-BBB79C42570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189411" y="4047713"/>
            <a:ext cx="751608" cy="14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="" xmlns:a16="http://schemas.microsoft.com/office/drawing/2014/main" id="{D9EF2370-514A-4EBD-B490-1C4F7E0168EF}"/>
              </a:ext>
            </a:extLst>
          </p:cNvPr>
          <p:cNvSpPr/>
          <p:nvPr/>
        </p:nvSpPr>
        <p:spPr>
          <a:xfrm>
            <a:off x="7412575" y="2215446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="" xmlns:a16="http://schemas.microsoft.com/office/drawing/2014/main" id="{2D9DB667-17BB-457A-B5F8-43912C634620}"/>
              </a:ext>
            </a:extLst>
          </p:cNvPr>
          <p:cNvSpPr/>
          <p:nvPr/>
        </p:nvSpPr>
        <p:spPr>
          <a:xfrm>
            <a:off x="7921709" y="2215446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="" xmlns:a16="http://schemas.microsoft.com/office/drawing/2014/main" id="{8C0885D0-351D-4D14-8E96-0B0D4AC54D5C}"/>
              </a:ext>
            </a:extLst>
          </p:cNvPr>
          <p:cNvSpPr/>
          <p:nvPr/>
        </p:nvSpPr>
        <p:spPr>
          <a:xfrm>
            <a:off x="9212800" y="2215446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="" xmlns:a16="http://schemas.microsoft.com/office/drawing/2014/main" id="{E4059679-10E3-439E-85AD-DC255EE9796A}"/>
              </a:ext>
            </a:extLst>
          </p:cNvPr>
          <p:cNvSpPr/>
          <p:nvPr/>
        </p:nvSpPr>
        <p:spPr>
          <a:xfrm>
            <a:off x="6130169" y="4075879"/>
            <a:ext cx="568037" cy="2375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="" xmlns:a16="http://schemas.microsoft.com/office/drawing/2014/main" id="{5FF8114C-0A9A-4C3D-8302-01D863AE0039}"/>
              </a:ext>
            </a:extLst>
          </p:cNvPr>
          <p:cNvSpPr/>
          <p:nvPr/>
        </p:nvSpPr>
        <p:spPr>
          <a:xfrm>
            <a:off x="7408230" y="2828512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="" xmlns:a16="http://schemas.microsoft.com/office/drawing/2014/main" id="{E3016FD6-3B84-4F9F-AAE5-88F6C68C6BDE}"/>
              </a:ext>
            </a:extLst>
          </p:cNvPr>
          <p:cNvSpPr/>
          <p:nvPr/>
        </p:nvSpPr>
        <p:spPr>
          <a:xfrm>
            <a:off x="7921709" y="2828512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="" xmlns:a16="http://schemas.microsoft.com/office/drawing/2014/main" id="{01D24415-DD81-41F7-8256-F7E8678E6204}"/>
              </a:ext>
            </a:extLst>
          </p:cNvPr>
          <p:cNvSpPr/>
          <p:nvPr/>
        </p:nvSpPr>
        <p:spPr>
          <a:xfrm>
            <a:off x="9212800" y="2831191"/>
            <a:ext cx="488373" cy="484910"/>
          </a:xfrm>
          <a:prstGeom prst="roundRect">
            <a:avLst/>
          </a:prstGeom>
          <a:solidFill>
            <a:srgbClr val="FFFF8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93692B50-C8F0-4697-8C8B-683CDE38632F}"/>
              </a:ext>
            </a:extLst>
          </p:cNvPr>
          <p:cNvSpPr/>
          <p:nvPr/>
        </p:nvSpPr>
        <p:spPr>
          <a:xfrm>
            <a:off x="7412575" y="3458891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="" xmlns:a16="http://schemas.microsoft.com/office/drawing/2014/main" id="{D98C27F5-1156-4768-9F01-05F28FDC1177}"/>
              </a:ext>
            </a:extLst>
          </p:cNvPr>
          <p:cNvSpPr/>
          <p:nvPr/>
        </p:nvSpPr>
        <p:spPr>
          <a:xfrm>
            <a:off x="7921708" y="3458891"/>
            <a:ext cx="488373" cy="484910"/>
          </a:xfrm>
          <a:prstGeom prst="roundRect">
            <a:avLst/>
          </a:prstGeom>
          <a:solidFill>
            <a:srgbClr val="FF9B9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="" xmlns:a16="http://schemas.microsoft.com/office/drawing/2014/main" id="{E1D72791-F8B1-4214-A57D-9721B3D23F78}"/>
              </a:ext>
            </a:extLst>
          </p:cNvPr>
          <p:cNvSpPr/>
          <p:nvPr/>
        </p:nvSpPr>
        <p:spPr>
          <a:xfrm>
            <a:off x="9212799" y="3448504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237C44ED-D80F-4590-9599-A402B2ADD19C}"/>
              </a:ext>
            </a:extLst>
          </p:cNvPr>
          <p:cNvSpPr txBox="1"/>
          <p:nvPr/>
        </p:nvSpPr>
        <p:spPr>
          <a:xfrm flipH="1">
            <a:off x="8582822" y="2836717"/>
            <a:ext cx="46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3B3676AF-588C-49EA-A39A-0BA8D8BA1F38}"/>
              </a:ext>
            </a:extLst>
          </p:cNvPr>
          <p:cNvSpPr txBox="1"/>
          <p:nvPr/>
        </p:nvSpPr>
        <p:spPr>
          <a:xfrm>
            <a:off x="8421754" y="4423245"/>
            <a:ext cx="60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="" xmlns:a16="http://schemas.microsoft.com/office/drawing/2014/main" id="{2A3E3723-B15C-4754-AA62-85A74964F4F3}"/>
              </a:ext>
            </a:extLst>
          </p:cNvPr>
          <p:cNvSpPr/>
          <p:nvPr/>
        </p:nvSpPr>
        <p:spPr>
          <a:xfrm>
            <a:off x="7416018" y="564444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="" xmlns:a16="http://schemas.microsoft.com/office/drawing/2014/main" id="{3C53C867-3519-485E-A3EF-AEBF51138912}"/>
              </a:ext>
            </a:extLst>
          </p:cNvPr>
          <p:cNvSpPr/>
          <p:nvPr/>
        </p:nvSpPr>
        <p:spPr>
          <a:xfrm>
            <a:off x="7921709" y="5638979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380D58AC-C29C-4F15-809E-1679F2972CA7}"/>
              </a:ext>
            </a:extLst>
          </p:cNvPr>
          <p:cNvSpPr/>
          <p:nvPr/>
        </p:nvSpPr>
        <p:spPr>
          <a:xfrm>
            <a:off x="9212798" y="5644445"/>
            <a:ext cx="488373" cy="484910"/>
          </a:xfrm>
          <a:prstGeom prst="roundRect">
            <a:avLst/>
          </a:prstGeom>
          <a:solidFill>
            <a:srgbClr val="8FE2FF"/>
          </a:solidFill>
          <a:ln>
            <a:solidFill>
              <a:schemeClr val="tx1">
                <a:lumMod val="25000"/>
                <a:lumOff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="" xmlns:a16="http://schemas.microsoft.com/office/drawing/2014/main" id="{C40B0F05-5619-4BFA-8570-C68BD9219DCC}"/>
              </a:ext>
            </a:extLst>
          </p:cNvPr>
          <p:cNvSpPr txBox="1"/>
          <p:nvPr/>
        </p:nvSpPr>
        <p:spPr>
          <a:xfrm flipH="1">
            <a:off x="8582822" y="5644445"/>
            <a:ext cx="46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="" xmlns:a16="http://schemas.microsoft.com/office/drawing/2014/main" id="{0B202FA6-F8BE-473C-A4A0-4097605F03D3}"/>
                  </a:ext>
                </a:extLst>
              </p:cNvPr>
              <p:cNvSpPr txBox="1"/>
              <p:nvPr/>
            </p:nvSpPr>
            <p:spPr>
              <a:xfrm>
                <a:off x="1726973" y="2554192"/>
                <a:ext cx="32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202FA6-F8BE-473C-A4A0-4097605F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73" y="2554192"/>
                <a:ext cx="328359" cy="276999"/>
              </a:xfrm>
              <a:prstGeom prst="rect">
                <a:avLst/>
              </a:prstGeom>
              <a:blipFill>
                <a:blip r:embed="rId3"/>
                <a:stretch>
                  <a:fillRect l="-9259" r="-55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02D99CB1-7E46-4EAD-9035-447BA90FCFA6}"/>
                  </a:ext>
                </a:extLst>
              </p:cNvPr>
              <p:cNvSpPr txBox="1"/>
              <p:nvPr/>
            </p:nvSpPr>
            <p:spPr>
              <a:xfrm>
                <a:off x="3021025" y="255151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2D99CB1-7E46-4EAD-9035-447BA90FC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25" y="2551513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9259" r="-555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="" xmlns:a16="http://schemas.microsoft.com/office/drawing/2014/main" id="{6A5068F0-3FE9-4F10-A114-BFE6CA7A7356}"/>
                  </a:ext>
                </a:extLst>
              </p:cNvPr>
              <p:cNvSpPr txBox="1"/>
              <p:nvPr/>
            </p:nvSpPr>
            <p:spPr>
              <a:xfrm>
                <a:off x="5079809" y="2551512"/>
                <a:ext cx="3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A5068F0-3FE9-4F10-A114-BFE6CA7A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09" y="2551512"/>
                <a:ext cx="340798" cy="276999"/>
              </a:xfrm>
              <a:prstGeom prst="rect">
                <a:avLst/>
              </a:prstGeom>
              <a:blipFill>
                <a:blip r:embed="rId5"/>
                <a:stretch>
                  <a:fillRect l="-8929" r="-178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98AF8AE2-A420-424B-A230-CB4F18B596C6}"/>
                  </a:ext>
                </a:extLst>
              </p:cNvPr>
              <p:cNvSpPr txBox="1"/>
              <p:nvPr/>
            </p:nvSpPr>
            <p:spPr>
              <a:xfrm>
                <a:off x="1120502" y="3071960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8AF8AE2-A420-424B-A230-CB4F18B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3071960"/>
                <a:ext cx="273216" cy="276999"/>
              </a:xfrm>
              <a:prstGeom prst="rect">
                <a:avLst/>
              </a:prstGeom>
              <a:blipFill>
                <a:blip r:embed="rId6"/>
                <a:stretch>
                  <a:fillRect l="-11111" r="-444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="" xmlns:a16="http://schemas.microsoft.com/office/drawing/2014/main" id="{CB222DCA-346D-4C29-926F-9318EFF258F1}"/>
                  </a:ext>
                </a:extLst>
              </p:cNvPr>
              <p:cNvSpPr txBox="1"/>
              <p:nvPr/>
            </p:nvSpPr>
            <p:spPr>
              <a:xfrm>
                <a:off x="1120502" y="384800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B222DCA-346D-4C29-926F-9318EFF2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3848007"/>
                <a:ext cx="278538" cy="276999"/>
              </a:xfrm>
              <a:prstGeom prst="rect">
                <a:avLst/>
              </a:prstGeom>
              <a:blipFill>
                <a:blip r:embed="rId7"/>
                <a:stretch>
                  <a:fillRect l="-10870" r="-434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="" xmlns:a16="http://schemas.microsoft.com/office/drawing/2014/main" id="{808BDD6C-7354-4FF9-8B9A-1F34136211F1}"/>
                  </a:ext>
                </a:extLst>
              </p:cNvPr>
              <p:cNvSpPr txBox="1"/>
              <p:nvPr/>
            </p:nvSpPr>
            <p:spPr>
              <a:xfrm>
                <a:off x="1120502" y="5336230"/>
                <a:ext cx="340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8BDD6C-7354-4FF9-8B9A-1F3413621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02" y="5336230"/>
                <a:ext cx="340734" cy="276999"/>
              </a:xfrm>
              <a:prstGeom prst="rect">
                <a:avLst/>
              </a:prstGeom>
              <a:blipFill>
                <a:blip r:embed="rId8"/>
                <a:stretch>
                  <a:fillRect l="-8929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A4BE298E-27E5-47AB-8995-AE8BCDC240C5}"/>
                  </a:ext>
                </a:extLst>
              </p:cNvPr>
              <p:cNvSpPr/>
              <p:nvPr/>
            </p:nvSpPr>
            <p:spPr>
              <a:xfrm>
                <a:off x="609600" y="6326966"/>
                <a:ext cx="11662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According to the fully arranged combination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we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 semantic combinations.</a:t>
                </a: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4BE298E-27E5-47AB-8995-AE8BCDC24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26966"/>
                <a:ext cx="11662064" cy="461665"/>
              </a:xfrm>
              <a:prstGeom prst="rect">
                <a:avLst/>
              </a:prstGeom>
              <a:blipFill>
                <a:blip r:embed="rId9"/>
                <a:stretch>
                  <a:fillRect l="-7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0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CCAA51-2131-478A-83F7-78FAE3C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13B0980-F3AC-4EE8-A4D7-00A0D45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can present such combination method as from </a:t>
            </a:r>
            <a:r>
              <a:rPr lang="en-US" altLang="zh-CN" sz="2800" dirty="0">
                <a:solidFill>
                  <a:srgbClr val="FF0000"/>
                </a:solidFill>
              </a:rPr>
              <a:t>vector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FF0000"/>
                </a:solidFill>
              </a:rPr>
              <a:t>tensor </a:t>
            </a:r>
            <a:r>
              <a:rPr lang="en-US" altLang="zh-CN" sz="2800" dirty="0"/>
              <a:t>using tensor product.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BA3CA633-6F23-4BB7-9C16-074E56ACAC1D}"/>
                  </a:ext>
                </a:extLst>
              </p:cNvPr>
              <p:cNvSpPr txBox="1"/>
              <p:nvPr/>
            </p:nvSpPr>
            <p:spPr>
              <a:xfrm>
                <a:off x="2090655" y="2988063"/>
                <a:ext cx="32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3CA633-6F23-4BB7-9C16-074E56AC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55" y="2988063"/>
                <a:ext cx="328359" cy="276999"/>
              </a:xfrm>
              <a:prstGeom prst="rect">
                <a:avLst/>
              </a:prstGeom>
              <a:blipFill>
                <a:blip r:embed="rId3"/>
                <a:stretch>
                  <a:fillRect l="-9259" r="-370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63E33A63-4DDA-48BB-B347-72BDC6DD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11918"/>
              </p:ext>
            </p:extLst>
          </p:nvPr>
        </p:nvGraphicFramePr>
        <p:xfrm>
          <a:off x="2049902" y="3587704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9F42A3AC-D56B-43CD-91B5-74983D9FB6ED}"/>
                  </a:ext>
                </a:extLst>
              </p:cNvPr>
              <p:cNvSpPr txBox="1"/>
              <p:nvPr/>
            </p:nvSpPr>
            <p:spPr>
              <a:xfrm>
                <a:off x="3120794" y="2988062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42A3AC-D56B-43CD-91B5-74983D9F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94" y="2988062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9091" r="-363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96BBE4B0-3176-4A1A-94FE-A31DC1589E28}"/>
                  </a:ext>
                </a:extLst>
              </p:cNvPr>
              <p:cNvSpPr txBox="1"/>
              <p:nvPr/>
            </p:nvSpPr>
            <p:spPr>
              <a:xfrm>
                <a:off x="4962678" y="2988061"/>
                <a:ext cx="3407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BBE4B0-3176-4A1A-94FE-A31DC158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678" y="2988061"/>
                <a:ext cx="340799" cy="276999"/>
              </a:xfrm>
              <a:prstGeom prst="rect">
                <a:avLst/>
              </a:prstGeom>
              <a:blipFill>
                <a:blip r:embed="rId5"/>
                <a:stretch>
                  <a:fillRect l="-8929" r="-178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F460D265-3C22-45D1-A983-907811942E0C}"/>
                  </a:ext>
                </a:extLst>
              </p:cNvPr>
              <p:cNvSpPr txBox="1"/>
              <p:nvPr/>
            </p:nvSpPr>
            <p:spPr>
              <a:xfrm>
                <a:off x="2676520" y="2977670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60D265-3C22-45D1-A983-90781194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0" y="2977670"/>
                <a:ext cx="293350" cy="276999"/>
              </a:xfrm>
              <a:prstGeom prst="rect">
                <a:avLst/>
              </a:prstGeom>
              <a:blipFill>
                <a:blip r:embed="rId6"/>
                <a:stretch>
                  <a:fillRect l="-22917" r="-25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E3FCA545-C526-4A77-9A72-A972C0A494E9}"/>
                  </a:ext>
                </a:extLst>
              </p:cNvPr>
              <p:cNvSpPr txBox="1"/>
              <p:nvPr/>
            </p:nvSpPr>
            <p:spPr>
              <a:xfrm>
                <a:off x="3652567" y="2988061"/>
                <a:ext cx="2327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FCA545-C526-4A77-9A72-A972C0A4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67" y="2988061"/>
                <a:ext cx="232799" cy="276999"/>
              </a:xfrm>
              <a:prstGeom prst="rect">
                <a:avLst/>
              </a:prstGeom>
              <a:blipFill>
                <a:blip r:embed="rId7"/>
                <a:stretch>
                  <a:fillRect l="-42105" r="-4473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3734A9E3-E5D4-4713-BF7D-683BEE6F995C}"/>
                  </a:ext>
                </a:extLst>
              </p:cNvPr>
              <p:cNvSpPr txBox="1"/>
              <p:nvPr/>
            </p:nvSpPr>
            <p:spPr>
              <a:xfrm>
                <a:off x="4524588" y="2977669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34A9E3-E5D4-4713-BF7D-683BEE6F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88" y="2977669"/>
                <a:ext cx="293350" cy="276999"/>
              </a:xfrm>
              <a:prstGeom prst="rect">
                <a:avLst/>
              </a:prstGeom>
              <a:blipFill>
                <a:blip r:embed="rId8"/>
                <a:stretch>
                  <a:fillRect l="-22917" r="-25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BC012D1-CE43-4748-860D-31D23C770DBE}"/>
              </a:ext>
            </a:extLst>
          </p:cNvPr>
          <p:cNvSpPr txBox="1"/>
          <p:nvPr/>
        </p:nvSpPr>
        <p:spPr>
          <a:xfrm>
            <a:off x="4007006" y="2895730"/>
            <a:ext cx="5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532DE8F2-2489-4FFF-BA31-DB9BEB3D55D3}"/>
                  </a:ext>
                </a:extLst>
              </p:cNvPr>
              <p:cNvSpPr txBox="1"/>
              <p:nvPr/>
            </p:nvSpPr>
            <p:spPr>
              <a:xfrm>
                <a:off x="2676520" y="4052385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32DE8F2-2489-4FFF-BA31-DB9BEB3D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0" y="4052385"/>
                <a:ext cx="293350" cy="276999"/>
              </a:xfrm>
              <a:prstGeom prst="rect">
                <a:avLst/>
              </a:prstGeom>
              <a:blipFill>
                <a:blip r:embed="rId9"/>
                <a:stretch>
                  <a:fillRect l="-22917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86076654-AD67-47E4-9B0B-A0CCF0A2734E}"/>
                  </a:ext>
                </a:extLst>
              </p:cNvPr>
              <p:cNvSpPr txBox="1"/>
              <p:nvPr/>
            </p:nvSpPr>
            <p:spPr>
              <a:xfrm>
                <a:off x="3622291" y="4052384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076654-AD67-47E4-9B0B-A0CCF0A27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91" y="4052384"/>
                <a:ext cx="293350" cy="276999"/>
              </a:xfrm>
              <a:prstGeom prst="rect">
                <a:avLst/>
              </a:prstGeom>
              <a:blipFill>
                <a:blip r:embed="rId10"/>
                <a:stretch>
                  <a:fillRect l="-22917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89A3F666-CED9-48B7-8B58-A2B2B7FF15E0}"/>
                  </a:ext>
                </a:extLst>
              </p:cNvPr>
              <p:cNvSpPr txBox="1"/>
              <p:nvPr/>
            </p:nvSpPr>
            <p:spPr>
              <a:xfrm>
                <a:off x="4534583" y="405041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9A3F666-CED9-48B7-8B58-A2B2B7FF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583" y="4050412"/>
                <a:ext cx="293350" cy="276999"/>
              </a:xfrm>
              <a:prstGeom prst="rect">
                <a:avLst/>
              </a:prstGeom>
              <a:blipFill>
                <a:blip r:embed="rId11"/>
                <a:stretch>
                  <a:fillRect l="-25000" r="-2291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="" xmlns:a16="http://schemas.microsoft.com/office/drawing/2014/main" id="{17825F58-4E3D-43FB-9548-F5E2C3AB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80516"/>
              </p:ext>
            </p:extLst>
          </p:nvPr>
        </p:nvGraphicFramePr>
        <p:xfrm>
          <a:off x="3082702" y="3587704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="" xmlns:a16="http://schemas.microsoft.com/office/drawing/2014/main" id="{56CA1283-A27A-4FEE-9D44-702BDEC74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48557"/>
              </p:ext>
            </p:extLst>
          </p:nvPr>
        </p:nvGraphicFramePr>
        <p:xfrm>
          <a:off x="4928145" y="3585731"/>
          <a:ext cx="4098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64">
                  <a:extLst>
                    <a:ext uri="{9D8B030D-6E8A-4147-A177-3AD203B41FA5}">
                      <a16:colId xmlns="" xmlns:a16="http://schemas.microsoft.com/office/drawing/2014/main" val="28257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8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9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6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3668837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E9DD34E-9B5A-43C9-8482-CD66926D0386}"/>
              </a:ext>
            </a:extLst>
          </p:cNvPr>
          <p:cNvSpPr txBox="1"/>
          <p:nvPr/>
        </p:nvSpPr>
        <p:spPr>
          <a:xfrm>
            <a:off x="4005408" y="3962089"/>
            <a:ext cx="5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0E112D5A-4189-42A5-A49C-DE12FCDFF1DF}"/>
              </a:ext>
            </a:extLst>
          </p:cNvPr>
          <p:cNvSpPr/>
          <p:nvPr/>
        </p:nvSpPr>
        <p:spPr>
          <a:xfrm>
            <a:off x="5891645" y="4146755"/>
            <a:ext cx="568037" cy="2375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="" xmlns:a16="http://schemas.microsoft.com/office/drawing/2014/main" id="{505D3538-1A5B-4FF8-8BFE-F890D792EA3C}"/>
              </a:ext>
            </a:extLst>
          </p:cNvPr>
          <p:cNvSpPr/>
          <p:nvPr/>
        </p:nvSpPr>
        <p:spPr>
          <a:xfrm>
            <a:off x="7220138" y="3536831"/>
            <a:ext cx="1552767" cy="1502760"/>
          </a:xfrm>
          <a:prstGeom prst="cub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F25813E3-460C-4B9C-B1BA-A2766767DE00}"/>
              </a:ext>
            </a:extLst>
          </p:cNvPr>
          <p:cNvSpPr txBox="1"/>
          <p:nvPr/>
        </p:nvSpPr>
        <p:spPr>
          <a:xfrm>
            <a:off x="820881" y="5551952"/>
            <a:ext cx="1128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However, it is difficult to represent a high-order tensor. (A cube can only represent a 3-order tensor)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08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F75C5A-BE84-4B52-BF6C-DC81705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B431DC6-5C4C-4A03-9F00-BDD223B1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768445" cy="44888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1.To construct a high-order tensor representation;</a:t>
            </a:r>
          </a:p>
          <a:p>
            <a:r>
              <a:rPr lang="en-US" altLang="zh-CN" sz="2800" dirty="0"/>
              <a:t>2.To derive an effective solution for such representation;</a:t>
            </a:r>
          </a:p>
          <a:p>
            <a:r>
              <a:rPr lang="en-US" altLang="zh-CN" sz="2800" dirty="0"/>
              <a:t>3.To demonstrate such a solution is a general approach for language modeling;</a:t>
            </a:r>
          </a:p>
          <a:p>
            <a:r>
              <a:rPr lang="en-US" altLang="zh-CN" sz="2800" dirty="0"/>
              <a:t>4.To solve that such a high-order tensor contains exponential magnitude of parameters;</a:t>
            </a:r>
          </a:p>
          <a:p>
            <a:r>
              <a:rPr lang="en-US" altLang="zh-CN" sz="2800" dirty="0"/>
              <a:t>…</a:t>
            </a:r>
          </a:p>
          <a:p>
            <a:endParaRPr lang="en-US" altLang="zh-CN" sz="36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4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848</TotalTime>
  <Words>967</Words>
  <Application>Microsoft Office PowerPoint</Application>
  <PresentationFormat>宽屏</PresentationFormat>
  <Paragraphs>478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华文新魏</vt:lpstr>
      <vt:lpstr>宋体</vt:lpstr>
      <vt:lpstr>Arial</vt:lpstr>
      <vt:lpstr>Calibri</vt:lpstr>
      <vt:lpstr>Cambria Math</vt:lpstr>
      <vt:lpstr>Times</vt:lpstr>
      <vt:lpstr>清晰</vt:lpstr>
      <vt:lpstr>A Generalized Language Model in Tensor Space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Challenges</vt:lpstr>
      <vt:lpstr>Challenges</vt:lpstr>
      <vt:lpstr>Outline</vt:lpstr>
      <vt:lpstr>Background</vt:lpstr>
      <vt:lpstr>Background</vt:lpstr>
      <vt:lpstr>Background</vt:lpstr>
      <vt:lpstr>PowerPoint 演示文稿</vt:lpstr>
      <vt:lpstr>Outline</vt:lpstr>
      <vt:lpstr>TSLM basic representation</vt:lpstr>
      <vt:lpstr>TSLM basic representation</vt:lpstr>
      <vt:lpstr>Outline</vt:lpstr>
      <vt:lpstr>A Generation of N-Gram Language Mode</vt:lpstr>
      <vt:lpstr>How to Prove TSLM as a Generalization of N-Gram</vt:lpstr>
      <vt:lpstr>Compute the joint probability</vt:lpstr>
      <vt:lpstr>Compute the joint probability</vt:lpstr>
      <vt:lpstr>Compute the joint probability</vt:lpstr>
      <vt:lpstr>An example </vt:lpstr>
      <vt:lpstr>An example </vt:lpstr>
      <vt:lpstr>Compute the conditional probability</vt:lpstr>
      <vt:lpstr>Compute the conditional probability</vt:lpstr>
      <vt:lpstr>The conditional probability in Tensor</vt:lpstr>
      <vt:lpstr>Outline</vt:lpstr>
      <vt:lpstr>Recursive Language Modeling</vt:lpstr>
      <vt:lpstr>SVD(Single Value Decomposition)</vt:lpstr>
      <vt:lpstr> Recursive tensor decomposition</vt:lpstr>
      <vt:lpstr>Recursive Language Modeling</vt:lpstr>
      <vt:lpstr>Outline</vt:lpstr>
      <vt:lpstr>Experimental Result</vt:lpstr>
      <vt:lpstr>Experience</vt:lpstr>
      <vt:lpstr>Future Work</vt:lpstr>
    </vt:vector>
  </TitlesOfParts>
  <Company>TJU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Peng</dc:creator>
  <cp:lastModifiedBy>dreamsummit</cp:lastModifiedBy>
  <cp:revision>1180</cp:revision>
  <dcterms:created xsi:type="dcterms:W3CDTF">2015-06-08T03:37:00Z</dcterms:created>
  <dcterms:modified xsi:type="dcterms:W3CDTF">2018-11-27T14:11:01Z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