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73" r:id="rId8"/>
    <p:sldId id="265" r:id="rId9"/>
    <p:sldId id="266" r:id="rId10"/>
    <p:sldId id="272" r:id="rId11"/>
    <p:sldId id="268" r:id="rId12"/>
    <p:sldId id="269" r:id="rId13"/>
    <p:sldId id="270" r:id="rId14"/>
    <p:sldId id="271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83916" autoAdjust="0"/>
  </p:normalViewPr>
  <p:slideViewPr>
    <p:cSldViewPr snapToGrid="0">
      <p:cViewPr varScale="1">
        <p:scale>
          <a:sx n="70" d="100"/>
          <a:sy n="70" d="100"/>
        </p:scale>
        <p:origin x="-5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222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476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392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680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43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998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455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448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08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67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49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E95C-4C01-481E-84F3-5FD47034AD62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5F13-D891-49AB-A554-2E22136FE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41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25.png"/><Relationship Id="rId5" Type="http://schemas.openxmlformats.org/officeDocument/2006/relationships/image" Target="../media/image19.emf"/><Relationship Id="rId10" Type="http://schemas.openxmlformats.org/officeDocument/2006/relationships/image" Target="../media/image24.png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24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0784" y="2048256"/>
            <a:ext cx="8119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RNN</a:t>
            </a:r>
            <a:endParaRPr lang="zh-CN" altLang="en-US" sz="5400" dirty="0"/>
          </a:p>
        </p:txBody>
      </p:sp>
      <p:sp>
        <p:nvSpPr>
          <p:cNvPr id="5" name="文本框 4"/>
          <p:cNvSpPr txBox="1"/>
          <p:nvPr/>
        </p:nvSpPr>
        <p:spPr>
          <a:xfrm>
            <a:off x="1700784" y="3312807"/>
            <a:ext cx="841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Recurrent Neural </a:t>
            </a:r>
            <a:r>
              <a:rPr lang="en-US" altLang="zh-CN" sz="3200" dirty="0" smtClean="0">
                <a:solidFill>
                  <a:schemeClr val="bg2">
                    <a:lumMod val="75000"/>
                  </a:schemeClr>
                </a:solidFill>
              </a:rPr>
              <a:t>Network</a:t>
            </a:r>
          </a:p>
          <a:p>
            <a:pPr algn="ctr"/>
            <a:endParaRPr lang="en-US" altLang="zh-CN" sz="32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</a:rPr>
              <a:t>循环神经网络</a:t>
            </a:r>
          </a:p>
        </p:txBody>
      </p:sp>
    </p:spTree>
    <p:extLst>
      <p:ext uri="{BB962C8B-B14F-4D97-AF65-F5344CB8AC3E}">
        <p14:creationId xmlns:p14="http://schemas.microsoft.com/office/powerpoint/2010/main" xmlns="" val="135674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1333" y="381001"/>
            <a:ext cx="475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Solutions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582334" y="887804"/>
            <a:ext cx="751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Tricks </a:t>
            </a:r>
            <a:r>
              <a:rPr lang="en-US" altLang="zh-CN" sz="2000" b="1" dirty="0"/>
              <a:t>for exploding </a:t>
            </a:r>
            <a:r>
              <a:rPr lang="en-US" altLang="zh-CN" sz="2000" b="1" dirty="0" smtClean="0"/>
              <a:t>gradient : </a:t>
            </a:r>
            <a:r>
              <a:rPr lang="en-US" altLang="zh-CN" sz="2000" dirty="0"/>
              <a:t>clipping trick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4" y="1266799"/>
            <a:ext cx="7614064" cy="2036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82334" y="3413628"/>
            <a:ext cx="7865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Thomas </a:t>
            </a:r>
            <a:r>
              <a:rPr lang="en-US" altLang="zh-CN" sz="2000" dirty="0" err="1"/>
              <a:t>Mikolov</a:t>
            </a:r>
            <a:r>
              <a:rPr lang="en-US" altLang="zh-CN" sz="2000" dirty="0"/>
              <a:t> first introduced a solution that clips gradients to a small number whenever they explode. Whenever they reach a certain threshold, they are set back to a small number close to the original gradient landscape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18731" y="4927970"/>
            <a:ext cx="75776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Tricks for vanishing gradients</a:t>
            </a:r>
            <a:r>
              <a:rPr lang="en-US" altLang="zh-CN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Initialize W to identity matrix.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Use the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instead of the sigmoid function.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GRU and LSTM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8702760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84" y="586315"/>
            <a:ext cx="10005483" cy="33503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0199" y="3736615"/>
            <a:ext cx="853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Recursive(</a:t>
            </a:r>
            <a:r>
              <a:rPr lang="zh-CN" altLang="en-US" sz="2000" dirty="0"/>
              <a:t>递归</a:t>
            </a:r>
            <a:r>
              <a:rPr lang="en-US" altLang="zh-CN" sz="2000" dirty="0"/>
              <a:t>) Neural Network &amp; Recurrent(</a:t>
            </a:r>
            <a:r>
              <a:rPr lang="zh-CN" altLang="en-US" sz="2000" dirty="0"/>
              <a:t>循环</a:t>
            </a:r>
            <a:r>
              <a:rPr lang="en-US" altLang="zh-CN" sz="2000" dirty="0"/>
              <a:t>) Neural Network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955260" y="4136725"/>
            <a:ext cx="7740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Recursive Neural Network:</a:t>
            </a:r>
          </a:p>
          <a:p>
            <a:r>
              <a:rPr lang="en-US" altLang="zh-CN" sz="2000" dirty="0"/>
              <a:t>Focus on compositional representation</a:t>
            </a:r>
          </a:p>
          <a:p>
            <a:r>
              <a:rPr lang="en-US" altLang="zh-CN" sz="2000" dirty="0"/>
              <a:t>Learning of hierarchical structures, features and predictions</a:t>
            </a:r>
          </a:p>
          <a:p>
            <a:r>
              <a:rPr lang="en-US" altLang="zh-CN" sz="2000" b="1" dirty="0"/>
              <a:t>Applications:</a:t>
            </a:r>
          </a:p>
          <a:p>
            <a:r>
              <a:rPr lang="en-US" altLang="zh-CN" sz="2000" dirty="0"/>
              <a:t>Paraphrase detection</a:t>
            </a:r>
          </a:p>
          <a:p>
            <a:r>
              <a:rPr lang="en-US" altLang="zh-CN" sz="2000" dirty="0"/>
              <a:t>Relation classification</a:t>
            </a:r>
          </a:p>
          <a:p>
            <a:r>
              <a:rPr lang="en-US" altLang="zh-CN" sz="2000" dirty="0"/>
              <a:t>Sentiment analysis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95962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03" y="822825"/>
            <a:ext cx="4923367" cy="2696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49" y="307858"/>
            <a:ext cx="5339821" cy="45101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4392" y="3754272"/>
            <a:ext cx="3877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Bidirectional RNN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962821" y="4818004"/>
            <a:ext cx="403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Deep Bidirectional RNN</a:t>
            </a:r>
            <a:endParaRPr lang="zh-CN" altLang="en-US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78517" y="4389488"/>
            <a:ext cx="4562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Incorporate information from words both preceding and following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735097" y="5368413"/>
            <a:ext cx="510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Inputs and outputs are arbitrary sequences</a:t>
            </a:r>
          </a:p>
          <a:p>
            <a:r>
              <a:rPr lang="en-US" altLang="zh-CN" sz="2000" dirty="0"/>
              <a:t>More hidden layer states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4642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1596" y="294199"/>
            <a:ext cx="5375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Applications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15063" y="803082"/>
            <a:ext cx="50411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Machine Translation</a:t>
            </a:r>
            <a:r>
              <a:rPr lang="en-US" altLang="zh-CN" sz="2000" dirty="0"/>
              <a:t>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18" y="1287115"/>
            <a:ext cx="5660155" cy="29631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8672" y="3117506"/>
            <a:ext cx="447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Generate Image Descriptions: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446" y="3517616"/>
            <a:ext cx="7233284" cy="30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981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0117" y="399534"/>
            <a:ext cx="25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RNN Language Model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80" y="1286933"/>
            <a:ext cx="5042520" cy="44262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/>
              <p:cNvSpPr txBox="1"/>
              <p:nvPr/>
            </p:nvSpPr>
            <p:spPr>
              <a:xfrm>
                <a:off x="863600" y="1380067"/>
                <a:ext cx="6002867" cy="458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𝑔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𝑧</m:t>
                              </m:r>
                            </m:e>
                            <m:sub>
                              <m:r>
                                <a:rPr lang="en-US" altLang="zh-CN" i="1"/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𝑚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𝛴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𝑟𝑟𝑜𝑟</m:t>
                      </m:r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𝑠𝑖𝑟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ⅇⅆ</m:t>
                      </m:r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380067"/>
                <a:ext cx="6002867" cy="4583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081349" y="6336560"/>
            <a:ext cx="1018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Tomas </a:t>
            </a:r>
            <a:r>
              <a:rPr lang="en-US" altLang="zh-CN" dirty="0" err="1"/>
              <a:t>Mikolov</a:t>
            </a:r>
            <a:r>
              <a:rPr lang="en-US" altLang="zh-CN" dirty="0"/>
              <a:t>. </a:t>
            </a:r>
            <a:r>
              <a:rPr lang="en-US" altLang="zh-CN" dirty="0" err="1"/>
              <a:t>et.al.</a:t>
            </a:r>
            <a:r>
              <a:rPr lang="en-US" altLang="zh-CN" i="1" dirty="0" err="1"/>
              <a:t>Recurrent</a:t>
            </a:r>
            <a:r>
              <a:rPr lang="en-US" altLang="zh-CN" i="1" dirty="0"/>
              <a:t> neural network based language model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xmlns="" val="244543806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09860" y="2489201"/>
            <a:ext cx="7222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83274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6626" y="739832"/>
            <a:ext cx="7498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1.Model of RNN</a:t>
            </a:r>
          </a:p>
          <a:p>
            <a:r>
              <a:rPr lang="en-US" altLang="zh-CN" sz="2000" dirty="0"/>
              <a:t>       Model and Characters</a:t>
            </a:r>
            <a:endParaRPr lang="en-US" altLang="zh-CN" sz="2000" dirty="0">
              <a:solidFill>
                <a:srgbClr val="00B0F0"/>
              </a:solidFill>
            </a:endParaRPr>
          </a:p>
          <a:p>
            <a:r>
              <a:rPr lang="en-US" altLang="zh-CN" sz="2000" dirty="0"/>
              <a:t>          </a:t>
            </a:r>
          </a:p>
          <a:p>
            <a:r>
              <a:rPr lang="en-US" altLang="zh-CN" sz="2000" b="1" dirty="0"/>
              <a:t>2.Learning Algorithm of RNN</a:t>
            </a:r>
          </a:p>
          <a:p>
            <a:r>
              <a:rPr lang="en-US" altLang="zh-CN" sz="2000" dirty="0"/>
              <a:t>       Backpropagation Through Time Algorithm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3.Vanishing Gradient &amp; Gradient Explosion Problems</a:t>
            </a:r>
          </a:p>
          <a:p>
            <a:r>
              <a:rPr lang="en-US" altLang="zh-CN" sz="2000" dirty="0"/>
              <a:t>       Solutions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4.General RNN and Application</a:t>
            </a:r>
          </a:p>
          <a:p>
            <a:r>
              <a:rPr lang="en-US" altLang="zh-CN" sz="2000" dirty="0"/>
              <a:t>       Bidirectional RNN</a:t>
            </a:r>
          </a:p>
          <a:p>
            <a:r>
              <a:rPr lang="en-US" altLang="zh-CN" sz="2000" dirty="0"/>
              <a:t>       Deep Bidirectional RNN</a:t>
            </a:r>
          </a:p>
          <a:p>
            <a:r>
              <a:rPr lang="en-US" altLang="zh-CN" sz="2000" dirty="0"/>
              <a:t>       LSTM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5.RNN Language Model</a:t>
            </a:r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930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2430" y="2950092"/>
            <a:ext cx="37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NN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14681" y="2700713"/>
            <a:ext cx="420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1" y="3568803"/>
            <a:ext cx="5790651" cy="24139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58252" y="3298436"/>
            <a:ext cx="56797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Differences:</a:t>
            </a:r>
          </a:p>
          <a:p>
            <a:r>
              <a:rPr lang="en-US" altLang="zh-CN" sz="2000" dirty="0"/>
              <a:t>1.There are connections between nodes in the hidden layer of RNN.</a:t>
            </a:r>
          </a:p>
          <a:p>
            <a:r>
              <a:rPr lang="en-US" altLang="zh-CN" sz="2000" dirty="0"/>
              <a:t>2.The inputs of NN and CNN are finite.</a:t>
            </a:r>
          </a:p>
          <a:p>
            <a:r>
              <a:rPr lang="en-US" altLang="zh-CN" sz="2000" dirty="0"/>
              <a:t>3.RNN can make use of sequential information and inputs can be arbitrarily long sequences.</a:t>
            </a:r>
          </a:p>
          <a:p>
            <a:r>
              <a:rPr lang="en-US" altLang="zh-CN" sz="2000" dirty="0"/>
              <a:t>4.RNN shares the same parameters(weights and bias) across all steps.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72067" y="59827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RNN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854" y="252680"/>
            <a:ext cx="4393114" cy="256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185" y="289424"/>
            <a:ext cx="6737815" cy="207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6482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696" y="1089336"/>
            <a:ext cx="4954113" cy="1927763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1953527" y="318288"/>
            <a:ext cx="7954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RNN for sequential information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29" y="1286410"/>
            <a:ext cx="5922890" cy="18076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13" y="4399334"/>
            <a:ext cx="5589963" cy="14395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283" y="4249099"/>
            <a:ext cx="5176403" cy="17399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9703" y="3094074"/>
            <a:ext cx="346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RNN Language Model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23544" y="3094074"/>
            <a:ext cx="345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Encoding RNN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9703" y="6007395"/>
            <a:ext cx="391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Generating RNN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05241" y="6007395"/>
            <a:ext cx="339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General 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38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1371" y="1228304"/>
            <a:ext cx="767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Cross entropy loss: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55273" y="304800"/>
            <a:ext cx="726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Loss Function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69" y="1705357"/>
            <a:ext cx="6720398" cy="5385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03" y="2659464"/>
            <a:ext cx="6898197" cy="8291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777242" y="4279997"/>
                <a:ext cx="79839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The total error E is the sum of the errors at each time step E</a:t>
                </a:r>
                <a:r>
                  <a:rPr lang="en-US" altLang="zh-CN" sz="2000" baseline="-25000" dirty="0"/>
                  <a:t>t</a:t>
                </a:r>
                <a:endParaRPr lang="en-US" altLang="zh-CN" sz="2000" dirty="0"/>
              </a:p>
              <a:p>
                <a:r>
                  <a:rPr lang="en-US" altLang="zh-CN" sz="2000" dirty="0"/>
                  <a:t>y</a:t>
                </a:r>
                <a:r>
                  <a:rPr lang="en-US" altLang="zh-CN" sz="2000" baseline="-25000" dirty="0"/>
                  <a:t>t</a:t>
                </a:r>
                <a:r>
                  <a:rPr lang="en-US" altLang="zh-CN" sz="2000" dirty="0"/>
                  <a:t> is the target output at time step 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/>
                  <a:t> is the prediction  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42" y="4279997"/>
                <a:ext cx="7983940" cy="1015663"/>
              </a:xfrm>
              <a:prstGeom prst="rect">
                <a:avLst/>
              </a:prstGeom>
              <a:blipFill>
                <a:blip r:embed="rId4"/>
                <a:stretch>
                  <a:fillRect l="-840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6381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6381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6381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6381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6381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86267" y="79645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62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29528" y="424873"/>
            <a:ext cx="672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Backpropagation Through Time Algorithm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05" y="1311412"/>
            <a:ext cx="6340390" cy="3060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82" y="4554027"/>
            <a:ext cx="7124128" cy="570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528" y="5326254"/>
            <a:ext cx="6898198" cy="5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975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4796" y="161864"/>
            <a:ext cx="448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NN and RNN forward pass:</a:t>
            </a:r>
            <a:endParaRPr lang="zh-CN" altLang="en-US" sz="2000" b="1" dirty="0"/>
          </a:p>
        </p:txBody>
      </p:sp>
      <p:pic>
        <p:nvPicPr>
          <p:cNvPr id="10241" name="Picture 1" descr="C:\Users\Administrator\Desktop\2016-08-14_0855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5623"/>
            <a:ext cx="5758463" cy="5511279"/>
          </a:xfrm>
          <a:prstGeom prst="rect">
            <a:avLst/>
          </a:prstGeom>
          <a:noFill/>
        </p:spPr>
      </p:pic>
      <p:pic>
        <p:nvPicPr>
          <p:cNvPr id="10242" name="Picture 2" descr="C:\Users\Administrator\Desktop\2016-08-14_0856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0173" y="586854"/>
            <a:ext cx="6541827" cy="5486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88180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193" y="190505"/>
            <a:ext cx="6334293" cy="3212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9601" y="2153884"/>
            <a:ext cx="7077286" cy="8506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2971" y="3140502"/>
            <a:ext cx="6742660" cy="1348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999" y="3458781"/>
            <a:ext cx="7130039" cy="85698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00250" y="3439885"/>
            <a:ext cx="461555" cy="8273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>
            <a:off x="4145280" y="3718769"/>
            <a:ext cx="592183" cy="2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58116" y="4788655"/>
            <a:ext cx="6932789" cy="13868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100250" y="4752145"/>
            <a:ext cx="1436916" cy="1427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224" y="874319"/>
            <a:ext cx="499915" cy="4938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6224" y="2232855"/>
            <a:ext cx="493819" cy="4938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0756" y="1801994"/>
            <a:ext cx="573074" cy="499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0366" y="5314401"/>
            <a:ext cx="609653" cy="3353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879516" y="420401"/>
            <a:ext cx="7126842" cy="5730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190516" y="995553"/>
            <a:ext cx="6901270" cy="54868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0121" y="510567"/>
            <a:ext cx="4333095" cy="1097559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矩形 18"/>
              <p:cNvSpPr/>
              <p:nvPr/>
            </p:nvSpPr>
            <p:spPr>
              <a:xfrm>
                <a:off x="5640019" y="5014864"/>
                <a:ext cx="4059124" cy="1127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𝑑𝑖𝑎𝑔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019" y="5014864"/>
                <a:ext cx="4059124" cy="11278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658592" y="2138219"/>
            <a:ext cx="461555" cy="8273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651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71576" y="159939"/>
            <a:ext cx="6123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Vanishing Gradient &amp; Gradient Explosion Problems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70645" y="3170478"/>
            <a:ext cx="4837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Example:</a:t>
            </a:r>
          </a:p>
          <a:p>
            <a:pPr algn="ctr"/>
            <a:r>
              <a:rPr lang="en-US" altLang="zh-CN" sz="2000" dirty="0"/>
              <a:t>Sentence1:</a:t>
            </a:r>
          </a:p>
          <a:p>
            <a:r>
              <a:rPr lang="en-US" altLang="zh-CN" sz="2000" dirty="0"/>
              <a:t>“Jane walked into the room. John walked in too. Jane said hi to___”</a:t>
            </a:r>
          </a:p>
          <a:p>
            <a:endParaRPr lang="en-US" altLang="zh-CN" sz="2000" dirty="0"/>
          </a:p>
          <a:p>
            <a:pPr algn="ctr"/>
            <a:r>
              <a:rPr lang="en-US" altLang="zh-CN" sz="2000" dirty="0"/>
              <a:t>Sentence2:</a:t>
            </a:r>
          </a:p>
          <a:p>
            <a:r>
              <a:rPr lang="en-US" altLang="zh-CN" sz="2000" dirty="0"/>
              <a:t>“Jane walked into the room. John walked in too. It was late in the day, and everyone was walking home after a long day at work. Jane said hi to___”</a:t>
            </a:r>
          </a:p>
          <a:p>
            <a:pPr algn="ctr"/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791496" y="2724144"/>
                <a:ext cx="3244391" cy="446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𝑑𝑖𝑎𝑔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96" y="2724144"/>
                <a:ext cx="3244391" cy="446917"/>
              </a:xfrm>
              <a:prstGeom prst="rect">
                <a:avLst/>
              </a:prstGeom>
              <a:blipFill>
                <a:blip r:embed="rId2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/>
              <p:cNvSpPr/>
              <p:nvPr/>
            </p:nvSpPr>
            <p:spPr>
              <a:xfrm>
                <a:off x="874334" y="3615070"/>
                <a:ext cx="21073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&gt;1,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34" y="3615070"/>
                <a:ext cx="2107372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/>
              <p:cNvSpPr/>
              <p:nvPr/>
            </p:nvSpPr>
            <p:spPr>
              <a:xfrm>
                <a:off x="3288261" y="3576879"/>
                <a:ext cx="1333122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261" y="3576879"/>
                <a:ext cx="1333122" cy="405624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矩形 9"/>
              <p:cNvSpPr/>
              <p:nvPr/>
            </p:nvSpPr>
            <p:spPr>
              <a:xfrm>
                <a:off x="874334" y="4270797"/>
                <a:ext cx="21073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&lt;1,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34" y="4270797"/>
                <a:ext cx="2107372" cy="400110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/>
              <p:cNvSpPr/>
              <p:nvPr/>
            </p:nvSpPr>
            <p:spPr>
              <a:xfrm>
                <a:off x="3321924" y="4270797"/>
                <a:ext cx="1257780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924" y="4270797"/>
                <a:ext cx="1257780" cy="405624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1124" y="3641823"/>
            <a:ext cx="102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when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1124" y="4249638"/>
            <a:ext cx="102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when</a:t>
            </a:r>
            <a:endParaRPr lang="zh-CN" altLang="en-US" sz="2400" dirty="0"/>
          </a:p>
        </p:txBody>
      </p:sp>
      <p:sp>
        <p:nvSpPr>
          <p:cNvPr id="16" name="箭头: 右 15"/>
          <p:cNvSpPr/>
          <p:nvPr/>
        </p:nvSpPr>
        <p:spPr>
          <a:xfrm>
            <a:off x="2939776" y="3723790"/>
            <a:ext cx="431800" cy="1871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/>
          <p:cNvSpPr/>
          <p:nvPr/>
        </p:nvSpPr>
        <p:spPr>
          <a:xfrm>
            <a:off x="2939776" y="4388153"/>
            <a:ext cx="431800" cy="1871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70782" y="3605249"/>
            <a:ext cx="3099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Gradient Explosion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621383" y="4292844"/>
            <a:ext cx="296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Vanishing Gradient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10291" y="4992842"/>
            <a:ext cx="3055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Logisitc’s</a:t>
            </a:r>
            <a:r>
              <a:rPr lang="en-US" altLang="zh-CN" sz="2000" dirty="0"/>
              <a:t>  derivative: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10291" y="5809767"/>
            <a:ext cx="3220264" cy="4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Tanh’s  derivative: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矩形 21"/>
              <p:cNvSpPr/>
              <p:nvPr/>
            </p:nvSpPr>
            <p:spPr>
              <a:xfrm>
                <a:off x="3463699" y="4804265"/>
                <a:ext cx="1727396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99" y="4804265"/>
                <a:ext cx="1727396" cy="777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矩形 22"/>
              <p:cNvSpPr/>
              <p:nvPr/>
            </p:nvSpPr>
            <p:spPr>
              <a:xfrm>
                <a:off x="3137716" y="5815955"/>
                <a:ext cx="16720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716" y="5815955"/>
                <a:ext cx="1672061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52704" y="937383"/>
            <a:ext cx="6932789" cy="138680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605662" y="900873"/>
            <a:ext cx="1436916" cy="1427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矩形 26"/>
              <p:cNvSpPr/>
              <p:nvPr/>
            </p:nvSpPr>
            <p:spPr>
              <a:xfrm>
                <a:off x="5145431" y="1163592"/>
                <a:ext cx="4059124" cy="1127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𝑑𝑖𝑎𝑔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431" y="1163592"/>
                <a:ext cx="4059124" cy="11278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5778" y="1529954"/>
            <a:ext cx="609653" cy="3353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70645" y="3049356"/>
            <a:ext cx="4778433" cy="34715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95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366</Words>
  <Application>Microsoft Office PowerPoint</Application>
  <PresentationFormat>自定义</PresentationFormat>
  <Paragraphs>88</Paragraphs>
  <Slides>15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张于华</dc:creator>
  <cp:lastModifiedBy>USER</cp:lastModifiedBy>
  <cp:revision>173</cp:revision>
  <dcterms:created xsi:type="dcterms:W3CDTF">2016-08-13T06:02:10Z</dcterms:created>
  <dcterms:modified xsi:type="dcterms:W3CDTF">2016-08-27T13:12:16Z</dcterms:modified>
</cp:coreProperties>
</file>