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452" r:id="rId6"/>
    <p:sldId id="453" r:id="rId7"/>
    <p:sldId id="477" r:id="rId8"/>
    <p:sldId id="481" r:id="rId9"/>
    <p:sldId id="480" r:id="rId10"/>
    <p:sldId id="451" r:id="rId11"/>
    <p:sldId id="407" r:id="rId12"/>
    <p:sldId id="411" r:id="rId13"/>
    <p:sldId id="447" r:id="rId14"/>
    <p:sldId id="369" r:id="rId15"/>
    <p:sldId id="399" r:id="rId16"/>
    <p:sldId id="448" r:id="rId17"/>
    <p:sldId id="408" r:id="rId18"/>
    <p:sldId id="371" r:id="rId19"/>
    <p:sldId id="376" r:id="rId20"/>
    <p:sldId id="374" r:id="rId21"/>
    <p:sldId id="478" r:id="rId22"/>
    <p:sldId id="479" r:id="rId23"/>
    <p:sldId id="387" r:id="rId24"/>
    <p:sldId id="366" r:id="rId25"/>
    <p:sldId id="261" r:id="rId26"/>
    <p:sldId id="443" r:id="rId27"/>
    <p:sldId id="449" r:id="rId28"/>
    <p:sldId id="442" r:id="rId29"/>
    <p:sldId id="444" r:id="rId30"/>
    <p:sldId id="445" r:id="rId31"/>
    <p:sldId id="454" r:id="rId32"/>
    <p:sldId id="446" r:id="rId33"/>
    <p:sldId id="455" r:id="rId34"/>
    <p:sldId id="4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284AC6-5999-814C-B0A1-660B95AA01F9}">
          <p14:sldIdLst>
            <p14:sldId id="256"/>
            <p14:sldId id="293"/>
            <p14:sldId id="452"/>
            <p14:sldId id="453"/>
            <p14:sldId id="477"/>
            <p14:sldId id="481"/>
            <p14:sldId id="480"/>
            <p14:sldId id="451"/>
            <p14:sldId id="407"/>
            <p14:sldId id="411"/>
            <p14:sldId id="447"/>
            <p14:sldId id="369"/>
            <p14:sldId id="399"/>
            <p14:sldId id="448"/>
            <p14:sldId id="408"/>
            <p14:sldId id="371"/>
            <p14:sldId id="376"/>
            <p14:sldId id="374"/>
            <p14:sldId id="478"/>
            <p14:sldId id="479"/>
            <p14:sldId id="387"/>
            <p14:sldId id="366"/>
            <p14:sldId id="261"/>
            <p14:sldId id="443"/>
            <p14:sldId id="449"/>
            <p14:sldId id="442"/>
            <p14:sldId id="444"/>
            <p14:sldId id="445"/>
            <p14:sldId id="454"/>
            <p14:sldId id="446"/>
            <p14:sldId id="455"/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1"/>
    <p:restoredTop sz="85486" autoAdjust="0"/>
  </p:normalViewPr>
  <p:slideViewPr>
    <p:cSldViewPr snapToGrid="0" snapToObjects="1">
      <p:cViewPr varScale="1">
        <p:scale>
          <a:sx n="58" d="100"/>
          <a:sy n="58" d="100"/>
        </p:scale>
        <p:origin x="1220" y="40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41DA-9A55-CB4C-B6CB-C9EBDEDF03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F8E6-3529-4E49-A21C-E75BA2F5C5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53.png"/><Relationship Id="rId3" Type="http://schemas.openxmlformats.org/officeDocument/2006/relationships/image" Target="../media/image26.png"/><Relationship Id="rId29" Type="http://schemas.openxmlformats.org/officeDocument/2006/relationships/image" Target="../media/image52.png"/><Relationship Id="rId28" Type="http://schemas.openxmlformats.org/officeDocument/2006/relationships/image" Target="../media/image51.png"/><Relationship Id="rId27" Type="http://schemas.openxmlformats.org/officeDocument/2006/relationships/image" Target="../media/image50.png"/><Relationship Id="rId26" Type="http://schemas.openxmlformats.org/officeDocument/2006/relationships/image" Target="../media/image49.png"/><Relationship Id="rId25" Type="http://schemas.openxmlformats.org/officeDocument/2006/relationships/image" Target="../media/image48.png"/><Relationship Id="rId24" Type="http://schemas.openxmlformats.org/officeDocument/2006/relationships/image" Target="../media/image47.png"/><Relationship Id="rId23" Type="http://schemas.openxmlformats.org/officeDocument/2006/relationships/image" Target="../media/image46.png"/><Relationship Id="rId22" Type="http://schemas.openxmlformats.org/officeDocument/2006/relationships/image" Target="../media/image45.png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image" Target="../media/image25.pn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1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02.png"/><Relationship Id="rId20" Type="http://schemas.openxmlformats.org/officeDocument/2006/relationships/image" Target="../media/image101.png"/><Relationship Id="rId2" Type="http://schemas.openxmlformats.org/officeDocument/2006/relationships/image" Target="../media/image83.png"/><Relationship Id="rId19" Type="http://schemas.openxmlformats.org/officeDocument/2006/relationships/image" Target="../media/image100.png"/><Relationship Id="rId18" Type="http://schemas.openxmlformats.org/officeDocument/2006/relationships/image" Target="../media/image99.png"/><Relationship Id="rId17" Type="http://schemas.openxmlformats.org/officeDocument/2006/relationships/image" Target="../media/image98.png"/><Relationship Id="rId16" Type="http://schemas.openxmlformats.org/officeDocument/2006/relationships/image" Target="../media/image97.png"/><Relationship Id="rId15" Type="http://schemas.openxmlformats.org/officeDocument/2006/relationships/image" Target="../media/image96.png"/><Relationship Id="rId14" Type="http://schemas.openxmlformats.org/officeDocument/2006/relationships/image" Target="../media/image95.png"/><Relationship Id="rId13" Type="http://schemas.openxmlformats.org/officeDocument/2006/relationships/image" Target="../media/image94.png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147.png"/><Relationship Id="rId44" Type="http://schemas.openxmlformats.org/officeDocument/2006/relationships/image" Target="../media/image146.png"/><Relationship Id="rId43" Type="http://schemas.openxmlformats.org/officeDocument/2006/relationships/image" Target="../media/image145.png"/><Relationship Id="rId42" Type="http://schemas.openxmlformats.org/officeDocument/2006/relationships/image" Target="../media/image144.png"/><Relationship Id="rId41" Type="http://schemas.openxmlformats.org/officeDocument/2006/relationships/image" Target="../media/image143.png"/><Relationship Id="rId40" Type="http://schemas.openxmlformats.org/officeDocument/2006/relationships/image" Target="../media/image142.png"/><Relationship Id="rId4" Type="http://schemas.openxmlformats.org/officeDocument/2006/relationships/image" Target="../media/image106.png"/><Relationship Id="rId39" Type="http://schemas.openxmlformats.org/officeDocument/2006/relationships/image" Target="../media/image141.png"/><Relationship Id="rId38" Type="http://schemas.openxmlformats.org/officeDocument/2006/relationships/image" Target="../media/image140.png"/><Relationship Id="rId37" Type="http://schemas.openxmlformats.org/officeDocument/2006/relationships/image" Target="../media/image139.png"/><Relationship Id="rId36" Type="http://schemas.openxmlformats.org/officeDocument/2006/relationships/image" Target="../media/image138.png"/><Relationship Id="rId35" Type="http://schemas.openxmlformats.org/officeDocument/2006/relationships/image" Target="../media/image137.png"/><Relationship Id="rId34" Type="http://schemas.openxmlformats.org/officeDocument/2006/relationships/image" Target="../media/image136.png"/><Relationship Id="rId33" Type="http://schemas.openxmlformats.org/officeDocument/2006/relationships/image" Target="../media/image135.png"/><Relationship Id="rId32" Type="http://schemas.openxmlformats.org/officeDocument/2006/relationships/image" Target="../media/image134.png"/><Relationship Id="rId31" Type="http://schemas.openxmlformats.org/officeDocument/2006/relationships/image" Target="../media/image133.png"/><Relationship Id="rId30" Type="http://schemas.openxmlformats.org/officeDocument/2006/relationships/image" Target="../media/image132.png"/><Relationship Id="rId3" Type="http://schemas.openxmlformats.org/officeDocument/2006/relationships/image" Target="../media/image105.png"/><Relationship Id="rId29" Type="http://schemas.openxmlformats.org/officeDocument/2006/relationships/image" Target="../media/image131.png"/><Relationship Id="rId28" Type="http://schemas.openxmlformats.org/officeDocument/2006/relationships/image" Target="../media/image130.png"/><Relationship Id="rId27" Type="http://schemas.openxmlformats.org/officeDocument/2006/relationships/image" Target="../media/image129.png"/><Relationship Id="rId26" Type="http://schemas.openxmlformats.org/officeDocument/2006/relationships/image" Target="../media/image128.png"/><Relationship Id="rId25" Type="http://schemas.openxmlformats.org/officeDocument/2006/relationships/image" Target="../media/image127.png"/><Relationship Id="rId24" Type="http://schemas.openxmlformats.org/officeDocument/2006/relationships/image" Target="../media/image126.png"/><Relationship Id="rId23" Type="http://schemas.openxmlformats.org/officeDocument/2006/relationships/image" Target="../media/image125.png"/><Relationship Id="rId22" Type="http://schemas.openxmlformats.org/officeDocument/2006/relationships/image" Target="../media/image124.png"/><Relationship Id="rId21" Type="http://schemas.openxmlformats.org/officeDocument/2006/relationships/image" Target="../media/image123.png"/><Relationship Id="rId20" Type="http://schemas.openxmlformats.org/officeDocument/2006/relationships/image" Target="../media/image122.png"/><Relationship Id="rId2" Type="http://schemas.openxmlformats.org/officeDocument/2006/relationships/image" Target="../media/image104.png"/><Relationship Id="rId19" Type="http://schemas.openxmlformats.org/officeDocument/2006/relationships/image" Target="../media/image121.png"/><Relationship Id="rId18" Type="http://schemas.openxmlformats.org/officeDocument/2006/relationships/image" Target="../media/image120.png"/><Relationship Id="rId17" Type="http://schemas.openxmlformats.org/officeDocument/2006/relationships/image" Target="../media/image119.png"/><Relationship Id="rId16" Type="http://schemas.openxmlformats.org/officeDocument/2006/relationships/image" Target="../media/image118.png"/><Relationship Id="rId15" Type="http://schemas.openxmlformats.org/officeDocument/2006/relationships/image" Target="../media/image117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9398" y="1878494"/>
            <a:ext cx="8712214" cy="825875"/>
          </a:xfrm>
        </p:spPr>
        <p:txBody>
          <a:bodyPr/>
          <a:lstStyle/>
          <a:p>
            <a:pPr algn="ctr"/>
            <a:r>
              <a:rPr lang="en-US" altLang="zh-CN" sz="3600" cap="none" dirty="0">
                <a:latin typeface="Times"/>
                <a:cs typeface="Times"/>
              </a:rPr>
              <a:t>A Generalized Language Model in Tensor Space</a:t>
            </a:r>
            <a:endParaRPr kumimoji="1" lang="zh-CN" altLang="en-US" sz="3600" cap="none" dirty="0">
              <a:latin typeface="Times"/>
              <a:cs typeface="Times"/>
            </a:endParaRPr>
          </a:p>
        </p:txBody>
      </p:sp>
      <p:pic>
        <p:nvPicPr>
          <p:cNvPr id="4" name="Picture 3279" descr="天津大学校徽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84" y="406926"/>
            <a:ext cx="1257300" cy="1171575"/>
          </a:xfrm>
          <a:prstGeom prst="rect">
            <a:avLst/>
          </a:prstGeom>
          <a:noFill/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52070" y="3316039"/>
            <a:ext cx="7597000" cy="2995309"/>
          </a:xfrm>
        </p:spPr>
        <p:txBody>
          <a:bodyPr>
            <a:normAutofit lnSpcReduction="20000"/>
          </a:bodyPr>
          <a:lstStyle/>
          <a:p>
            <a:endParaRPr kumimoji="1" lang="en-US" altLang="zh-CN" dirty="0"/>
          </a:p>
          <a:p>
            <a:pPr algn="ctr"/>
            <a:r>
              <a:rPr kumimoji="1" lang="en-US" altLang="zh-CN" dirty="0"/>
              <a:t>Tianjin University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>
                <a:sym typeface="+mn-ea"/>
              </a:rPr>
              <a:t>Lipeng</a:t>
            </a:r>
            <a:r>
              <a:rPr kumimoji="1" lang="en-US" altLang="zh-CN" dirty="0">
                <a:sym typeface="+mn-ea"/>
              </a:rPr>
              <a:t> Zhang, </a:t>
            </a:r>
            <a:r>
              <a:rPr kumimoji="1" lang="en-US" altLang="zh-CN" dirty="0"/>
              <a:t>Peng Zhang,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Xindian Ma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Shuqin Gu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Zhan Su, </a:t>
            </a:r>
            <a:r>
              <a:rPr kumimoji="1" lang="en-US" altLang="zh-CN" dirty="0" err="1"/>
              <a:t>Dawei Song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AAAI</a:t>
            </a:r>
            <a:r>
              <a:rPr kumimoji="1" lang="zh-CN" altLang="en-US" dirty="0"/>
              <a:t>  </a:t>
            </a:r>
            <a:r>
              <a:rPr kumimoji="1" lang="en-US" altLang="zh-CN" dirty="0"/>
              <a:t>2019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宋体" panose="02010600030101010101" pitchFamily="2" charset="-122"/>
              </a:rPr>
              <a:t>Tensor and Tensor Networks</a:t>
            </a:r>
            <a:endParaRPr lang="en-US" altLang="zh-CN" b="1" dirty="0">
              <a:sym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r>
              <a:rPr lang="en-US" altLang="zh-CN" sz="2800" dirty="0"/>
              <a:t>Tensor Network is formally represented an undirected and weight graph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77" name=" 135"/>
          <p:cNvSpPr/>
          <p:nvPr/>
        </p:nvSpPr>
        <p:spPr>
          <a:xfrm rot="17880000">
            <a:off x="5583919" y="6093127"/>
            <a:ext cx="738188" cy="3333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8" name="组合 5"/>
          <p:cNvGrpSpPr/>
          <p:nvPr/>
        </p:nvGrpSpPr>
        <p:grpSpPr bwMode="auto">
          <a:xfrm>
            <a:off x="1355492" y="3336443"/>
            <a:ext cx="7593012" cy="2309812"/>
            <a:chOff x="1207" y="4888"/>
            <a:chExt cx="11958" cy="3638"/>
          </a:xfrm>
        </p:grpSpPr>
        <p:grpSp>
          <p:nvGrpSpPr>
            <p:cNvPr id="79" name="组合 3"/>
            <p:cNvGrpSpPr/>
            <p:nvPr/>
          </p:nvGrpSpPr>
          <p:grpSpPr bwMode="auto">
            <a:xfrm>
              <a:off x="1207" y="4901"/>
              <a:ext cx="11522" cy="3510"/>
              <a:chOff x="2419" y="4782"/>
              <a:chExt cx="14798" cy="4613"/>
            </a:xfrm>
          </p:grpSpPr>
          <p:sp>
            <p:nvSpPr>
              <p:cNvPr id="81" name="椭圆 80"/>
              <p:cNvSpPr/>
              <p:nvPr/>
            </p:nvSpPr>
            <p:spPr>
              <a:xfrm rot="16200000">
                <a:off x="4559" y="5523"/>
                <a:ext cx="467" cy="482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82" name="组合 34"/>
              <p:cNvGrpSpPr/>
              <p:nvPr/>
            </p:nvGrpSpPr>
            <p:grpSpPr bwMode="auto">
              <a:xfrm rot="-5400000">
                <a:off x="4277" y="6285"/>
                <a:ext cx="1027" cy="484"/>
                <a:chOff x="3143501" y="2152998"/>
                <a:chExt cx="652268" cy="307900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3148709" y="2154633"/>
                  <a:ext cx="298448" cy="306400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47" name="直接连接符 146"/>
                <p:cNvCxnSpPr>
                  <a:stCxn id="146" idx="6"/>
                  <a:endCxn id="81" idx="2"/>
                </p:cNvCxnSpPr>
                <p:nvPr/>
              </p:nvCxnSpPr>
              <p:spPr>
                <a:xfrm rot="5400000" flipH="1" flipV="1">
                  <a:off x="3623512" y="2131477"/>
                  <a:ext cx="0" cy="352710"/>
                </a:xfrm>
                <a:prstGeom prst="line">
                  <a:avLst/>
                </a:prstGeom>
                <a:solidFill>
                  <a:srgbClr val="4472C4"/>
                </a:solidFill>
                <a:ln w="15875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3" name="组合 45"/>
              <p:cNvGrpSpPr/>
              <p:nvPr/>
            </p:nvGrpSpPr>
            <p:grpSpPr bwMode="auto">
              <a:xfrm rot="-5400000">
                <a:off x="2203" y="5897"/>
                <a:ext cx="959" cy="484"/>
                <a:chOff x="3143501" y="2152998"/>
                <a:chExt cx="609349" cy="307900"/>
              </a:xfrm>
            </p:grpSpPr>
            <p:sp>
              <p:nvSpPr>
                <p:cNvPr id="144" name="椭圆 143"/>
                <p:cNvSpPr/>
                <p:nvPr/>
              </p:nvSpPr>
              <p:spPr>
                <a:xfrm>
                  <a:off x="3147831" y="2153619"/>
                  <a:ext cx="298580" cy="310485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45" name="直接连接符 144"/>
                <p:cNvCxnSpPr>
                  <a:stCxn id="144" idx="6"/>
                  <a:endCxn id="81" idx="2"/>
                </p:cNvCxnSpPr>
                <p:nvPr/>
              </p:nvCxnSpPr>
              <p:spPr>
                <a:xfrm>
                  <a:off x="3446412" y="2310905"/>
                  <a:ext cx="311107" cy="0"/>
                </a:xfrm>
                <a:prstGeom prst="line">
                  <a:avLst/>
                </a:prstGeom>
                <a:solidFill>
                  <a:srgbClr val="4472C4"/>
                </a:solidFill>
                <a:ln w="15875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4" name="组合 132"/>
              <p:cNvGrpSpPr/>
              <p:nvPr/>
            </p:nvGrpSpPr>
            <p:grpSpPr bwMode="auto">
              <a:xfrm>
                <a:off x="7177" y="5124"/>
                <a:ext cx="1490" cy="484"/>
                <a:chOff x="5092700" y="2152998"/>
                <a:chExt cx="946150" cy="307900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5429523" y="2152423"/>
                  <a:ext cx="297687" cy="305206"/>
                </a:xfrm>
                <a:prstGeom prst="ellipse">
                  <a:avLst/>
                </a:prstGeom>
                <a:solidFill>
                  <a:srgbClr val="00B050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42" name="直接连接符 141"/>
                <p:cNvCxnSpPr>
                  <a:stCxn id="141" idx="6"/>
                  <a:endCxn id="81" idx="2"/>
                </p:cNvCxnSpPr>
                <p:nvPr/>
              </p:nvCxnSpPr>
              <p:spPr>
                <a:xfrm>
                  <a:off x="5727211" y="2307116"/>
                  <a:ext cx="311960" cy="0"/>
                </a:xfrm>
                <a:prstGeom prst="line">
                  <a:avLst/>
                </a:prstGeom>
                <a:solidFill>
                  <a:srgbClr val="00B050"/>
                </a:solidFill>
                <a:ln w="15875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直接连接符 142"/>
                <p:cNvCxnSpPr>
                  <a:stCxn id="141" idx="2"/>
                  <a:endCxn id="81" idx="2"/>
                </p:cNvCxnSpPr>
                <p:nvPr/>
              </p:nvCxnSpPr>
              <p:spPr>
                <a:xfrm flipH="1">
                  <a:off x="5093097" y="2307116"/>
                  <a:ext cx="336427" cy="0"/>
                </a:xfrm>
                <a:prstGeom prst="line">
                  <a:avLst/>
                </a:prstGeom>
                <a:solidFill>
                  <a:srgbClr val="00B050"/>
                </a:solidFill>
                <a:ln w="15875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85" name="文本框 43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4516" y="5478"/>
                <a:ext cx="533" cy="581"/>
              </a:xfrm>
              <a:prstGeom prst="rect">
                <a:avLst/>
              </a:prstGeom>
              <a:blipFill dpi="0" rotWithShape="0">
                <a:blip r:embed="rId1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86" name="文本框 42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4529" y="6487"/>
                <a:ext cx="533" cy="582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87" name="文本框 48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2419" y="6095"/>
                <a:ext cx="533" cy="582"/>
              </a:xfrm>
              <a:prstGeom prst="rect">
                <a:avLst/>
              </a:prstGeom>
              <a:blipFill dpi="0" rotWithShape="0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88" name="矩形 158"/>
              <p:cNvSpPr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7639" y="5061"/>
                <a:ext cx="613" cy="582"/>
              </a:xfrm>
              <a:prstGeom prst="rect">
                <a:avLst/>
              </a:prstGeom>
              <a:blipFill dpi="0" rotWithShape="0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89" name="文本框 51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2926" y="7462"/>
                <a:ext cx="2059" cy="581"/>
              </a:xfrm>
              <a:prstGeom prst="rect">
                <a:avLst/>
              </a:prstGeom>
              <a:blipFill dpi="0" rotWithShape="0">
                <a:blip r:embed="rId5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90" name="文本框 52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2514" y="8155"/>
                <a:ext cx="3131" cy="1052"/>
              </a:xfrm>
              <a:prstGeom prst="rect">
                <a:avLst/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91" name="文本框 133"/>
              <p:cNvSpPr txBox="1">
                <a:spLocks noChangeArrowheads="1"/>
              </p:cNvSpPr>
              <p:nvPr/>
            </p:nvSpPr>
            <p:spPr bwMode="auto">
              <a:xfrm>
                <a:off x="13032" y="6081"/>
                <a:ext cx="468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=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2" name="直接连接符 91"/>
              <p:cNvCxnSpPr>
                <a:stCxn id="81" idx="6"/>
                <a:endCxn id="81" idx="2"/>
              </p:cNvCxnSpPr>
              <p:nvPr/>
            </p:nvCxnSpPr>
            <p:spPr>
              <a:xfrm flipV="1">
                <a:off x="4792" y="4916"/>
                <a:ext cx="0" cy="614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" y="6060"/>
                <a:ext cx="1345" cy="436"/>
              </a:xfrm>
              <a:prstGeom prst="rect">
                <a:avLst/>
              </a:prstGeom>
              <a:blipFill rotWithShape="0">
                <a:blip r:embed="rId7"/>
                <a:stretch>
                  <a:fillRect l="-709" t="-2174" r="-709" b="-36957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" y="4847"/>
                <a:ext cx="1504" cy="437"/>
              </a:xfrm>
              <a:prstGeom prst="rect">
                <a:avLst/>
              </a:prstGeom>
              <a:blipFill rotWithShape="0">
                <a:blip r:embed="rId8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" y="5230"/>
                <a:ext cx="1242" cy="436"/>
              </a:xfrm>
              <a:prstGeom prst="rect">
                <a:avLst/>
              </a:prstGeom>
              <a:blipFill rotWithShape="0">
                <a:blip r:embed="rId9"/>
                <a:stretch>
                  <a:fillRect l="-5426" t="-4444" r="-9302" b="-37778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6" name="文本框 50"/>
              <p:cNvSpPr txBox="1">
                <a:spLocks noChangeArrowheads="1"/>
              </p:cNvSpPr>
              <p:nvPr/>
            </p:nvSpPr>
            <p:spPr bwMode="auto">
              <a:xfrm>
                <a:off x="3294" y="5767"/>
                <a:ext cx="468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=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圆角矩形 135"/>
              <p:cNvSpPr/>
              <p:nvPr/>
            </p:nvSpPr>
            <p:spPr>
              <a:xfrm>
                <a:off x="4169" y="5327"/>
                <a:ext cx="1352" cy="1906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472C4">
                    <a:shade val="50000"/>
                  </a:srgbClr>
                </a:solidFill>
                <a:prstDash val="lgDash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文本框 168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3525" y="6063"/>
                <a:ext cx="935" cy="687"/>
              </a:xfrm>
              <a:prstGeom prst="rect">
                <a:avLst/>
              </a:pr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99" name="文本框 63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3953" y="6061"/>
                <a:ext cx="935" cy="582"/>
              </a:xfrm>
              <a:prstGeom prst="rect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文本框 63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5902" y="6071"/>
                <a:ext cx="935" cy="581"/>
              </a:xfrm>
              <a:prstGeom prst="rect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文本框 63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4752" y="6059"/>
                <a:ext cx="935" cy="582"/>
              </a:xfrm>
              <a:prstGeom prst="rect">
                <a:avLst/>
              </a:prstGeom>
              <a:blipFill dpi="0" rotWithShape="0">
                <a:blip r:embed="rId1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文本框 63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4346" y="6059"/>
                <a:ext cx="935" cy="582"/>
              </a:xfrm>
              <a:prstGeom prst="rect">
                <a:avLst/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文本框 173"/>
              <p:cNvSpPr txBox="1">
                <a:spLocks noChangeArrowheads="1"/>
              </p:cNvSpPr>
              <p:nvPr/>
            </p:nvSpPr>
            <p:spPr bwMode="auto">
              <a:xfrm>
                <a:off x="15538" y="6047"/>
                <a:ext cx="477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圆角矩形 174"/>
              <p:cNvSpPr/>
              <p:nvPr/>
            </p:nvSpPr>
            <p:spPr>
              <a:xfrm rot="10800000">
                <a:off x="13924" y="5238"/>
                <a:ext cx="2944" cy="759"/>
              </a:xfrm>
              <a:prstGeom prst="roundRect">
                <a:avLst/>
              </a:prstGeom>
              <a:solidFill>
                <a:srgbClr val="4472C4"/>
              </a:solidFill>
              <a:ln w="25400" cap="flat" cmpd="sng" algn="ctr">
                <a:solidFill>
                  <a:srgbClr val="5B9BD5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5" name="直接连接符 104"/>
              <p:cNvCxnSpPr>
                <a:stCxn id="81" idx="6"/>
                <a:endCxn id="81" idx="2"/>
              </p:cNvCxnSpPr>
              <p:nvPr/>
            </p:nvCxnSpPr>
            <p:spPr>
              <a:xfrm flipV="1">
                <a:off x="16592" y="6010"/>
                <a:ext cx="0" cy="769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6" name="直接连接符 105"/>
              <p:cNvCxnSpPr>
                <a:stCxn id="81" idx="6"/>
                <a:endCxn id="81" idx="2"/>
              </p:cNvCxnSpPr>
              <p:nvPr/>
            </p:nvCxnSpPr>
            <p:spPr>
              <a:xfrm flipH="1" flipV="1">
                <a:off x="14993" y="6014"/>
                <a:ext cx="6" cy="776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直接连接符 106"/>
              <p:cNvCxnSpPr>
                <a:stCxn id="111" idx="2"/>
                <a:endCxn id="81" idx="2"/>
              </p:cNvCxnSpPr>
              <p:nvPr/>
            </p:nvCxnSpPr>
            <p:spPr>
              <a:xfrm flipH="1" flipV="1">
                <a:off x="15398" y="6014"/>
                <a:ext cx="6" cy="756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8" name="直接连接符 107"/>
              <p:cNvCxnSpPr>
                <a:stCxn id="111" idx="2"/>
                <a:endCxn id="81" idx="2"/>
              </p:cNvCxnSpPr>
              <p:nvPr/>
            </p:nvCxnSpPr>
            <p:spPr>
              <a:xfrm flipH="1" flipV="1">
                <a:off x="14595" y="6014"/>
                <a:ext cx="3" cy="845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9" name="直接连接符 108"/>
              <p:cNvCxnSpPr>
                <a:stCxn id="111" idx="2"/>
                <a:endCxn id="81" idx="2"/>
              </p:cNvCxnSpPr>
              <p:nvPr/>
            </p:nvCxnSpPr>
            <p:spPr>
              <a:xfrm flipH="1" flipV="1">
                <a:off x="14197" y="6014"/>
                <a:ext cx="3" cy="756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10" name="矩形 180"/>
              <p:cNvSpPr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5045" y="5279"/>
                <a:ext cx="753" cy="727"/>
              </a:xfrm>
              <a:prstGeom prst="rect">
                <a:avLst/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圆角矩形 181"/>
              <p:cNvSpPr/>
              <p:nvPr/>
            </p:nvSpPr>
            <p:spPr>
              <a:xfrm rot="10800000">
                <a:off x="13933" y="6769"/>
                <a:ext cx="2944" cy="759"/>
              </a:xfrm>
              <a:prstGeom prst="roundRect">
                <a:avLst/>
              </a:prstGeom>
              <a:solidFill>
                <a:srgbClr val="4472C4"/>
              </a:solidFill>
              <a:ln w="25400" cap="flat" cmpd="sng" algn="ctr">
                <a:solidFill>
                  <a:srgbClr val="5B9BD5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矩形 182"/>
              <p:cNvSpPr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4971" y="6822"/>
                <a:ext cx="850" cy="727"/>
              </a:xfrm>
              <a:prstGeom prst="rect">
                <a:avLst/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1898" y="6010"/>
                <a:ext cx="889" cy="664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文本框 12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2330" y="8058"/>
                <a:ext cx="4887" cy="1245"/>
              </a:xfrm>
              <a:prstGeom prst="rect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文本框 14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7667" y="8169"/>
                <a:ext cx="2650" cy="1226"/>
              </a:xfrm>
              <a:prstGeom prst="rect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等腰三角形 115"/>
              <p:cNvSpPr/>
              <p:nvPr/>
            </p:nvSpPr>
            <p:spPr>
              <a:xfrm>
                <a:off x="8876" y="6401"/>
                <a:ext cx="469" cy="473"/>
              </a:xfrm>
              <a:prstGeom prst="triangl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2F5597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" y="6490"/>
                <a:ext cx="292" cy="437"/>
              </a:xfrm>
              <a:prstGeom prst="rect">
                <a:avLst/>
              </a:prstGeom>
              <a:blipFill rotWithShape="0">
                <a:blip r:embed="rId19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文本框 154"/>
              <p:cNvSpPr txBox="1">
                <a:spLocks noChangeArrowheads="1"/>
              </p:cNvSpPr>
              <p:nvPr/>
            </p:nvSpPr>
            <p:spPr bwMode="auto">
              <a:xfrm>
                <a:off x="9047" y="5076"/>
                <a:ext cx="468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=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9" name="组合 155"/>
              <p:cNvGrpSpPr/>
              <p:nvPr/>
            </p:nvGrpSpPr>
            <p:grpSpPr bwMode="auto">
              <a:xfrm>
                <a:off x="10001" y="6394"/>
                <a:ext cx="959" cy="484"/>
                <a:chOff x="3143501" y="2152998"/>
                <a:chExt cx="609349" cy="307900"/>
              </a:xfrm>
            </p:grpSpPr>
            <p:sp>
              <p:nvSpPr>
                <p:cNvPr id="139" name="椭圆 138"/>
                <p:cNvSpPr/>
                <p:nvPr/>
              </p:nvSpPr>
              <p:spPr>
                <a:xfrm>
                  <a:off x="3144937" y="2153509"/>
                  <a:ext cx="297875" cy="307296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40" name="直接连接符 139"/>
                <p:cNvCxnSpPr>
                  <a:stCxn id="139" idx="6"/>
                  <a:endCxn id="81" idx="2"/>
                </p:cNvCxnSpPr>
                <p:nvPr/>
              </p:nvCxnSpPr>
              <p:spPr>
                <a:xfrm>
                  <a:off x="3442811" y="2308202"/>
                  <a:ext cx="310116" cy="0"/>
                </a:xfrm>
                <a:prstGeom prst="line">
                  <a:avLst/>
                </a:prstGeom>
                <a:solidFill>
                  <a:srgbClr val="4472C4"/>
                </a:solidFill>
                <a:ln w="15875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0" name="组合 159"/>
              <p:cNvGrpSpPr/>
              <p:nvPr/>
            </p:nvGrpSpPr>
            <p:grpSpPr bwMode="auto">
              <a:xfrm rot="10800000">
                <a:off x="7138" y="6404"/>
                <a:ext cx="1040" cy="484"/>
                <a:chOff x="3143501" y="2152998"/>
                <a:chExt cx="660793" cy="307900"/>
              </a:xfrm>
            </p:grpSpPr>
            <p:sp>
              <p:nvSpPr>
                <p:cNvPr id="137" name="椭圆 136"/>
                <p:cNvSpPr/>
                <p:nvPr/>
              </p:nvSpPr>
              <p:spPr>
                <a:xfrm>
                  <a:off x="3144626" y="2153181"/>
                  <a:ext cx="299904" cy="307297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38" name="直接连接符 137"/>
                <p:cNvCxnSpPr>
                  <a:stCxn id="137" idx="6"/>
                  <a:endCxn id="81" idx="2"/>
                </p:cNvCxnSpPr>
                <p:nvPr/>
              </p:nvCxnSpPr>
              <p:spPr>
                <a:xfrm rot="10800000" flipH="1" flipV="1">
                  <a:off x="3444529" y="2303693"/>
                  <a:ext cx="363150" cy="0"/>
                </a:xfrm>
                <a:prstGeom prst="line">
                  <a:avLst/>
                </a:prstGeom>
                <a:solidFill>
                  <a:srgbClr val="4472C4"/>
                </a:solidFill>
                <a:ln w="15875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1" name="直接连接符 120"/>
              <p:cNvCxnSpPr>
                <a:stCxn id="137" idx="2"/>
                <a:endCxn id="116" idx="1"/>
              </p:cNvCxnSpPr>
              <p:nvPr/>
            </p:nvCxnSpPr>
            <p:spPr>
              <a:xfrm flipV="1">
                <a:off x="8179" y="6638"/>
                <a:ext cx="812" cy="7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直接连接符 121"/>
              <p:cNvCxnSpPr>
                <a:stCxn id="116" idx="5"/>
                <a:endCxn id="139" idx="2"/>
              </p:cNvCxnSpPr>
              <p:nvPr/>
            </p:nvCxnSpPr>
            <p:spPr>
              <a:xfrm flipV="1">
                <a:off x="9226" y="6638"/>
                <a:ext cx="774" cy="0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" y="6443"/>
                <a:ext cx="349" cy="437"/>
              </a:xfrm>
              <a:prstGeom prst="rect">
                <a:avLst/>
              </a:prstGeom>
              <a:blipFill rotWithShape="0">
                <a:blip r:embed="rId20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" y="6443"/>
                <a:ext cx="322" cy="437"/>
              </a:xfrm>
              <a:prstGeom prst="rect">
                <a:avLst/>
              </a:prstGeom>
              <a:blipFill rotWithShape="0">
                <a:blip r:embed="rId21"/>
                <a:stretch>
                  <a:fillRect l="-27273" r="-30303" b="-6522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" y="6065"/>
                <a:ext cx="211" cy="436"/>
              </a:xfrm>
              <a:prstGeom prst="rect">
                <a:avLst/>
              </a:prstGeom>
              <a:blipFill rotWithShape="0">
                <a:blip r:embed="rId22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" y="6086"/>
                <a:ext cx="211" cy="436"/>
              </a:xfrm>
              <a:prstGeom prst="rect">
                <a:avLst/>
              </a:prstGeom>
              <a:blipFill rotWithShape="0">
                <a:blip r:embed="rId23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" y="4791"/>
                <a:ext cx="221" cy="437"/>
              </a:xfrm>
              <a:prstGeom prst="rect">
                <a:avLst/>
              </a:prstGeom>
              <a:blipFill rotWithShape="0">
                <a:blip r:embed="rId24"/>
                <a:stretch>
                  <a:fillRect l="-60870" t="-2174" r="-56522" b="-32609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" y="4782"/>
                <a:ext cx="293" cy="436"/>
              </a:xfrm>
              <a:prstGeom prst="rect">
                <a:avLst/>
              </a:prstGeom>
              <a:blipFill rotWithShape="0">
                <a:blip r:embed="rId25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" y="6086"/>
                <a:ext cx="293" cy="436"/>
              </a:xfrm>
              <a:prstGeom prst="rect">
                <a:avLst/>
              </a:prstGeom>
              <a:blipFill rotWithShape="0">
                <a:blip r:embed="rId26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" y="6102"/>
                <a:ext cx="221" cy="436"/>
              </a:xfrm>
              <a:prstGeom prst="rect">
                <a:avLst/>
              </a:prstGeom>
              <a:blipFill rotWithShape="0">
                <a:blip r:embed="rId27"/>
                <a:stretch>
                  <a:fillRect l="-60870" t="-4444" r="-56522" b="-35556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cxnSp>
            <p:nvCxnSpPr>
              <p:cNvPr id="131" name="直接连接符 130"/>
              <p:cNvCxnSpPr>
                <a:stCxn id="132" idx="0"/>
                <a:endCxn id="116" idx="3"/>
              </p:cNvCxnSpPr>
              <p:nvPr/>
            </p:nvCxnSpPr>
            <p:spPr>
              <a:xfrm flipV="1">
                <a:off x="9111" y="6875"/>
                <a:ext cx="0" cy="559"/>
              </a:xfrm>
              <a:prstGeom prst="line">
                <a:avLst/>
              </a:prstGeom>
              <a:solidFill>
                <a:srgbClr val="4472C4"/>
              </a:solidFill>
              <a:ln w="158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32" name="椭圆 131"/>
              <p:cNvSpPr/>
              <p:nvPr/>
            </p:nvSpPr>
            <p:spPr>
              <a:xfrm>
                <a:off x="8876" y="7433"/>
                <a:ext cx="469" cy="48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矩形 112"/>
              <p:cNvSpPr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8825" y="7386"/>
                <a:ext cx="578" cy="582"/>
              </a:xfrm>
              <a:prstGeom prst="rect">
                <a:avLst/>
              </a:prstGeom>
              <a:blipFill dpi="0" rotWithShape="0">
                <a:blip r:embed="rId28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圆角矩形 197"/>
              <p:cNvSpPr/>
              <p:nvPr/>
            </p:nvSpPr>
            <p:spPr>
              <a:xfrm>
                <a:off x="7624" y="6030"/>
                <a:ext cx="2948" cy="2011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472C4">
                    <a:shade val="50000"/>
                  </a:srgbClr>
                </a:solidFill>
                <a:prstDash val="lgDash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" y="6961"/>
                <a:ext cx="211" cy="437"/>
              </a:xfrm>
              <a:prstGeom prst="rect">
                <a:avLst/>
              </a:prstGeom>
              <a:blipFill rotWithShape="0">
                <a:blip r:embed="rId29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1">
                    <a:ln>
                      <a:noFill/>
                    </a:ln>
                    <a:noFill/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endParaRPr kumimoji="0" lang="zh-CN" altLang="en-US" sz="1800" b="0" i="0" u="none" strike="noStrike" kern="0" cap="none" spc="0" normalizeH="0" baseline="0" noProof="1">
                  <a:ln>
                    <a:noFill/>
                  </a:ln>
                  <a:noFill/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文本框 2"/>
              <p:cNvSpPr txBox="1">
                <a:spLocks noRot="1" noChangeAspect="1" noMove="1" noResize="1" noEditPoints="1" noAdjustHandles="1" noChangeArrowheads="1" noTextEdit="1"/>
              </p:cNvSpPr>
              <p:nvPr/>
            </p:nvSpPr>
            <p:spPr bwMode="auto">
              <a:xfrm>
                <a:off x="11937" y="6108"/>
                <a:ext cx="847" cy="436"/>
              </a:xfrm>
              <a:prstGeom prst="rect">
                <a:avLst/>
              </a:prstGeom>
              <a:blipFill dpi="0" rotWithShape="0">
                <a:blip r:embed="rId30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80" name="圆角矩形 4"/>
            <p:cNvSpPr/>
            <p:nvPr/>
          </p:nvSpPr>
          <p:spPr>
            <a:xfrm>
              <a:off x="8490" y="4888"/>
              <a:ext cx="4675" cy="363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Motivation</a:t>
            </a:r>
            <a:endParaRPr lang="en-US" altLang="zh-CN" sz="3200" dirty="0"/>
          </a:p>
          <a:p>
            <a:r>
              <a:rPr lang="en-US" altLang="zh-CN" sz="3200" dirty="0"/>
              <a:t>Background</a:t>
            </a:r>
            <a:endParaRPr lang="en-US" altLang="zh-CN" sz="3200" dirty="0"/>
          </a:p>
          <a:p>
            <a:r>
              <a:rPr lang="en-US" altLang="zh-CN" sz="3200" b="1" u="sng" dirty="0"/>
              <a:t>TSLM basic representation</a:t>
            </a:r>
            <a:endParaRPr lang="en-US" altLang="zh-CN" sz="3200" b="1" u="sng" dirty="0"/>
          </a:p>
          <a:p>
            <a:r>
              <a:rPr lang="en-US" altLang="zh-CN" sz="3200" dirty="0"/>
              <a:t>Generalization </a:t>
            </a:r>
            <a:endParaRPr lang="en-US" altLang="zh-CN" sz="3200" dirty="0"/>
          </a:p>
          <a:p>
            <a:r>
              <a:rPr lang="en-US" altLang="zh-CN" sz="3200" dirty="0"/>
              <a:t>Recursive Language Modeling</a:t>
            </a:r>
            <a:endParaRPr lang="en-US" altLang="zh-CN" sz="3200" dirty="0"/>
          </a:p>
          <a:p>
            <a:r>
              <a:rPr lang="en-US" altLang="zh-CN" sz="3200" dirty="0"/>
              <a:t>Experiment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3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Language Modeling by Tensor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6">
                <a:extLst>
                  <a:ext uri="{FF2B5EF4-FFF2-40B4-BE49-F238E27FC236}">
                    <a14:artisticCrisscrossEtching id="{EA8667E3-7830-4BFB-AF29-3E9B881BA7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040" y="960120"/>
                <a:ext cx="9719310" cy="78257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dirty="0"/>
                  <a:t>How to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represent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single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word</a:t>
                </a:r>
              </a:p>
              <a:p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r>
                  <a:rPr lang="en-US" altLang="zh-CN" sz="3200" dirty="0"/>
                  <a:t>How to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represent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original sentence </a:t>
                </a:r>
              </a:p>
              <a:p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sz="32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⨂⋯⨂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960120"/>
                <a:ext cx="9719310" cy="7825737"/>
              </a:xfrm>
              <a:prstGeom prst="rect">
                <a:avLst/>
              </a:prstGeom>
              <a:blipFill rotWithShape="1">
                <a:blip r:embed="rId1"/>
                <a:stretch>
                  <a:fillRect l="-1129" t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32" y="125389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Language Modeling by Tensor Space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6">
                <a:extLst>
                  <a:ext uri="{FF2B5EF4-FFF2-40B4-BE49-F238E27FC236}">
                    <a14:artisticCrisscrossEtching id="{56786310-5735-4F52-93EB-A58960560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910" y="1115989"/>
                <a:ext cx="1176909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3200" dirty="0"/>
                  <a:t>Assume that each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 appears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.</a:t>
                </a:r>
              </a:p>
              <a:p>
                <a:r>
                  <a:rPr lang="en-US" altLang="zh-CN" sz="3200" dirty="0"/>
                  <a:t>We can denoted the  corpus as:</a:t>
                </a:r>
              </a:p>
              <a:p>
                <a:pPr marL="548640" lvl="2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b="0" dirty="0"/>
              </a:p>
              <a:p>
                <a:pPr marL="274320" lvl="1" indent="0">
                  <a:buNone/>
                </a:pPr>
                <a:r>
                  <a:rPr lang="en-US" altLang="zh-CN" sz="3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0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sz="3400" dirty="0">
                    <a:solidFill>
                      <a:srgbClr val="29293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40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340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400" b="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400" b="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34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⨂⋯⨂</m:t>
                    </m:r>
                    <m:sSub>
                      <m:sSubPr>
                        <m:ctrlPr>
                          <a:rPr lang="en-US" altLang="zh-CN" sz="3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3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3000" dirty="0"/>
              </a:p>
              <a:p>
                <a:pPr lvl="1"/>
                <a:r>
                  <a:rPr lang="en-US" altLang="zh-CN" sz="3000" dirty="0"/>
                  <a:t>The sentence probability:</a:t>
                </a: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lvl="1"/>
                <a:endParaRPr lang="en-US" altLang="zh-CN" sz="3000" dirty="0"/>
              </a:p>
            </p:txBody>
          </p:sp>
        </mc:Choice>
        <mc:Fallback>
          <p:sp>
            <p:nvSpPr>
              <p:cNvPr id="4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" y="1115989"/>
                <a:ext cx="11769090" cy="4876800"/>
              </a:xfrm>
              <a:blipFill rotWithShape="1">
                <a:blip r:embed="rId1"/>
                <a:stretch>
                  <a:fillRect l="-880" t="-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4030" y="1600200"/>
            <a:ext cx="11734800" cy="4876800"/>
          </a:xfrm>
        </p:spPr>
        <p:txBody>
          <a:bodyPr/>
          <a:lstStyle/>
          <a:p>
            <a:r>
              <a:rPr lang="en-US" altLang="zh-CN" sz="3200" dirty="0"/>
              <a:t>Motivation</a:t>
            </a:r>
            <a:endParaRPr lang="en-US" altLang="zh-CN" sz="3200" dirty="0"/>
          </a:p>
          <a:p>
            <a:r>
              <a:rPr lang="en-US" altLang="zh-CN" sz="3200" dirty="0"/>
              <a:t>Background</a:t>
            </a:r>
            <a:endParaRPr lang="en-US" altLang="zh-CN" sz="3200" dirty="0"/>
          </a:p>
          <a:p>
            <a:r>
              <a:rPr lang="en-US" altLang="zh-CN" sz="3200" dirty="0"/>
              <a:t>TSLM basic representation</a:t>
            </a:r>
            <a:endParaRPr lang="en-US" altLang="zh-CN" sz="3200" dirty="0"/>
          </a:p>
          <a:p>
            <a:r>
              <a:rPr lang="en-US" altLang="zh-CN" sz="3200" b="1" u="sng" dirty="0"/>
              <a:t>Generalization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r>
              <a:rPr lang="en-US" altLang="zh-CN" sz="3200" dirty="0"/>
              <a:t>Recursive Language Modeling</a:t>
            </a:r>
            <a:endParaRPr lang="en-US" altLang="zh-CN" sz="3200" dirty="0"/>
          </a:p>
          <a:p>
            <a:r>
              <a:rPr lang="en-US" altLang="zh-CN" sz="3200" dirty="0"/>
              <a:t>Experiment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A Generation of N-Gram Language Mode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1530" y="1348740"/>
                <a:ext cx="10782300" cy="5177790"/>
              </a:xfrm>
            </p:spPr>
            <p:txBody>
              <a:bodyPr/>
              <a:lstStyle/>
              <a:p>
                <a:r>
                  <a:rPr lang="en-US" sz="3200" dirty="0"/>
                  <a:t>N-gram Language Model</a:t>
                </a:r>
              </a:p>
              <a:p>
                <a:pPr lvl="1"/>
                <a:r>
                  <a:rPr lang="en-US" sz="2800" dirty="0"/>
                  <a:t>N-gram language model: estimate the probability distribution of sentences</a:t>
                </a:r>
              </a:p>
              <a:p>
                <a:pPr lvl="1"/>
                <a:r>
                  <a:rPr lang="en-US" sz="2800" dirty="0"/>
                  <a:t>A sentence’s joint probability:</a:t>
                </a:r>
              </a:p>
              <a:p>
                <a:pPr lvl="2"/>
                <a:endParaRPr lang="en-US" sz="2400" dirty="0"/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b="0" dirty="0"/>
              </a:p>
              <a:p>
                <a:pPr lvl="1"/>
                <a:endParaRPr lang="en-US" sz="2600" dirty="0"/>
              </a:p>
              <a:p>
                <a:pPr marL="0" indent="0">
                  <a:buNone/>
                </a:pPr>
                <a:endParaRPr kumimoji="1" lang="en-US" altLang="zh-CN" sz="3200" dirty="0"/>
              </a:p>
              <a:p>
                <a:pPr marL="0" indent="0">
                  <a:buNone/>
                </a:pPr>
                <a:endParaRPr kumimoji="1" lang="en-US" sz="3200" dirty="0"/>
              </a:p>
              <a:p>
                <a:pPr marL="0" indent="0" algn="ctr">
                  <a:buNone/>
                </a:pPr>
                <a:endParaRPr kumimoji="1" lang="en-US" sz="2600" dirty="0"/>
              </a:p>
              <a:p>
                <a:pPr marL="0" indent="0" algn="ctr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530" y="1348740"/>
                <a:ext cx="10782300" cy="5177790"/>
              </a:xfrm>
              <a:blipFill rotWithShape="1">
                <a:blip r:embed="rId1"/>
                <a:stretch>
                  <a:fillRect l="-961" t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381000"/>
            <a:ext cx="10972800" cy="990600"/>
          </a:xfrm>
        </p:spPr>
        <p:txBody>
          <a:bodyPr>
            <a:noAutofit/>
          </a:bodyPr>
          <a:lstStyle/>
          <a:p>
            <a:r>
              <a:rPr lang="en-US" sz="3600" dirty="0"/>
              <a:t>N-Gram Language Model</a:t>
            </a:r>
            <a:endParaRPr lang="en-US" sz="3600" dirty="0"/>
          </a:p>
        </p:txBody>
      </p:sp>
      <p:sp>
        <p:nvSpPr>
          <p:cNvPr id="12291" name="文本框 4"/>
          <p:cNvSpPr txBox="1">
            <a:spLocks noChangeArrowheads="1"/>
          </p:cNvSpPr>
          <p:nvPr/>
        </p:nvSpPr>
        <p:spPr bwMode="auto">
          <a:xfrm>
            <a:off x="1847850" y="4128135"/>
            <a:ext cx="89927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Where the count denotes the frequency statistics  in corpus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0CC24224-DBF7-4C33-9082-B39150FEE0C8}"/>
                  </a:ext>
                </a:extLst>
              </p:cNvPr>
              <p:cNvSpPr txBox="1"/>
              <p:nvPr/>
            </p:nvSpPr>
            <p:spPr>
              <a:xfrm>
                <a:off x="1200839" y="1476260"/>
                <a:ext cx="9320269" cy="223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The conditional probability can be calculated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39" y="1476260"/>
                <a:ext cx="9320269" cy="2230547"/>
              </a:xfrm>
              <a:prstGeom prst="rect">
                <a:avLst/>
              </a:prstGeom>
              <a:blipFill rotWithShape="1">
                <a:blip r:embed="rId1"/>
                <a:stretch>
                  <a:fillRect l="-1504" t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" y="668655"/>
            <a:ext cx="11623040" cy="9118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How to Prove TSLM as a Generalization of N-Gram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1AF88152-FABE-4CF0-851A-70DA654D1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/>
                  <a:t>Three hypotheses</a:t>
                </a:r>
              </a:p>
              <a:p>
                <a:pPr lvl="1"/>
                <a:r>
                  <a:rPr lang="en-US" altLang="zh-CN" sz="3200" dirty="0"/>
                  <a:t>The dimension of vector space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pPr lvl="1"/>
                <a:r>
                  <a:rPr lang="en-US" altLang="zh-CN" sz="3200" dirty="0"/>
                  <a:t>The represent of a word is an one-hot vector</a:t>
                </a:r>
              </a:p>
              <a:p>
                <a:pPr lvl="1"/>
                <a:r>
                  <a:rPr lang="en-US" altLang="zh-CN" sz="3200" dirty="0"/>
                  <a:t>The corpus: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pPr lvl="1"/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52" y="609600"/>
            <a:ext cx="8558784" cy="990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Compute the joint probability</a:t>
            </a:r>
            <a:endParaRPr lang="en-US" dirty="0"/>
          </a:p>
        </p:txBody>
      </p:sp>
      <p:sp>
        <p:nvSpPr>
          <p:cNvPr id="7" name="内容占位符 6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1"/>
            <a:stretch>
              <a:fillRect l="-1855" t="-392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5478" y="3156176"/>
            <a:ext cx="7273925" cy="2305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1" name="文本框 4"/>
          <p:cNvSpPr txBox="1">
            <a:spLocks noChangeArrowheads="1"/>
          </p:cNvSpPr>
          <p:nvPr/>
        </p:nvSpPr>
        <p:spPr bwMode="auto">
          <a:xfrm>
            <a:off x="8992927" y="4849962"/>
            <a:ext cx="8235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00000"/>
                </a:solidFill>
              </a:rPr>
              <a:t>①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 example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1561465"/>
            <a:ext cx="6458585" cy="4876800"/>
          </a:xfrm>
        </p:spPr>
        <p:txBody>
          <a:bodyPr/>
          <a:p>
            <a:r>
              <a:rPr lang="en-US" altLang="zh-CN" sz="2800" dirty="0" smtClean="0">
                <a:sym typeface="+mn-ea"/>
              </a:rPr>
              <a:t>V={A,B,C}</a:t>
            </a:r>
            <a:endParaRPr lang="en-US" altLang="zh-CN" sz="2800" dirty="0" smtClean="0">
              <a:sym typeface="+mn-ea"/>
            </a:endParaRPr>
          </a:p>
          <a:p>
            <a:r>
              <a:rPr lang="zh-CN" altLang="zh-CN" sz="2800"/>
              <a:t>The probability of each combination is one element in the tensor</a:t>
            </a:r>
            <a:endParaRPr lang="zh-CN" altLang="zh-CN" sz="2800"/>
          </a:p>
          <a:p>
            <a:endParaRPr lang="en-US" altLang="zh-CN" sz="2800"/>
          </a:p>
          <a:p>
            <a:r>
              <a:rPr lang="en-US" altLang="zh-CN" sz="2800"/>
              <a:t>S</a:t>
            </a:r>
            <a:r>
              <a:rPr lang="en-US" altLang="zh-CN" sz="2800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 sz="2800"/>
              <a:t>=(B,C,A)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p(S</a:t>
            </a:r>
            <a:r>
              <a:rPr lang="en-US" altLang="zh-CN" sz="2800" baseline="-25000">
                <a:uFillTx/>
                <a:sym typeface="+mn-ea"/>
              </a:rPr>
              <a:t>i</a:t>
            </a:r>
            <a:r>
              <a:rPr lang="en-US" altLang="zh-CN" sz="2800">
                <a:solidFill>
                  <a:schemeClr val="tx1"/>
                </a:solidFill>
                <a:uFillTx/>
                <a:sym typeface="+mn-ea"/>
              </a:rPr>
              <a:t>) = </a:t>
            </a:r>
            <a:endParaRPr lang="en-US" altLang="zh-CN" sz="2800">
              <a:solidFill>
                <a:schemeClr val="tx1"/>
              </a:solidFill>
              <a:uFillTx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62800" y="4544695"/>
          <a:ext cx="1882140" cy="159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627380"/>
                <a:gridCol w="627380"/>
              </a:tblGrid>
              <a:tr h="530860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1724" t="-962" r="-200862" b="-200962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102609" t="-962" r="-102609" b="-200962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200862" t="-962" r="-1724" b="-200962"/>
                      </a:stretch>
                    </a:blipFill>
                  </a:tcPr>
                </a:tc>
              </a:tr>
              <a:tr h="530860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1724" t="-101942" r="-200862" b="-10291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102609" t="-101942" r="-102609" b="-10291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200862" t="-101942" r="-1724" b="-102913"/>
                      </a:stretch>
                    </a:blipFill>
                  </a:tcPr>
                </a:tc>
              </a:tr>
              <a:tr h="530860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1724" t="-200000" r="-200862" b="-192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102609" t="-200000" r="-102609" b="-192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1"/>
                      <a:stretch>
                        <a:fillRect l="-200862" t="-200000" r="-1724" b="-1923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19135" y="2939415"/>
          <a:ext cx="1855470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490"/>
                <a:gridCol w="618490"/>
                <a:gridCol w="618490"/>
              </a:tblGrid>
              <a:tr h="513080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1724" t="-962" r="-200862" b="-200962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102609" t="-962" r="-102609" b="-200962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200862" t="-962" r="-1724" b="-200962"/>
                      </a:stretch>
                    </a:blipFill>
                  </a:tcPr>
                </a:tc>
              </a:tr>
              <a:tr h="513080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1724" t="-101942" r="-200862" b="-10291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102609" t="-101942" r="-102609" b="-10291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200862" t="-101942" r="-1724" b="-102913"/>
                      </a:stretch>
                    </a:blipFill>
                  </a:tcPr>
                </a:tc>
              </a:tr>
              <a:tr h="513080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1724" t="-200000" r="-200862" b="-192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102609" t="-200000" r="-102609" b="-192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2"/>
                      <a:stretch>
                        <a:fillRect l="-200862" t="-200000" r="-1724" b="-1923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391015" y="1346835"/>
          <a:ext cx="1929765" cy="152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255"/>
                <a:gridCol w="643255"/>
                <a:gridCol w="643255"/>
              </a:tblGrid>
              <a:tr h="508635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724" t="-962" r="-200862" b="-200962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02609" t="-962" r="-102609" b="-200962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200862" t="-962" r="-1724" b="-200962"/>
                      </a:stretch>
                    </a:blipFill>
                  </a:tcPr>
                </a:tc>
              </a:tr>
              <a:tr h="508635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724" t="-101942" r="-200862" b="-10291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02609" t="-101942" r="-102609" b="-10291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200862" t="-101942" r="-1724" b="-102913"/>
                      </a:stretch>
                    </a:blipFill>
                  </a:tcPr>
                </a:tc>
              </a:tr>
              <a:tr h="508635"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724" t="-200000" r="-200862" b="-192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02609" t="-200000" r="-102609" b="-192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200862" t="-200000" r="-1724" b="-1923"/>
                      </a:stretch>
                    </a:blip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H="1">
            <a:off x="7162800" y="1346835"/>
            <a:ext cx="2228215" cy="31978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4135120"/>
            <a:ext cx="65722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u="sng" dirty="0"/>
              <a:t>Motivation</a:t>
            </a:r>
            <a:endParaRPr lang="en-US" altLang="zh-CN" sz="3200" b="1" u="sng" dirty="0"/>
          </a:p>
          <a:p>
            <a:r>
              <a:rPr lang="en-US" altLang="zh-CN" sz="3200" dirty="0"/>
              <a:t>Background</a:t>
            </a:r>
            <a:endParaRPr lang="en-US" altLang="zh-CN" sz="3200" dirty="0"/>
          </a:p>
          <a:p>
            <a:r>
              <a:rPr lang="en-US" altLang="zh-CN" sz="3200" dirty="0"/>
              <a:t>TSLM basic representation</a:t>
            </a:r>
            <a:endParaRPr lang="en-US" altLang="zh-CN" sz="3200" dirty="0"/>
          </a:p>
          <a:p>
            <a:r>
              <a:rPr lang="en-US" altLang="zh-CN" sz="3200" dirty="0"/>
              <a:t>Generalization </a:t>
            </a:r>
            <a:endParaRPr lang="en-US" altLang="zh-CN" sz="3200" dirty="0"/>
          </a:p>
          <a:p>
            <a:r>
              <a:rPr lang="en-US" altLang="zh-CN" sz="3200" dirty="0"/>
              <a:t>Recursive Language Modeling</a:t>
            </a:r>
            <a:endParaRPr lang="en-US" altLang="zh-CN" sz="3200" dirty="0"/>
          </a:p>
          <a:p>
            <a:r>
              <a:rPr lang="en-US" altLang="zh-CN" sz="3200" dirty="0"/>
              <a:t>Experiment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0050" y="958850"/>
            <a:ext cx="3721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/>
              <a:t>Vocablary V={A,B,C}</a:t>
            </a:r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220" y="1625305"/>
            <a:ext cx="1416606" cy="1139414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8171" y="1625864"/>
            <a:ext cx="1430713" cy="113941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5779" y="1627992"/>
            <a:ext cx="1416029" cy="113659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45441" y="1979481"/>
            <a:ext cx="2580130" cy="43088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477775" y="4567787"/>
          <a:ext cx="1164837" cy="104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79"/>
                <a:gridCol w="388279"/>
                <a:gridCol w="388279"/>
              </a:tblGrid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563" t="-1754" r="-203125" b="-2052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01563" t="-1754" r="-103125" b="-2052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201563" t="-1754" r="-3125" b="-205263"/>
                      </a:stretch>
                    </a:blipFill>
                  </a:tcPr>
                </a:tc>
              </a:tr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563" t="-100000" r="-203125" b="-101724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01563" t="-100000" r="-103125" b="-101724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201563" t="-100000" r="-3125" b="-101724"/>
                      </a:stretch>
                    </a:blipFill>
                  </a:tcPr>
                </a:tc>
              </a:tr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563" t="-203509" r="-203125" b="-3509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01563" t="-203509" r="-103125" b="-3509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201563" t="-203509" r="-3125" b="-3509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998917" y="3502401"/>
          <a:ext cx="1164837" cy="104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79"/>
                <a:gridCol w="388279"/>
                <a:gridCol w="388279"/>
              </a:tblGrid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563" t="-1754" r="-204688" b="-2052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01563" t="-1754" r="-104688" b="-2052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201563" t="-1754" r="-4688" b="-205263"/>
                      </a:stretch>
                    </a:blipFill>
                  </a:tcPr>
                </a:tc>
              </a:tr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563" t="-100000" r="-204688" b="-101724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01563" t="-100000" r="-104688" b="-101724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201563" t="-100000" r="-4688" b="-101724"/>
                      </a:stretch>
                    </a:blipFill>
                  </a:tcPr>
                </a:tc>
              </a:tr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563" t="-203509" r="-204688" b="-3509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01563" t="-203509" r="-104688" b="-3509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201563" t="-203509" r="-4688" b="-3509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604401" y="2410340"/>
          <a:ext cx="1164837" cy="104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79"/>
                <a:gridCol w="388279"/>
                <a:gridCol w="388279"/>
              </a:tblGrid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563" t="-1754" r="-203125" b="-2052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01563" t="-1754" r="-103125" b="-2052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201563" t="-1754" r="-3125" b="-205263"/>
                      </a:stretch>
                    </a:blipFill>
                  </a:tcPr>
                </a:tc>
              </a:tr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563" t="-100000" r="-203125" b="-101724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01563" t="-100000" r="-103125" b="-101724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201563" t="-100000" r="-3125" b="-101724"/>
                      </a:stretch>
                    </a:blipFill>
                  </a:tcPr>
                </a:tc>
              </a:tr>
              <a:tr h="347491"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563" t="-203509" r="-203125" b="-3509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01563" t="-203509" r="-103125" b="-3509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201563" t="-203509" r="-3125" b="-3509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7940183" y="4526132"/>
          <a:ext cx="1109901" cy="99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967"/>
                <a:gridCol w="369967"/>
                <a:gridCol w="369967"/>
              </a:tblGrid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639" t="-1818" r="-203279" b="-20181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01639" t="-1818" r="-103279" b="-20181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201639" t="-1818" r="-3279" b="-201818"/>
                      </a:stretch>
                    </a:blipFill>
                  </a:tcPr>
                </a:tc>
              </a:tr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639" t="-103704" r="-203279" b="-10555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01639" t="-103704" r="-103279" b="-10555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201639" t="-103704" r="-3279" b="-105556"/>
                      </a:stretch>
                    </a:blipFill>
                  </a:tcPr>
                </a:tc>
              </a:tr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639" t="-200000" r="-203279" b="-363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01639" t="-200000" r="-103279" b="-363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201639" t="-200000" r="-3279" b="-3636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444220" y="3501664"/>
          <a:ext cx="1109901" cy="99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967"/>
                <a:gridCol w="369967"/>
                <a:gridCol w="369967"/>
              </a:tblGrid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3279" t="-1818" r="-203279" b="-20181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103279" t="-1818" r="-103279" b="-20181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203279" t="-1818" r="-3279" b="-201818"/>
                      </a:stretch>
                    </a:blipFill>
                  </a:tcPr>
                </a:tc>
              </a:tr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3279" t="-103704" r="-203279" b="-10555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103279" t="-103704" r="-103279" b="-10555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203279" t="-103704" r="-3279" b="-105556"/>
                      </a:stretch>
                    </a:blipFill>
                  </a:tcPr>
                </a:tc>
              </a:tr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3279" t="-200000" r="-203279" b="-363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103279" t="-200000" r="-103279" b="-363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203279" t="-200000" r="-3279" b="-3636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8983332" y="2442578"/>
          <a:ext cx="1109901" cy="99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967"/>
                <a:gridCol w="369967"/>
                <a:gridCol w="369967"/>
              </a:tblGrid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639" t="-1818" r="-203279" b="-20181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01639" t="-1818" r="-103279" b="-20181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201639" t="-1818" r="-3279" b="-201818"/>
                      </a:stretch>
                    </a:blipFill>
                  </a:tcPr>
                </a:tc>
              </a:tr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639" t="-103704" r="-203279" b="-10555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01639" t="-103704" r="-103279" b="-10555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201639" t="-103704" r="-3279" b="-105556"/>
                      </a:stretch>
                    </a:blipFill>
                  </a:tcPr>
                </a:tc>
              </a:tr>
              <a:tr h="331105"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639" t="-200000" r="-203279" b="-363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01639" t="-200000" r="-103279" b="-3636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201639" t="-200000" r="-3279" b="-3636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41" name="文本框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1506" y="5679730"/>
            <a:ext cx="314571" cy="430887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4" name="矩形 4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04379" y="5633564"/>
            <a:ext cx="604653" cy="5232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5" name="文本框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7552" y="3819843"/>
            <a:ext cx="3842847" cy="430887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6868" y="430371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Compute the joint probability</a:t>
            </a:r>
            <a:endParaRPr lang="en-US" dirty="0"/>
          </a:p>
        </p:txBody>
      </p:sp>
      <p:sp>
        <p:nvSpPr>
          <p:cNvPr id="6" name="内容占位符 5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97535" y="1208405"/>
            <a:ext cx="10709275" cy="6318885"/>
          </a:xfrm>
          <a:blipFill>
            <a:blip r:embed="rId1"/>
            <a:stretch>
              <a:fillRect l="-110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88137" y="853227"/>
            <a:ext cx="10153128" cy="5904655"/>
          </a:xfrm>
          <a:blipFill>
            <a:blip r:embed="rId1"/>
            <a:stretch>
              <a:fillRect l="-1080" t="-165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56005" y="1246190"/>
            <a:ext cx="8229600" cy="5851525"/>
          </a:xfrm>
          <a:blipFill>
            <a:blip r:embed="rId1"/>
            <a:stretch>
              <a:fillRect l="-2000" t="-2607" r="-170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矩形: 圆角 1"/>
          <p:cNvSpPr/>
          <p:nvPr/>
        </p:nvSpPr>
        <p:spPr>
          <a:xfrm>
            <a:off x="3190558" y="4574223"/>
            <a:ext cx="4537075" cy="1511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60" name="文本框 3"/>
          <p:cNvSpPr txBox="1">
            <a:spLocks noChangeArrowheads="1"/>
          </p:cNvSpPr>
          <p:nvPr/>
        </p:nvSpPr>
        <p:spPr bwMode="auto">
          <a:xfrm>
            <a:off x="7135019" y="5512646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5402" y="435610"/>
            <a:ext cx="8558784" cy="990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Compute the conditional probability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9465" y="1519978"/>
            <a:ext cx="9372600" cy="5649491"/>
          </a:xfrm>
          <a:prstGeom prst="rect">
            <a:avLst/>
          </a:prstGeom>
          <a:blipFill>
            <a:blip r:embed="rId1"/>
            <a:stretch>
              <a:fillRect l="-1496" t="-1510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7330" indent="-227330" algn="l" defTabSz="912495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530" indent="-227330" algn="l" defTabSz="912495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730" indent="-227330" algn="l" defTabSz="912495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930" indent="-227330" algn="l" defTabSz="912495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7330" algn="l" defTabSz="912495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Motivation</a:t>
            </a:r>
            <a:endParaRPr lang="en-US" altLang="zh-CN" sz="3200" dirty="0"/>
          </a:p>
          <a:p>
            <a:r>
              <a:rPr lang="en-US" altLang="zh-CN" sz="3200" dirty="0"/>
              <a:t>Background</a:t>
            </a:r>
            <a:endParaRPr lang="en-US" altLang="zh-CN" sz="3200" dirty="0"/>
          </a:p>
          <a:p>
            <a:r>
              <a:rPr lang="en-US" altLang="zh-CN" sz="3200" dirty="0"/>
              <a:t>TSLM basic representation</a:t>
            </a:r>
            <a:endParaRPr lang="en-US" altLang="zh-CN" sz="3200" dirty="0"/>
          </a:p>
          <a:p>
            <a:r>
              <a:rPr lang="en-US" altLang="zh-CN" sz="3200" dirty="0"/>
              <a:t>Generalization </a:t>
            </a:r>
            <a:endParaRPr lang="en-US" altLang="zh-CN" sz="3200" dirty="0"/>
          </a:p>
          <a:p>
            <a:r>
              <a:rPr lang="en-US" altLang="zh-CN" sz="3200" b="1" u="sng" dirty="0"/>
              <a:t>Recursive Language Modeling</a:t>
            </a:r>
            <a:endParaRPr lang="en-US" altLang="zh-CN" sz="3200" b="1" u="sng" dirty="0"/>
          </a:p>
          <a:p>
            <a:r>
              <a:rPr lang="en-US" altLang="zh-CN" sz="3200" dirty="0"/>
              <a:t>Experiment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Recursive Language Modeling</a:t>
            </a:r>
            <a:endParaRPr lang="zh-CN" altLang="en-US"/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911424" y="1412776"/>
            <a:ext cx="8795320" cy="4857403"/>
          </a:xfrm>
          <a:blipFill>
            <a:blip r:embed="rId1"/>
            <a:stretch>
              <a:fillRect l="-1248" t="-2133" r="-90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05"/>
          <p:cNvGrpSpPr/>
          <p:nvPr/>
        </p:nvGrpSpPr>
        <p:grpSpPr bwMode="auto">
          <a:xfrm>
            <a:off x="1605915" y="1635125"/>
            <a:ext cx="8144510" cy="3881755"/>
            <a:chOff x="544492" y="1285335"/>
            <a:chExt cx="8754783" cy="4390846"/>
          </a:xfrm>
        </p:grpSpPr>
        <p:sp>
          <p:nvSpPr>
            <p:cNvPr id="207" name="等腰三角形 206"/>
            <p:cNvSpPr/>
            <p:nvPr/>
          </p:nvSpPr>
          <p:spPr>
            <a:xfrm>
              <a:off x="4367865" y="1698300"/>
              <a:ext cx="308097" cy="259426"/>
            </a:xfrm>
            <a:prstGeom prst="triangle">
              <a:avLst/>
            </a:prstGeom>
            <a:solidFill>
              <a:srgbClr val="8FAADC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91994" y="2377752"/>
              <a:ext cx="257984" cy="25236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5175229" y="1705360"/>
              <a:ext cx="257984" cy="252367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36" name="直接连接符 209"/>
            <p:cNvCxnSpPr>
              <a:cxnSpLocks noChangeShapeType="1"/>
              <a:stCxn id="207" idx="3"/>
              <a:endCxn id="208" idx="0"/>
            </p:cNvCxnSpPr>
            <p:nvPr/>
          </p:nvCxnSpPr>
          <p:spPr bwMode="auto">
            <a:xfrm>
              <a:off x="4521644" y="1957503"/>
              <a:ext cx="0" cy="41972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直接连接符 210"/>
            <p:cNvCxnSpPr>
              <a:cxnSpLocks noChangeShapeType="1"/>
              <a:stCxn id="208" idx="4"/>
            </p:cNvCxnSpPr>
            <p:nvPr/>
          </p:nvCxnSpPr>
          <p:spPr bwMode="auto">
            <a:xfrm>
              <a:off x="4521644" y="2630100"/>
              <a:ext cx="0" cy="41950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8" name="直接连接符 211"/>
            <p:cNvCxnSpPr>
              <a:cxnSpLocks noChangeShapeType="1"/>
              <a:stCxn id="207" idx="5"/>
              <a:endCxn id="209" idx="2"/>
            </p:cNvCxnSpPr>
            <p:nvPr/>
          </p:nvCxnSpPr>
          <p:spPr bwMode="auto">
            <a:xfrm>
              <a:off x="4598409" y="1827739"/>
              <a:ext cx="576576" cy="3327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" name="等腰三角形 212"/>
            <p:cNvSpPr/>
            <p:nvPr/>
          </p:nvSpPr>
          <p:spPr>
            <a:xfrm>
              <a:off x="5969599" y="1705360"/>
              <a:ext cx="308097" cy="259426"/>
            </a:xfrm>
            <a:prstGeom prst="triangle">
              <a:avLst/>
            </a:prstGeom>
            <a:solidFill>
              <a:srgbClr val="8FAADC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995584" y="2383047"/>
              <a:ext cx="257984" cy="254133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41" name="直接连接符 214"/>
            <p:cNvCxnSpPr>
              <a:cxnSpLocks noChangeShapeType="1"/>
              <a:stCxn id="213" idx="3"/>
              <a:endCxn id="214" idx="0"/>
            </p:cNvCxnSpPr>
            <p:nvPr/>
          </p:nvCxnSpPr>
          <p:spPr bwMode="auto">
            <a:xfrm>
              <a:off x="6123887" y="1964158"/>
              <a:ext cx="0" cy="41972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直接连接符 215"/>
            <p:cNvCxnSpPr>
              <a:cxnSpLocks noChangeShapeType="1"/>
              <a:stCxn id="214" idx="4"/>
            </p:cNvCxnSpPr>
            <p:nvPr/>
          </p:nvCxnSpPr>
          <p:spPr bwMode="auto">
            <a:xfrm>
              <a:off x="6123887" y="2636754"/>
              <a:ext cx="0" cy="412845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直接连接符 216"/>
            <p:cNvCxnSpPr>
              <a:cxnSpLocks noChangeShapeType="1"/>
              <a:stCxn id="213" idx="5"/>
            </p:cNvCxnSpPr>
            <p:nvPr/>
          </p:nvCxnSpPr>
          <p:spPr bwMode="auto">
            <a:xfrm flipV="1">
              <a:off x="6200652" y="1831066"/>
              <a:ext cx="575507" cy="3328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等腰三角形 217"/>
            <p:cNvSpPr/>
            <p:nvPr/>
          </p:nvSpPr>
          <p:spPr>
            <a:xfrm>
              <a:off x="8053894" y="1705360"/>
              <a:ext cx="306242" cy="259426"/>
            </a:xfrm>
            <a:prstGeom prst="triangle">
              <a:avLst/>
            </a:prstGeom>
            <a:solidFill>
              <a:srgbClr val="8FAADC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078023" y="2383047"/>
              <a:ext cx="257984" cy="254133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27849" y="1710654"/>
              <a:ext cx="257984" cy="254133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47" name="直接连接符 220"/>
            <p:cNvCxnSpPr>
              <a:cxnSpLocks noChangeShapeType="1"/>
              <a:stCxn id="218" idx="3"/>
              <a:endCxn id="219" idx="0"/>
            </p:cNvCxnSpPr>
            <p:nvPr/>
          </p:nvCxnSpPr>
          <p:spPr bwMode="auto">
            <a:xfrm>
              <a:off x="8207348" y="1964158"/>
              <a:ext cx="0" cy="41972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直接连接符 221"/>
            <p:cNvCxnSpPr>
              <a:cxnSpLocks noChangeShapeType="1"/>
              <a:stCxn id="219" idx="4"/>
            </p:cNvCxnSpPr>
            <p:nvPr/>
          </p:nvCxnSpPr>
          <p:spPr bwMode="auto">
            <a:xfrm flipH="1">
              <a:off x="8207348" y="2636754"/>
              <a:ext cx="1" cy="412845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9" name="直接连接符 222"/>
            <p:cNvCxnSpPr>
              <a:cxnSpLocks noChangeShapeType="1"/>
              <a:stCxn id="218" idx="5"/>
              <a:endCxn id="220" idx="2"/>
            </p:cNvCxnSpPr>
            <p:nvPr/>
          </p:nvCxnSpPr>
          <p:spPr bwMode="auto">
            <a:xfrm>
              <a:off x="8284112" y="1834394"/>
              <a:ext cx="543140" cy="3327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0" name="直接连接符 223"/>
            <p:cNvCxnSpPr>
              <a:cxnSpLocks noChangeShapeType="1"/>
              <a:stCxn id="209" idx="6"/>
              <a:endCxn id="213" idx="1"/>
            </p:cNvCxnSpPr>
            <p:nvPr/>
          </p:nvCxnSpPr>
          <p:spPr bwMode="auto">
            <a:xfrm>
              <a:off x="5432903" y="1831066"/>
              <a:ext cx="614219" cy="3328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1" name="直接连接符 224"/>
            <p:cNvCxnSpPr>
              <a:cxnSpLocks noChangeShapeType="1"/>
              <a:endCxn id="218" idx="1"/>
            </p:cNvCxnSpPr>
            <p:nvPr/>
          </p:nvCxnSpPr>
          <p:spPr bwMode="auto">
            <a:xfrm>
              <a:off x="7515295" y="1831066"/>
              <a:ext cx="615289" cy="3328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41316" y="2383667"/>
              <a:ext cx="268079" cy="344707"/>
            </a:xfrm>
            <a:prstGeom prst="rect">
              <a:avLst/>
            </a:prstGeom>
            <a:blipFill>
              <a:blip r:embed="rId1"/>
              <a:stretch>
                <a:fillRect l="-21053" r="-1842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27" name="文本框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06728" y="1711283"/>
              <a:ext cx="349298" cy="344707"/>
            </a:xfrm>
            <a:prstGeom prst="rect">
              <a:avLst/>
            </a:prstGeom>
            <a:blipFill>
              <a:blip r:embed="rId2"/>
              <a:stretch>
                <a:fillRect l="-16327" r="-1224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28" name="文本框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46352" y="1742200"/>
              <a:ext cx="229976" cy="344707"/>
            </a:xfrm>
            <a:prstGeom prst="rect">
              <a:avLst/>
            </a:prstGeom>
            <a:blipFill>
              <a:blip r:embed="rId3"/>
              <a:stretch>
                <a:fillRect l="-28125" r="-2187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29" name="文本框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48593" y="1752814"/>
              <a:ext cx="229976" cy="344707"/>
            </a:xfrm>
            <a:prstGeom prst="rect">
              <a:avLst/>
            </a:prstGeom>
            <a:blipFill>
              <a:blip r:embed="rId4"/>
              <a:stretch>
                <a:fillRect l="-28125" r="-2187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0" name="文本框 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32286" y="1752814"/>
              <a:ext cx="229976" cy="344707"/>
            </a:xfrm>
            <a:prstGeom prst="rect">
              <a:avLst/>
            </a:prstGeom>
            <a:blipFill>
              <a:blip r:embed="rId5"/>
              <a:stretch>
                <a:fillRect l="-27273" r="-1818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1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43557" y="2392578"/>
              <a:ext cx="268079" cy="344707"/>
            </a:xfrm>
            <a:prstGeom prst="rect">
              <a:avLst/>
            </a:prstGeom>
            <a:blipFill>
              <a:blip r:embed="rId6"/>
              <a:stretch>
                <a:fillRect l="-21053" r="-1842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2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19747" y="2399229"/>
              <a:ext cx="268079" cy="344707"/>
            </a:xfrm>
            <a:prstGeom prst="rect">
              <a:avLst/>
            </a:prstGeom>
            <a:blipFill>
              <a:blip r:embed="rId7"/>
              <a:stretch>
                <a:fillRect l="-21053" r="-1842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3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868830" y="1704186"/>
              <a:ext cx="226713" cy="344707"/>
            </a:xfrm>
            <a:prstGeom prst="rect">
              <a:avLst/>
            </a:prstGeom>
            <a:blipFill>
              <a:blip r:embed="rId8"/>
              <a:stretch>
                <a:fillRect l="-29032" r="-2903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2560" name="圆角矩形 61"/>
            <p:cNvSpPr>
              <a:spLocks noChangeArrowheads="1"/>
            </p:cNvSpPr>
            <p:nvPr/>
          </p:nvSpPr>
          <p:spPr bwMode="auto">
            <a:xfrm>
              <a:off x="3598872" y="1408988"/>
              <a:ext cx="5576774" cy="1448759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3699703" y="1705360"/>
              <a:ext cx="257985" cy="252367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62" name="直接连接符 235"/>
            <p:cNvCxnSpPr>
              <a:cxnSpLocks noChangeShapeType="1"/>
              <a:stCxn id="235" idx="6"/>
              <a:endCxn id="207" idx="1"/>
            </p:cNvCxnSpPr>
            <p:nvPr/>
          </p:nvCxnSpPr>
          <p:spPr bwMode="auto">
            <a:xfrm flipV="1">
              <a:off x="3956889" y="1827739"/>
              <a:ext cx="487990" cy="3327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文本框 3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30925" y="1704186"/>
              <a:ext cx="236657" cy="344707"/>
            </a:xfrm>
            <a:prstGeom prst="rect">
              <a:avLst/>
            </a:prstGeom>
            <a:blipFill>
              <a:blip r:embed="rId9"/>
              <a:stretch>
                <a:fillRect l="-27273" r="-2424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6931011" y="1698300"/>
              <a:ext cx="484417" cy="799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kern="0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CN" altLang="en-US" sz="40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2565" name="组合 238"/>
            <p:cNvGrpSpPr/>
            <p:nvPr/>
          </p:nvGrpSpPr>
          <p:grpSpPr bwMode="auto">
            <a:xfrm>
              <a:off x="748652" y="1765363"/>
              <a:ext cx="1711238" cy="815449"/>
              <a:chOff x="748652" y="1765363"/>
              <a:chExt cx="1711238" cy="815449"/>
            </a:xfrm>
          </p:grpSpPr>
          <p:sp>
            <p:nvSpPr>
              <p:cNvPr id="298" name="圆角矩形 82"/>
              <p:cNvSpPr/>
              <p:nvPr/>
            </p:nvSpPr>
            <p:spPr>
              <a:xfrm rot="10800000">
                <a:off x="748652" y="1765363"/>
                <a:ext cx="1711238" cy="441202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2625" name="组合 298"/>
              <p:cNvGrpSpPr/>
              <p:nvPr/>
            </p:nvGrpSpPr>
            <p:grpSpPr bwMode="auto">
              <a:xfrm>
                <a:off x="889999" y="2164210"/>
                <a:ext cx="1395263" cy="416603"/>
                <a:chOff x="7857911" y="1268639"/>
                <a:chExt cx="1525708" cy="455549"/>
              </a:xfrm>
            </p:grpSpPr>
            <p:cxnSp>
              <p:nvCxnSpPr>
                <p:cNvPr id="22627" name="直接连接符 30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9383618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28" name="直接连接符 3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8364577" y="1305773"/>
                  <a:ext cx="296" cy="351381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29" name="直接连接符 302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861829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30" name="直接连接符 30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810916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31" name="直接连接符 30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785791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06" name="文本框 305"/>
                <p:cNvSpPr txBox="1"/>
                <p:nvPr/>
              </p:nvSpPr>
              <p:spPr>
                <a:xfrm>
                  <a:off x="8817561" y="1268639"/>
                  <a:ext cx="302399" cy="45554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…</a:t>
                  </a:r>
                  <a:endParaRPr lang="zh-CN" altLang="en-US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300" name="矩形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17" y="1787568"/>
                <a:ext cx="593035" cy="5745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p:grpSp>
        <p:sp>
          <p:nvSpPr>
            <p:cNvPr id="240" name="等腰三角形 239"/>
            <p:cNvSpPr/>
            <p:nvPr/>
          </p:nvSpPr>
          <p:spPr>
            <a:xfrm>
              <a:off x="2827380" y="4191976"/>
              <a:ext cx="274689" cy="277076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67" name="直接连接符 240"/>
            <p:cNvCxnSpPr>
              <a:cxnSpLocks noChangeShapeType="1"/>
              <a:stCxn id="290" idx="1"/>
              <a:endCxn id="240" idx="1"/>
            </p:cNvCxnSpPr>
            <p:nvPr/>
          </p:nvCxnSpPr>
          <p:spPr bwMode="auto">
            <a:xfrm>
              <a:off x="2494970" y="4329135"/>
              <a:ext cx="400879" cy="1066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2" name="椭圆 241"/>
            <p:cNvSpPr/>
            <p:nvPr/>
          </p:nvSpPr>
          <p:spPr>
            <a:xfrm>
              <a:off x="2827380" y="4834366"/>
              <a:ext cx="272834" cy="28237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3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79252" y="4845635"/>
              <a:ext cx="268079" cy="344707"/>
            </a:xfrm>
            <a:prstGeom prst="rect">
              <a:avLst/>
            </a:prstGeom>
            <a:blipFill>
              <a:blip r:embed="rId11"/>
              <a:stretch>
                <a:fillRect l="-21053" r="-1842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2570" name="直接连接符 243"/>
            <p:cNvCxnSpPr>
              <a:cxnSpLocks noChangeShapeType="1"/>
              <a:stCxn id="240" idx="5"/>
              <a:endCxn id="245" idx="2"/>
            </p:cNvCxnSpPr>
            <p:nvPr/>
          </p:nvCxnSpPr>
          <p:spPr bwMode="auto">
            <a:xfrm flipV="1">
              <a:off x="3033500" y="4328021"/>
              <a:ext cx="377365" cy="218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椭圆 244"/>
            <p:cNvSpPr/>
            <p:nvPr/>
          </p:nvSpPr>
          <p:spPr>
            <a:xfrm>
              <a:off x="3410166" y="4186682"/>
              <a:ext cx="272834" cy="28237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6" name="文本框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83083" y="4238353"/>
              <a:ext cx="229976" cy="344707"/>
            </a:xfrm>
            <a:prstGeom prst="rect">
              <a:avLst/>
            </a:prstGeom>
            <a:blipFill>
              <a:blip r:embed="rId12"/>
              <a:stretch>
                <a:fillRect l="-28125" r="-2187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7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56140" y="4193714"/>
              <a:ext cx="226713" cy="344707"/>
            </a:xfrm>
            <a:prstGeom prst="rect">
              <a:avLst/>
            </a:prstGeom>
            <a:blipFill>
              <a:blip r:embed="rId13"/>
              <a:stretch>
                <a:fillRect l="-28125" r="-25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2574" name="直接连接符 247"/>
            <p:cNvCxnSpPr>
              <a:cxnSpLocks noChangeShapeType="1"/>
              <a:endCxn id="242" idx="4"/>
            </p:cNvCxnSpPr>
            <p:nvPr/>
          </p:nvCxnSpPr>
          <p:spPr bwMode="auto">
            <a:xfrm flipV="1">
              <a:off x="2963269" y="5116066"/>
              <a:ext cx="0" cy="36568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5" name="圆角矩形 151"/>
            <p:cNvSpPr>
              <a:spLocks noChangeArrowheads="1"/>
            </p:cNvSpPr>
            <p:nvPr/>
          </p:nvSpPr>
          <p:spPr bwMode="auto">
            <a:xfrm>
              <a:off x="721241" y="3970815"/>
              <a:ext cx="3059453" cy="70173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76" name="组合 249"/>
            <p:cNvGrpSpPr/>
            <p:nvPr/>
          </p:nvGrpSpPr>
          <p:grpSpPr bwMode="auto">
            <a:xfrm>
              <a:off x="784517" y="4053508"/>
              <a:ext cx="1710453" cy="850642"/>
              <a:chOff x="5638587" y="2280543"/>
              <a:chExt cx="1870364" cy="930169"/>
            </a:xfrm>
          </p:grpSpPr>
          <p:sp>
            <p:nvSpPr>
              <p:cNvPr id="290" name="圆角矩形 168"/>
              <p:cNvSpPr/>
              <p:nvPr/>
            </p:nvSpPr>
            <p:spPr>
              <a:xfrm rot="10800000">
                <a:off x="5637931" y="2341256"/>
                <a:ext cx="1871222" cy="482451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2617" name="组合 290"/>
              <p:cNvGrpSpPr/>
              <p:nvPr/>
            </p:nvGrpSpPr>
            <p:grpSpPr bwMode="auto">
              <a:xfrm>
                <a:off x="5792281" y="2814438"/>
                <a:ext cx="1525708" cy="396274"/>
                <a:chOff x="7857911" y="1305773"/>
                <a:chExt cx="1525708" cy="396274"/>
              </a:xfrm>
            </p:grpSpPr>
            <p:cxnSp>
              <p:nvCxnSpPr>
                <p:cNvPr id="22619" name="直接连接符 292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9383618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20" name="直接连接符 29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364577" y="1305773"/>
                  <a:ext cx="296" cy="351381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21" name="直接连接符 29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810916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22" name="直接连接符 295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785791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" name="文本框 296"/>
                <p:cNvSpPr txBox="1"/>
                <p:nvPr/>
              </p:nvSpPr>
              <p:spPr>
                <a:xfrm>
                  <a:off x="8667585" y="1336269"/>
                  <a:ext cx="302400" cy="36666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…</a:t>
                  </a:r>
                  <a:endParaRPr lang="zh-CN" altLang="en-US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92" name="矩形 2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2" y="2280543"/>
                <a:ext cx="1033390" cy="6766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p:grpSp>
        <p:sp>
          <p:nvSpPr>
            <p:cNvPr id="22577" name="圆角矩形 187"/>
            <p:cNvSpPr>
              <a:spLocks noChangeArrowheads="1"/>
            </p:cNvSpPr>
            <p:nvPr/>
          </p:nvSpPr>
          <p:spPr bwMode="auto">
            <a:xfrm>
              <a:off x="2434404" y="4625482"/>
              <a:ext cx="1048709" cy="62360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2419059" y="4580234"/>
              <a:ext cx="1080196" cy="1553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79" name="直接连接符 252"/>
            <p:cNvCxnSpPr>
              <a:cxnSpLocks noChangeShapeType="1"/>
              <a:stCxn id="242" idx="0"/>
              <a:endCxn id="240" idx="3"/>
            </p:cNvCxnSpPr>
            <p:nvPr/>
          </p:nvCxnSpPr>
          <p:spPr bwMode="auto">
            <a:xfrm flipV="1">
              <a:off x="2963270" y="4468808"/>
              <a:ext cx="1404" cy="36568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4" name="等腰三角形 253"/>
            <p:cNvSpPr/>
            <p:nvPr/>
          </p:nvSpPr>
          <p:spPr>
            <a:xfrm>
              <a:off x="8120710" y="4140797"/>
              <a:ext cx="272834" cy="275310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81" name="直接连接符 254"/>
            <p:cNvCxnSpPr>
              <a:cxnSpLocks noChangeShapeType="1"/>
              <a:stCxn id="265" idx="6"/>
              <a:endCxn id="254" idx="1"/>
            </p:cNvCxnSpPr>
            <p:nvPr/>
          </p:nvCxnSpPr>
          <p:spPr bwMode="auto">
            <a:xfrm>
              <a:off x="7788747" y="4277001"/>
              <a:ext cx="400486" cy="1417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" name="椭圆 255"/>
            <p:cNvSpPr/>
            <p:nvPr/>
          </p:nvSpPr>
          <p:spPr>
            <a:xfrm>
              <a:off x="8120710" y="4783187"/>
              <a:ext cx="270977" cy="28237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7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79092" y="4813386"/>
              <a:ext cx="268079" cy="344707"/>
            </a:xfrm>
            <a:prstGeom prst="rect">
              <a:avLst/>
            </a:prstGeom>
            <a:blipFill>
              <a:blip r:embed="rId15"/>
              <a:stretch>
                <a:fillRect l="-24324" r="-1891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2584" name="直接连接符 257"/>
            <p:cNvCxnSpPr>
              <a:cxnSpLocks noChangeShapeType="1"/>
              <a:stCxn id="254" idx="5"/>
              <a:endCxn id="259" idx="2"/>
            </p:cNvCxnSpPr>
            <p:nvPr/>
          </p:nvCxnSpPr>
          <p:spPr bwMode="auto">
            <a:xfrm flipV="1">
              <a:off x="8325480" y="4277001"/>
              <a:ext cx="378448" cy="1417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9" name="椭圆 258"/>
            <p:cNvSpPr/>
            <p:nvPr/>
          </p:nvSpPr>
          <p:spPr>
            <a:xfrm>
              <a:off x="8703496" y="4135502"/>
              <a:ext cx="272834" cy="28237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" name="文本框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76144" y="4187333"/>
              <a:ext cx="229976" cy="344707"/>
            </a:xfrm>
            <a:prstGeom prst="rect">
              <a:avLst/>
            </a:prstGeom>
            <a:blipFill>
              <a:blip r:embed="rId16"/>
              <a:stretch>
                <a:fillRect l="-27273" r="-1818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1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749203" y="4142696"/>
              <a:ext cx="226713" cy="344707"/>
            </a:xfrm>
            <a:prstGeom prst="rect">
              <a:avLst/>
            </a:prstGeom>
            <a:blipFill>
              <a:blip r:embed="rId17"/>
              <a:stretch>
                <a:fillRect l="-28125" r="-25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2588" name="直接连接符 261"/>
            <p:cNvCxnSpPr>
              <a:cxnSpLocks noChangeShapeType="1"/>
              <a:endCxn id="256" idx="4"/>
            </p:cNvCxnSpPr>
            <p:nvPr/>
          </p:nvCxnSpPr>
          <p:spPr bwMode="auto">
            <a:xfrm flipV="1">
              <a:off x="8256332" y="5065046"/>
              <a:ext cx="0" cy="36568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9" name="圆角矩形 199"/>
            <p:cNvSpPr>
              <a:spLocks noChangeArrowheads="1"/>
            </p:cNvSpPr>
            <p:nvPr/>
          </p:nvSpPr>
          <p:spPr bwMode="auto">
            <a:xfrm>
              <a:off x="4896077" y="3919795"/>
              <a:ext cx="4177680" cy="69703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90" name="组合 263"/>
            <p:cNvGrpSpPr/>
            <p:nvPr/>
          </p:nvGrpSpPr>
          <p:grpSpPr bwMode="auto">
            <a:xfrm>
              <a:off x="5070749" y="4052830"/>
              <a:ext cx="1434463" cy="766463"/>
              <a:chOff x="5638587" y="2341036"/>
              <a:chExt cx="1568572" cy="838120"/>
            </a:xfrm>
          </p:grpSpPr>
          <p:sp>
            <p:nvSpPr>
              <p:cNvPr id="283" name="圆角矩形 204"/>
              <p:cNvSpPr/>
              <p:nvPr/>
            </p:nvSpPr>
            <p:spPr>
              <a:xfrm rot="10800000">
                <a:off x="5639181" y="2340737"/>
                <a:ext cx="1568823" cy="48052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2610" name="组合 283"/>
              <p:cNvGrpSpPr/>
              <p:nvPr/>
            </p:nvGrpSpPr>
            <p:grpSpPr bwMode="auto">
              <a:xfrm>
                <a:off x="5792281" y="2810535"/>
                <a:ext cx="1294531" cy="368621"/>
                <a:chOff x="7857911" y="1301870"/>
                <a:chExt cx="1294531" cy="368621"/>
              </a:xfrm>
            </p:grpSpPr>
            <p:cxnSp>
              <p:nvCxnSpPr>
                <p:cNvPr id="22611" name="直接连接符 28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9152441" y="1305773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12" name="直接连接符 28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364577" y="1305773"/>
                  <a:ext cx="296" cy="351381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13" name="直接连接符 286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810916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14" name="直接连接符 287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7857911" y="1318821"/>
                  <a:ext cx="1" cy="330548"/>
                </a:xfrm>
                <a:prstGeom prst="line">
                  <a:avLst/>
                </a:prstGeom>
                <a:noFill/>
                <a:ln w="15875" algn="ctr">
                  <a:solidFill>
                    <a:srgbClr val="0070C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9" name="文本框 288"/>
                <p:cNvSpPr txBox="1"/>
                <p:nvPr/>
              </p:nvSpPr>
              <p:spPr>
                <a:xfrm>
                  <a:off x="8553153" y="1301013"/>
                  <a:ext cx="304429" cy="36859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…</a:t>
                  </a:r>
                  <a:endParaRPr lang="zh-CN" altLang="en-US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265" name="椭圆 264"/>
            <p:cNvSpPr/>
            <p:nvPr/>
          </p:nvSpPr>
          <p:spPr>
            <a:xfrm>
              <a:off x="7530500" y="4151386"/>
              <a:ext cx="257985" cy="252367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6" name="文本框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552134" y="4158611"/>
              <a:ext cx="349298" cy="344707"/>
            </a:xfrm>
            <a:prstGeom prst="rect">
              <a:avLst/>
            </a:prstGeom>
            <a:blipFill>
              <a:blip r:embed="rId18"/>
              <a:stretch>
                <a:fillRect l="-16327" r="-1224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7" name="矩形 26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71363" y="4032600"/>
              <a:ext cx="1310963" cy="618797"/>
            </a:xfrm>
            <a:prstGeom prst="rect">
              <a:avLst/>
            </a:prstGeom>
            <a:blipFill>
              <a:blip r:embed="rId1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8" name="等腰三角形 267"/>
            <p:cNvSpPr/>
            <p:nvPr/>
          </p:nvSpPr>
          <p:spPr>
            <a:xfrm>
              <a:off x="6921730" y="4140797"/>
              <a:ext cx="270977" cy="275310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95" name="直接连接符 268"/>
            <p:cNvCxnSpPr>
              <a:cxnSpLocks noChangeShapeType="1"/>
              <a:stCxn id="268" idx="5"/>
              <a:endCxn id="265" idx="2"/>
            </p:cNvCxnSpPr>
            <p:nvPr/>
          </p:nvCxnSpPr>
          <p:spPr bwMode="auto">
            <a:xfrm flipV="1">
              <a:off x="7125395" y="4277001"/>
              <a:ext cx="405436" cy="1064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直接连接符 269"/>
            <p:cNvCxnSpPr>
              <a:cxnSpLocks noChangeShapeType="1"/>
              <a:stCxn id="283" idx="1"/>
              <a:endCxn id="268" idx="1"/>
            </p:cNvCxnSpPr>
            <p:nvPr/>
          </p:nvCxnSpPr>
          <p:spPr bwMode="auto">
            <a:xfrm>
              <a:off x="6505212" y="4273134"/>
              <a:ext cx="483936" cy="493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1" name="椭圆 270"/>
            <p:cNvSpPr/>
            <p:nvPr/>
          </p:nvSpPr>
          <p:spPr>
            <a:xfrm>
              <a:off x="6925442" y="4783187"/>
              <a:ext cx="272834" cy="28237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2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984979" y="4813386"/>
              <a:ext cx="176433" cy="344707"/>
            </a:xfrm>
            <a:prstGeom prst="rect">
              <a:avLst/>
            </a:prstGeom>
            <a:blipFill>
              <a:blip r:embed="rId20"/>
              <a:stretch>
                <a:fillRect l="-52000" r="-6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2599" name="直接连接符 272"/>
            <p:cNvCxnSpPr>
              <a:cxnSpLocks noChangeShapeType="1"/>
              <a:endCxn id="271" idx="4"/>
            </p:cNvCxnSpPr>
            <p:nvPr/>
          </p:nvCxnSpPr>
          <p:spPr bwMode="auto">
            <a:xfrm flipV="1">
              <a:off x="7062221" y="5065046"/>
              <a:ext cx="0" cy="365682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00" name="圆角矩形 241"/>
            <p:cNvSpPr>
              <a:spLocks noChangeArrowheads="1"/>
            </p:cNvSpPr>
            <p:nvPr/>
          </p:nvSpPr>
          <p:spPr bwMode="auto">
            <a:xfrm>
              <a:off x="6614163" y="4553565"/>
              <a:ext cx="2158071" cy="74284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6565377" y="4525525"/>
              <a:ext cx="2206792" cy="1500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602" name="直接连接符 275"/>
            <p:cNvCxnSpPr>
              <a:cxnSpLocks noChangeShapeType="1"/>
              <a:stCxn id="256" idx="0"/>
              <a:endCxn id="254" idx="3"/>
            </p:cNvCxnSpPr>
            <p:nvPr/>
          </p:nvCxnSpPr>
          <p:spPr bwMode="auto">
            <a:xfrm flipV="1">
              <a:off x="8256332" y="4415611"/>
              <a:ext cx="1025" cy="36786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直接连接符 276"/>
            <p:cNvCxnSpPr>
              <a:cxnSpLocks noChangeShapeType="1"/>
              <a:stCxn id="271" idx="0"/>
              <a:endCxn id="268" idx="3"/>
            </p:cNvCxnSpPr>
            <p:nvPr/>
          </p:nvCxnSpPr>
          <p:spPr bwMode="auto">
            <a:xfrm flipH="1" flipV="1">
              <a:off x="7057272" y="4415257"/>
              <a:ext cx="4949" cy="368214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8" name="文本框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973990" y="4177223"/>
              <a:ext cx="229976" cy="344707"/>
            </a:xfrm>
            <a:prstGeom prst="rect">
              <a:avLst/>
            </a:prstGeom>
            <a:blipFill>
              <a:blip r:embed="rId21"/>
              <a:stretch>
                <a:fillRect l="-28125" r="-2187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544492" y="1285335"/>
              <a:ext cx="8754783" cy="4390846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0" name="下箭头 1"/>
            <p:cNvSpPr/>
            <p:nvPr/>
          </p:nvSpPr>
          <p:spPr>
            <a:xfrm>
              <a:off x="1465071" y="3062498"/>
              <a:ext cx="189313" cy="725337"/>
            </a:xfrm>
            <a:prstGeom prst="downArrow">
              <a:avLst/>
            </a:prstGeom>
            <a:gradFill rotWithShape="1">
              <a:gsLst>
                <a:gs pos="100000">
                  <a:srgbClr val="539CD7"/>
                </a:gs>
                <a:gs pos="0">
                  <a:srgbClr val="00B050"/>
                </a:gs>
                <a:gs pos="100000">
                  <a:srgbClr val="00B050"/>
                </a:gs>
                <a:gs pos="100000">
                  <a:srgbClr val="5B9BD5">
                    <a:satMod val="110000"/>
                    <a:lumMod val="100000"/>
                    <a:shade val="100000"/>
                  </a:srgbClr>
                </a:gs>
                <a:gs pos="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1" name="下箭头 105"/>
            <p:cNvSpPr/>
            <p:nvPr/>
          </p:nvSpPr>
          <p:spPr>
            <a:xfrm rot="10800000">
              <a:off x="6715714" y="3060733"/>
              <a:ext cx="215297" cy="727102"/>
            </a:xfrm>
            <a:prstGeom prst="downArrow">
              <a:avLst/>
            </a:prstGeom>
            <a:gradFill rotWithShape="1">
              <a:gsLst>
                <a:gs pos="100000">
                  <a:srgbClr val="539CD7"/>
                </a:gs>
                <a:gs pos="0">
                  <a:srgbClr val="00B050"/>
                </a:gs>
                <a:gs pos="100000">
                  <a:srgbClr val="00B050"/>
                </a:gs>
                <a:gs pos="100000">
                  <a:srgbClr val="5B9BD5">
                    <a:satMod val="110000"/>
                    <a:lumMod val="100000"/>
                    <a:shade val="100000"/>
                  </a:srgbClr>
                </a:gs>
                <a:gs pos="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2" name="下箭头 3"/>
            <p:cNvSpPr/>
            <p:nvPr/>
          </p:nvSpPr>
          <p:spPr>
            <a:xfrm rot="16200000">
              <a:off x="4098352" y="4102729"/>
              <a:ext cx="559444" cy="543809"/>
            </a:xfrm>
            <a:prstGeom prst="downArrow">
              <a:avLst/>
            </a:prstGeom>
            <a:gradFill rotWithShape="1">
              <a:gsLst>
                <a:gs pos="100000">
                  <a:srgbClr val="539CD7"/>
                </a:gs>
                <a:gs pos="0">
                  <a:srgbClr val="00B050"/>
                </a:gs>
                <a:gs pos="100000">
                  <a:srgbClr val="00B050"/>
                </a:gs>
                <a:gs pos="100000">
                  <a:srgbClr val="5B9BD5">
                    <a:satMod val="110000"/>
                    <a:lumMod val="100000"/>
                    <a:shade val="100000"/>
                  </a:srgbClr>
                </a:gs>
                <a:gs pos="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7370" y="398145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 Tensor recursive decomposition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53"/>
          <p:cNvGrpSpPr/>
          <p:nvPr/>
        </p:nvGrpSpPr>
        <p:grpSpPr bwMode="auto">
          <a:xfrm>
            <a:off x="6121400" y="1691640"/>
            <a:ext cx="5318125" cy="3643313"/>
            <a:chOff x="1981200" y="1766113"/>
            <a:chExt cx="6426222" cy="4402598"/>
          </a:xfrm>
        </p:grpSpPr>
        <p:sp>
          <p:nvSpPr>
            <p:cNvPr id="155" name="圆角矩形 4"/>
            <p:cNvSpPr/>
            <p:nvPr/>
          </p:nvSpPr>
          <p:spPr>
            <a:xfrm>
              <a:off x="2733164" y="3724742"/>
              <a:ext cx="552463" cy="3702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4135424" y="3690212"/>
              <a:ext cx="473813" cy="47383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圆角矩形 6"/>
            <p:cNvSpPr/>
            <p:nvPr/>
          </p:nvSpPr>
          <p:spPr>
            <a:xfrm>
              <a:off x="4100895" y="4781748"/>
              <a:ext cx="552463" cy="37215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672" name="圆角矩形 7"/>
            <p:cNvSpPr>
              <a:spLocks noChangeArrowheads="1"/>
            </p:cNvSpPr>
            <p:nvPr/>
          </p:nvSpPr>
          <p:spPr bwMode="auto">
            <a:xfrm>
              <a:off x="4100512" y="2671762"/>
              <a:ext cx="552450" cy="37147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73" name="直接箭头连接符 158"/>
            <p:cNvCxnSpPr>
              <a:cxnSpLocks noChangeShapeType="1"/>
            </p:cNvCxnSpPr>
            <p:nvPr/>
          </p:nvCxnSpPr>
          <p:spPr bwMode="auto">
            <a:xfrm>
              <a:off x="3419475" y="3910012"/>
              <a:ext cx="533400" cy="0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直接箭头连接符 159"/>
            <p:cNvCxnSpPr>
              <a:cxnSpLocks noChangeShapeType="1"/>
            </p:cNvCxnSpPr>
            <p:nvPr/>
          </p:nvCxnSpPr>
          <p:spPr bwMode="auto">
            <a:xfrm flipV="1">
              <a:off x="4376737" y="3171825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5" name="直接箭头连接符 160"/>
            <p:cNvCxnSpPr>
              <a:cxnSpLocks noChangeShapeType="1"/>
            </p:cNvCxnSpPr>
            <p:nvPr/>
          </p:nvCxnSpPr>
          <p:spPr bwMode="auto">
            <a:xfrm flipV="1">
              <a:off x="4376737" y="4229100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6" name="直接箭头连接符 161"/>
            <p:cNvCxnSpPr>
              <a:cxnSpLocks noChangeShapeType="1"/>
            </p:cNvCxnSpPr>
            <p:nvPr/>
          </p:nvCxnSpPr>
          <p:spPr bwMode="auto">
            <a:xfrm flipV="1">
              <a:off x="4381499" y="5343525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7" name="直接箭头连接符 162"/>
            <p:cNvCxnSpPr>
              <a:cxnSpLocks noChangeShapeType="1"/>
            </p:cNvCxnSpPr>
            <p:nvPr/>
          </p:nvCxnSpPr>
          <p:spPr bwMode="auto">
            <a:xfrm flipV="1">
              <a:off x="4371974" y="2143125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8" name="直接箭头连接符 163"/>
            <p:cNvCxnSpPr>
              <a:cxnSpLocks noChangeShapeType="1"/>
            </p:cNvCxnSpPr>
            <p:nvPr/>
          </p:nvCxnSpPr>
          <p:spPr bwMode="auto">
            <a:xfrm>
              <a:off x="1981200" y="3910012"/>
              <a:ext cx="533400" cy="0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圆角矩形 14"/>
            <p:cNvSpPr/>
            <p:nvPr/>
          </p:nvSpPr>
          <p:spPr>
            <a:xfrm>
              <a:off x="5466707" y="3724742"/>
              <a:ext cx="552463" cy="3702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6868965" y="3690212"/>
              <a:ext cx="473815" cy="47383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圆角矩形 16"/>
            <p:cNvSpPr/>
            <p:nvPr/>
          </p:nvSpPr>
          <p:spPr>
            <a:xfrm>
              <a:off x="6834436" y="4781748"/>
              <a:ext cx="552463" cy="37215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682" name="圆角矩形 17"/>
            <p:cNvSpPr>
              <a:spLocks noChangeArrowheads="1"/>
            </p:cNvSpPr>
            <p:nvPr/>
          </p:nvSpPr>
          <p:spPr bwMode="auto">
            <a:xfrm>
              <a:off x="6834187" y="2671762"/>
              <a:ext cx="552450" cy="371475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83" name="直接箭头连接符 168"/>
            <p:cNvCxnSpPr>
              <a:cxnSpLocks noChangeShapeType="1"/>
            </p:cNvCxnSpPr>
            <p:nvPr/>
          </p:nvCxnSpPr>
          <p:spPr bwMode="auto">
            <a:xfrm>
              <a:off x="6153150" y="3910012"/>
              <a:ext cx="533400" cy="0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4" name="直接箭头连接符 169"/>
            <p:cNvCxnSpPr>
              <a:cxnSpLocks noChangeShapeType="1"/>
            </p:cNvCxnSpPr>
            <p:nvPr/>
          </p:nvCxnSpPr>
          <p:spPr bwMode="auto">
            <a:xfrm flipV="1">
              <a:off x="7110412" y="3171825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5" name="直接箭头连接符 170"/>
            <p:cNvCxnSpPr>
              <a:cxnSpLocks noChangeShapeType="1"/>
            </p:cNvCxnSpPr>
            <p:nvPr/>
          </p:nvCxnSpPr>
          <p:spPr bwMode="auto">
            <a:xfrm flipV="1">
              <a:off x="7110412" y="4229100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6" name="直接箭头连接符 171"/>
            <p:cNvCxnSpPr>
              <a:cxnSpLocks noChangeShapeType="1"/>
            </p:cNvCxnSpPr>
            <p:nvPr/>
          </p:nvCxnSpPr>
          <p:spPr bwMode="auto">
            <a:xfrm flipV="1">
              <a:off x="7115174" y="5343525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7" name="直接箭头连接符 172"/>
            <p:cNvCxnSpPr>
              <a:cxnSpLocks noChangeShapeType="1"/>
            </p:cNvCxnSpPr>
            <p:nvPr/>
          </p:nvCxnSpPr>
          <p:spPr bwMode="auto">
            <a:xfrm flipV="1">
              <a:off x="7105649" y="2143125"/>
              <a:ext cx="0" cy="390525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8" name="直接箭头连接符 173"/>
            <p:cNvCxnSpPr>
              <a:cxnSpLocks noChangeShapeType="1"/>
            </p:cNvCxnSpPr>
            <p:nvPr/>
          </p:nvCxnSpPr>
          <p:spPr bwMode="auto">
            <a:xfrm>
              <a:off x="4714875" y="3910012"/>
              <a:ext cx="533400" cy="0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9" name="直接箭头连接符 174"/>
            <p:cNvCxnSpPr>
              <a:cxnSpLocks noChangeShapeType="1"/>
            </p:cNvCxnSpPr>
            <p:nvPr/>
          </p:nvCxnSpPr>
          <p:spPr bwMode="auto">
            <a:xfrm>
              <a:off x="7496175" y="3924299"/>
              <a:ext cx="533400" cy="0"/>
            </a:xfrm>
            <a:prstGeom prst="straightConnector1">
              <a:avLst/>
            </a:prstGeom>
            <a:noFill/>
            <a:ln w="6350" algn="ctr">
              <a:solidFill>
                <a:srgbClr val="5B9BD5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文本框 17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81200" y="3461563"/>
              <a:ext cx="373689" cy="334647"/>
            </a:xfrm>
            <a:prstGeom prst="rect">
              <a:avLst/>
            </a:prstGeom>
            <a:blipFill>
              <a:blip r:embed="rId1"/>
              <a:stretch>
                <a:fillRect l="-21569" r="-7843" b="-1521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77" name="文本框 17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40698" y="3471861"/>
              <a:ext cx="373689" cy="334647"/>
            </a:xfrm>
            <a:prstGeom prst="rect">
              <a:avLst/>
            </a:prstGeom>
            <a:blipFill>
              <a:blip r:embed="rId2"/>
              <a:stretch>
                <a:fillRect l="-19608" t="-2222" r="-7843" b="-1777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78" name="文本框 17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51936" y="3471861"/>
              <a:ext cx="373689" cy="334647"/>
            </a:xfrm>
            <a:prstGeom prst="rect">
              <a:avLst/>
            </a:prstGeom>
            <a:blipFill>
              <a:blip r:embed="rId3"/>
              <a:stretch>
                <a:fillRect l="-19608" t="-2222" r="-7843" b="-1777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79" name="文本框 3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73998" y="5834063"/>
              <a:ext cx="358196" cy="334647"/>
            </a:xfrm>
            <a:prstGeom prst="rect">
              <a:avLst/>
            </a:prstGeom>
            <a:blipFill>
              <a:blip r:embed="rId4"/>
              <a:stretch>
                <a:fillRect l="-12245" r="-8163" b="-1521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0" name="文本框 3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976627" y="5834064"/>
              <a:ext cx="358196" cy="334647"/>
            </a:xfrm>
            <a:prstGeom prst="rect">
              <a:avLst/>
            </a:prstGeom>
            <a:blipFill>
              <a:blip r:embed="rId5"/>
              <a:stretch>
                <a:fillRect l="-12245" r="-8163" b="-1521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1" name="文本框 3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40787" y="1766113"/>
              <a:ext cx="364006" cy="334647"/>
            </a:xfrm>
            <a:prstGeom prst="rect">
              <a:avLst/>
            </a:prstGeom>
            <a:blipFill>
              <a:blip r:embed="rId6"/>
              <a:stretch>
                <a:fillRect l="-20408" r="-10204" b="-2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2" name="文本框 3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22087" y="1819277"/>
              <a:ext cx="264537" cy="334647"/>
            </a:xfrm>
            <a:prstGeom prst="rect">
              <a:avLst/>
            </a:prstGeom>
            <a:blipFill>
              <a:blip r:embed="rId7"/>
              <a:stretch>
                <a:fillRect l="-38889" r="-38889" b="-2391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3" name="文本框 18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74738" y="3748975"/>
              <a:ext cx="340147" cy="334647"/>
            </a:xfrm>
            <a:prstGeom prst="rect">
              <a:avLst/>
            </a:prstGeom>
            <a:blipFill>
              <a:blip r:embed="rId8"/>
              <a:stretch>
                <a:fillRect l="-19565" r="-17391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4" name="文本框 18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623948" y="3748975"/>
              <a:ext cx="340147" cy="334647"/>
            </a:xfrm>
            <a:prstGeom prst="rect">
              <a:avLst/>
            </a:prstGeom>
            <a:blipFill>
              <a:blip r:embed="rId9"/>
              <a:stretch>
                <a:fillRect l="-19149" r="-14894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5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59835" y="4824142"/>
              <a:ext cx="261056" cy="334647"/>
            </a:xfrm>
            <a:prstGeom prst="rect">
              <a:avLst/>
            </a:prstGeom>
            <a:blipFill>
              <a:blip r:embed="rId10"/>
              <a:stretch>
                <a:fillRect l="-25000" r="-22222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6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10481" y="4808693"/>
              <a:ext cx="261056" cy="334647"/>
            </a:xfrm>
            <a:prstGeom prst="rect">
              <a:avLst/>
            </a:prstGeom>
            <a:blipFill>
              <a:blip r:embed="rId11"/>
              <a:stretch>
                <a:fillRect l="-28571" r="-22857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7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66634" y="2710363"/>
              <a:ext cx="247035" cy="334647"/>
            </a:xfrm>
            <a:prstGeom prst="rect">
              <a:avLst/>
            </a:prstGeom>
            <a:blipFill>
              <a:blip r:embed="rId12"/>
              <a:stretch>
                <a:fillRect l="-26471" r="-23529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8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22087" y="2724652"/>
              <a:ext cx="247035" cy="334647"/>
            </a:xfrm>
            <a:prstGeom prst="rect">
              <a:avLst/>
            </a:prstGeom>
            <a:blipFill>
              <a:blip r:embed="rId13"/>
              <a:stretch>
                <a:fillRect l="-26471" r="-23529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89" name="文本框 18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29293" y="3808171"/>
              <a:ext cx="458281" cy="223098"/>
            </a:xfrm>
            <a:prstGeom prst="rect">
              <a:avLst/>
            </a:prstGeom>
            <a:blipFill>
              <a:blip r:embed="rId14"/>
              <a:stretch>
                <a:fillRect l="-9524" t="-3226" r="-14286" b="-3548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90" name="文本框 18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75892" y="3808171"/>
              <a:ext cx="458281" cy="223098"/>
            </a:xfrm>
            <a:prstGeom prst="rect">
              <a:avLst/>
            </a:prstGeom>
            <a:blipFill>
              <a:blip r:embed="rId14"/>
              <a:stretch>
                <a:fillRect l="-9524" t="-3226" r="-14286" b="-3548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8104335" y="3623069"/>
              <a:ext cx="303087" cy="446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34950" y="1380490"/>
            <a:ext cx="11409363" cy="457993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556" name="直接连接符 192"/>
          <p:cNvCxnSpPr>
            <a:cxnSpLocks noChangeShapeType="1"/>
          </p:cNvCxnSpPr>
          <p:nvPr/>
        </p:nvCxnSpPr>
        <p:spPr bwMode="auto">
          <a:xfrm>
            <a:off x="6005513" y="1380490"/>
            <a:ext cx="0" cy="4586288"/>
          </a:xfrm>
          <a:prstGeom prst="line">
            <a:avLst/>
          </a:prstGeom>
          <a:noFill/>
          <a:ln w="6350" algn="ctr">
            <a:solidFill>
              <a:srgbClr val="5B9BD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文本框 193"/>
          <p:cNvSpPr txBox="1">
            <a:spLocks noChangeArrowheads="1"/>
          </p:cNvSpPr>
          <p:nvPr/>
        </p:nvSpPr>
        <p:spPr bwMode="auto">
          <a:xfrm>
            <a:off x="295275" y="1320165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(a)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58" name="文本框 118"/>
          <p:cNvSpPr txBox="1">
            <a:spLocks noChangeArrowheads="1"/>
          </p:cNvSpPr>
          <p:nvPr/>
        </p:nvSpPr>
        <p:spPr bwMode="auto">
          <a:xfrm>
            <a:off x="328613" y="5374640"/>
            <a:ext cx="477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45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(b)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3559" name="组合 195"/>
          <p:cNvGrpSpPr/>
          <p:nvPr/>
        </p:nvGrpSpPr>
        <p:grpSpPr bwMode="auto">
          <a:xfrm>
            <a:off x="3230563" y="4023678"/>
            <a:ext cx="2697162" cy="1617662"/>
            <a:chOff x="3336925" y="3790260"/>
            <a:chExt cx="2697978" cy="1617651"/>
          </a:xfrm>
        </p:grpSpPr>
        <p:sp>
          <p:nvSpPr>
            <p:cNvPr id="197" name="等腰三角形 196"/>
            <p:cNvSpPr/>
            <p:nvPr/>
          </p:nvSpPr>
          <p:spPr>
            <a:xfrm>
              <a:off x="4524734" y="3917259"/>
              <a:ext cx="316008" cy="282573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649" name="椭圆 197"/>
            <p:cNvSpPr>
              <a:spLocks noChangeArrowheads="1"/>
            </p:cNvSpPr>
            <p:nvPr/>
          </p:nvSpPr>
          <p:spPr bwMode="auto">
            <a:xfrm>
              <a:off x="4551184" y="4471385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50" name="直接连接符 198"/>
            <p:cNvCxnSpPr>
              <a:cxnSpLocks noChangeShapeType="1"/>
              <a:stCxn id="197" idx="3"/>
              <a:endCxn id="23649" idx="0"/>
            </p:cNvCxnSpPr>
            <p:nvPr/>
          </p:nvCxnSpPr>
          <p:spPr bwMode="auto">
            <a:xfrm>
              <a:off x="4682277" y="4200079"/>
              <a:ext cx="1496" cy="271306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直接连接符 199"/>
            <p:cNvCxnSpPr>
              <a:cxnSpLocks noChangeShapeType="1"/>
              <a:stCxn id="23649" idx="4"/>
              <a:endCxn id="23660" idx="0"/>
            </p:cNvCxnSpPr>
            <p:nvPr/>
          </p:nvCxnSpPr>
          <p:spPr bwMode="auto">
            <a:xfrm flipH="1">
              <a:off x="4682277" y="4746823"/>
              <a:ext cx="1496" cy="304716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091" y="4488337"/>
              <a:ext cx="216085" cy="276999"/>
            </a:xfrm>
            <a:prstGeom prst="rect">
              <a:avLst/>
            </a:prstGeom>
            <a:blipFill>
              <a:blip r:embed="rId15"/>
              <a:stretch>
                <a:fillRect l="-28571" r="-22857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02" name="文本框 9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6626" y="3950071"/>
              <a:ext cx="185372" cy="276999"/>
            </a:xfrm>
            <a:prstGeom prst="rect">
              <a:avLst/>
            </a:prstGeom>
            <a:blipFill>
              <a:blip r:embed="rId16"/>
              <a:stretch>
                <a:fillRect l="-32258" r="-22581" b="-888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654" name="椭圆 202"/>
            <p:cNvSpPr>
              <a:spLocks noChangeArrowheads="1"/>
            </p:cNvSpPr>
            <p:nvPr/>
          </p:nvSpPr>
          <p:spPr bwMode="auto">
            <a:xfrm>
              <a:off x="4013637" y="3918985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55" name="直接连接符 203"/>
            <p:cNvCxnSpPr>
              <a:cxnSpLocks noChangeShapeType="1"/>
              <a:stCxn id="23654" idx="6"/>
              <a:endCxn id="197" idx="1"/>
            </p:cNvCxnSpPr>
            <p:nvPr/>
          </p:nvCxnSpPr>
          <p:spPr bwMode="auto">
            <a:xfrm>
              <a:off x="4278815" y="4056704"/>
              <a:ext cx="324537" cy="2032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文本框 9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39817" y="3926297"/>
              <a:ext cx="281551" cy="276999"/>
            </a:xfrm>
            <a:prstGeom prst="rect">
              <a:avLst/>
            </a:prstGeom>
            <a:blipFill>
              <a:blip r:embed="rId17"/>
              <a:stretch>
                <a:fillRect l="-21739" r="-15217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657" name="椭圆 205"/>
            <p:cNvSpPr>
              <a:spLocks noChangeArrowheads="1"/>
            </p:cNvSpPr>
            <p:nvPr/>
          </p:nvSpPr>
          <p:spPr bwMode="auto">
            <a:xfrm>
              <a:off x="3495197" y="3944286"/>
              <a:ext cx="215893" cy="224246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58" name="直接连接符 206"/>
            <p:cNvCxnSpPr>
              <a:cxnSpLocks noChangeShapeType="1"/>
              <a:stCxn id="23654" idx="2"/>
              <a:endCxn id="23657" idx="6"/>
            </p:cNvCxnSpPr>
            <p:nvPr/>
          </p:nvCxnSpPr>
          <p:spPr bwMode="auto">
            <a:xfrm flipH="1" flipV="1">
              <a:off x="3711090" y="4056409"/>
              <a:ext cx="302547" cy="295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" name="文本框 9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87756" y="3923953"/>
              <a:ext cx="450187" cy="246221"/>
            </a:xfrm>
            <a:prstGeom prst="rect">
              <a:avLst/>
            </a:prstGeom>
            <a:blipFill>
              <a:blip r:embed="rId18"/>
              <a:stretch>
                <a:fillRect l="-10811" r="-2703" b="-121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660" name="椭圆 208"/>
            <p:cNvSpPr>
              <a:spLocks noChangeArrowheads="1"/>
            </p:cNvSpPr>
            <p:nvPr/>
          </p:nvSpPr>
          <p:spPr bwMode="auto">
            <a:xfrm>
              <a:off x="4549688" y="5051539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0" name="文本框 10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73127" y="5051071"/>
              <a:ext cx="296170" cy="276999"/>
            </a:xfrm>
            <a:prstGeom prst="rect">
              <a:avLst/>
            </a:prstGeom>
            <a:blipFill>
              <a:blip r:embed="rId19"/>
              <a:stretch>
                <a:fillRect l="-12245" r="-4082" b="-1304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3662" name="直接连接符 210"/>
            <p:cNvCxnSpPr>
              <a:cxnSpLocks noChangeShapeType="1"/>
              <a:stCxn id="197" idx="5"/>
            </p:cNvCxnSpPr>
            <p:nvPr/>
          </p:nvCxnSpPr>
          <p:spPr bwMode="auto">
            <a:xfrm flipV="1">
              <a:off x="4761203" y="4057866"/>
              <a:ext cx="394627" cy="870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3" name="圆角矩形 138"/>
            <p:cNvSpPr>
              <a:spLocks noChangeArrowheads="1"/>
            </p:cNvSpPr>
            <p:nvPr/>
          </p:nvSpPr>
          <p:spPr bwMode="auto">
            <a:xfrm>
              <a:off x="3336925" y="3790260"/>
              <a:ext cx="1661055" cy="161765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3" name="矩形 21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26701" y="4017231"/>
              <a:ext cx="410690" cy="369332"/>
            </a:xfrm>
            <a:prstGeom prst="rect">
              <a:avLst/>
            </a:prstGeom>
            <a:blipFill>
              <a:blip r:embed="rId2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grpSp>
          <p:nvGrpSpPr>
            <p:cNvPr id="23665" name="组合 213"/>
            <p:cNvGrpSpPr/>
            <p:nvPr/>
          </p:nvGrpSpPr>
          <p:grpSpPr bwMode="auto">
            <a:xfrm>
              <a:off x="5523367" y="4003220"/>
              <a:ext cx="511536" cy="268476"/>
              <a:chOff x="2964041" y="2148606"/>
              <a:chExt cx="609349" cy="307900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2964286" y="2148335"/>
                <a:ext cx="296986" cy="307681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3668" name="直接连接符 216"/>
              <p:cNvCxnSpPr>
                <a:cxnSpLocks noChangeShapeType="1"/>
                <a:stCxn id="216" idx="6"/>
              </p:cNvCxnSpPr>
              <p:nvPr/>
            </p:nvCxnSpPr>
            <p:spPr bwMode="auto">
              <a:xfrm>
                <a:off x="3262009" y="2302556"/>
                <a:ext cx="311381" cy="0"/>
              </a:xfrm>
              <a:prstGeom prst="line">
                <a:avLst/>
              </a:prstGeom>
              <a:noFill/>
              <a:ln w="12700" algn="ctr">
                <a:solidFill>
                  <a:srgbClr val="41719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" name="文本框 10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39408" y="3978921"/>
              <a:ext cx="286553" cy="276999"/>
            </a:xfrm>
            <a:prstGeom prst="rect">
              <a:avLst/>
            </a:prstGeom>
            <a:blipFill>
              <a:blip r:embed="rId21"/>
              <a:stretch>
                <a:fillRect l="-23404" r="-4255" b="-1304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cxnSp>
        <p:nvCxnSpPr>
          <p:cNvPr id="23560" name="直接连接符 217"/>
          <p:cNvCxnSpPr>
            <a:cxnSpLocks noChangeShapeType="1"/>
          </p:cNvCxnSpPr>
          <p:nvPr/>
        </p:nvCxnSpPr>
        <p:spPr bwMode="auto">
          <a:xfrm flipH="1">
            <a:off x="3082925" y="3714115"/>
            <a:ext cx="0" cy="2106613"/>
          </a:xfrm>
          <a:prstGeom prst="line">
            <a:avLst/>
          </a:prstGeom>
          <a:noFill/>
          <a:ln w="6350" algn="ctr">
            <a:solidFill>
              <a:srgbClr val="5B9BD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接连接符 218"/>
          <p:cNvCxnSpPr>
            <a:cxnSpLocks noChangeShapeType="1"/>
          </p:cNvCxnSpPr>
          <p:nvPr/>
        </p:nvCxnSpPr>
        <p:spPr bwMode="auto">
          <a:xfrm flipV="1">
            <a:off x="285750" y="3706178"/>
            <a:ext cx="5719763" cy="7937"/>
          </a:xfrm>
          <a:prstGeom prst="line">
            <a:avLst/>
          </a:prstGeom>
          <a:noFill/>
          <a:ln w="6350" algn="ctr">
            <a:solidFill>
              <a:srgbClr val="5B9BD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文本框 121"/>
          <p:cNvSpPr txBox="1">
            <a:spLocks noChangeArrowheads="1"/>
          </p:cNvSpPr>
          <p:nvPr/>
        </p:nvSpPr>
        <p:spPr bwMode="auto">
          <a:xfrm>
            <a:off x="5559425" y="5450840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45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(c)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563" name="文本框 121"/>
          <p:cNvSpPr txBox="1">
            <a:spLocks noChangeArrowheads="1"/>
          </p:cNvSpPr>
          <p:nvPr/>
        </p:nvSpPr>
        <p:spPr bwMode="auto">
          <a:xfrm>
            <a:off x="6046788" y="5460365"/>
            <a:ext cx="477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45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(d)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3564" name="组合 221"/>
          <p:cNvGrpSpPr/>
          <p:nvPr/>
        </p:nvGrpSpPr>
        <p:grpSpPr bwMode="auto">
          <a:xfrm>
            <a:off x="285750" y="1369377"/>
            <a:ext cx="5432425" cy="2241551"/>
            <a:chOff x="510108" y="712828"/>
            <a:chExt cx="5431348" cy="2240709"/>
          </a:xfrm>
        </p:grpSpPr>
        <p:sp>
          <p:nvSpPr>
            <p:cNvPr id="223" name="等腰三角形 222"/>
            <p:cNvSpPr/>
            <p:nvPr/>
          </p:nvSpPr>
          <p:spPr>
            <a:xfrm>
              <a:off x="4705039" y="1526910"/>
              <a:ext cx="322198" cy="272947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592" name="椭圆 223"/>
            <p:cNvSpPr>
              <a:spLocks noChangeArrowheads="1"/>
            </p:cNvSpPr>
            <p:nvPr/>
          </p:nvSpPr>
          <p:spPr bwMode="auto">
            <a:xfrm>
              <a:off x="4730542" y="2055079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93" name="椭圆 224"/>
            <p:cNvSpPr>
              <a:spLocks noChangeArrowheads="1"/>
            </p:cNvSpPr>
            <p:nvPr/>
          </p:nvSpPr>
          <p:spPr bwMode="auto">
            <a:xfrm>
              <a:off x="5250580" y="1532007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94" name="直接连接符 225"/>
            <p:cNvCxnSpPr>
              <a:cxnSpLocks noChangeShapeType="1"/>
              <a:stCxn id="223" idx="3"/>
              <a:endCxn id="23592" idx="0"/>
            </p:cNvCxnSpPr>
            <p:nvPr/>
          </p:nvCxnSpPr>
          <p:spPr bwMode="auto">
            <a:xfrm>
              <a:off x="4865888" y="1799115"/>
              <a:ext cx="0" cy="255964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直接连接符 226"/>
            <p:cNvCxnSpPr>
              <a:cxnSpLocks noChangeShapeType="1"/>
              <a:stCxn id="23592" idx="4"/>
              <a:endCxn id="23607" idx="0"/>
            </p:cNvCxnSpPr>
            <p:nvPr/>
          </p:nvCxnSpPr>
          <p:spPr bwMode="auto">
            <a:xfrm>
              <a:off x="4865888" y="2320480"/>
              <a:ext cx="1" cy="271816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直接连接符 227"/>
            <p:cNvCxnSpPr>
              <a:cxnSpLocks noChangeShapeType="1"/>
              <a:stCxn id="223" idx="5"/>
              <a:endCxn id="23593" idx="2"/>
            </p:cNvCxnSpPr>
            <p:nvPr/>
          </p:nvCxnSpPr>
          <p:spPr bwMode="auto">
            <a:xfrm>
              <a:off x="4946454" y="1662923"/>
              <a:ext cx="304126" cy="1785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7" name="直接连接符 228"/>
            <p:cNvCxnSpPr>
              <a:cxnSpLocks noChangeShapeType="1"/>
              <a:endCxn id="223" idx="1"/>
            </p:cNvCxnSpPr>
            <p:nvPr/>
          </p:nvCxnSpPr>
          <p:spPr bwMode="auto">
            <a:xfrm>
              <a:off x="4428544" y="1662922"/>
              <a:ext cx="356777" cy="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0" name="文本框 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78980" y="1560344"/>
              <a:ext cx="185372" cy="276999"/>
            </a:xfrm>
            <a:prstGeom prst="rect">
              <a:avLst/>
            </a:prstGeom>
            <a:blipFill>
              <a:blip r:embed="rId22"/>
              <a:stretch>
                <a:fillRect l="-33333" r="-26667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1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72989" y="2057735"/>
              <a:ext cx="216085" cy="276999"/>
            </a:xfrm>
            <a:prstGeom prst="rect">
              <a:avLst/>
            </a:prstGeom>
            <a:blipFill>
              <a:blip r:embed="rId23"/>
              <a:stretch>
                <a:fillRect l="-28571" r="-22857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2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90547" y="1531979"/>
              <a:ext cx="182742" cy="276999"/>
            </a:xfrm>
            <a:prstGeom prst="rect">
              <a:avLst/>
            </a:prstGeom>
            <a:blipFill>
              <a:blip r:embed="rId24"/>
              <a:stretch>
                <a:fillRect l="-33333" r="-30000" b="-888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601" name="圆角矩形 184"/>
            <p:cNvSpPr>
              <a:spLocks noChangeArrowheads="1"/>
            </p:cNvSpPr>
            <p:nvPr/>
          </p:nvSpPr>
          <p:spPr bwMode="auto">
            <a:xfrm>
              <a:off x="1051767" y="1379756"/>
              <a:ext cx="4887283" cy="104521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02" name="椭圆 233"/>
            <p:cNvSpPr>
              <a:spLocks noChangeArrowheads="1"/>
            </p:cNvSpPr>
            <p:nvPr/>
          </p:nvSpPr>
          <p:spPr bwMode="auto">
            <a:xfrm>
              <a:off x="1345569" y="1552809"/>
              <a:ext cx="220382" cy="216074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03" name="直接连接符 234"/>
            <p:cNvCxnSpPr>
              <a:cxnSpLocks noChangeShapeType="1"/>
              <a:stCxn id="23633" idx="2"/>
              <a:endCxn id="23602" idx="6"/>
            </p:cNvCxnSpPr>
            <p:nvPr/>
          </p:nvCxnSpPr>
          <p:spPr bwMode="auto">
            <a:xfrm flipH="1">
              <a:off x="1565951" y="1660375"/>
              <a:ext cx="194538" cy="47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文本框 7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33329" y="1532007"/>
              <a:ext cx="271420" cy="246221"/>
            </a:xfrm>
            <a:prstGeom prst="rect">
              <a:avLst/>
            </a:prstGeom>
            <a:blipFill>
              <a:blip r:embed="rId25"/>
              <a:stretch>
                <a:fillRect l="-20455" r="-6818" b="-15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605" name="椭圆 236"/>
            <p:cNvSpPr>
              <a:spLocks noChangeArrowheads="1"/>
            </p:cNvSpPr>
            <p:nvPr/>
          </p:nvSpPr>
          <p:spPr bwMode="auto">
            <a:xfrm>
              <a:off x="2329271" y="2581752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06" name="椭圆 237"/>
            <p:cNvSpPr>
              <a:spLocks noChangeArrowheads="1"/>
            </p:cNvSpPr>
            <p:nvPr/>
          </p:nvSpPr>
          <p:spPr bwMode="auto">
            <a:xfrm>
              <a:off x="3416758" y="2591834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07" name="椭圆 238"/>
            <p:cNvSpPr>
              <a:spLocks noChangeArrowheads="1"/>
            </p:cNvSpPr>
            <p:nvPr/>
          </p:nvSpPr>
          <p:spPr bwMode="auto">
            <a:xfrm>
              <a:off x="4730543" y="2592296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08" name="圆角矩形 195"/>
            <p:cNvSpPr>
              <a:spLocks noChangeArrowheads="1"/>
            </p:cNvSpPr>
            <p:nvPr/>
          </p:nvSpPr>
          <p:spPr bwMode="auto">
            <a:xfrm>
              <a:off x="1051767" y="2498230"/>
              <a:ext cx="4889689" cy="45530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1" name="文本框 8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306245" y="2566427"/>
              <a:ext cx="274691" cy="246221"/>
            </a:xfrm>
            <a:prstGeom prst="rect">
              <a:avLst/>
            </a:prstGeom>
            <a:blipFill>
              <a:blip r:embed="rId26"/>
              <a:stretch>
                <a:fillRect l="-8889" r="-4444" b="-121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2" name="文本框 8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02772" y="2569401"/>
              <a:ext cx="279435" cy="246221"/>
            </a:xfrm>
            <a:prstGeom prst="rect">
              <a:avLst/>
            </a:prstGeom>
            <a:blipFill>
              <a:blip r:embed="rId27"/>
              <a:stretch>
                <a:fillRect l="-8696" r="-4348" b="-15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3" name="文本框 5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26752" y="2576221"/>
              <a:ext cx="293221" cy="246221"/>
            </a:xfrm>
            <a:prstGeom prst="rect">
              <a:avLst/>
            </a:prstGeom>
            <a:blipFill>
              <a:blip r:embed="rId28"/>
              <a:stretch>
                <a:fillRect l="-8333" r="-20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4" name="矩形 24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0108" y="2473457"/>
              <a:ext cx="543739" cy="461665"/>
            </a:xfrm>
            <a:prstGeom prst="rect">
              <a:avLst/>
            </a:prstGeom>
            <a:blipFill>
              <a:blip r:embed="rId2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45" name="等腰三角形 244"/>
            <p:cNvSpPr/>
            <p:nvPr/>
          </p:nvSpPr>
          <p:spPr>
            <a:xfrm>
              <a:off x="3392436" y="1522150"/>
              <a:ext cx="322199" cy="272947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614" name="椭圆 245"/>
            <p:cNvSpPr>
              <a:spLocks noChangeArrowheads="1"/>
            </p:cNvSpPr>
            <p:nvPr/>
          </p:nvSpPr>
          <p:spPr bwMode="auto">
            <a:xfrm>
              <a:off x="3416445" y="2050711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15" name="直接连接符 246"/>
            <p:cNvCxnSpPr>
              <a:cxnSpLocks noChangeShapeType="1"/>
              <a:stCxn id="245" idx="3"/>
              <a:endCxn id="23614" idx="0"/>
            </p:cNvCxnSpPr>
            <p:nvPr/>
          </p:nvCxnSpPr>
          <p:spPr bwMode="auto">
            <a:xfrm flipH="1">
              <a:off x="3551791" y="1794499"/>
              <a:ext cx="1091" cy="256212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6" name="直接连接符 247"/>
            <p:cNvCxnSpPr>
              <a:cxnSpLocks noChangeShapeType="1"/>
              <a:stCxn id="23614" idx="4"/>
              <a:endCxn id="23606" idx="0"/>
            </p:cNvCxnSpPr>
            <p:nvPr/>
          </p:nvCxnSpPr>
          <p:spPr bwMode="auto">
            <a:xfrm>
              <a:off x="3551791" y="2316112"/>
              <a:ext cx="313" cy="275722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7" name="直接连接符 248"/>
            <p:cNvCxnSpPr>
              <a:cxnSpLocks noChangeShapeType="1"/>
              <a:stCxn id="245" idx="5"/>
            </p:cNvCxnSpPr>
            <p:nvPr/>
          </p:nvCxnSpPr>
          <p:spPr bwMode="auto">
            <a:xfrm flipV="1">
              <a:off x="3633448" y="1658306"/>
              <a:ext cx="288510" cy="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8" name="直接连接符 249"/>
            <p:cNvCxnSpPr>
              <a:cxnSpLocks noChangeShapeType="1"/>
              <a:stCxn id="23623" idx="6"/>
              <a:endCxn id="245" idx="1"/>
            </p:cNvCxnSpPr>
            <p:nvPr/>
          </p:nvCxnSpPr>
          <p:spPr bwMode="auto">
            <a:xfrm flipV="1">
              <a:off x="3120001" y="1658307"/>
              <a:ext cx="352314" cy="3557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文本框 250"/>
            <p:cNvSpPr txBox="1"/>
            <p:nvPr/>
          </p:nvSpPr>
          <p:spPr>
            <a:xfrm>
              <a:off x="3982869" y="2485400"/>
              <a:ext cx="250775" cy="36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3984457" y="1706231"/>
              <a:ext cx="250775" cy="3681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3" name="等腰三角形 252"/>
            <p:cNvSpPr/>
            <p:nvPr/>
          </p:nvSpPr>
          <p:spPr>
            <a:xfrm>
              <a:off x="2303627" y="1523736"/>
              <a:ext cx="322199" cy="272947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622" name="椭圆 253"/>
            <p:cNvSpPr>
              <a:spLocks noChangeArrowheads="1"/>
            </p:cNvSpPr>
            <p:nvPr/>
          </p:nvSpPr>
          <p:spPr bwMode="auto">
            <a:xfrm>
              <a:off x="2329271" y="2052235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23" name="椭圆 254"/>
            <p:cNvSpPr>
              <a:spLocks noChangeArrowheads="1"/>
            </p:cNvSpPr>
            <p:nvPr/>
          </p:nvSpPr>
          <p:spPr bwMode="auto">
            <a:xfrm>
              <a:off x="2849309" y="1529163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24" name="直接连接符 255"/>
            <p:cNvCxnSpPr>
              <a:cxnSpLocks noChangeShapeType="1"/>
              <a:stCxn id="253" idx="3"/>
              <a:endCxn id="23622" idx="0"/>
            </p:cNvCxnSpPr>
            <p:nvPr/>
          </p:nvCxnSpPr>
          <p:spPr bwMode="auto">
            <a:xfrm>
              <a:off x="2464617" y="1796271"/>
              <a:ext cx="0" cy="255964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5" name="直接连接符 256"/>
            <p:cNvCxnSpPr>
              <a:cxnSpLocks noChangeShapeType="1"/>
              <a:stCxn id="23622" idx="4"/>
              <a:endCxn id="23605" idx="0"/>
            </p:cNvCxnSpPr>
            <p:nvPr/>
          </p:nvCxnSpPr>
          <p:spPr bwMode="auto">
            <a:xfrm>
              <a:off x="2464617" y="2317636"/>
              <a:ext cx="0" cy="264116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6" name="直接连接符 257"/>
            <p:cNvCxnSpPr>
              <a:cxnSpLocks noChangeShapeType="1"/>
              <a:stCxn id="253" idx="5"/>
              <a:endCxn id="23623" idx="2"/>
            </p:cNvCxnSpPr>
            <p:nvPr/>
          </p:nvCxnSpPr>
          <p:spPr bwMode="auto">
            <a:xfrm>
              <a:off x="2545183" y="1660079"/>
              <a:ext cx="304126" cy="1785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直接连接符 258"/>
            <p:cNvCxnSpPr>
              <a:cxnSpLocks noChangeShapeType="1"/>
              <a:stCxn id="23633" idx="6"/>
              <a:endCxn id="253" idx="1"/>
            </p:cNvCxnSpPr>
            <p:nvPr/>
          </p:nvCxnSpPr>
          <p:spPr bwMode="auto">
            <a:xfrm flipV="1">
              <a:off x="2031181" y="1660079"/>
              <a:ext cx="352869" cy="296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0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56440" y="2050344"/>
              <a:ext cx="216085" cy="276999"/>
            </a:xfrm>
            <a:prstGeom prst="rect">
              <a:avLst/>
            </a:prstGeom>
            <a:blipFill>
              <a:blip r:embed="rId30"/>
              <a:stretch>
                <a:fillRect l="-28571" r="-22857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1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368259" y="2050032"/>
              <a:ext cx="216085" cy="276999"/>
            </a:xfrm>
            <a:prstGeom prst="rect">
              <a:avLst/>
            </a:prstGeom>
            <a:blipFill>
              <a:blip r:embed="rId31"/>
              <a:stretch>
                <a:fillRect l="-25000" r="-22222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2" name="文本框 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74747" y="1552809"/>
              <a:ext cx="185372" cy="276999"/>
            </a:xfrm>
            <a:prstGeom prst="rect">
              <a:avLst/>
            </a:prstGeom>
            <a:blipFill>
              <a:blip r:embed="rId32"/>
              <a:stretch>
                <a:fillRect l="-33333" r="-26667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3" name="文本框 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381171" y="1545498"/>
              <a:ext cx="185372" cy="276999"/>
            </a:xfrm>
            <a:prstGeom prst="rect">
              <a:avLst/>
            </a:prstGeom>
            <a:blipFill>
              <a:blip r:embed="rId33"/>
              <a:stretch>
                <a:fillRect l="-33333" r="-26667" b="-888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4" name="文本框 9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54028" y="1522114"/>
              <a:ext cx="281551" cy="276999"/>
            </a:xfrm>
            <a:prstGeom prst="rect">
              <a:avLst/>
            </a:prstGeom>
            <a:blipFill>
              <a:blip r:embed="rId34"/>
              <a:stretch>
                <a:fillRect l="-19565" r="-17391" b="-888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633" name="椭圆 264"/>
            <p:cNvSpPr>
              <a:spLocks noChangeArrowheads="1"/>
            </p:cNvSpPr>
            <p:nvPr/>
          </p:nvSpPr>
          <p:spPr bwMode="auto">
            <a:xfrm>
              <a:off x="1760489" y="1527674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" name="文本框 9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67752" y="1531978"/>
              <a:ext cx="281551" cy="276999"/>
            </a:xfrm>
            <a:prstGeom prst="rect">
              <a:avLst/>
            </a:prstGeom>
            <a:blipFill>
              <a:blip r:embed="rId35"/>
              <a:stretch>
                <a:fillRect l="-21739" r="-15217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3635" name="直接连接符 266"/>
            <p:cNvCxnSpPr>
              <a:cxnSpLocks noChangeShapeType="1"/>
              <a:stCxn id="23636" idx="4"/>
              <a:endCxn id="253" idx="0"/>
            </p:cNvCxnSpPr>
            <p:nvPr/>
          </p:nvCxnSpPr>
          <p:spPr bwMode="auto">
            <a:xfrm flipH="1">
              <a:off x="2464617" y="1259354"/>
              <a:ext cx="1278" cy="264532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6" name="椭圆 267"/>
            <p:cNvSpPr>
              <a:spLocks noChangeArrowheads="1"/>
            </p:cNvSpPr>
            <p:nvPr/>
          </p:nvSpPr>
          <p:spPr bwMode="auto">
            <a:xfrm>
              <a:off x="2330549" y="993953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37" name="直接连接符 268"/>
            <p:cNvCxnSpPr>
              <a:cxnSpLocks noChangeShapeType="1"/>
              <a:stCxn id="23638" idx="4"/>
              <a:endCxn id="223" idx="0"/>
            </p:cNvCxnSpPr>
            <p:nvPr/>
          </p:nvCxnSpPr>
          <p:spPr bwMode="auto">
            <a:xfrm>
              <a:off x="4865574" y="1262955"/>
              <a:ext cx="314" cy="263775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椭圆 269"/>
            <p:cNvSpPr>
              <a:spLocks noChangeArrowheads="1"/>
            </p:cNvSpPr>
            <p:nvPr/>
          </p:nvSpPr>
          <p:spPr bwMode="auto">
            <a:xfrm>
              <a:off x="4730228" y="997554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639" name="直接连接符 270"/>
            <p:cNvCxnSpPr>
              <a:cxnSpLocks noChangeShapeType="1"/>
              <a:stCxn id="23640" idx="4"/>
              <a:endCxn id="245" idx="0"/>
            </p:cNvCxnSpPr>
            <p:nvPr/>
          </p:nvCxnSpPr>
          <p:spPr bwMode="auto">
            <a:xfrm>
              <a:off x="3551791" y="1255130"/>
              <a:ext cx="1091" cy="266984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椭圆 271"/>
            <p:cNvSpPr>
              <a:spLocks noChangeArrowheads="1"/>
            </p:cNvSpPr>
            <p:nvPr/>
          </p:nvSpPr>
          <p:spPr bwMode="auto">
            <a:xfrm>
              <a:off x="3416445" y="989729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3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394839" y="1000281"/>
              <a:ext cx="204479" cy="276999"/>
            </a:xfrm>
            <a:prstGeom prst="rect">
              <a:avLst/>
            </a:prstGeom>
            <a:blipFill>
              <a:blip r:embed="rId36"/>
              <a:stretch>
                <a:fillRect l="-30303" r="-24242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74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77527" y="1007788"/>
              <a:ext cx="204479" cy="276999"/>
            </a:xfrm>
            <a:prstGeom prst="rect">
              <a:avLst/>
            </a:prstGeom>
            <a:blipFill>
              <a:blip r:embed="rId37"/>
              <a:stretch>
                <a:fillRect l="-26471" r="-23529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75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96324" y="1003125"/>
              <a:ext cx="204479" cy="276999"/>
            </a:xfrm>
            <a:prstGeom prst="rect">
              <a:avLst/>
            </a:prstGeom>
            <a:blipFill>
              <a:blip r:embed="rId38"/>
              <a:stretch>
                <a:fillRect l="-30303" r="-24242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cxnSp>
          <p:nvCxnSpPr>
            <p:cNvPr id="23644" name="直接连接符 275"/>
            <p:cNvCxnSpPr>
              <a:cxnSpLocks noChangeShapeType="1"/>
              <a:endCxn id="23636" idx="0"/>
            </p:cNvCxnSpPr>
            <p:nvPr/>
          </p:nvCxnSpPr>
          <p:spPr bwMode="auto">
            <a:xfrm>
              <a:off x="2464065" y="714952"/>
              <a:ext cx="1830" cy="27900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直接连接符 276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3549025" y="712828"/>
              <a:ext cx="2766" cy="27690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6" name="直接连接符 277"/>
            <p:cNvCxnSpPr>
              <a:cxnSpLocks noChangeShapeType="1"/>
              <a:endCxn id="23638" idx="0"/>
            </p:cNvCxnSpPr>
            <p:nvPr/>
          </p:nvCxnSpPr>
          <p:spPr bwMode="auto">
            <a:xfrm>
              <a:off x="4864483" y="720653"/>
              <a:ext cx="1091" cy="27690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矩形 27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5308" y="1620321"/>
              <a:ext cx="478015" cy="461665"/>
            </a:xfrm>
            <a:prstGeom prst="rect">
              <a:avLst/>
            </a:prstGeom>
            <a:blipFill>
              <a:blip r:embed="rId3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grpSp>
        <p:nvGrpSpPr>
          <p:cNvPr id="23565" name="组合 279"/>
          <p:cNvGrpSpPr/>
          <p:nvPr/>
        </p:nvGrpSpPr>
        <p:grpSpPr bwMode="auto">
          <a:xfrm>
            <a:off x="436563" y="3799840"/>
            <a:ext cx="1871662" cy="1943100"/>
            <a:chOff x="457847" y="3558288"/>
            <a:chExt cx="1871424" cy="1943091"/>
          </a:xfrm>
        </p:grpSpPr>
        <p:sp>
          <p:nvSpPr>
            <p:cNvPr id="281" name="等腰三角形 280"/>
            <p:cNvSpPr/>
            <p:nvPr/>
          </p:nvSpPr>
          <p:spPr>
            <a:xfrm>
              <a:off x="1929272" y="4380609"/>
              <a:ext cx="296825" cy="300037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3571" name="直接连接符 281"/>
            <p:cNvCxnSpPr>
              <a:cxnSpLocks noChangeShapeType="1"/>
              <a:stCxn id="281" idx="3"/>
              <a:endCxn id="23572" idx="0"/>
            </p:cNvCxnSpPr>
            <p:nvPr/>
          </p:nvCxnSpPr>
          <p:spPr bwMode="auto">
            <a:xfrm>
              <a:off x="2077684" y="4680729"/>
              <a:ext cx="0" cy="295609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椭圆 282"/>
            <p:cNvSpPr>
              <a:spLocks noChangeArrowheads="1"/>
            </p:cNvSpPr>
            <p:nvPr/>
          </p:nvSpPr>
          <p:spPr bwMode="auto">
            <a:xfrm>
              <a:off x="1945095" y="4976338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73" name="直接连接符 283"/>
            <p:cNvCxnSpPr>
              <a:cxnSpLocks noChangeShapeType="1"/>
              <a:endCxn id="23572" idx="4"/>
            </p:cNvCxnSpPr>
            <p:nvPr/>
          </p:nvCxnSpPr>
          <p:spPr bwMode="auto">
            <a:xfrm flipV="1">
              <a:off x="2077683" y="5251776"/>
              <a:ext cx="1" cy="249603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直接连接符 284"/>
            <p:cNvCxnSpPr>
              <a:cxnSpLocks noChangeShapeType="1"/>
              <a:stCxn id="281" idx="0"/>
              <a:endCxn id="23576" idx="4"/>
            </p:cNvCxnSpPr>
            <p:nvPr/>
          </p:nvCxnSpPr>
          <p:spPr bwMode="auto">
            <a:xfrm flipV="1">
              <a:off x="2077684" y="4076897"/>
              <a:ext cx="0" cy="303794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直接连接符 285"/>
            <p:cNvCxnSpPr>
              <a:cxnSpLocks noChangeShapeType="1"/>
              <a:endCxn id="23576" idx="0"/>
            </p:cNvCxnSpPr>
            <p:nvPr/>
          </p:nvCxnSpPr>
          <p:spPr bwMode="auto">
            <a:xfrm>
              <a:off x="2077683" y="3558288"/>
              <a:ext cx="1" cy="243171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椭圆 286"/>
            <p:cNvSpPr>
              <a:spLocks noChangeArrowheads="1"/>
            </p:cNvSpPr>
            <p:nvPr/>
          </p:nvSpPr>
          <p:spPr bwMode="auto">
            <a:xfrm>
              <a:off x="1945095" y="3801459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7" name="圆角矩形 321"/>
            <p:cNvSpPr>
              <a:spLocks noChangeArrowheads="1"/>
            </p:cNvSpPr>
            <p:nvPr/>
          </p:nvSpPr>
          <p:spPr bwMode="auto">
            <a:xfrm>
              <a:off x="1680934" y="3726822"/>
              <a:ext cx="648337" cy="166348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8" name="圆角矩形 322"/>
            <p:cNvSpPr>
              <a:spLocks noChangeArrowheads="1"/>
            </p:cNvSpPr>
            <p:nvPr/>
          </p:nvSpPr>
          <p:spPr bwMode="auto">
            <a:xfrm>
              <a:off x="457847" y="4259750"/>
              <a:ext cx="1277307" cy="54679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41719C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45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17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989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6130" indent="-2273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33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05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77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4930" indent="-2273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79" name="组合 289"/>
            <p:cNvGrpSpPr/>
            <p:nvPr/>
          </p:nvGrpSpPr>
          <p:grpSpPr bwMode="auto">
            <a:xfrm>
              <a:off x="609388" y="4347644"/>
              <a:ext cx="948575" cy="692905"/>
              <a:chOff x="662728" y="4347644"/>
              <a:chExt cx="948575" cy="692905"/>
            </a:xfrm>
          </p:grpSpPr>
          <p:sp>
            <p:nvSpPr>
              <p:cNvPr id="296" name="圆角矩形 110"/>
              <p:cNvSpPr/>
              <p:nvPr/>
            </p:nvSpPr>
            <p:spPr>
              <a:xfrm>
                <a:off x="661980" y="4347272"/>
                <a:ext cx="949204" cy="36671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3586" name="直接连接符 296"/>
              <p:cNvCxnSpPr>
                <a:cxnSpLocks noChangeShapeType="1"/>
              </p:cNvCxnSpPr>
              <p:nvPr/>
            </p:nvCxnSpPr>
            <p:spPr bwMode="auto">
              <a:xfrm flipV="1">
                <a:off x="782284" y="4710976"/>
                <a:ext cx="0" cy="301299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7" name="直接连接符 297"/>
              <p:cNvCxnSpPr>
                <a:cxnSpLocks noChangeShapeType="1"/>
              </p:cNvCxnSpPr>
              <p:nvPr/>
            </p:nvCxnSpPr>
            <p:spPr bwMode="auto">
              <a:xfrm flipV="1">
                <a:off x="983262" y="4710976"/>
                <a:ext cx="0" cy="301299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8" name="直接连接符 298"/>
              <p:cNvCxnSpPr>
                <a:cxnSpLocks noChangeShapeType="1"/>
              </p:cNvCxnSpPr>
              <p:nvPr/>
            </p:nvCxnSpPr>
            <p:spPr bwMode="auto">
              <a:xfrm flipV="1">
                <a:off x="1440462" y="4710976"/>
                <a:ext cx="0" cy="301299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89" name="文本框 40"/>
              <p:cNvSpPr txBox="1">
                <a:spLocks noChangeArrowheads="1"/>
              </p:cNvSpPr>
              <p:nvPr/>
            </p:nvSpPr>
            <p:spPr bwMode="auto">
              <a:xfrm>
                <a:off x="1043711" y="4671217"/>
                <a:ext cx="25069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4530" indent="-22733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1730" indent="-22733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598930" indent="-22733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6130" indent="-22733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3330" indent="-22733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0530" indent="-22733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7730" indent="-22733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4930" indent="-22733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defTabSz="91440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…</a:t>
                </a: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9" y="4388539"/>
                <a:ext cx="623119" cy="303673"/>
              </a:xfrm>
              <a:prstGeom prst="rect">
                <a:avLst/>
              </a:prstGeom>
              <a:blipFill>
                <a:blip r:embed="rId40"/>
                <a:stretch>
                  <a:fillRect l="-8824" r="-7843" b="-28000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p:grpSp>
        <p:sp>
          <p:nvSpPr>
            <p:cNvPr id="291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96202" y="3812324"/>
              <a:ext cx="204479" cy="276999"/>
            </a:xfrm>
            <a:prstGeom prst="rect">
              <a:avLst/>
            </a:prstGeom>
            <a:blipFill>
              <a:blip r:embed="rId41"/>
              <a:stretch>
                <a:fillRect l="-30303" r="-24242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92" name="文本框 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99155" y="4425339"/>
              <a:ext cx="185372" cy="276999"/>
            </a:xfrm>
            <a:prstGeom prst="rect">
              <a:avLst/>
            </a:prstGeom>
            <a:blipFill>
              <a:blip r:embed="rId42"/>
              <a:stretch>
                <a:fillRect l="-32258" r="-22581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93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85098" y="4983644"/>
              <a:ext cx="216085" cy="276999"/>
            </a:xfrm>
            <a:prstGeom prst="rect">
              <a:avLst/>
            </a:prstGeom>
            <a:blipFill>
              <a:blip r:embed="rId43"/>
              <a:stretch>
                <a:fillRect l="-28571" r="-22857" b="-6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1627685" y="4191698"/>
              <a:ext cx="133333" cy="66992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3584" name="直接连接符 294"/>
            <p:cNvCxnSpPr>
              <a:cxnSpLocks noChangeShapeType="1"/>
              <a:stCxn id="281" idx="1"/>
              <a:endCxn id="296" idx="3"/>
            </p:cNvCxnSpPr>
            <p:nvPr/>
          </p:nvCxnSpPr>
          <p:spPr bwMode="auto">
            <a:xfrm flipH="1">
              <a:off x="1557963" y="4530710"/>
              <a:ext cx="445229" cy="0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2" name="矩形 30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8756" y="4606304"/>
            <a:ext cx="410690" cy="369332"/>
          </a:xfrm>
          <a:prstGeom prst="rect">
            <a:avLst/>
          </a:prstGeom>
          <a:blipFill>
            <a:blip r:embed="rId4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3" name="文本框 3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4282" y="4655127"/>
            <a:ext cx="384849" cy="303673"/>
          </a:xfrm>
          <a:prstGeom prst="rect">
            <a:avLst/>
          </a:prstGeom>
          <a:blipFill>
            <a:blip r:embed="rId45"/>
            <a:stretch>
              <a:fillRect l="-14286" r="-12698" b="-28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900" y="38989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Recursive Language Modeling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Motivation</a:t>
            </a:r>
            <a:endParaRPr lang="en-US" altLang="zh-CN" sz="3200" dirty="0"/>
          </a:p>
          <a:p>
            <a:r>
              <a:rPr lang="en-US" altLang="zh-CN" sz="3200" dirty="0"/>
              <a:t>Background</a:t>
            </a:r>
            <a:endParaRPr lang="en-US" altLang="zh-CN" sz="3200" dirty="0"/>
          </a:p>
          <a:p>
            <a:r>
              <a:rPr lang="en-US" altLang="zh-CN" sz="3200" dirty="0"/>
              <a:t>TSLM basic representation</a:t>
            </a:r>
            <a:endParaRPr lang="en-US" altLang="zh-CN" sz="3200" dirty="0"/>
          </a:p>
          <a:p>
            <a:r>
              <a:rPr lang="en-US" altLang="zh-CN" sz="3200" dirty="0"/>
              <a:t>Generalization </a:t>
            </a:r>
            <a:endParaRPr lang="en-US" altLang="zh-CN" sz="3200" dirty="0"/>
          </a:p>
          <a:p>
            <a:r>
              <a:rPr lang="en-US" altLang="zh-CN" sz="3200" dirty="0"/>
              <a:t>Recursive Language Modeling</a:t>
            </a:r>
            <a:endParaRPr lang="en-US" altLang="zh-CN" sz="3200" dirty="0"/>
          </a:p>
          <a:p>
            <a:r>
              <a:rPr lang="en-US" altLang="zh-CN" sz="3200" b="1" u="sng" dirty="0"/>
              <a:t>Experiment</a:t>
            </a:r>
            <a:endParaRPr lang="en-US" altLang="zh-CN" sz="3200" b="1" u="sng" dirty="0"/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To construct a high-order based language model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not limited to two/three consecutive words in 2/3-order tensor</a:t>
            </a:r>
            <a:r>
              <a:rPr lang="en-US" altLang="zh-CN" sz="3200" dirty="0"/>
              <a:t>)</a:t>
            </a:r>
            <a:endParaRPr lang="en-US" altLang="zh-CN" sz="3600" dirty="0"/>
          </a:p>
          <a:p>
            <a:r>
              <a:rPr lang="en-US" altLang="zh-CN" sz="3600" dirty="0"/>
              <a:t>To derive an effective solution and demonstrate such a solution is a general approach for language modeling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a high-order tensor contains exponential magnitude of parameters</a:t>
            </a:r>
            <a:r>
              <a:rPr lang="en-US" altLang="zh-CN" sz="3600" dirty="0"/>
              <a:t>)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Experimental Result</a:t>
            </a:r>
            <a:endParaRPr lang="en-US" altLang="zh-CN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" y="1600200"/>
            <a:ext cx="11690350" cy="39941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465" y="473075"/>
            <a:ext cx="10972800" cy="990600"/>
          </a:xfrm>
        </p:spPr>
        <p:txBody>
          <a:bodyPr/>
          <a:lstStyle/>
          <a:p>
            <a:r>
              <a:rPr lang="en-US" altLang="zh-CN" dirty="0"/>
              <a:t>Experience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1600200"/>
            <a:ext cx="6287135" cy="3810635"/>
          </a:xfrm>
          <a:prstGeom prst="rect">
            <a:avLst/>
          </a:prstGeom>
        </p:spPr>
      </p:pic>
      <p:pic>
        <p:nvPicPr>
          <p:cNvPr id="5" name="图片 4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557020"/>
            <a:ext cx="6001385" cy="37439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171430" cy="4876800"/>
          </a:xfrm>
        </p:spPr>
        <p:txBody>
          <a:bodyPr/>
          <a:lstStyle/>
          <a:p>
            <a:r>
              <a:rPr lang="en-US" altLang="zh-CN" sz="3200"/>
              <a:t>Achieve text generation by using TSLM</a:t>
            </a:r>
            <a:endParaRPr lang="en-US" altLang="zh-CN" sz="3200"/>
          </a:p>
          <a:p>
            <a:r>
              <a:rPr lang="en-US" altLang="zh-CN" sz="3200"/>
              <a:t>Further interpreted in the neural network by tensor network</a:t>
            </a:r>
            <a:endParaRPr lang="en-US" altLang="zh-CN" sz="3200"/>
          </a:p>
          <a:p>
            <a:r>
              <a:rPr lang="en-US" altLang="zh-CN" sz="3200"/>
              <a:t> Further explore the potential of tensor network for    language model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768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epresent the documents as the </a:t>
            </a:r>
            <a:r>
              <a:rPr lang="en-US" altLang="zh-CN" dirty="0"/>
              <a:t>two</a:t>
            </a:r>
            <a:r>
              <a:rPr lang="zh-CN" altLang="en-US" dirty="0"/>
              <a:t> order tensors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734185" y="2308860"/>
            <a:ext cx="4128770" cy="2868295"/>
            <a:chOff x="3076" y="4634"/>
            <a:chExt cx="6502" cy="4517"/>
          </a:xfrm>
        </p:grpSpPr>
        <p:sp>
          <p:nvSpPr>
            <p:cNvPr id="4" name="矩形 3"/>
            <p:cNvSpPr/>
            <p:nvPr/>
          </p:nvSpPr>
          <p:spPr>
            <a:xfrm>
              <a:off x="3076" y="4634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76" y="5638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6" y="6140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76" y="7645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76" y="6642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076" y="7143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076" y="5136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731" y="4635"/>
              <a:ext cx="3751" cy="4516"/>
              <a:chOff x="3775" y="3580"/>
              <a:chExt cx="3870" cy="532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3905" y="7717"/>
                <a:ext cx="3740" cy="1183"/>
              </a:xfrm>
              <a:prstGeom prst="line">
                <a:avLst/>
              </a:prstGeom>
              <a:ln w="127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775" y="3580"/>
                <a:ext cx="3870" cy="1520"/>
              </a:xfrm>
              <a:prstGeom prst="line">
                <a:avLst/>
              </a:prstGeom>
              <a:ln w="127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8181" y="664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82" y="5956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82" y="664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181" y="596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880" y="596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76" y="8147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076" y="8649"/>
              <a:ext cx="474" cy="5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880" y="664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482" y="732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81" y="732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880" y="7322"/>
              <a:ext cx="699" cy="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40100"/>
          <a:ext cx="9144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177165" progId="Equation.KSEE3">
                  <p:embed/>
                </p:oleObj>
              </mc:Choice>
              <mc:Fallback>
                <p:oleObj name="" r:id="rId1" imgW="914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40100"/>
                        <a:ext cx="9144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419850" y="3128645"/>
            <a:ext cx="46577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10000-dimensional vector can be  converted into 100×100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3900" y="5848350"/>
            <a:ext cx="1111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Cai, D.; He, X.; and Han, J. 2006. Tensor space model for document analysis.  </a:t>
            </a:r>
            <a:r>
              <a:rPr lang="en-US" altLang="zh-CN"/>
              <a:t>T</a:t>
            </a:r>
            <a:r>
              <a:rPr lang="zh-CN" altLang="en-US"/>
              <a:t>he 29th  SIGIR conference on Research and development in information retrieval, 625–626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rcRect l="891" t="6849" r="-606" b="4834"/>
          <a:stretch>
            <a:fillRect/>
          </a:stretch>
        </p:blipFill>
        <p:spPr>
          <a:xfrm>
            <a:off x="323850" y="1318260"/>
            <a:ext cx="5114290" cy="4672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6865" y="2891155"/>
            <a:ext cx="46189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Represent the text as a 3-order tensor 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323850" y="6067425"/>
            <a:ext cx="1021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Liu, N.; Zhang, B.; Yan, J.; and Chen, Z. 2005. Text representation: from vector to tensor. In IEEE International Conference on Data Mining, 725–728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99795" y="2578100"/>
            <a:ext cx="4441825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50025" y="2476500"/>
            <a:ext cx="4441825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The problem of exponential magnitude of parameters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25235" y="3060065"/>
            <a:ext cx="466661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 decomposition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900" y="3172460"/>
            <a:ext cx="479298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 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 High-order tensor based language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Consider all the combinatorial relations among words through the interaction among all the dimensions of word vectors.</a:t>
            </a:r>
            <a:endParaRPr lang="en-US" altLang="zh-CN" sz="3200"/>
          </a:p>
          <a:p>
            <a:r>
              <a:rPr lang="en-US" altLang="zh-CN" sz="3200"/>
              <a:t>Demonstrate that  tensor representation is a generalization  of the n-gram language model</a:t>
            </a:r>
            <a:endParaRPr lang="en-US" altLang="zh-CN" sz="3200"/>
          </a:p>
          <a:p>
            <a:r>
              <a:rPr lang="en-US" altLang="zh-CN" sz="3200"/>
              <a:t>Derive a recursive calculation of conditional probability for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language modeling via tensor decomposition in TSLM</a:t>
            </a:r>
            <a:endParaRPr lang="en-US" altLang="zh-CN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Motivation</a:t>
            </a:r>
            <a:endParaRPr lang="en-US" altLang="zh-CN" sz="3200" dirty="0"/>
          </a:p>
          <a:p>
            <a:r>
              <a:rPr lang="en-US" altLang="zh-CN" sz="3200" b="1" u="sng" dirty="0"/>
              <a:t>Background</a:t>
            </a:r>
            <a:endParaRPr lang="en-US" altLang="zh-CN" sz="3200" b="1" u="sng" dirty="0"/>
          </a:p>
          <a:p>
            <a:r>
              <a:rPr lang="en-US" altLang="zh-CN" sz="3200" dirty="0"/>
              <a:t>TSLM basic representation</a:t>
            </a:r>
            <a:endParaRPr lang="en-US" altLang="zh-CN" sz="3200" dirty="0"/>
          </a:p>
          <a:p>
            <a:r>
              <a:rPr lang="en-US" altLang="zh-CN" sz="3200" dirty="0"/>
              <a:t>Generalization </a:t>
            </a:r>
            <a:endParaRPr lang="en-US" altLang="zh-CN" sz="3200" dirty="0"/>
          </a:p>
          <a:p>
            <a:r>
              <a:rPr lang="en-US" altLang="zh-CN" sz="3200" dirty="0"/>
              <a:t>Recursive Language Modeling</a:t>
            </a:r>
            <a:endParaRPr lang="en-US" altLang="zh-CN" sz="3200" dirty="0"/>
          </a:p>
          <a:p>
            <a:r>
              <a:rPr lang="en-US" altLang="zh-CN" sz="3200" dirty="0"/>
              <a:t>Experiment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>
          <a:xfrm>
            <a:off x="755572" y="1387145"/>
            <a:ext cx="8229600" cy="484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noProof="1">
                <a:sym typeface="+mn-ea"/>
              </a:rPr>
              <a:t>Tensor and Tensor Networks</a:t>
            </a:r>
            <a:endParaRPr lang="en-US" altLang="zh-CN" noProof="1"/>
          </a:p>
          <a:p>
            <a:pPr marL="455930" lvl="1" indent="0">
              <a:buFont typeface="Arial" panose="020B0604020202020204" pitchFamily="34" charset="0"/>
              <a:buNone/>
            </a:pPr>
            <a:r>
              <a:rPr lang="en-US" altLang="zh-CN" sz="2800" noProof="1"/>
              <a:t>A tensor : a mutidimensional array </a:t>
            </a:r>
            <a:endParaRPr lang="en-US" altLang="zh-CN" sz="2800" noProof="1"/>
          </a:p>
          <a:p>
            <a:pPr marL="455930" lvl="1" indent="0">
              <a:buFont typeface="Arial" panose="020B0604020202020204" pitchFamily="34" charset="0"/>
              <a:buNone/>
            </a:pPr>
            <a:r>
              <a:rPr lang="en-US" altLang="zh-CN" sz="2800" noProof="1"/>
              <a:t>The order : the number of indexing entries </a:t>
            </a:r>
            <a:endParaRPr lang="en-US" altLang="zh-CN" sz="2800" noProof="1"/>
          </a:p>
          <a:p>
            <a:pPr marL="455930" lvl="1" indent="0">
              <a:buFont typeface="Arial" panose="020B0604020202020204" pitchFamily="34" charset="0"/>
              <a:buNone/>
            </a:pPr>
            <a:r>
              <a:rPr lang="en-US" altLang="zh-CN" sz="2800" noProof="1"/>
              <a:t>Tensor product :  a fundamental operator </a:t>
            </a:r>
            <a:endParaRPr lang="en-US" altLang="zh-CN" sz="2800" noProof="1"/>
          </a:p>
          <a:p>
            <a:pPr marL="455930" lvl="1" indent="0">
              <a:buFont typeface="Arial" panose="020B0604020202020204" pitchFamily="34" charset="0"/>
              <a:buNone/>
            </a:pPr>
            <a:endParaRPr lang="en-US" altLang="zh-CN" noProof="1"/>
          </a:p>
        </p:txBody>
      </p:sp>
      <p:grpSp>
        <p:nvGrpSpPr>
          <p:cNvPr id="7" name="组合 1"/>
          <p:cNvGrpSpPr/>
          <p:nvPr/>
        </p:nvGrpSpPr>
        <p:grpSpPr bwMode="auto">
          <a:xfrm>
            <a:off x="1572866" y="4117646"/>
            <a:ext cx="8561388" cy="2119312"/>
            <a:chOff x="2365" y="1130"/>
            <a:chExt cx="14313" cy="3336"/>
          </a:xfrm>
        </p:grpSpPr>
        <p:sp>
          <p:nvSpPr>
            <p:cNvPr id="8" name="椭圆 7"/>
            <p:cNvSpPr/>
            <p:nvPr/>
          </p:nvSpPr>
          <p:spPr>
            <a:xfrm rot="16200000">
              <a:off x="6334" y="2868"/>
              <a:ext cx="467" cy="486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3277" y="3025"/>
              <a:ext cx="470" cy="48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/>
            </a:p>
          </p:txBody>
        </p:sp>
        <p:sp>
          <p:nvSpPr>
            <p:cNvPr id="10" name="文本框 54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6307" y="2816"/>
              <a:ext cx="533" cy="581"/>
            </a:xfrm>
            <a:prstGeom prst="rect">
              <a:avLst/>
            </a:prstGeom>
            <a:blipFill dpi="0" rotWithShape="0">
              <a:blip r:embed="rId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53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3247" y="2947"/>
              <a:ext cx="533" cy="582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>
              <a:stCxn id="8" idx="6"/>
            </p:cNvCxnSpPr>
            <p:nvPr/>
          </p:nvCxnSpPr>
          <p:spPr>
            <a:xfrm rot="16200000">
              <a:off x="6324" y="2632"/>
              <a:ext cx="490" cy="0"/>
            </a:xfrm>
            <a:prstGeom prst="lin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16200000" flipH="1">
              <a:off x="6303" y="3613"/>
              <a:ext cx="532" cy="0"/>
            </a:xfrm>
            <a:prstGeom prst="lin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>
              <a:stCxn id="9" idx="6"/>
            </p:cNvCxnSpPr>
            <p:nvPr/>
          </p:nvCxnSpPr>
          <p:spPr>
            <a:xfrm rot="16200000">
              <a:off x="3269" y="2789"/>
              <a:ext cx="490" cy="0"/>
            </a:xfrm>
            <a:prstGeom prst="lin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10656" y="2547"/>
              <a:ext cx="467" cy="47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2F559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/>
            </a:p>
          </p:txBody>
        </p:sp>
        <p:sp>
          <p:nvSpPr>
            <p:cNvPr id="16" name="文本框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741" y="2652"/>
              <a:ext cx="292" cy="436"/>
            </a:xfrm>
            <a:prstGeom prst="rect">
              <a:avLst/>
            </a:prstGeom>
            <a:blipFill rotWithShape="0">
              <a:blip r:embed="rId3"/>
              <a:stretch>
                <a:fillRect l="-33333" r="-26667" b="-6522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sp>
          <p:nvSpPr>
            <p:cNvPr id="17" name="文本框 1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68" y="2009"/>
              <a:ext cx="1930" cy="582"/>
            </a:xfrm>
            <a:prstGeom prst="rect">
              <a:avLst/>
            </a:prstGeom>
            <a:blipFill rotWithShape="0">
              <a:blip r:embed="rId4"/>
              <a:stretch>
                <a:fillRect b="-14754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sp>
          <p:nvSpPr>
            <p:cNvPr id="18" name="文本框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75" y="1868"/>
              <a:ext cx="1930" cy="582"/>
            </a:xfrm>
            <a:prstGeom prst="rect">
              <a:avLst/>
            </a:prstGeom>
            <a:blipFill rotWithShape="0">
              <a:blip r:embed="rId5"/>
              <a:stretch>
                <a:fillRect b="-16667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sp>
          <p:nvSpPr>
            <p:cNvPr id="19" name="文本框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75" y="3884"/>
              <a:ext cx="1930" cy="582"/>
            </a:xfrm>
            <a:prstGeom prst="rect">
              <a:avLst/>
            </a:prstGeom>
            <a:blipFill rotWithShape="0">
              <a:blip r:embed="rId6"/>
              <a:stretch>
                <a:fillRect b="-16667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cxnSp>
          <p:nvCxnSpPr>
            <p:cNvPr id="20" name="直接连接符 19"/>
            <p:cNvCxnSpPr>
              <a:stCxn id="9" idx="6"/>
            </p:cNvCxnSpPr>
            <p:nvPr/>
          </p:nvCxnSpPr>
          <p:spPr>
            <a:xfrm flipV="1">
              <a:off x="9961" y="2784"/>
              <a:ext cx="812" cy="2"/>
            </a:xfrm>
            <a:prstGeom prst="lin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>
              <a:stCxn id="15" idx="5"/>
            </p:cNvCxnSpPr>
            <p:nvPr/>
          </p:nvCxnSpPr>
          <p:spPr>
            <a:xfrm flipV="1">
              <a:off x="11006" y="2777"/>
              <a:ext cx="775" cy="5"/>
            </a:xfrm>
            <a:prstGeom prst="lin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>
              <a:stCxn id="15" idx="5"/>
              <a:endCxn id="15" idx="3"/>
            </p:cNvCxnSpPr>
            <p:nvPr/>
          </p:nvCxnSpPr>
          <p:spPr>
            <a:xfrm flipH="1" flipV="1">
              <a:off x="10890" y="3019"/>
              <a:ext cx="3" cy="602"/>
            </a:xfrm>
            <a:prstGeom prst="lin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文本框 117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9315" y="2481"/>
              <a:ext cx="789" cy="581"/>
            </a:xfrm>
            <a:prstGeom prst="rect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118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0572" y="3599"/>
              <a:ext cx="789" cy="582"/>
            </a:xfrm>
            <a:prstGeom prst="rect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文本框 119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1692" y="2481"/>
              <a:ext cx="789" cy="581"/>
            </a:xfrm>
            <a:prstGeom prst="rect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46"/>
            <p:cNvSpPr txBox="1">
              <a:spLocks noChangeArrowheads="1"/>
            </p:cNvSpPr>
            <p:nvPr/>
          </p:nvSpPr>
          <p:spPr bwMode="auto">
            <a:xfrm>
              <a:off x="2365" y="1146"/>
              <a:ext cx="75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147"/>
            <p:cNvSpPr txBox="1">
              <a:spLocks noChangeArrowheads="1"/>
            </p:cNvSpPr>
            <p:nvPr/>
          </p:nvSpPr>
          <p:spPr bwMode="auto">
            <a:xfrm>
              <a:off x="5456" y="1154"/>
              <a:ext cx="75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2)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148"/>
            <p:cNvSpPr txBox="1">
              <a:spLocks noChangeArrowheads="1"/>
            </p:cNvSpPr>
            <p:nvPr/>
          </p:nvSpPr>
          <p:spPr bwMode="auto">
            <a:xfrm>
              <a:off x="8924" y="1130"/>
              <a:ext cx="75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3)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文本框 149"/>
            <p:cNvSpPr txBox="1">
              <a:spLocks noChangeArrowheads="1"/>
            </p:cNvSpPr>
            <p:nvPr/>
          </p:nvSpPr>
          <p:spPr bwMode="auto">
            <a:xfrm>
              <a:off x="12932" y="1134"/>
              <a:ext cx="75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4)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圆角矩形 138"/>
            <p:cNvSpPr/>
            <p:nvPr/>
          </p:nvSpPr>
          <p:spPr>
            <a:xfrm rot="10800000">
              <a:off x="13629" y="2504"/>
              <a:ext cx="2946" cy="757"/>
            </a:xfrm>
            <a:prstGeom prst="roundRect">
              <a:avLst/>
            </a:prstGeom>
            <a:ln w="25400">
              <a:solidFill>
                <a:srgbClr val="5B9B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/>
            </a:p>
          </p:txBody>
        </p:sp>
        <p:sp>
          <p:nvSpPr>
            <p:cNvPr id="31" name="文本框 27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3596" y="3846"/>
              <a:ext cx="789" cy="581"/>
            </a:xfrm>
            <a:prstGeom prst="rect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文本框 28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3964" y="3841"/>
              <a:ext cx="789" cy="582"/>
            </a:xfrm>
            <a:prstGeom prst="rect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文本框 29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5889" y="3834"/>
              <a:ext cx="789" cy="581"/>
            </a:xfrm>
            <a:prstGeom prst="rect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文本框 30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4333" y="3837"/>
              <a:ext cx="789" cy="582"/>
            </a:xfrm>
            <a:prstGeom prst="rect">
              <a:avLst/>
            </a:prstGeom>
            <a:blipFill dpi="0" rotWithShape="0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文本框 31"/>
            <p:cNvSpPr txBox="1">
              <a:spLocks noChangeArrowheads="1"/>
            </p:cNvSpPr>
            <p:nvPr/>
          </p:nvSpPr>
          <p:spPr bwMode="auto">
            <a:xfrm>
              <a:off x="15407" y="3721"/>
              <a:ext cx="47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33"/>
            <p:cNvSpPr txBox="1"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4705" y="3846"/>
              <a:ext cx="789" cy="581"/>
            </a:xfrm>
            <a:prstGeom prst="rect">
              <a:avLst/>
            </a:prstGeom>
            <a:blipFill dpi="0" rotWithShape="0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组合 115"/>
            <p:cNvGrpSpPr/>
            <p:nvPr/>
          </p:nvGrpSpPr>
          <p:grpSpPr bwMode="auto">
            <a:xfrm>
              <a:off x="13871" y="3248"/>
              <a:ext cx="2402" cy="553"/>
              <a:chOff x="7857911" y="1305773"/>
              <a:chExt cx="1525708" cy="351381"/>
            </a:xfrm>
          </p:grpSpPr>
          <p:cxnSp>
            <p:nvCxnSpPr>
              <p:cNvPr id="43" name="直接连接符 42"/>
              <p:cNvCxnSpPr>
                <a:stCxn id="15" idx="5"/>
                <a:endCxn id="15" idx="3"/>
              </p:cNvCxnSpPr>
              <p:nvPr/>
            </p:nvCxnSpPr>
            <p:spPr>
              <a:xfrm rot="10800000">
                <a:off x="9382944" y="1319142"/>
                <a:ext cx="0" cy="330264"/>
              </a:xfrm>
              <a:prstGeom prst="line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直接连接符 43"/>
              <p:cNvCxnSpPr>
                <a:stCxn id="15" idx="5"/>
                <a:endCxn id="15" idx="3"/>
              </p:cNvCxnSpPr>
              <p:nvPr/>
            </p:nvCxnSpPr>
            <p:spPr>
              <a:xfrm flipV="1">
                <a:off x="8364738" y="1306439"/>
                <a:ext cx="0" cy="350905"/>
              </a:xfrm>
              <a:prstGeom prst="line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直接连接符 44"/>
              <p:cNvCxnSpPr>
                <a:stCxn id="15" idx="5"/>
                <a:endCxn id="15" idx="3"/>
              </p:cNvCxnSpPr>
              <p:nvPr/>
            </p:nvCxnSpPr>
            <p:spPr>
              <a:xfrm rot="10800000">
                <a:off x="8617604" y="1319142"/>
                <a:ext cx="0" cy="330264"/>
              </a:xfrm>
              <a:prstGeom prst="line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直接连接符 45"/>
              <p:cNvCxnSpPr>
                <a:stCxn id="15" idx="5"/>
                <a:endCxn id="15" idx="3"/>
              </p:cNvCxnSpPr>
              <p:nvPr/>
            </p:nvCxnSpPr>
            <p:spPr>
              <a:xfrm rot="10800000">
                <a:off x="8108501" y="1319142"/>
                <a:ext cx="0" cy="330264"/>
              </a:xfrm>
              <a:prstGeom prst="line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>
                <a:stCxn id="15" idx="5"/>
                <a:endCxn id="15" idx="3"/>
              </p:cNvCxnSpPr>
              <p:nvPr/>
            </p:nvCxnSpPr>
            <p:spPr>
              <a:xfrm rot="10800000">
                <a:off x="7857322" y="1319142"/>
                <a:ext cx="0" cy="330264"/>
              </a:xfrm>
              <a:prstGeom prst="line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矩形 139"/>
            <p:cNvSpPr>
              <a:spLocks noRot="1" noChangeAspect="1" noMove="1" noResize="1" noEditPoints="1" noAdjustHandles="1" noChangeArrowheads="1" noTextEdit="1"/>
            </p:cNvSpPr>
            <p:nvPr/>
          </p:nvSpPr>
          <p:spPr bwMode="auto">
            <a:xfrm>
              <a:off x="14715" y="2542"/>
              <a:ext cx="753" cy="727"/>
            </a:xfrm>
            <a:prstGeom prst="rect">
              <a:avLst/>
            </a:prstGeom>
            <a:blipFill dpi="0" rotWithShape="0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文本框 3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52" y="1179"/>
              <a:ext cx="1911" cy="582"/>
            </a:xfrm>
            <a:prstGeom prst="rect">
              <a:avLst/>
            </a:prstGeom>
            <a:blipFill rotWithShape="0">
              <a:blip r:embed="rId16"/>
              <a:stretch>
                <a:fillRect l="-4523" t="-10000" b="-26667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sp>
          <p:nvSpPr>
            <p:cNvPr id="40" name="文本框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15" y="1143"/>
              <a:ext cx="2221" cy="581"/>
            </a:xfrm>
            <a:prstGeom prst="rect">
              <a:avLst/>
            </a:prstGeom>
            <a:blipFill rotWithShape="0">
              <a:blip r:embed="rId17"/>
              <a:stretch>
                <a:fillRect l="-3896" t="-8197" b="-24590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sp>
          <p:nvSpPr>
            <p:cNvPr id="41" name="文本框 4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544" y="1162"/>
              <a:ext cx="3085" cy="581"/>
            </a:xfrm>
            <a:prstGeom prst="rect">
              <a:avLst/>
            </a:prstGeom>
            <a:blipFill rotWithShape="0">
              <a:blip r:embed="rId18"/>
              <a:stretch>
                <a:fillRect l="-2484" t="-8197" b="-24590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noFill/>
                  <a:latin typeface="+mn-lt"/>
                </a:rPr>
                <a:t> </a:t>
              </a:r>
              <a:endParaRPr lang="zh-CN" altLang="en-US" noProof="1">
                <a:noFill/>
                <a:latin typeface="+mn-lt"/>
              </a:endParaRPr>
            </a:p>
          </p:txBody>
        </p:sp>
        <p:sp>
          <p:nvSpPr>
            <p:cNvPr id="42" name="文本框 126"/>
            <p:cNvSpPr txBox="1">
              <a:spLocks noChangeArrowheads="1"/>
            </p:cNvSpPr>
            <p:nvPr/>
          </p:nvSpPr>
          <p:spPr bwMode="auto">
            <a:xfrm>
              <a:off x="15391" y="3213"/>
              <a:ext cx="47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文本框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25248" y="4061787"/>
            <a:ext cx="2534757" cy="369332"/>
          </a:xfrm>
          <a:prstGeom prst="rect">
            <a:avLst/>
          </a:prstGeom>
          <a:blipFill rotWithShape="0">
            <a:blip r:embed="rId19"/>
            <a:stretch>
              <a:fillRect t="-8197" b="-24590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noFill/>
                <a:latin typeface="+mn-lt"/>
              </a:rPr>
              <a:t> </a:t>
            </a:r>
            <a:endParaRPr lang="zh-CN" altLang="en-US" noProof="1">
              <a:noFill/>
              <a:latin typeface="+mn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3111</Words>
  <Application>WPS 演示</Application>
  <PresentationFormat>宽屏</PresentationFormat>
  <Paragraphs>426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Times</vt:lpstr>
      <vt:lpstr>Times New Roman</vt:lpstr>
      <vt:lpstr>Calibri</vt:lpstr>
      <vt:lpstr>Calibri</vt:lpstr>
      <vt:lpstr>等线</vt:lpstr>
      <vt:lpstr>微软雅黑</vt:lpstr>
      <vt:lpstr>Arial Unicode MS</vt:lpstr>
      <vt:lpstr>华文新魏</vt:lpstr>
      <vt:lpstr>清晰</vt:lpstr>
      <vt:lpstr>Equation.KSEE3</vt:lpstr>
      <vt:lpstr>A Generalized Language Model in Tensor Space</vt:lpstr>
      <vt:lpstr>Outline</vt:lpstr>
      <vt:lpstr>Motivation</vt:lpstr>
      <vt:lpstr>Motivation</vt:lpstr>
      <vt:lpstr>Motivation</vt:lpstr>
      <vt:lpstr>The problem of exponential magnitude of parameters</vt:lpstr>
      <vt:lpstr> High-order tensor based language model</vt:lpstr>
      <vt:lpstr>Outline</vt:lpstr>
      <vt:lpstr>Background</vt:lpstr>
      <vt:lpstr>Tensor and Tensor Networks</vt:lpstr>
      <vt:lpstr>Outline</vt:lpstr>
      <vt:lpstr>Language Modeling by Tensor Space</vt:lpstr>
      <vt:lpstr>Language Modeling by Tensor Space</vt:lpstr>
      <vt:lpstr>Outline</vt:lpstr>
      <vt:lpstr>A Generation of N-Gram Language Mode</vt:lpstr>
      <vt:lpstr>N-Gram Language Model</vt:lpstr>
      <vt:lpstr>How to Prove TSLM as a Generalization of N-Gram</vt:lpstr>
      <vt:lpstr>Compute the joint probability</vt:lpstr>
      <vt:lpstr>An  example </vt:lpstr>
      <vt:lpstr>PowerPoint 演示文稿</vt:lpstr>
      <vt:lpstr>Compute the joint probability</vt:lpstr>
      <vt:lpstr>PowerPoint 演示文稿</vt:lpstr>
      <vt:lpstr>Compute the conditional probability</vt:lpstr>
      <vt:lpstr>PowerPoint 演示文稿</vt:lpstr>
      <vt:lpstr>Outline</vt:lpstr>
      <vt:lpstr>Recursive Language Modeling</vt:lpstr>
      <vt:lpstr> Tensor recursive decomposition</vt:lpstr>
      <vt:lpstr>Recursive Language Modeling</vt:lpstr>
      <vt:lpstr>Outline</vt:lpstr>
      <vt:lpstr>Experimental Result</vt:lpstr>
      <vt:lpstr>Experience</vt:lpstr>
      <vt:lpstr>Future Work</vt:lpstr>
    </vt:vector>
  </TitlesOfParts>
  <Company>TJU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Peng</dc:creator>
  <cp:lastModifiedBy>马鑫典</cp:lastModifiedBy>
  <cp:revision>1072</cp:revision>
  <dcterms:created xsi:type="dcterms:W3CDTF">2015-06-08T03:37:00Z</dcterms:created>
  <dcterms:modified xsi:type="dcterms:W3CDTF">2018-11-14T10:12:10Z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