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sldIdLst>
    <p:sldId id="277" r:id="rId2"/>
    <p:sldId id="276" r:id="rId3"/>
    <p:sldId id="285" r:id="rId4"/>
    <p:sldId id="259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3547"/>
  </p:normalViewPr>
  <p:slideViewPr>
    <p:cSldViewPr snapToGrid="0" showGuides="1">
      <p:cViewPr>
        <p:scale>
          <a:sx n="90" d="100"/>
          <a:sy n="90" d="100"/>
        </p:scale>
        <p:origin x="232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00B9-CE3E-4DCF-B1D7-E0D36A6D5808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DAE8-1EE1-4CDA-B0E2-799A9B0BD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C%88%E7%89%99%E5%88%A9" TargetMode="External"/><Relationship Id="rId4" Type="http://schemas.openxmlformats.org/officeDocument/2006/relationships/hyperlink" Target="https://baike.baidu.com/item/%E5%B8%83%E8%BE%BE%E4%BD%A9%E6%96%AF/21868" TargetMode="External"/><Relationship Id="rId5" Type="http://schemas.openxmlformats.org/officeDocument/2006/relationships/hyperlink" Target="https://baike.baidu.com/item/%E5%8C%88%E7%89%99%E5%88%A9%E5%91%BD%E5%90%8D%E6%B3%95" TargetMode="External"/><Relationship Id="rId6" Type="http://schemas.openxmlformats.org/officeDocument/2006/relationships/hyperlink" Target="https://baike.baidu.com/item/%E5%BE%AE%E8%BD%AF%E5%85%AC%E5%8F%B8/732128" TargetMode="External"/><Relationship Id="rId7" Type="http://schemas.openxmlformats.org/officeDocument/2006/relationships/hyperlink" Target="https://baike.baidu.com/item/%E7%A8%8B%E5%BA%8F%E5%91%98" TargetMode="External"/><Relationship Id="rId8" Type="http://schemas.openxmlformats.org/officeDocument/2006/relationships/hyperlink" Target="https://baike.baidu.com/item/%E5%BE%AE%E8%BD%AF" TargetMode="External"/><Relationship Id="rId9" Type="http://schemas.openxmlformats.org/officeDocument/2006/relationships/hyperlink" Target="https://baike.baidu.com/item/%E6%96%AF%E5%9D%A6%E7%A6%8F%E5%A4%A7%E5%AD%A6" TargetMode="External"/><Relationship Id="rId10" Type="http://schemas.openxmlformats.org/officeDocument/2006/relationships/hyperlink" Target="https://baike.baidu.com/item/%E5%8C%88%E7%89%99%E5%88%A9%E8%A1%A8%E7%A4%BA%E6%B3%95" TargetMode="External"/><Relationship Id="rId11" Type="http://schemas.openxmlformats.org/officeDocument/2006/relationships/hyperlink" Target="https://baike.baidu.com/item/%E4%BF%84%E7%BD%97%E6%96%AF%E8%81%94%E9%82%A6%E8%88%AA%E5%A4%A9%E5%B1%8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查尔斯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西蒙尼，生于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匈牙利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布达佩斯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，原名西蒙尼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卡罗利，软件开发专家，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匈牙利命名法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的发明者，曾任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微软公司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的产品开发主任，是微软早期核心人员之一，后来离开微软创办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Intentional Software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公司。他还一手建立了微软的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程序员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管理体系，他在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微软公司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的头衔是首席架构师（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Chief Architect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微软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最高智囊团的核心。他是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斯坦福大学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的计算机博士，他关于“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匈牙利表示法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”的博士论文是每个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程序员必须首先学习的课程，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等微软的应用软件都是在他的领导下开发成功，查尔斯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西蒙尼是软件史上的传奇人物。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日，查尔斯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西蒙尼乘坐进步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TMA-10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号太空火箭按照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俄罗斯联邦航天局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的计划发射升空飞往国际空间站，成为第五名太空游客。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部门高级副总裁史蒂文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辛诺夫斯基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(Steven Sinofsky)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该公司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官方技术博客中透露，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操作系统的技术研发人员总数约为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人左右，他们又分为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个工作小组，分别负责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各项功能的研发工作。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1999000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4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但是实际上，没有人想做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，刚加入团队的开发人员问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为什么我们不能当</a:t>
            </a:r>
            <a:r>
              <a:rPr lang="en-US" altLang="zh-CN" dirty="0" smtClean="0"/>
              <a:t>MP</a:t>
            </a:r>
            <a:r>
              <a:rPr lang="zh-CN" altLang="en-US" dirty="0" smtClean="0"/>
              <a:t>？这次改革最后不了了之。</a:t>
            </a:r>
            <a:r>
              <a:rPr lang="en-US" altLang="zh-CN" dirty="0" smtClean="0"/>
              <a:t>MP</a:t>
            </a:r>
            <a:r>
              <a:rPr lang="zh-CN" altLang="en-US" dirty="0" smtClean="0"/>
              <a:t>活这么简单，然后还可以命令别人最重要的是工资还跟他们差不多，谁都想做</a:t>
            </a:r>
            <a:r>
              <a:rPr lang="en-US" altLang="zh-CN" dirty="0" smtClean="0"/>
              <a:t>MP</a:t>
            </a:r>
            <a:r>
              <a:rPr lang="zh-CN" altLang="en-US" dirty="0" smtClean="0"/>
              <a:t>啊不想做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，所以最终这次改革就不了了之了。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1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“随着软件越做越大复杂度越来越高，用户需求的多样化，市场竞争日益激烈，光有程序员和销售人员是不够的。销售人员当然可以把顾客的需求直接告诉开发人员，但是开发人员往往听不懂。需要专人来把市场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销售人员那一套</a:t>
            </a:r>
            <a:r>
              <a:rPr kumimoji="1" lang="en-US" altLang="zh-CN" dirty="0" smtClean="0"/>
              <a:t>MBA</a:t>
            </a:r>
            <a:r>
              <a:rPr kumimoji="1" lang="zh-CN" altLang="en-US" dirty="0" smtClean="0"/>
              <a:t>的套路语言翻译成程序员能懂的规格说明书（</a:t>
            </a:r>
            <a:r>
              <a:rPr kumimoji="1" lang="en-US" altLang="zh-CN" dirty="0" smtClean="0"/>
              <a:t>Spec</a:t>
            </a:r>
            <a:r>
              <a:rPr kumimoji="1" lang="zh-CN" altLang="en-US" dirty="0" smtClean="0"/>
              <a:t>）。也就是说，需要专门的人才来做这些事，而这些事往往是程序员不愿意花时间去做的，聪明人总是有的。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然后他在当这个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的时候出现了两个新特性。实践证明，这种改革利大于弊，贾伯作为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，带领团队取得了很好的成绩。后来，贾伯和不少早期微软公司员工一样，从微软退休，当老师，投身公益事业去了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注释</a:t>
            </a:r>
            <a:r>
              <a:rPr kumimoji="1" lang="en-US" altLang="zh-CN" dirty="0" smtClean="0"/>
              <a:t>4]</a:t>
            </a:r>
            <a:r>
              <a:rPr kumimoji="1" lang="zh-CN" altLang="en-US" dirty="0" smtClean="0"/>
              <a:t>。也许你不禁要问，那么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做些什么呢？接下来由我们组的另外两名同学来讲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都需要做哪些工作，不仅仅局限于微软。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0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5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6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5" r:id="rId3"/>
    <p:sldLayoutId id="2147483678" r:id="rId4"/>
    <p:sldLayoutId id="2147483679" r:id="rId5"/>
    <p:sldLayoutId id="2147483682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09010" y="1804738"/>
            <a:ext cx="9173980" cy="334477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3244887"/>
            <a:ext cx="9203961" cy="105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微软</a:t>
            </a:r>
            <a:r>
              <a:rPr lang="en-US" altLang="zh-CN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r>
              <a:rPr lang="zh-CN" altLang="en-US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的来历</a:t>
            </a:r>
            <a:endParaRPr lang="zh-CN" altLang="en-US" sz="6000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011" y="4268048"/>
            <a:ext cx="9203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adipisicing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sed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do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eiusmod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tempor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incididunt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magna .</a:t>
            </a:r>
          </a:p>
        </p:txBody>
      </p:sp>
      <p:sp>
        <p:nvSpPr>
          <p:cNvPr id="9" name="文本框 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2132059"/>
            <a:ext cx="9203961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b="1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PART 02</a:t>
            </a:r>
            <a:endParaRPr lang="zh-CN" altLang="en-US" sz="6000" b="1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46358" y="3181513"/>
            <a:ext cx="43554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095625" y="4557712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Program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manager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3195638" y="2928939"/>
            <a:ext cx="361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Project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manager</a:t>
            </a:r>
            <a:endParaRPr kumimoji="1" lang="zh-CN" altLang="en-US" sz="4000" dirty="0"/>
          </a:p>
        </p:txBody>
      </p:sp>
      <p:sp>
        <p:nvSpPr>
          <p:cNvPr id="41" name="Freeform 200"/>
          <p:cNvSpPr>
            <a:spLocks noEditPoints="1"/>
          </p:cNvSpPr>
          <p:nvPr/>
        </p:nvSpPr>
        <p:spPr bwMode="auto">
          <a:xfrm>
            <a:off x="916475" y="2229764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1275" y="494472"/>
            <a:ext cx="5086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/>
              <a:t>微软</a:t>
            </a:r>
            <a:r>
              <a:rPr kumimoji="1" lang="en-US" altLang="zh-CN" sz="6000" dirty="0" smtClean="0"/>
              <a:t>PM</a:t>
            </a:r>
            <a:r>
              <a:rPr kumimoji="1" lang="zh-CN" altLang="en-US" sz="6000" dirty="0" smtClean="0"/>
              <a:t>的来历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150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200"/>
          <p:cNvSpPr>
            <a:spLocks noEditPoints="1"/>
          </p:cNvSpPr>
          <p:nvPr/>
        </p:nvSpPr>
        <p:spPr bwMode="auto">
          <a:xfrm>
            <a:off x="916475" y="2229764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1275" y="494472"/>
            <a:ext cx="5086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/>
              <a:t>微软</a:t>
            </a:r>
            <a:r>
              <a:rPr kumimoji="1" lang="en-US" altLang="zh-CN" sz="6000" dirty="0" smtClean="0"/>
              <a:t>PM</a:t>
            </a:r>
            <a:r>
              <a:rPr kumimoji="1" lang="zh-CN" altLang="en-US" sz="6000" dirty="0" smtClean="0"/>
              <a:t>的来历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714625" y="2000250"/>
            <a:ext cx="8872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1981</a:t>
            </a:r>
            <a:r>
              <a:rPr kumimoji="1" lang="zh-CN" altLang="en-US" sz="2400" dirty="0"/>
              <a:t>年，</a:t>
            </a:r>
            <a:r>
              <a:rPr kumimoji="1" lang="zh-CN" altLang="en-US" sz="2400" dirty="0">
                <a:solidFill>
                  <a:srgbClr val="0070C0"/>
                </a:solidFill>
              </a:rPr>
              <a:t>查尔斯</a:t>
            </a:r>
            <a:r>
              <a:rPr kumimoji="1" lang="zh-CN" altLang="en-US" sz="2400" dirty="0"/>
              <a:t>加入了微软公司，领导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和其他办公软件的开发。随着业务的发展和团队的壮大，下面这两个问题凸显</a:t>
            </a:r>
            <a:r>
              <a:rPr kumimoji="1" lang="zh-CN" altLang="en-US" sz="2400" dirty="0" smtClean="0"/>
              <a:t>出来：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pPr marL="457200" indent="-457200">
              <a:buAutoNum type="arabicPeriod"/>
            </a:pPr>
            <a:r>
              <a:rPr kumimoji="1" lang="zh-CN" altLang="en-US" sz="2400" dirty="0" smtClean="0"/>
              <a:t>团队</a:t>
            </a:r>
            <a:r>
              <a:rPr kumimoji="1" lang="zh-CN" altLang="en-US" sz="2400" dirty="0"/>
              <a:t>成员之间交流的成本急剧</a:t>
            </a:r>
            <a:r>
              <a:rPr kumimoji="1" lang="zh-CN" altLang="en-US" sz="2400" dirty="0" smtClean="0"/>
              <a:t>增长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 smtClean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 smtClean="0"/>
          </a:p>
          <a:p>
            <a:pPr marL="457200" indent="-457200">
              <a:buAutoNum type="arabicPeriod"/>
            </a:pPr>
            <a:r>
              <a:rPr kumimoji="1" lang="zh-CN" altLang="en-US" sz="2400" dirty="0" smtClean="0"/>
              <a:t>有</a:t>
            </a:r>
            <a:r>
              <a:rPr kumimoji="1" lang="zh-CN" altLang="en-US" sz="2400" dirty="0"/>
              <a:t>很多开发和测试之外的事情，需要专人</a:t>
            </a:r>
            <a:r>
              <a:rPr kumimoji="1" lang="zh-CN" altLang="en-US" sz="2400" dirty="0" smtClean="0"/>
              <a:t>负责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529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2220703" y="502179"/>
            <a:ext cx="775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1.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团队之间的交流的成本急剧增长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3" y="1539875"/>
            <a:ext cx="6426200" cy="4978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15237" y="1568449"/>
            <a:ext cx="330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个成员的团队来说，交流的途径总数是</a:t>
            </a:r>
            <a:r>
              <a:rPr kumimoji="1" lang="en-US" altLang="zh-CN" dirty="0"/>
              <a:t>n×(n–1) /2</a:t>
            </a:r>
            <a:r>
              <a:rPr kumimoji="1" lang="zh-CN" altLang="en-US" dirty="0" smtClean="0"/>
              <a:t>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2220703" y="502179"/>
            <a:ext cx="775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1.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团队之间的交流的成本急剧增长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3968" y="1628776"/>
            <a:ext cx="9644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查尔斯</a:t>
            </a:r>
            <a:r>
              <a:rPr kumimoji="1" lang="zh-CN" altLang="en-US" sz="3200" dirty="0"/>
              <a:t>想到了一个办法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他提议把程序员分成</a:t>
            </a:r>
            <a:r>
              <a:rPr kumimoji="1" lang="en-US" altLang="zh-CN" sz="3200" dirty="0"/>
              <a:t>Master Programmer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）和</a:t>
            </a:r>
            <a:r>
              <a:rPr kumimoji="1" lang="en-US" altLang="zh-CN" sz="3200" dirty="0" err="1"/>
              <a:t>SlaveProgrammer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SP</a:t>
            </a:r>
            <a:r>
              <a:rPr kumimoji="1" lang="zh-CN" altLang="en-US" sz="3200" dirty="0"/>
              <a:t>），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和其他成员交流，了解需求，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只写抽象的伪代码，或者对功能的描述；</a:t>
            </a:r>
            <a:r>
              <a:rPr kumimoji="1" lang="en-US" altLang="zh-CN" sz="3200" dirty="0"/>
              <a:t>SP</a:t>
            </a:r>
            <a:r>
              <a:rPr kumimoji="1" lang="zh-CN" altLang="en-US" sz="3200" dirty="0"/>
              <a:t>根据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的文档，实现具体的功能。</a:t>
            </a:r>
            <a:r>
              <a:rPr kumimoji="1" lang="en-US" altLang="zh-CN" sz="3200" dirty="0"/>
              <a:t>SP</a:t>
            </a:r>
            <a:r>
              <a:rPr kumimoji="1" lang="zh-CN" altLang="en-US" sz="3200" dirty="0"/>
              <a:t>只用和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交流</a:t>
            </a:r>
            <a:r>
              <a:rPr kumimoji="1" lang="zh-CN" altLang="en-US" sz="3200" dirty="0" smtClean="0"/>
              <a:t>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44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628797" y="644940"/>
            <a:ext cx="1093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/>
              <a:t>2. </a:t>
            </a:r>
            <a:r>
              <a:rPr kumimoji="1" lang="zh-CN" altLang="en-US" sz="4000" dirty="0"/>
              <a:t>有很多开发和测试之外的事情，需要</a:t>
            </a:r>
            <a:r>
              <a:rPr kumimoji="1" lang="zh-CN" altLang="en-US" sz="4000" dirty="0" smtClean="0"/>
              <a:t>专人负责</a:t>
            </a:r>
            <a:endParaRPr kumimoji="1" lang="zh-CN" altLang="en-US" sz="4000" dirty="0"/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19138" y="2183845"/>
            <a:ext cx="9644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3200" dirty="0" smtClean="0"/>
              <a:t>和</a:t>
            </a:r>
            <a:r>
              <a:rPr kumimoji="1" lang="zh-CN" altLang="en-US" sz="3200" dirty="0"/>
              <a:t>客户交谈，组织用户调查，发现用户</a:t>
            </a:r>
            <a:r>
              <a:rPr kumimoji="1" lang="zh-CN" altLang="en-US" sz="3200" dirty="0" smtClean="0"/>
              <a:t>需求</a:t>
            </a:r>
            <a:endParaRPr kumimoji="1" lang="en-US" altLang="zh-CN" sz="3200" dirty="0" smtClean="0"/>
          </a:p>
          <a:p>
            <a:pPr marL="514350" indent="-514350">
              <a:buAutoNum type="arabicPeriod"/>
            </a:pPr>
            <a:endParaRPr kumimoji="1" lang="en-US" altLang="zh-CN" sz="3200" dirty="0" smtClean="0"/>
          </a:p>
          <a:p>
            <a:pPr marL="514350" indent="-514350"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zh-CN" altLang="en-US" sz="3200" dirty="0"/>
              <a:t>了解和比较竞争对手的</a:t>
            </a:r>
            <a:r>
              <a:rPr kumimoji="1" lang="zh-CN" altLang="en-US" sz="3200" dirty="0" smtClean="0"/>
              <a:t>产品</a:t>
            </a:r>
            <a:endParaRPr kumimoji="1" lang="en-US" altLang="zh-CN" sz="3200" dirty="0" smtClean="0"/>
          </a:p>
          <a:p>
            <a:pPr marL="514350" indent="-514350">
              <a:buAutoNum type="arabicPeriod"/>
            </a:pP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zh-CN" altLang="en-US" sz="3200" dirty="0" smtClean="0"/>
              <a:t>怎么</a:t>
            </a:r>
            <a:r>
              <a:rPr kumimoji="1" lang="zh-CN" altLang="en-US" sz="3200" dirty="0"/>
              <a:t>让软件变得可用（</a:t>
            </a:r>
            <a:r>
              <a:rPr kumimoji="1" lang="en-US" altLang="zh-CN" sz="3200" dirty="0"/>
              <a:t>Usable</a:t>
            </a:r>
            <a:r>
              <a:rPr kumimoji="1" lang="zh-CN" altLang="en-US" sz="3200" dirty="0"/>
              <a:t>）、有用（</a:t>
            </a:r>
            <a:r>
              <a:rPr kumimoji="1" lang="en-US" altLang="zh-CN" sz="3200" dirty="0"/>
              <a:t>Useful</a:t>
            </a:r>
            <a:r>
              <a:rPr kumimoji="1" lang="zh-CN" altLang="en-US" sz="3200" dirty="0" smtClean="0"/>
              <a:t>）</a:t>
            </a:r>
            <a:endParaRPr kumimoji="1" lang="en-US" altLang="zh-CN" sz="3200" dirty="0" smtClean="0"/>
          </a:p>
          <a:p>
            <a:pPr marL="514350" indent="-514350">
              <a:buAutoNum type="arabicPeriod"/>
            </a:pP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zh-CN" altLang="en-US" sz="3200" dirty="0"/>
              <a:t>怎么改进团队的</a:t>
            </a:r>
            <a:r>
              <a:rPr kumimoji="1" lang="zh-CN" altLang="en-US" sz="3200" dirty="0" smtClean="0"/>
              <a:t>流程</a:t>
            </a:r>
            <a:endParaRPr kumimoji="1" lang="zh-CN" altLang="en-US" sz="3200" dirty="0"/>
          </a:p>
        </p:txBody>
      </p:sp>
      <p:sp>
        <p:nvSpPr>
          <p:cNvPr id="6" name="Freeform 200"/>
          <p:cNvSpPr>
            <a:spLocks noEditPoints="1"/>
          </p:cNvSpPr>
          <p:nvPr/>
        </p:nvSpPr>
        <p:spPr bwMode="auto">
          <a:xfrm>
            <a:off x="628797" y="2183845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4369404" y="64494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 smtClean="0"/>
              <a:t>PM</a:t>
            </a:r>
            <a:r>
              <a:rPr kumimoji="1" lang="zh-CN" altLang="en-US" sz="4000" dirty="0" smtClean="0"/>
              <a:t>头衔的诞生</a:t>
            </a:r>
            <a:endParaRPr kumimoji="1" lang="zh-CN" altLang="en-US" sz="4000" dirty="0"/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Freeform 200"/>
          <p:cNvSpPr>
            <a:spLocks noEditPoints="1"/>
          </p:cNvSpPr>
          <p:nvPr/>
        </p:nvSpPr>
        <p:spPr bwMode="auto">
          <a:xfrm>
            <a:off x="628797" y="2183845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6000" y="1814513"/>
            <a:ext cx="922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个名叫贾伯</a:t>
            </a:r>
            <a:r>
              <a:rPr kumimoji="1" lang="en-US" altLang="zh-CN" sz="2400" dirty="0"/>
              <a:t>·</a:t>
            </a:r>
            <a:r>
              <a:rPr kumimoji="1" lang="zh-CN" altLang="en-US" sz="2400" dirty="0"/>
              <a:t>布鲁门萨尔（</a:t>
            </a:r>
            <a:r>
              <a:rPr kumimoji="1" lang="en-US" altLang="zh-CN" sz="2400" dirty="0" err="1"/>
              <a:t>Jabe</a:t>
            </a:r>
            <a:r>
              <a:rPr kumimoji="1" lang="en-US" altLang="zh-CN" sz="2400" dirty="0"/>
              <a:t> Blumenthal</a:t>
            </a:r>
            <a:r>
              <a:rPr kumimoji="1" lang="zh-CN" altLang="en-US" sz="2400" dirty="0"/>
              <a:t>）的程序员提出了</a:t>
            </a:r>
            <a:r>
              <a:rPr kumimoji="1" lang="en-US" altLang="zh-CN" sz="2400" dirty="0" err="1"/>
              <a:t>ProgramManager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）这一头衔，并成为了微软第一个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1984</a:t>
            </a:r>
            <a:r>
              <a:rPr kumimoji="1" lang="zh-CN" altLang="en-US" sz="2400" dirty="0"/>
              <a:t>年，</a:t>
            </a:r>
            <a:r>
              <a:rPr kumimoji="1" lang="en-US" altLang="zh-CN" sz="2400" dirty="0"/>
              <a:t>Excel</a:t>
            </a:r>
            <a:r>
              <a:rPr kumimoji="1" lang="zh-CN" altLang="en-US" sz="2400" dirty="0"/>
              <a:t>团队</a:t>
            </a:r>
            <a:r>
              <a:rPr kumimoji="1" lang="zh-CN" altLang="en-US" sz="2400" dirty="0" smtClean="0"/>
              <a:t>）。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5999" y="3562433"/>
            <a:ext cx="9015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 smtClean="0"/>
              <a:t>负责</a:t>
            </a:r>
            <a:r>
              <a:rPr kumimoji="1" lang="zh-CN" altLang="en-US" sz="2400" dirty="0"/>
              <a:t>一个功能的开发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测试人员和相关的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密切合作，再由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代表这一小组去和别的小组或客户代表打交道，大大降低了交流的成本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有专人负责开发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测试之外的许多事务和项目进度的管理，让开发和测试人员专注于技术方面的工作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2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121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19B49B"/>
      </a:accent5>
      <a:accent6>
        <a:srgbClr val="19B49B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847</Words>
  <Application>Microsoft Macintosh PowerPoint</Application>
  <PresentationFormat>宽屏</PresentationFormat>
  <Paragraphs>42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Dense</vt:lpstr>
      <vt:lpstr>Roboto</vt:lpstr>
      <vt:lpstr>等线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office365</cp:lastModifiedBy>
  <cp:revision>33</cp:revision>
  <dcterms:created xsi:type="dcterms:W3CDTF">2016-12-13T08:41:51Z</dcterms:created>
  <dcterms:modified xsi:type="dcterms:W3CDTF">2017-10-16T02:15:40Z</dcterms:modified>
</cp:coreProperties>
</file>