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68" r:id="rId4"/>
    <p:sldId id="271" r:id="rId6"/>
    <p:sldId id="298" r:id="rId7"/>
    <p:sldId id="303" r:id="rId8"/>
    <p:sldId id="304" r:id="rId9"/>
    <p:sldId id="305" r:id="rId10"/>
    <p:sldId id="306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285" r:id="rId19"/>
    <p:sldId id="286" r:id="rId20"/>
    <p:sldId id="287" r:id="rId21"/>
    <p:sldId id="321" r:id="rId22"/>
    <p:sldId id="328" r:id="rId23"/>
    <p:sldId id="329" r:id="rId24"/>
    <p:sldId id="330" r:id="rId25"/>
    <p:sldId id="331" r:id="rId26"/>
    <p:sldId id="332" r:id="rId27"/>
    <p:sldId id="333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-678" y="-750"/>
      </p:cViewPr>
      <p:guideLst>
        <p:guide orient="horz" pos="2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100B9-CE3E-4DCF-B1D7-E0D36A6D58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baike.baidu.com/item/%E6%96%AF%E5%9D%A6%E7%A6%8F%E5%A4%A7%E5%AD%A6" TargetMode="External"/><Relationship Id="rId8" Type="http://schemas.openxmlformats.org/officeDocument/2006/relationships/hyperlink" Target="https://baike.baidu.com/item/%E5%BE%AE%E8%BD%AF" TargetMode="External"/><Relationship Id="rId7" Type="http://schemas.openxmlformats.org/officeDocument/2006/relationships/hyperlink" Target="https://baike.baidu.com/item/%E7%A8%8B%E5%BA%8F%E5%91%98" TargetMode="External"/><Relationship Id="rId6" Type="http://schemas.openxmlformats.org/officeDocument/2006/relationships/hyperlink" Target="https://baike.baidu.com/item/%E5%BE%AE%E8%BD%AF%E5%85%AC%E5%8F%B8/732128" TargetMode="External"/><Relationship Id="rId5" Type="http://schemas.openxmlformats.org/officeDocument/2006/relationships/hyperlink" Target="https://baike.baidu.com/item/%E5%8C%88%E7%89%99%E5%88%A9%E5%91%BD%E5%90%8D%E6%B3%95" TargetMode="External"/><Relationship Id="rId4" Type="http://schemas.openxmlformats.org/officeDocument/2006/relationships/hyperlink" Target="https://baike.baidu.com/item/%E5%B8%83%E8%BE%BE%E4%BD%A9%E6%96%AF/21868" TargetMode="External"/><Relationship Id="rId3" Type="http://schemas.openxmlformats.org/officeDocument/2006/relationships/hyperlink" Target="https://baike.baidu.com/item/%E5%8C%88%E7%89%99%E5%88%A9" TargetMode="External"/><Relationship Id="rId2" Type="http://schemas.openxmlformats.org/officeDocument/2006/relationships/notesMaster" Target="../notesMasters/notesMaster1.xml"/><Relationship Id="rId11" Type="http://schemas.openxmlformats.org/officeDocument/2006/relationships/hyperlink" Target="https://baike.baidu.com/item/%E4%BF%84%E7%BD%97%E6%96%AF%E8%81%94%E9%82%A6%E8%88%AA%E5%A4%A9%E5%B1%80" TargetMode="External"/><Relationship Id="rId10" Type="http://schemas.openxmlformats.org/officeDocument/2006/relationships/hyperlink" Target="https://baike.baidu.com/item/%E5%8C%88%E7%89%99%E5%88%A9%E8%A1%A8%E7%A4%BA%E6%B3%95" TargetMode="Externa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西蒙尼，生于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匈牙利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布达佩斯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，原名西蒙尼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卡罗利，软件开发专家，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匈牙利命名法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的发明者，曾任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微软公司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的产品开发主任，是微软早期核心人员之一，后来离开微软创办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Intentional Software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公司。他还一手建立了微软的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程序员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管理体系，他在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微软公司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的头衔是首席架构师（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 Architect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微软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最高智囊团的核心。他是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斯坦福大学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的计算机博士，他关于“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匈牙利表示法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”的博士论文是每个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程序员必须首先学习的课程，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等微软的应用软件都是在他的领导下开发成功，查尔斯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西蒙尼是软件史上的传奇人物。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日，查尔斯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西蒙尼乘坐进步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TMA-10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号太空火箭按照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俄罗斯联邦航天局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的计划发射升空飞往国际空间站，成为第五名太空游客。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部门高级副总裁史蒂文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辛诺夫斯基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(Steven Sinofsky)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该公司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官方技术博客中透露，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操作系统的技术研发人员总数约为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人左右，他们又分为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个工作小组，分别负责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各项功能的研发工作。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1999000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但是实际上，没有人想做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，刚加入团队的开发人员问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为什么我们不能当</a:t>
            </a:r>
            <a:r>
              <a:rPr lang="en-US" altLang="zh-CN" dirty="0" smtClean="0"/>
              <a:t>MP</a:t>
            </a:r>
            <a:r>
              <a:rPr lang="zh-CN" altLang="en-US" dirty="0" smtClean="0"/>
              <a:t>？这次改革最后不了了之。</a:t>
            </a:r>
            <a:r>
              <a:rPr lang="en-US" altLang="zh-CN" dirty="0" smtClean="0"/>
              <a:t>MP</a:t>
            </a:r>
            <a:r>
              <a:rPr lang="zh-CN" altLang="en-US" dirty="0" smtClean="0"/>
              <a:t>活这么简单，然后还可以命令别人最重要的是工资还跟他们差不多，谁都想做</a:t>
            </a:r>
            <a:r>
              <a:rPr lang="en-US" altLang="zh-CN" dirty="0" smtClean="0"/>
              <a:t>MP</a:t>
            </a:r>
            <a:r>
              <a:rPr lang="zh-CN" altLang="en-US" dirty="0" smtClean="0"/>
              <a:t>啊不想做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，所以最终这次改革就不了了之了。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“随着软件越做越大复杂度越来越高，用户需求的多样化，市场竞争日益激烈，光有程序员和销售人员是不够的。销售人员当然可以把顾客的需求直接告诉开发人员，但是开发人员往往听不懂。需要专人来把市场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销售人员那一套</a:t>
            </a:r>
            <a:r>
              <a:rPr kumimoji="1" lang="en-US" altLang="zh-CN" dirty="0" smtClean="0"/>
              <a:t>MBA</a:t>
            </a:r>
            <a:r>
              <a:rPr kumimoji="1" lang="zh-CN" altLang="en-US" dirty="0" smtClean="0"/>
              <a:t>的套路语言翻译成程序员能懂的规格说明书（</a:t>
            </a:r>
            <a:r>
              <a:rPr kumimoji="1" lang="en-US" altLang="zh-CN" dirty="0" smtClean="0"/>
              <a:t>Spec</a:t>
            </a:r>
            <a:r>
              <a:rPr kumimoji="1" lang="zh-CN" altLang="en-US" dirty="0" smtClean="0"/>
              <a:t>）。也就是说，需要专门的人才来做这些事，而这些事往往是程序员不愿意花时间去做的，聪明人总是有的。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然后他在当这个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的时候出现了两个新特性。实践证明，这种改革利大于弊，贾伯作为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，带领团队取得了很好的成绩。后来，贾伯和不少早期微软公司员工一样，从微软退休，当老师，投身公益事业去了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注释</a:t>
            </a:r>
            <a:r>
              <a:rPr kumimoji="1" lang="en-US" altLang="zh-CN" dirty="0" smtClean="0"/>
              <a:t>4]</a:t>
            </a:r>
            <a:r>
              <a:rPr kumimoji="1" lang="zh-CN" altLang="en-US" dirty="0" smtClean="0"/>
              <a:t>。也许你不禁要问，那么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做些什么呢？接下来由我们组的另外两名同学来讲</a:t>
            </a:r>
            <a:r>
              <a:rPr kumimoji="1" lang="en-US" altLang="zh-CN" dirty="0" smtClean="0"/>
              <a:t>PM</a:t>
            </a:r>
            <a:r>
              <a:rPr kumimoji="1" lang="zh-CN" altLang="en-US" dirty="0" smtClean="0"/>
              <a:t>都需要做哪些工作，不仅仅局限于微软。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DAE8-1EE1-4CDA-B0E2-799A9B0BD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用我自己的话概括来说，</a:t>
            </a:r>
            <a:r>
              <a:rPr lang="en-US" altLang="zh-CN"/>
              <a:t>PM</a:t>
            </a:r>
            <a:r>
              <a:rPr lang="zh-CN" altLang="en-US"/>
              <a:t>要完成的工作就是两点，第一、做正确的决定；第二，让别人（程序员、设计师）听你的。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（六点）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第一，你要用内行的思维方式、表达方式和处理方式来思考、沟通和执行；第二，你要经常可以做出正确的决定。这样别人才能听你的，你才能掌好舵。</a:t>
            </a:r>
            <a:endParaRPr lang="zh-CN" altLang="en-US"/>
          </a:p>
          <a:p>
            <a:r>
              <a:rPr lang="zh-CN" altLang="en-US"/>
              <a:t>第二点很难做到，</a:t>
            </a:r>
            <a:endParaRPr lang="zh-CN" altLang="en-US"/>
          </a:p>
          <a:p>
            <a:r>
              <a:rPr lang="zh-CN" altLang="en-US"/>
              <a:t>第一点我举个例子，如果</a:t>
            </a:r>
            <a:r>
              <a:rPr lang="en-US" altLang="zh-CN"/>
              <a:t>PM</a:t>
            </a:r>
            <a:r>
              <a:rPr lang="zh-CN" altLang="en-US"/>
              <a:t>说：</a:t>
            </a:r>
            <a:r>
              <a:rPr lang="en-US" altLang="zh-CN"/>
              <a:t>“</a:t>
            </a:r>
            <a:r>
              <a:rPr lang="zh-CN" altLang="en-US"/>
              <a:t>我想把这个网页做成响应式布局的</a:t>
            </a:r>
            <a:r>
              <a:rPr lang="en-US" altLang="zh-CN"/>
              <a:t>”</a:t>
            </a:r>
            <a:r>
              <a:rPr lang="zh-CN" altLang="en-US"/>
              <a:t>，我们程序员肯定心想，这个</a:t>
            </a:r>
            <a:r>
              <a:rPr lang="en-US" altLang="zh-CN"/>
              <a:t>PM</a:t>
            </a:r>
            <a:r>
              <a:rPr lang="zh-CN" altLang="en-US"/>
              <a:t>还有点水平，就给他用</a:t>
            </a:r>
            <a:r>
              <a:rPr lang="en-US" altLang="zh-CN"/>
              <a:t>bootstrap</a:t>
            </a:r>
            <a:r>
              <a:rPr lang="zh-CN" altLang="en-US"/>
              <a:t>或者其他框架就实现了。如果</a:t>
            </a:r>
            <a:r>
              <a:rPr lang="en-US" altLang="zh-CN"/>
              <a:t>PM</a:t>
            </a:r>
            <a:r>
              <a:rPr lang="zh-CN" altLang="en-US"/>
              <a:t>说，</a:t>
            </a:r>
            <a:r>
              <a:rPr lang="en-US" altLang="zh-CN"/>
              <a:t>“</a:t>
            </a:r>
            <a:r>
              <a:rPr lang="zh-CN" altLang="en-US"/>
              <a:t>我想让这个网页不管浏览器的窗口是大是小都能完整展示，放到手机上横屏竖屏也都能展示，放到平板儿上也不变形，你能做出来吗？</a:t>
            </a:r>
            <a:r>
              <a:rPr lang="en-US" altLang="zh-CN"/>
              <a:t>”</a:t>
            </a:r>
            <a:r>
              <a:rPr lang="zh-CN" altLang="en-US"/>
              <a:t>，脾气好的可能就给你做了，脾气不好的可能当场就会说，</a:t>
            </a:r>
            <a:r>
              <a:rPr lang="en-US" altLang="zh-CN"/>
              <a:t>“</a:t>
            </a:r>
            <a:r>
              <a:rPr lang="zh-CN" altLang="en-US"/>
              <a:t>你说的啥，我听不懂。</a:t>
            </a:r>
            <a:r>
              <a:rPr lang="en-US" altLang="zh-CN"/>
              <a:t>”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微软的</a:t>
            </a:r>
            <a:r>
              <a:rPr lang="en-US" altLang="zh-CN"/>
              <a:t>PM</a:t>
            </a:r>
            <a:r>
              <a:rPr lang="zh-CN" altLang="en-US"/>
              <a:t>和程序员平等的工作，不过我不认为编不编代码是程序员和</a:t>
            </a:r>
            <a:r>
              <a:rPr lang="en-US" altLang="zh-CN"/>
              <a:t>PM</a:t>
            </a:r>
            <a:r>
              <a:rPr lang="zh-CN" altLang="en-US"/>
              <a:t>的最大区别，我认为</a:t>
            </a:r>
            <a:endParaRPr lang="zh-CN" altLang="en-US"/>
          </a:p>
          <a:p>
            <a:r>
              <a:rPr lang="en-US" altLang="zh-CN">
                <a:sym typeface="+mn-ea"/>
              </a:rPr>
              <a:t>PM</a:t>
            </a:r>
            <a:r>
              <a:rPr lang="zh-CN" altLang="en-US">
                <a:sym typeface="+mn-ea"/>
              </a:rPr>
              <a:t>和程序员最大的不同是，关键时刻，需要</a:t>
            </a:r>
            <a:r>
              <a:rPr lang="en-US" altLang="zh-CN">
                <a:sym typeface="+mn-ea"/>
              </a:rPr>
              <a:t>PM</a:t>
            </a:r>
            <a:r>
              <a:rPr lang="zh-CN" altLang="en-US">
                <a:sym typeface="+mn-ea"/>
              </a:rPr>
              <a:t>做决定，</a:t>
            </a:r>
            <a:r>
              <a:rPr lang="en-US" altLang="zh-CN">
                <a:sym typeface="+mn-ea"/>
              </a:rPr>
              <a:t>PM</a:t>
            </a:r>
            <a:r>
              <a:rPr lang="zh-CN" altLang="en-US">
                <a:sym typeface="+mn-ea"/>
              </a:rPr>
              <a:t>需要为这个决定承担责任。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Image #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Portfolio #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174974" y="4237424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endParaRPr lang="en-US" altLang="zh-CN" dirty="0" smtClean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文本框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333625" y="2063195"/>
            <a:ext cx="75247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第九章 项目经理</a:t>
            </a:r>
            <a:endParaRPr lang="zh-CN" altLang="en-US" sz="8000" b="1" dirty="0" smtClean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矩形 1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844842" y="3529057"/>
            <a:ext cx="850231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						——</a:t>
            </a:r>
            <a:r>
              <a: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何洋 崔雍浩 李天鹏 谢东升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08274" y="3408220"/>
            <a:ext cx="2375452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200"/>
          <p:cNvSpPr>
            <a:spLocks noEditPoints="1"/>
          </p:cNvSpPr>
          <p:nvPr/>
        </p:nvSpPr>
        <p:spPr bwMode="auto">
          <a:xfrm>
            <a:off x="916475" y="2229764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1275" y="494472"/>
            <a:ext cx="5086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/>
              <a:t>微软</a:t>
            </a:r>
            <a:r>
              <a:rPr kumimoji="1" lang="en-US" altLang="zh-CN" sz="6000" dirty="0" smtClean="0"/>
              <a:t>PM</a:t>
            </a:r>
            <a:r>
              <a:rPr kumimoji="1" lang="zh-CN" altLang="en-US" sz="6000" dirty="0" smtClean="0"/>
              <a:t>的来历</a:t>
            </a:r>
            <a:endParaRPr kumimoji="1"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2714625" y="2000250"/>
            <a:ext cx="8872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1981</a:t>
            </a:r>
            <a:r>
              <a:rPr kumimoji="1" lang="zh-CN" altLang="en-US" sz="2400" dirty="0"/>
              <a:t>年，</a:t>
            </a:r>
            <a:r>
              <a:rPr kumimoji="1" lang="zh-CN" altLang="en-US" sz="2400" dirty="0">
                <a:solidFill>
                  <a:srgbClr val="0070C0"/>
                </a:solidFill>
              </a:rPr>
              <a:t>查尔斯</a:t>
            </a:r>
            <a:r>
              <a:rPr kumimoji="1" lang="zh-CN" altLang="en-US" sz="2400" dirty="0"/>
              <a:t>加入了微软公司，领导</a:t>
            </a:r>
            <a:r>
              <a:rPr kumimoji="1" lang="en-US" altLang="zh-CN" sz="2400" dirty="0"/>
              <a:t>Word</a:t>
            </a:r>
            <a:r>
              <a:rPr kumimoji="1" lang="zh-CN" altLang="en-US" sz="2400" dirty="0"/>
              <a:t>和其他办公软件的开发。随着业务的发展和团队的壮大，下面这两个问题凸显</a:t>
            </a:r>
            <a:r>
              <a:rPr kumimoji="1" lang="zh-CN" altLang="en-US" sz="2400" dirty="0" smtClean="0"/>
              <a:t>出来：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pPr marL="457200" indent="-457200">
              <a:buAutoNum type="arabicPeriod"/>
            </a:pPr>
            <a:r>
              <a:rPr kumimoji="1" lang="zh-CN" altLang="en-US" sz="2400" dirty="0" smtClean="0"/>
              <a:t>团队</a:t>
            </a:r>
            <a:r>
              <a:rPr kumimoji="1" lang="zh-CN" altLang="en-US" sz="2400" dirty="0"/>
              <a:t>成员之间交流的成本急剧</a:t>
            </a:r>
            <a:r>
              <a:rPr kumimoji="1" lang="zh-CN" altLang="en-US" sz="2400" dirty="0" smtClean="0"/>
              <a:t>增长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 smtClean="0"/>
          </a:p>
          <a:p>
            <a:pPr marL="457200" indent="-457200">
              <a:buAutoNum type="arabicPeriod"/>
            </a:pPr>
            <a:endParaRPr kumimoji="1" lang="en-US" altLang="zh-CN" sz="2400" dirty="0"/>
          </a:p>
          <a:p>
            <a:pPr marL="457200" indent="-457200">
              <a:buAutoNum type="arabicPeriod"/>
            </a:pPr>
            <a:endParaRPr kumimoji="1" lang="en-US" altLang="zh-CN" sz="2400" dirty="0" smtClean="0"/>
          </a:p>
          <a:p>
            <a:pPr marL="457200" indent="-457200">
              <a:buAutoNum type="arabicPeriod"/>
            </a:pPr>
            <a:r>
              <a:rPr kumimoji="1" lang="zh-CN" altLang="en-US" sz="2400" dirty="0" smtClean="0"/>
              <a:t>有</a:t>
            </a:r>
            <a:r>
              <a:rPr kumimoji="1" lang="zh-CN" altLang="en-US" sz="2400" dirty="0"/>
              <a:t>很多开发和测试之外的事情，需要专人</a:t>
            </a:r>
            <a:r>
              <a:rPr kumimoji="1" lang="zh-CN" altLang="en-US" sz="2400" dirty="0" smtClean="0"/>
              <a:t>负责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2220703" y="502179"/>
            <a:ext cx="775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1.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团队之间的交流的成本急剧增长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13" y="1539875"/>
            <a:ext cx="6426200" cy="4978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15237" y="1568449"/>
            <a:ext cx="330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个成员的团队来说，交流的途径总数是</a:t>
            </a:r>
            <a:r>
              <a:rPr kumimoji="1" lang="en-US" altLang="zh-CN" dirty="0"/>
              <a:t>n×(n–1) /2</a:t>
            </a:r>
            <a:r>
              <a:rPr kumimoji="1" lang="zh-CN" altLang="en-US" dirty="0" smtClean="0"/>
              <a:t>，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2220703" y="502179"/>
            <a:ext cx="7750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1.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团队之间的交流的成本急剧增长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3968" y="1628776"/>
            <a:ext cx="9644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查尔斯</a:t>
            </a:r>
            <a:r>
              <a:rPr kumimoji="1" lang="zh-CN" altLang="en-US" sz="3200" dirty="0"/>
              <a:t>想到了一个办法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他提议把程序员分成</a:t>
            </a:r>
            <a:r>
              <a:rPr kumimoji="1" lang="en-US" altLang="zh-CN" sz="3200" dirty="0"/>
              <a:t>Master Programmer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）和</a:t>
            </a:r>
            <a:r>
              <a:rPr kumimoji="1" lang="en-US" altLang="zh-CN" sz="3200" dirty="0" err="1"/>
              <a:t>SlaveProgrammer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），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和其他成员交流，了解需求，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只写抽象的伪代码，或者对功能的描述；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根据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的文档，实现具体的功能。</a:t>
            </a:r>
            <a:r>
              <a:rPr kumimoji="1" lang="en-US" altLang="zh-CN" sz="3200" dirty="0"/>
              <a:t>SP</a:t>
            </a:r>
            <a:r>
              <a:rPr kumimoji="1" lang="zh-CN" altLang="en-US" sz="3200" dirty="0"/>
              <a:t>只用和</a:t>
            </a:r>
            <a:r>
              <a:rPr kumimoji="1" lang="en-US" altLang="zh-CN" sz="3200" dirty="0"/>
              <a:t>MP</a:t>
            </a:r>
            <a:r>
              <a:rPr kumimoji="1" lang="zh-CN" altLang="en-US" sz="3200" dirty="0"/>
              <a:t>交流</a:t>
            </a:r>
            <a:r>
              <a:rPr kumimoji="1" lang="zh-CN" altLang="en-US" sz="3200" dirty="0" smtClean="0"/>
              <a:t>。</a:t>
            </a:r>
            <a:endParaRPr kumimoji="1"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628797" y="644940"/>
            <a:ext cx="1093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/>
              <a:t>2. </a:t>
            </a:r>
            <a:r>
              <a:rPr kumimoji="1" lang="zh-CN" altLang="en-US" sz="4000" dirty="0"/>
              <a:t>有很多开发和测试之外的事情，需要</a:t>
            </a:r>
            <a:r>
              <a:rPr kumimoji="1" lang="zh-CN" altLang="en-US" sz="4000" dirty="0" smtClean="0"/>
              <a:t>专人负责</a:t>
            </a:r>
            <a:endParaRPr kumimoji="1" lang="zh-CN" altLang="en-US" sz="4000" dirty="0"/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19138" y="2183845"/>
            <a:ext cx="9644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3200" dirty="0" smtClean="0"/>
              <a:t>和</a:t>
            </a:r>
            <a:r>
              <a:rPr kumimoji="1" lang="zh-CN" altLang="en-US" sz="3200" dirty="0"/>
              <a:t>客户交谈，组织用户调查，发现用户</a:t>
            </a:r>
            <a:r>
              <a:rPr kumimoji="1" lang="zh-CN" altLang="en-US" sz="3200" dirty="0" smtClean="0"/>
              <a:t>需求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 smtClean="0"/>
          </a:p>
          <a:p>
            <a:pPr marL="514350" indent="-514350"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zh-CN" altLang="en-US" sz="3200" dirty="0"/>
              <a:t>了解和比较竞争对手的</a:t>
            </a:r>
            <a:r>
              <a:rPr kumimoji="1" lang="zh-CN" altLang="en-US" sz="3200" dirty="0" smtClean="0"/>
              <a:t>产品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zh-CN" altLang="en-US" sz="3200" dirty="0" smtClean="0"/>
              <a:t>怎么</a:t>
            </a:r>
            <a:r>
              <a:rPr kumimoji="1" lang="zh-CN" altLang="en-US" sz="3200" dirty="0"/>
              <a:t>让软件变得可用（</a:t>
            </a:r>
            <a:r>
              <a:rPr kumimoji="1" lang="en-US" altLang="zh-CN" sz="3200" dirty="0"/>
              <a:t>Usable</a:t>
            </a:r>
            <a:r>
              <a:rPr kumimoji="1" lang="zh-CN" altLang="en-US" sz="3200" dirty="0"/>
              <a:t>）、有用（</a:t>
            </a:r>
            <a:r>
              <a:rPr kumimoji="1" lang="en-US" altLang="zh-CN" sz="3200" dirty="0"/>
              <a:t>Useful</a:t>
            </a:r>
            <a:r>
              <a:rPr kumimoji="1" lang="zh-CN" altLang="en-US" sz="3200" dirty="0" smtClean="0"/>
              <a:t>）</a:t>
            </a:r>
            <a:endParaRPr kumimoji="1" lang="en-US" altLang="zh-CN" sz="3200" dirty="0" smtClean="0"/>
          </a:p>
          <a:p>
            <a:pPr marL="514350" indent="-514350">
              <a:buAutoNum type="arabicPeriod"/>
            </a:pPr>
            <a:endParaRPr kumimoji="1" lang="en-US" altLang="zh-CN" sz="3200" dirty="0"/>
          </a:p>
          <a:p>
            <a:pPr marL="514350" indent="-514350">
              <a:buAutoNum type="arabicPeriod"/>
            </a:pPr>
            <a:r>
              <a:rPr kumimoji="1" lang="en-US" altLang="zh-CN" sz="3200" dirty="0" smtClean="0"/>
              <a:t> </a:t>
            </a:r>
            <a:r>
              <a:rPr kumimoji="1" lang="zh-CN" altLang="en-US" sz="3200" dirty="0"/>
              <a:t>怎么改进团队的</a:t>
            </a:r>
            <a:r>
              <a:rPr kumimoji="1" lang="zh-CN" altLang="en-US" sz="3200" dirty="0" smtClean="0"/>
              <a:t>流程</a:t>
            </a:r>
            <a:endParaRPr kumimoji="1" lang="zh-CN" altLang="en-US" sz="3200" dirty="0"/>
          </a:p>
        </p:txBody>
      </p:sp>
      <p:sp>
        <p:nvSpPr>
          <p:cNvPr id="6" name="Freeform 200"/>
          <p:cNvSpPr>
            <a:spLocks noEditPoints="1"/>
          </p:cNvSpPr>
          <p:nvPr/>
        </p:nvSpPr>
        <p:spPr bwMode="auto">
          <a:xfrm>
            <a:off x="628797" y="2183845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0"/>
          <p:cNvSpPr txBox="1"/>
          <p:nvPr/>
        </p:nvSpPr>
        <p:spPr>
          <a:xfrm>
            <a:off x="4369404" y="64494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 smtClean="0"/>
              <a:t>PM</a:t>
            </a:r>
            <a:r>
              <a:rPr kumimoji="1" lang="zh-CN" altLang="en-US" sz="4000" dirty="0" smtClean="0"/>
              <a:t>头衔的诞生</a:t>
            </a:r>
            <a:endParaRPr kumimoji="1" lang="zh-CN" altLang="en-US" sz="4000" dirty="0"/>
          </a:p>
        </p:txBody>
      </p:sp>
      <p:sp>
        <p:nvSpPr>
          <p:cNvPr id="28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615238" y="1814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Freeform 200"/>
          <p:cNvSpPr>
            <a:spLocks noEditPoints="1"/>
          </p:cNvSpPr>
          <p:nvPr/>
        </p:nvSpPr>
        <p:spPr bwMode="auto">
          <a:xfrm>
            <a:off x="628797" y="2183845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86000" y="1814513"/>
            <a:ext cx="922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个名叫贾伯</a:t>
            </a:r>
            <a:r>
              <a:rPr kumimoji="1" lang="en-US" altLang="zh-CN" sz="2400" dirty="0"/>
              <a:t>·</a:t>
            </a:r>
            <a:r>
              <a:rPr kumimoji="1" lang="zh-CN" altLang="en-US" sz="2400" dirty="0"/>
              <a:t>布鲁门萨尔（</a:t>
            </a:r>
            <a:r>
              <a:rPr kumimoji="1" lang="en-US" altLang="zh-CN" sz="2400" dirty="0" err="1"/>
              <a:t>Jabe</a:t>
            </a:r>
            <a:r>
              <a:rPr kumimoji="1" lang="en-US" altLang="zh-CN" sz="2400" dirty="0"/>
              <a:t> Blumenthal</a:t>
            </a:r>
            <a:r>
              <a:rPr kumimoji="1" lang="zh-CN" altLang="en-US" sz="2400" dirty="0"/>
              <a:t>）的程序员提出了</a:t>
            </a:r>
            <a:r>
              <a:rPr kumimoji="1" lang="en-US" altLang="zh-CN" sz="2400" dirty="0" err="1"/>
              <a:t>ProgramManager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）这一头衔，并成为了微软第一个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1984</a:t>
            </a:r>
            <a:r>
              <a:rPr kumimoji="1" lang="zh-CN" altLang="en-US" sz="2400" dirty="0"/>
              <a:t>年，</a:t>
            </a:r>
            <a:r>
              <a:rPr kumimoji="1" lang="en-US" altLang="zh-CN" sz="2400" dirty="0"/>
              <a:t>Excel</a:t>
            </a:r>
            <a:r>
              <a:rPr kumimoji="1" lang="zh-CN" altLang="en-US" sz="2400" dirty="0"/>
              <a:t>团队</a:t>
            </a:r>
            <a:r>
              <a:rPr kumimoji="1" lang="zh-CN" altLang="en-US" sz="2400" dirty="0" smtClean="0"/>
              <a:t>）。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5999" y="3562433"/>
            <a:ext cx="9015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 smtClean="0"/>
              <a:t>负责</a:t>
            </a:r>
            <a:r>
              <a:rPr kumimoji="1" lang="zh-CN" altLang="en-US" sz="2400" dirty="0"/>
              <a:t>一个功能的开发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测试人员和相关的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密切合作，再由</a:t>
            </a:r>
            <a:r>
              <a:rPr kumimoji="1" lang="en-US" altLang="zh-CN" sz="2400" dirty="0"/>
              <a:t>PM</a:t>
            </a:r>
            <a:r>
              <a:rPr kumimoji="1" lang="zh-CN" altLang="en-US" sz="2400" dirty="0"/>
              <a:t>代表这一小组去和别的小组或客户代表打交道，大大降低了交流的成本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 marL="342900" indent="-342900">
              <a:buAutoNum type="arabicPeriod"/>
            </a:pP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有专人负责开发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测试之外的许多事务和项目进度的管理，让开发和测试人员专注于技术方面的工作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lang="zh-CN" altLang="en-US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做开发和测试之外的所有事情</a:t>
            </a:r>
            <a:endParaRPr lang="zh-CN" altLang="en-US" sz="3600" spc="300" dirty="0" smtClean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 is all-around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03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200"/>
          <p:cNvSpPr>
            <a:spLocks noEditPoints="1"/>
          </p:cNvSpPr>
          <p:nvPr/>
        </p:nvSpPr>
        <p:spPr bwMode="auto">
          <a:xfrm>
            <a:off x="5502762" y="2158327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TextBox 50"/>
          <p:cNvSpPr txBox="1"/>
          <p:nvPr/>
        </p:nvSpPr>
        <p:spPr>
          <a:xfrm>
            <a:off x="5223304" y="502179"/>
            <a:ext cx="17456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PM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73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90015" y="2006600"/>
            <a:ext cx="345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有做功能设计的</a:t>
            </a:r>
            <a:r>
              <a:rPr lang="en-US" altLang="zh-CN"/>
              <a:t>PM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90015" y="3261995"/>
            <a:ext cx="302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有些</a:t>
            </a:r>
            <a:r>
              <a:rPr lang="en-US" altLang="zh-CN"/>
              <a:t>PM</a:t>
            </a:r>
            <a:r>
              <a:rPr lang="zh-CN" altLang="en-US"/>
              <a:t>需要对商业和客户有很强的了解能力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0015" y="4794885"/>
            <a:ext cx="2609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有些</a:t>
            </a:r>
            <a:r>
              <a:rPr lang="en-US" altLang="zh-CN"/>
              <a:t>PM</a:t>
            </a:r>
            <a:r>
              <a:rPr lang="zh-CN" altLang="en-US"/>
              <a:t>需要具备广泛的经验和知识面，以及商业拓展能力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80045" y="2006600"/>
            <a:ext cx="2586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有些是驱动流程的</a:t>
            </a:r>
            <a:r>
              <a:rPr lang="en-US" altLang="zh-CN"/>
              <a:t>PM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980045" y="3261995"/>
            <a:ext cx="334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也有专门深入某一领域的</a:t>
            </a:r>
            <a:r>
              <a:rPr lang="en-US" altLang="zh-CN"/>
              <a:t>PM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80045" y="4794885"/>
            <a:ext cx="297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还有做技术转化的</a:t>
            </a:r>
            <a:r>
              <a:rPr lang="en-US" altLang="zh-CN"/>
              <a:t>PM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0"/>
          <p:cNvSpPr txBox="1"/>
          <p:nvPr/>
        </p:nvSpPr>
        <p:spPr>
          <a:xfrm>
            <a:off x="5223304" y="502179"/>
            <a:ext cx="17456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Dense" panose="02000000000000000000" pitchFamily="50" charset="0"/>
                <a:ea typeface="Roboto" panose="02000000000000000000" pitchFamily="2" charset="0"/>
              </a:rPr>
              <a:t>PM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Dense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1439545" y="1661160"/>
          <a:ext cx="93141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090"/>
                <a:gridCol w="4657090"/>
              </a:tblGrid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Project Manager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Program Manager</a:t>
                      </a:r>
                      <a:endParaRPr lang="en-US" altLang="zh-CN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是团队的行政领导，带领大家在项目中工作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和大家平等工作，推动团队完成软件的功能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通常是团队和外界打交道的唯一代表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一个团队可以有很多</a:t>
                      </a:r>
                      <a:r>
                        <a:rPr lang="en-US" altLang="zh-CN"/>
                        <a:t>PM</a:t>
                      </a:r>
                      <a:endParaRPr lang="en-US" altLang="zh-CN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对项目的功能有最后的决定权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和其他团队成员一起形成决议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管事也管人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管事不管人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不一定做具体工作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一定做具体工作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344670" y="5452745"/>
            <a:ext cx="408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Program Manager vs. Project Manager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关于</a:t>
            </a:r>
            <a:r>
              <a:rPr lang="en-US" altLang="zh-CN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lang="zh-CN" altLang="en-US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的一些问题</a:t>
            </a:r>
            <a:endParaRPr lang="zh-CN" altLang="en-US" sz="3600" spc="300" dirty="0" smtClean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question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04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一些问题。。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既然</a:t>
            </a:r>
            <a:r>
              <a:rPr lang="en-US" altLang="zh-CN" dirty="0" smtClean="0"/>
              <a:t>PM</a:t>
            </a:r>
            <a:r>
              <a:rPr lang="zh-CN" altLang="en-US" dirty="0" smtClean="0"/>
              <a:t>这么厉害，为什么不让他们领导开发和设计人员呢？这样不是对</a:t>
            </a:r>
            <a:r>
              <a:rPr lang="en-US" altLang="zh-CN" dirty="0" smtClean="0"/>
              <a:t>PM</a:t>
            </a:r>
            <a:r>
              <a:rPr lang="zh-CN" altLang="en-US" dirty="0" smtClean="0"/>
              <a:t>的工作更加有利吗？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最大最独特的贡献是什么？</a:t>
            </a:r>
            <a:endParaRPr lang="en-US" altLang="zh-CN" dirty="0" smtClean="0"/>
          </a:p>
          <a:p>
            <a:r>
              <a:rPr lang="zh-CN" altLang="en-US" dirty="0" smtClean="0"/>
              <a:t>多？快？好？省？</a:t>
            </a:r>
            <a:endParaRPr lang="en-US" altLang="zh-CN" dirty="0" smtClean="0"/>
          </a:p>
          <a:p>
            <a:r>
              <a:rPr lang="zh-CN" altLang="en-US" dirty="0" smtClean="0"/>
              <a:t>如果一个团队全是熟练工作的大神，那么</a:t>
            </a:r>
            <a:r>
              <a:rPr lang="en-US" altLang="zh-CN" dirty="0" smtClean="0"/>
              <a:t>PM</a:t>
            </a:r>
            <a:r>
              <a:rPr lang="zh-CN" altLang="en-US" dirty="0" smtClean="0"/>
              <a:t>还有必要存在吗？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的副作用是什么？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27383"/>
            <a:ext cx="12192000" cy="598028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8893" y="3642936"/>
            <a:ext cx="244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CONTENTS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9625" y="1489328"/>
            <a:ext cx="12293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什么是</a:t>
            </a:r>
            <a:r>
              <a:rPr kumimoji="1" lang="en-US" altLang="zh-CN" sz="186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endParaRPr kumimoji="1" lang="en-US" altLang="zh-CN" sz="1865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9625" y="2652304"/>
            <a:ext cx="170434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8965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微软</a:t>
            </a:r>
            <a:r>
              <a:rPr kumimoji="1" lang="en-US" altLang="zh-CN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kumimoji="1" lang="zh-CN" altLang="en-US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的来历</a:t>
            </a:r>
            <a:endParaRPr kumimoji="1" lang="zh-CN" altLang="en-US" sz="1865" b="1" kern="0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29625" y="3793702"/>
            <a:ext cx="3604260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zh-CN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PM做开发和测试之外的所有事情</a:t>
            </a:r>
            <a:endParaRPr kumimoji="1" lang="zh-CN" altLang="en-US" sz="1865" b="1" kern="0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21370" y="3515425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29625" y="4978760"/>
            <a:ext cx="21793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defTabSz="608965">
              <a:defRPr/>
            </a:pPr>
            <a:r>
              <a:rPr kumimoji="1" lang="zh-CN" altLang="en-US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关于</a:t>
            </a:r>
            <a:r>
              <a:rPr kumimoji="1" lang="en-US" altLang="zh-CN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kumimoji="1" lang="zh-CN" altLang="en-US" sz="1865" b="1" kern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的一些问题</a:t>
            </a:r>
            <a:endParaRPr kumimoji="1" lang="zh-CN" altLang="en-US" sz="1865" b="1" kern="0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21370" y="4678863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目录</a:t>
            </a:r>
            <a:endParaRPr kumimoji="1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21370" y="1188551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21370" y="2351988"/>
            <a:ext cx="979555" cy="9795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既然</a:t>
            </a:r>
            <a:r>
              <a:rPr lang="en-US" altLang="zh-CN" dirty="0"/>
              <a:t>PM</a:t>
            </a:r>
            <a:r>
              <a:rPr lang="zh-CN" altLang="en-US" dirty="0"/>
              <a:t>这么厉害，为什么不让他们领导开发和设计人员呢？这样不是对</a:t>
            </a:r>
            <a:r>
              <a:rPr lang="en-US" altLang="zh-CN" dirty="0"/>
              <a:t>PM</a:t>
            </a:r>
            <a:r>
              <a:rPr lang="zh-CN" altLang="en-US" dirty="0"/>
              <a:t>的工作更加有利吗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领导</a:t>
            </a:r>
            <a:r>
              <a:rPr lang="en-US" altLang="zh-CN" dirty="0" smtClean="0"/>
              <a:t>VS</a:t>
            </a:r>
            <a:r>
              <a:rPr lang="zh-CN" altLang="en-US" dirty="0" smtClean="0"/>
              <a:t>同事</a:t>
            </a:r>
            <a:endParaRPr lang="en-US" altLang="zh-CN" dirty="0" smtClean="0"/>
          </a:p>
          <a:p>
            <a:r>
              <a:rPr lang="zh-CN" altLang="en-US" dirty="0" smtClean="0"/>
              <a:t>平等</a:t>
            </a:r>
            <a:r>
              <a:rPr lang="en-US" altLang="zh-CN" dirty="0" smtClean="0"/>
              <a:t>VS</a:t>
            </a:r>
            <a:r>
              <a:rPr lang="zh-CN" altLang="en-US" dirty="0" smtClean="0"/>
              <a:t>阶级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</a:t>
            </a:r>
            <a:r>
              <a:rPr lang="zh-CN" altLang="en-US" dirty="0"/>
              <a:t>最大最独特的贡献是什么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保持团队平衡</a:t>
            </a:r>
            <a:endParaRPr lang="en-US" altLang="zh-CN" dirty="0" smtClean="0"/>
          </a:p>
          <a:p>
            <a:r>
              <a:rPr lang="zh-CN" altLang="en-US" dirty="0" smtClean="0"/>
              <a:t>指引团队的工作方向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多？快？好？省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830" y="2097088"/>
            <a:ext cx="8009524" cy="33142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如果一个团队全是熟练工作的大神，那么</a:t>
            </a:r>
            <a:r>
              <a:rPr lang="en-US" altLang="zh-CN" dirty="0"/>
              <a:t>PM</a:t>
            </a:r>
            <a:r>
              <a:rPr lang="zh-CN" altLang="en-US" dirty="0"/>
              <a:t>还有必要存在吗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全局把控</a:t>
            </a:r>
            <a:r>
              <a:rPr lang="en-US" altLang="zh-CN" dirty="0" smtClean="0"/>
              <a:t>VS</a:t>
            </a:r>
            <a:r>
              <a:rPr lang="zh-CN" altLang="en-US" dirty="0" smtClean="0"/>
              <a:t>细节精致到位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1645" y="2483892"/>
            <a:ext cx="4761744" cy="28197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</a:t>
            </a:r>
            <a:r>
              <a:rPr lang="zh-CN" altLang="en-US" dirty="0"/>
              <a:t>的副作用是什么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413" y="2053810"/>
            <a:ext cx="10472832" cy="1478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5343" y="429904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PM</a:t>
            </a:r>
            <a:r>
              <a:rPr lang="zh-CN" altLang="en-US" dirty="0" smtClean="0"/>
              <a:t>的能力问题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领导力问题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的协调能力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1211285"/>
            <a:ext cx="12192000" cy="439387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174339" y="3747204"/>
            <a:ext cx="1842052" cy="453446"/>
          </a:xfrm>
          <a:prstGeom prst="roundRect">
            <a:avLst>
              <a:gd name="adj" fmla="val 350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endParaRPr lang="en-US" altLang="zh-CN" dirty="0">
              <a:solidFill>
                <a:schemeClr val="accent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文本框 12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450148" y="2063195"/>
            <a:ext cx="5291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08274" y="3408220"/>
            <a:ext cx="2375452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什么是</a:t>
            </a:r>
            <a:r>
              <a:rPr lang="en-US" altLang="zh-CN" sz="36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endParaRPr lang="en-US" altLang="zh-CN" sz="3600" spc="300" dirty="0" smtClean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What is the PM? 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01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PM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软件团队里除了能写代码、测试代码和画图做设计的成员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还有一类成员叫做</a:t>
            </a:r>
            <a:r>
              <a:rPr lang="en-US" altLang="zh-CN" dirty="0" smtClean="0"/>
              <a:t>PM</a:t>
            </a:r>
            <a:r>
              <a:rPr lang="zh-CN" altLang="en-US" dirty="0" smtClean="0"/>
              <a:t>（项目经理）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主要有三种</a:t>
            </a:r>
            <a:r>
              <a:rPr lang="en-US" altLang="zh-CN" dirty="0" smtClean="0"/>
              <a:t>Product Manager(</a:t>
            </a:r>
            <a:r>
              <a:rPr lang="zh-CN" altLang="en-US" dirty="0" smtClean="0"/>
              <a:t>产品经理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Progject Manager</a:t>
            </a:r>
            <a:r>
              <a:rPr lang="zh-CN" altLang="en-US" dirty="0" smtClean="0"/>
              <a:t>（项目经理）、</a:t>
            </a:r>
            <a:r>
              <a:rPr lang="en-US" altLang="zh-CN" dirty="0" smtClean="0"/>
              <a:t>Program Manager</a:t>
            </a:r>
            <a:r>
              <a:rPr lang="zh-CN" altLang="en-US" dirty="0" smtClean="0"/>
              <a:t>（微软的一种工作职位也是项目经理）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正确的做产品</a:t>
            </a:r>
            <a:endParaRPr lang="zh-CN" altLang="en-US" dirty="0" smtClean="0"/>
          </a:p>
          <a:p>
            <a:r>
              <a:rPr lang="zh-CN" altLang="en-US" dirty="0" smtClean="0"/>
              <a:t>产品定位、市场发展、需求分析、运营、营销、市场推广、商务合作</a:t>
            </a:r>
            <a:endParaRPr lang="en-US" altLang="zh-CN" dirty="0" smtClean="0"/>
          </a:p>
          <a:p>
            <a:r>
              <a:rPr lang="zh-CN" altLang="en-US" dirty="0"/>
              <a:t>核心要求根据市场和用户需求，协调各部门的资源，正确的把握产品定位和方向，持续优化产品。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5645" y="212090"/>
            <a:ext cx="1117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Product Manager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正确的做流程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0895" y="335915"/>
            <a:ext cx="11021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Project Manager</a:t>
            </a:r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主要做的工作就是上面两种</a:t>
            </a:r>
            <a:r>
              <a:rPr lang="en-US" altLang="zh-CN"/>
              <a:t>PM</a:t>
            </a:r>
            <a:r>
              <a:rPr lang="zh-CN" altLang="en-US"/>
              <a:t>的综合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9965" y="321945"/>
            <a:ext cx="1059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Program Manager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09010" y="1804738"/>
            <a:ext cx="9173980" cy="334477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3244887"/>
            <a:ext cx="9203961" cy="105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微软</a:t>
            </a:r>
            <a:r>
              <a:rPr lang="en-US" altLang="zh-CN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PM</a:t>
            </a:r>
            <a:r>
              <a:rPr lang="zh-CN" altLang="en-US" sz="6000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的来历</a:t>
            </a:r>
            <a:endParaRPr lang="zh-CN" altLang="en-US" sz="6000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011" y="4268048"/>
            <a:ext cx="9203960" cy="34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the PM of Microsoft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1509010" y="2132059"/>
            <a:ext cx="9203961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6000" b="1" spc="300" dirty="0" smtClean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PART 02</a:t>
            </a:r>
            <a:endParaRPr lang="zh-CN" altLang="en-US" sz="6000" b="1" spc="3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46358" y="3181513"/>
            <a:ext cx="435543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5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095625" y="4557712"/>
            <a:ext cx="64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Program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manager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3195638" y="2928939"/>
            <a:ext cx="361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Project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manager</a:t>
            </a:r>
            <a:endParaRPr kumimoji="1" lang="zh-CN" altLang="en-US" sz="4000" dirty="0"/>
          </a:p>
        </p:txBody>
      </p:sp>
      <p:sp>
        <p:nvSpPr>
          <p:cNvPr id="41" name="Freeform 200"/>
          <p:cNvSpPr>
            <a:spLocks noEditPoints="1"/>
          </p:cNvSpPr>
          <p:nvPr/>
        </p:nvSpPr>
        <p:spPr bwMode="auto">
          <a:xfrm>
            <a:off x="916475" y="2229764"/>
            <a:ext cx="1186477" cy="374909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1275" y="494472"/>
            <a:ext cx="5086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/>
              <a:t>微软</a:t>
            </a:r>
            <a:r>
              <a:rPr kumimoji="1" lang="en-US" altLang="zh-CN" sz="6000" dirty="0" smtClean="0"/>
              <a:t>PM</a:t>
            </a:r>
            <a:r>
              <a:rPr kumimoji="1" lang="zh-CN" altLang="en-US" sz="6000" dirty="0" smtClean="0"/>
              <a:t>的来历</a:t>
            </a:r>
            <a:endParaRPr kumimoji="1"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自定义 1121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19B49B"/>
      </a:accent5>
      <a:accent6>
        <a:srgbClr val="19B49B"/>
      </a:accent6>
      <a:hlink>
        <a:srgbClr val="4B7FA7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演示</Application>
  <PresentationFormat>自定义</PresentationFormat>
  <Paragraphs>190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Dense</vt:lpstr>
      <vt:lpstr>Roboto</vt:lpstr>
      <vt:lpstr>Arial</vt:lpstr>
      <vt:lpstr>Arial Unicode MS</vt:lpstr>
      <vt:lpstr>等线</vt:lpstr>
      <vt:lpstr>Wide Latin</vt:lpstr>
      <vt:lpstr>楷体</vt:lpstr>
      <vt:lpstr>Calibri Light</vt:lpstr>
      <vt:lpstr>Trebuchet MS</vt:lpstr>
      <vt:lpstr>Tw Cen MT</vt:lpstr>
      <vt:lpstr>Office Theme</vt:lpstr>
      <vt:lpstr>电路</vt:lpstr>
      <vt:lpstr>PowerPoint 演示文稿</vt:lpstr>
      <vt:lpstr>PowerPoint 演示文稿</vt:lpstr>
      <vt:lpstr>PowerPoint 演示文稿</vt:lpstr>
      <vt:lpstr>什么是PM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一些问题。。</vt:lpstr>
      <vt:lpstr>既然PM这么厉害，为什么不让他们领导开发和设计人员呢？这样不是对PM的工作更加有利吗？</vt:lpstr>
      <vt:lpstr>PM最大最独特的贡献是什么？</vt:lpstr>
      <vt:lpstr>多？快？好？省？</vt:lpstr>
      <vt:lpstr>如果一个团队全是熟练工作的大神，那么PM还有必要存在吗？</vt:lpstr>
      <vt:lpstr>PM的副作用是什么？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何洋</cp:lastModifiedBy>
  <cp:revision>95</cp:revision>
  <dcterms:created xsi:type="dcterms:W3CDTF">2016-12-13T08:41:00Z</dcterms:created>
  <dcterms:modified xsi:type="dcterms:W3CDTF">2017-10-16T06:46:36Z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