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62" r:id="rId2"/>
    <p:sldId id="263" r:id="rId3"/>
    <p:sldId id="272" r:id="rId4"/>
    <p:sldId id="265" r:id="rId5"/>
    <p:sldId id="274" r:id="rId6"/>
    <p:sldId id="266" r:id="rId7"/>
    <p:sldId id="273" r:id="rId8"/>
    <p:sldId id="282" r:id="rId9"/>
    <p:sldId id="275" r:id="rId10"/>
    <p:sldId id="276" r:id="rId11"/>
    <p:sldId id="284" r:id="rId12"/>
    <p:sldId id="277" r:id="rId13"/>
    <p:sldId id="267" r:id="rId14"/>
    <p:sldId id="268" r:id="rId15"/>
    <p:sldId id="269" r:id="rId16"/>
    <p:sldId id="270" r:id="rId17"/>
    <p:sldId id="281" r:id="rId18"/>
    <p:sldId id="279" r:id="rId19"/>
    <p:sldId id="285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FE7F924-190F-4FD9-9522-703E683DD0AF}">
          <p14:sldIdLst>
            <p14:sldId id="262"/>
            <p14:sldId id="263"/>
            <p14:sldId id="272"/>
            <p14:sldId id="265"/>
            <p14:sldId id="274"/>
            <p14:sldId id="266"/>
            <p14:sldId id="273"/>
            <p14:sldId id="282"/>
            <p14:sldId id="275"/>
            <p14:sldId id="276"/>
            <p14:sldId id="284"/>
            <p14:sldId id="277"/>
            <p14:sldId id="267"/>
            <p14:sldId id="268"/>
            <p14:sldId id="269"/>
            <p14:sldId id="270"/>
            <p14:sldId id="281"/>
            <p14:sldId id="279"/>
            <p14:sldId id="285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8D0011"/>
    <a:srgbClr val="8D0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5" autoAdjust="0"/>
  </p:normalViewPr>
  <p:slideViewPr>
    <p:cSldViewPr snapToGrid="0">
      <p:cViewPr varScale="1">
        <p:scale>
          <a:sx n="86" d="100"/>
          <a:sy n="86" d="100"/>
        </p:scale>
        <p:origin x="1354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0DF00-570D-4664-AD13-FAB0D76B5F46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14AEA-34C2-4B0C-A87A-B21528CCB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553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14AEA-34C2-4B0C-A87A-B21528CCB15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296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14AEA-34C2-4B0C-A87A-B21528CCB15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134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14AEA-34C2-4B0C-A87A-B21528CCB15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160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14AEA-34C2-4B0C-A87A-B21528CCB15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613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14AEA-34C2-4B0C-A87A-B21528CCB15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0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14AEA-34C2-4B0C-A87A-B21528CCB15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71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14AEA-34C2-4B0C-A87A-B21528CCB15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679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14AEA-34C2-4B0C-A87A-B21528CCB15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694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14AEA-34C2-4B0C-A87A-B21528CCB15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620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14AEA-34C2-4B0C-A87A-B21528CCB15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393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14AEA-34C2-4B0C-A87A-B21528CCB15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433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14AEA-34C2-4B0C-A87A-B21528CCB15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25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3EF66F8-B41E-4A43-8E29-D01B4CEED788}" type="datetimeFigureOut">
              <a:rPr lang="zh-CN" altLang="en-US" smtClean="0"/>
              <a:pPr/>
              <a:t>2019/10/11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58A0382-D580-4341-B1BF-357180A0C01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8AC504B-1157-4922-9FBC-23B5D74CC7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" y="-17756"/>
            <a:ext cx="9144008" cy="114522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038A34B-5ACC-4BBC-9AB7-5D840895F334}"/>
              </a:ext>
            </a:extLst>
          </p:cNvPr>
          <p:cNvSpPr/>
          <p:nvPr userDrawn="1"/>
        </p:nvSpPr>
        <p:spPr>
          <a:xfrm>
            <a:off x="-8" y="6649375"/>
            <a:ext cx="9144008" cy="209534"/>
          </a:xfrm>
          <a:prstGeom prst="rect">
            <a:avLst/>
          </a:prstGeom>
          <a:solidFill>
            <a:srgbClr val="8D00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26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66F8-B41E-4A43-8E29-D01B4CEED788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0382-D580-4341-B1BF-357180A0C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18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66F8-B41E-4A43-8E29-D01B4CEED788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0382-D580-4341-B1BF-357180A0C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46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66F8-B41E-4A43-8E29-D01B4CEED788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0382-D580-4341-B1BF-357180A0C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50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68C821-CD35-473F-8ECE-0F937977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3EF66F8-B41E-4A43-8E29-D01B4CEED788}" type="datetimeFigureOut">
              <a:rPr lang="zh-CN" altLang="en-US" smtClean="0"/>
              <a:pPr/>
              <a:t>2019/10/11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E23654-957C-48C8-B355-F1EB8BE4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6F5AF5-E6E6-43B7-9463-68A02F71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58A0382-D580-4341-B1BF-357180A0C01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8EE0AA3-97C5-4E7C-BFA9-883528967A4F}"/>
              </a:ext>
            </a:extLst>
          </p:cNvPr>
          <p:cNvCxnSpPr/>
          <p:nvPr userDrawn="1"/>
        </p:nvCxnSpPr>
        <p:spPr>
          <a:xfrm>
            <a:off x="0" y="665018"/>
            <a:ext cx="9144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172FBF8-7884-4C89-993B-E35EAC8E0EB9}"/>
              </a:ext>
            </a:extLst>
          </p:cNvPr>
          <p:cNvSpPr/>
          <p:nvPr userDrawn="1"/>
        </p:nvSpPr>
        <p:spPr>
          <a:xfrm>
            <a:off x="0" y="128015"/>
            <a:ext cx="45719" cy="5370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4C27275B-802E-4E75-8541-3F8F770577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4805" y="79268"/>
            <a:ext cx="2260023" cy="585748"/>
          </a:xfrm>
        </p:spPr>
        <p:txBody>
          <a:bodyPr anchor="ctr">
            <a:normAutofit/>
          </a:bodyPr>
          <a:lstStyle>
            <a:lvl1pPr marL="0" indent="0" algn="l">
              <a:buNone/>
              <a:defRPr sz="3800" baseline="0"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311382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66F8-B41E-4A43-8E29-D01B4CEED788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0382-D580-4341-B1BF-357180A0C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05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66F8-B41E-4A43-8E29-D01B4CEED788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0382-D580-4341-B1BF-357180A0C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54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66F8-B41E-4A43-8E29-D01B4CEED788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0382-D580-4341-B1BF-357180A0C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39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66F8-B41E-4A43-8E29-D01B4CEED788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0382-D580-4341-B1BF-357180A0C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49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66F8-B41E-4A43-8E29-D01B4CEED788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0382-D580-4341-B1BF-357180A0C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31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66F8-B41E-4A43-8E29-D01B4CEED788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0382-D580-4341-B1BF-357180A0C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63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66F8-B41E-4A43-8E29-D01B4CEED788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0382-D580-4341-B1BF-357180A0C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F66F8-B41E-4A43-8E29-D01B4CEED788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A0382-D580-4341-B1BF-357180A0C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09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tmp"/><Relationship Id="rId5" Type="http://schemas.openxmlformats.org/officeDocument/2006/relationships/image" Target="../media/image10.tmp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lisp4fun.com/2017/11/01/formula" TargetMode="External"/><Relationship Id="rId3" Type="http://schemas.openxmlformats.org/officeDocument/2006/relationships/hyperlink" Target="http://www.bioinf.jku.at/publications/older/2604.pdf" TargetMode="External"/><Relationship Id="rId7" Type="http://schemas.openxmlformats.org/officeDocument/2006/relationships/hyperlink" Target="https://zhuanlan.zhihu.com/p/30844905" TargetMode="External"/><Relationship Id="rId2" Type="http://schemas.openxmlformats.org/officeDocument/2006/relationships/hyperlink" Target="https://crl.ucsd.edu/~elman/Papers/fsit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log.csdn.net/u012897374/article/details/77659040" TargetMode="External"/><Relationship Id="rId5" Type="http://schemas.openxmlformats.org/officeDocument/2006/relationships/hyperlink" Target="http://colah.github.io/posts/2015-08-Understanding-LSTMs/" TargetMode="External"/><Relationship Id="rId4" Type="http://schemas.openxmlformats.org/officeDocument/2006/relationships/hyperlink" Target="https://zhuanlan.zhihu.com/p/2805458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mp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E8D3643-41CA-4FAA-960A-1B3D8AFA3102}"/>
              </a:ext>
            </a:extLst>
          </p:cNvPr>
          <p:cNvSpPr txBox="1"/>
          <p:nvPr/>
        </p:nvSpPr>
        <p:spPr>
          <a:xfrm>
            <a:off x="1216694" y="2705725"/>
            <a:ext cx="67106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How to understand RNN</a:t>
            </a:r>
            <a:endParaRPr lang="en-US" altLang="zh-CN" sz="400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CN" sz="200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Instructor: Mr.Zhang</a:t>
            </a:r>
          </a:p>
          <a:p>
            <a:pPr algn="ctr"/>
            <a:r>
              <a:rPr lang="en-US" altLang="zh-CN" sz="2000">
                <a:solidFill>
                  <a:srgbClr val="C00000"/>
                </a:solidFill>
                <a:latin typeface="Cambria Math" panose="02040503050406030204" pitchFamily="18" charset="0"/>
              </a:rPr>
              <a:t>10</a:t>
            </a:r>
            <a:r>
              <a:rPr lang="en-US" altLang="zh-CN" sz="2000" baseline="30000">
                <a:solidFill>
                  <a:srgbClr val="C00000"/>
                </a:solidFill>
                <a:latin typeface="Cambria Math" panose="02040503050406030204" pitchFamily="18" charset="0"/>
              </a:rPr>
              <a:t>th</a:t>
            </a:r>
            <a:r>
              <a:rPr lang="en-US" altLang="zh-CN" sz="2000">
                <a:solidFill>
                  <a:srgbClr val="C00000"/>
                </a:solidFill>
                <a:latin typeface="Cambria Math" panose="02040503050406030204" pitchFamily="18" charset="0"/>
              </a:rPr>
              <a:t>, October, 2019</a:t>
            </a:r>
            <a:endParaRPr lang="zh-CN" altLang="en-US" sz="2000">
              <a:solidFill>
                <a:srgbClr val="C0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54480D-16A5-4EF0-A8F6-DC529875B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" y="-17756"/>
            <a:ext cx="9144008" cy="114522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F7150E4-2990-4B13-87F2-D302E59A7B4E}"/>
              </a:ext>
            </a:extLst>
          </p:cNvPr>
          <p:cNvSpPr/>
          <p:nvPr/>
        </p:nvSpPr>
        <p:spPr>
          <a:xfrm>
            <a:off x="-8" y="6649375"/>
            <a:ext cx="9144008" cy="209534"/>
          </a:xfrm>
          <a:prstGeom prst="rect">
            <a:avLst/>
          </a:prstGeom>
          <a:solidFill>
            <a:srgbClr val="8D00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811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E8D3643-41CA-4FAA-960A-1B3D8AFA3102}"/>
              </a:ext>
            </a:extLst>
          </p:cNvPr>
          <p:cNvSpPr txBox="1"/>
          <p:nvPr/>
        </p:nvSpPr>
        <p:spPr>
          <a:xfrm>
            <a:off x="594804" y="-17756"/>
            <a:ext cx="62498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800">
                <a:latin typeface="Cambria Math" panose="02040503050406030204" pitchFamily="18" charset="0"/>
                <a:ea typeface="Cambria Math" panose="02040503050406030204" pitchFamily="18" charset="0"/>
              </a:rPr>
              <a:t>Gradient exploding &amp; vanish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005ACFCC-23EF-4A33-9445-28E1F803B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6" y="3616474"/>
            <a:ext cx="4342956" cy="323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这里写图片描述">
            <a:extLst>
              <a:ext uri="{FF2B5EF4-FFF2-40B4-BE49-F238E27FC236}">
                <a16:creationId xmlns:a16="http://schemas.microsoft.com/office/drawing/2014/main" id="{25CF905C-BCA9-4984-B4ED-6DC97DA9C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963" y="3616474"/>
            <a:ext cx="5178443" cy="293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5C86201-EC61-40B1-ABA6-1EC5E6A944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1" y="790344"/>
            <a:ext cx="7953044" cy="119840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59A4D95-02B5-47CE-8C85-7119AF7FD0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6" y="1907819"/>
            <a:ext cx="5936595" cy="178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11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E8D3643-41CA-4FAA-960A-1B3D8AFA3102}"/>
              </a:ext>
            </a:extLst>
          </p:cNvPr>
          <p:cNvSpPr txBox="1"/>
          <p:nvPr/>
        </p:nvSpPr>
        <p:spPr>
          <a:xfrm>
            <a:off x="594804" y="-17756"/>
            <a:ext cx="62498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800">
                <a:latin typeface="Cambria Math" panose="02040503050406030204" pitchFamily="18" charset="0"/>
                <a:ea typeface="Cambria Math" panose="02040503050406030204" pitchFamily="18" charset="0"/>
              </a:rPr>
              <a:t>Break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5FDA14-4F4E-4BEA-BA59-66FFD743A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" y="812800"/>
            <a:ext cx="3595206" cy="56591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9DE257D-BC8C-4F49-BC2A-2885814E79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880" y="1554480"/>
            <a:ext cx="4998720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76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E8D3643-41CA-4FAA-960A-1B3D8AFA3102}"/>
              </a:ext>
            </a:extLst>
          </p:cNvPr>
          <p:cNvSpPr txBox="1"/>
          <p:nvPr/>
        </p:nvSpPr>
        <p:spPr>
          <a:xfrm>
            <a:off x="1216694" y="2438589"/>
            <a:ext cx="67106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RNN Variant</a:t>
            </a:r>
          </a:p>
          <a:p>
            <a:pPr algn="ctr"/>
            <a:r>
              <a:rPr lang="en-US" altLang="zh-CN" sz="280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RNN </a:t>
            </a:r>
            <a:r>
              <a:rPr lang="zh-CN" altLang="en-US" sz="280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变种</a:t>
            </a:r>
            <a:endParaRPr lang="en-US" altLang="zh-CN" sz="280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CN" sz="280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Encoder-decoder</a:t>
            </a:r>
          </a:p>
          <a:p>
            <a:pPr algn="ctr"/>
            <a:r>
              <a:rPr lang="en-US" altLang="zh-CN" sz="280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Attention </a:t>
            </a:r>
            <a:r>
              <a:rPr lang="zh-CN" altLang="en-US" sz="280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机制</a:t>
            </a:r>
            <a:endParaRPr lang="en-US" altLang="zh-CN" sz="280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54480D-16A5-4EF0-A8F6-DC529875B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" y="-17756"/>
            <a:ext cx="9144008" cy="114522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F7150E4-2990-4B13-87F2-D302E59A7B4E}"/>
              </a:ext>
            </a:extLst>
          </p:cNvPr>
          <p:cNvSpPr/>
          <p:nvPr/>
        </p:nvSpPr>
        <p:spPr>
          <a:xfrm>
            <a:off x="-8" y="6649375"/>
            <a:ext cx="9144008" cy="209534"/>
          </a:xfrm>
          <a:prstGeom prst="rect">
            <a:avLst/>
          </a:prstGeom>
          <a:solidFill>
            <a:srgbClr val="8D00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588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54FB202-18A0-459F-A06C-DF5A2595CC29}"/>
              </a:ext>
            </a:extLst>
          </p:cNvPr>
          <p:cNvSpPr txBox="1"/>
          <p:nvPr/>
        </p:nvSpPr>
        <p:spPr>
          <a:xfrm>
            <a:off x="221942" y="843379"/>
            <a:ext cx="7581530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 vs N</a:t>
            </a: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最经典的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RNN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模型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输入与输出序列等长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应用场景：计算每一帧的分类标签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6DB75B10-AA95-4F97-A288-CFBC423D41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4804" y="79268"/>
            <a:ext cx="9241653" cy="585748"/>
          </a:xfrm>
        </p:spPr>
        <p:txBody>
          <a:bodyPr>
            <a:noAutofit/>
          </a:bodyPr>
          <a:lstStyle/>
          <a:p>
            <a:r>
              <a:rPr lang="en-US" altLang="zh-CN">
                <a:ea typeface="Cambria Math" panose="02040503050406030204" pitchFamily="18" charset="0"/>
                <a:cs typeface="Arial" panose="020B0604020202020204" pitchFamily="34" charset="0"/>
              </a:rPr>
              <a:t>RNN</a:t>
            </a:r>
            <a:r>
              <a:rPr lang="zh-CN" altLang="en-US">
                <a:ea typeface="+mj-ea"/>
                <a:cs typeface="Arial" panose="020B0604020202020204" pitchFamily="34" charset="0"/>
              </a:rPr>
              <a:t>变体等机制介绍</a:t>
            </a:r>
            <a:endParaRPr lang="en-US" altLang="zh-CN"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A358126-289E-4C9A-AD74-AC5D6464C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318" y="843379"/>
            <a:ext cx="3275948" cy="257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CB9788F-04A8-4D16-8B0E-10EB426695E4}"/>
              </a:ext>
            </a:extLst>
          </p:cNvPr>
          <p:cNvSpPr txBox="1"/>
          <p:nvPr/>
        </p:nvSpPr>
        <p:spPr>
          <a:xfrm>
            <a:off x="221942" y="3434812"/>
            <a:ext cx="7581530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 vs 1</a:t>
            </a: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输出是单独的值而不是序列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应用场景：判别一段文字的标签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313E6EAE-D7DF-4EE2-8C3A-4EFBE8BFD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318" y="3434812"/>
            <a:ext cx="3570850" cy="273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47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54FB202-18A0-459F-A06C-DF5A2595CC29}"/>
              </a:ext>
            </a:extLst>
          </p:cNvPr>
          <p:cNvSpPr txBox="1"/>
          <p:nvPr/>
        </p:nvSpPr>
        <p:spPr>
          <a:xfrm>
            <a:off x="221942" y="843379"/>
            <a:ext cx="7581530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 vs N</a:t>
            </a: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输入不是序列，只有一个值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从类别生成音乐或语音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从图像特征生成文字等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6DB75B10-AA95-4F97-A288-CFBC423D41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4804" y="79268"/>
            <a:ext cx="9241653" cy="585748"/>
          </a:xfrm>
        </p:spPr>
        <p:txBody>
          <a:bodyPr>
            <a:noAutofit/>
          </a:bodyPr>
          <a:lstStyle/>
          <a:p>
            <a:r>
              <a:rPr lang="en-US" altLang="zh-CN">
                <a:ea typeface="Cambria Math" panose="02040503050406030204" pitchFamily="18" charset="0"/>
                <a:cs typeface="Arial" panose="020B0604020202020204" pitchFamily="34" charset="0"/>
              </a:rPr>
              <a:t>RNN</a:t>
            </a:r>
            <a:r>
              <a:rPr lang="zh-CN" altLang="en-US">
                <a:ea typeface="+mj-ea"/>
                <a:cs typeface="Arial" panose="020B0604020202020204" pitchFamily="34" charset="0"/>
              </a:rPr>
              <a:t>变体等机制介绍</a:t>
            </a:r>
            <a:endParaRPr lang="en-US" altLang="zh-CN"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00E016DD-7FC7-4014-B595-BF77CB6F3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04" y="3327521"/>
            <a:ext cx="3436433" cy="268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136E1EF7-660D-4707-B8C2-F21148DA0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27521"/>
            <a:ext cx="3429000" cy="296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558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54FB202-18A0-459F-A06C-DF5A2595CC29}"/>
              </a:ext>
            </a:extLst>
          </p:cNvPr>
          <p:cNvSpPr txBox="1"/>
          <p:nvPr/>
        </p:nvSpPr>
        <p:spPr>
          <a:xfrm>
            <a:off x="221942" y="843379"/>
            <a:ext cx="7581530" cy="25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 vs M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：著名的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Decoder-Encoder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模型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也可称为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Seq2Seq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模型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现实生活中有很多类应用并非是定长的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不限制输入输出的长度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应用十分广泛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机器翻译、语音识别、文本摘要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6DB75B10-AA95-4F97-A288-CFBC423D41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4804" y="79268"/>
            <a:ext cx="9241653" cy="585748"/>
          </a:xfrm>
        </p:spPr>
        <p:txBody>
          <a:bodyPr>
            <a:noAutofit/>
          </a:bodyPr>
          <a:lstStyle/>
          <a:p>
            <a:r>
              <a:rPr lang="en-US" altLang="zh-CN">
                <a:latin typeface="+mj-ea"/>
                <a:ea typeface="+mj-ea"/>
                <a:cs typeface="Arial" panose="020B0604020202020204" pitchFamily="34" charset="0"/>
              </a:rPr>
              <a:t>RNN</a:t>
            </a:r>
            <a:r>
              <a:rPr lang="zh-CN" altLang="en-US">
                <a:latin typeface="+mj-ea"/>
                <a:ea typeface="+mj-ea"/>
                <a:cs typeface="Arial" panose="020B0604020202020204" pitchFamily="34" charset="0"/>
              </a:rPr>
              <a:t>变体等机制介绍</a:t>
            </a:r>
            <a:endParaRPr lang="en-US" altLang="zh-CN"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63E0FA03-1E73-48FF-964E-E6A7C07CD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639" y="843379"/>
            <a:ext cx="3358753" cy="218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0C238EA0-8A59-4F38-9BF4-815AD2DC0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339900"/>
            <a:ext cx="68580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786B682-D696-4757-B97F-9EEE2C5D7A78}"/>
              </a:ext>
            </a:extLst>
          </p:cNvPr>
          <p:cNvSpPr txBox="1"/>
          <p:nvPr/>
        </p:nvSpPr>
        <p:spPr>
          <a:xfrm>
            <a:off x="2716567" y="6237411"/>
            <a:ext cx="1775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Encoder</a:t>
            </a:r>
            <a:endParaRPr lang="zh-CN" altLang="en-US" sz="24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F10BED-62B0-412C-97FA-DD588E5BAC71}"/>
              </a:ext>
            </a:extLst>
          </p:cNvPr>
          <p:cNvSpPr txBox="1"/>
          <p:nvPr/>
        </p:nvSpPr>
        <p:spPr>
          <a:xfrm>
            <a:off x="6465939" y="6237411"/>
            <a:ext cx="1775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Decoder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170275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54FB202-18A0-459F-A06C-DF5A2595CC29}"/>
              </a:ext>
            </a:extLst>
          </p:cNvPr>
          <p:cNvSpPr txBox="1"/>
          <p:nvPr/>
        </p:nvSpPr>
        <p:spPr>
          <a:xfrm>
            <a:off x="221942" y="843379"/>
            <a:ext cx="7581530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Attention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机制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解决输入序列较长，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无法存下太多信息的问题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输入不同的语义编码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</a:t>
            </a: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不同编码“关注”不同的信息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6DB75B10-AA95-4F97-A288-CFBC423D41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4804" y="79268"/>
            <a:ext cx="9241653" cy="585748"/>
          </a:xfrm>
        </p:spPr>
        <p:txBody>
          <a:bodyPr>
            <a:noAutofit/>
          </a:bodyPr>
          <a:lstStyle/>
          <a:p>
            <a:r>
              <a:rPr lang="en-US" altLang="zh-CN">
                <a:latin typeface="+mj-ea"/>
                <a:ea typeface="+mj-ea"/>
                <a:cs typeface="Arial" panose="020B0604020202020204" pitchFamily="34" charset="0"/>
              </a:rPr>
              <a:t>RNN</a:t>
            </a:r>
            <a:r>
              <a:rPr lang="zh-CN" altLang="en-US">
                <a:latin typeface="+mj-ea"/>
                <a:ea typeface="+mj-ea"/>
                <a:cs typeface="Arial" panose="020B0604020202020204" pitchFamily="34" charset="0"/>
              </a:rPr>
              <a:t>变体等机制介绍</a:t>
            </a:r>
            <a:endParaRPr lang="en-US" altLang="zh-CN"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4E567464-1BF3-4743-9473-34323ABEE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40" y="3112308"/>
            <a:ext cx="2081333" cy="218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EE883A97-9606-4C71-AA71-4FCA8F7E6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072" y="3156097"/>
            <a:ext cx="5367436" cy="209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5DCDE1E-20AD-451B-A4D0-7C643C712176}"/>
              </a:ext>
            </a:extLst>
          </p:cNvPr>
          <p:cNvSpPr txBox="1"/>
          <p:nvPr/>
        </p:nvSpPr>
        <p:spPr>
          <a:xfrm>
            <a:off x="3797808" y="2742976"/>
            <a:ext cx="348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</a:t>
            </a:r>
            <a:r>
              <a:rPr lang="en-US" altLang="zh-CN" baseline="-25000"/>
              <a:t>ij</a:t>
            </a:r>
            <a:r>
              <a:rPr lang="zh-CN" altLang="en-US"/>
              <a:t>：第</a:t>
            </a:r>
            <a:r>
              <a:rPr lang="en-US" altLang="zh-CN"/>
              <a:t>i</a:t>
            </a:r>
            <a:r>
              <a:rPr lang="zh-CN" altLang="en-US"/>
              <a:t>编码在编码</a:t>
            </a:r>
            <a:r>
              <a:rPr lang="en-US" altLang="zh-CN"/>
              <a:t>j</a:t>
            </a:r>
            <a:r>
              <a:rPr lang="zh-CN" altLang="en-US"/>
              <a:t>阶段的权重</a:t>
            </a:r>
          </a:p>
        </p:txBody>
      </p:sp>
    </p:spTree>
    <p:extLst>
      <p:ext uri="{BB962C8B-B14F-4D97-AF65-F5344CB8AC3E}">
        <p14:creationId xmlns:p14="http://schemas.microsoft.com/office/powerpoint/2010/main" val="3887676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254E1EA-97BF-43E4-B99F-D8E82253C69B}"/>
              </a:ext>
            </a:extLst>
          </p:cNvPr>
          <p:cNvSpPr txBox="1"/>
          <p:nvPr/>
        </p:nvSpPr>
        <p:spPr>
          <a:xfrm>
            <a:off x="1456885" y="2967335"/>
            <a:ext cx="6230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solidFill>
                  <a:srgbClr val="C00000"/>
                </a:solidFill>
              </a:rPr>
              <a:t>Thanks For listening</a:t>
            </a:r>
            <a:endParaRPr lang="zh-CN" altLang="en-US" sz="54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079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254E1EA-97BF-43E4-B99F-D8E82253C69B}"/>
              </a:ext>
            </a:extLst>
          </p:cNvPr>
          <p:cNvSpPr txBox="1"/>
          <p:nvPr/>
        </p:nvSpPr>
        <p:spPr>
          <a:xfrm>
            <a:off x="322970" y="1360178"/>
            <a:ext cx="7229974" cy="128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Question</a:t>
            </a: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/>
              <a:t>全连接网络怎么做语音识别？</a:t>
            </a:r>
            <a:endParaRPr lang="en-US" altLang="zh-CN"/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021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254E1EA-97BF-43E4-B99F-D8E82253C69B}"/>
              </a:ext>
            </a:extLst>
          </p:cNvPr>
          <p:cNvSpPr txBox="1"/>
          <p:nvPr/>
        </p:nvSpPr>
        <p:spPr>
          <a:xfrm>
            <a:off x="322970" y="1360178"/>
            <a:ext cx="7229974" cy="3366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Reference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>
                <a:hlinkClick r:id="rId2"/>
              </a:rPr>
              <a:t>Find structure in time</a:t>
            </a:r>
            <a:r>
              <a:rPr lang="zh-CN" altLang="en-US"/>
              <a:t>：</a:t>
            </a:r>
            <a:r>
              <a:rPr lang="en-US" altLang="zh-CN"/>
              <a:t>SRN</a:t>
            </a:r>
            <a:r>
              <a:rPr lang="zh-CN" altLang="en-US"/>
              <a:t>提出者（</a:t>
            </a:r>
            <a:r>
              <a:rPr lang="en-US" altLang="zh-CN"/>
              <a:t>RNN</a:t>
            </a:r>
            <a:r>
              <a:rPr lang="zh-CN" altLang="en-US"/>
              <a:t>的一个版本）</a:t>
            </a:r>
            <a:endParaRPr lang="en-US" altLang="zh-CN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>
                <a:hlinkClick r:id="rId3"/>
              </a:rPr>
              <a:t>LSTM</a:t>
            </a:r>
            <a:r>
              <a:rPr lang="zh-CN" altLang="en-US"/>
              <a:t>：首次提出</a:t>
            </a:r>
            <a:r>
              <a:rPr lang="en-US" altLang="zh-CN"/>
              <a:t>LSTM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hlinkClick r:id="rId4"/>
              </a:rPr>
              <a:t>完全图解</a:t>
            </a:r>
            <a:r>
              <a:rPr lang="en-US" altLang="zh-CN">
                <a:hlinkClick r:id="rId4"/>
              </a:rPr>
              <a:t>RNN</a:t>
            </a:r>
            <a:r>
              <a:rPr lang="zh-CN" altLang="en-US">
                <a:hlinkClick r:id="rId4"/>
              </a:rPr>
              <a:t>、</a:t>
            </a:r>
            <a:r>
              <a:rPr lang="en-US" altLang="zh-CN">
                <a:hlinkClick r:id="rId4"/>
              </a:rPr>
              <a:t>RNN</a:t>
            </a:r>
            <a:r>
              <a:rPr lang="zh-CN" altLang="en-US">
                <a:hlinkClick r:id="rId4"/>
              </a:rPr>
              <a:t>变体、</a:t>
            </a:r>
            <a:r>
              <a:rPr lang="en-US" altLang="zh-CN">
                <a:hlinkClick r:id="rId4"/>
              </a:rPr>
              <a:t>Seq2Seq</a:t>
            </a:r>
            <a:r>
              <a:rPr lang="zh-CN" altLang="en-US">
                <a:hlinkClick r:id="rId4"/>
              </a:rPr>
              <a:t>、</a:t>
            </a:r>
            <a:r>
              <a:rPr lang="en-US" altLang="zh-CN">
                <a:hlinkClick r:id="rId4"/>
              </a:rPr>
              <a:t>Attention</a:t>
            </a:r>
            <a:r>
              <a:rPr lang="zh-CN" altLang="en-US">
                <a:hlinkClick r:id="rId4"/>
              </a:rPr>
              <a:t>机制</a:t>
            </a:r>
            <a:endParaRPr lang="en-US" altLang="zh-CN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>
                <a:hlinkClick r:id="rId5"/>
              </a:rPr>
              <a:t>Understanding LSTMs </a:t>
            </a:r>
            <a:r>
              <a:rPr lang="en-US" altLang="zh-CN"/>
              <a:t>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>
                <a:hlinkClick r:id="rId6"/>
              </a:rPr>
              <a:t>RNN</a:t>
            </a:r>
            <a:r>
              <a:rPr lang="zh-CN" altLang="en-US">
                <a:hlinkClick r:id="rId6"/>
              </a:rPr>
              <a:t>简介</a:t>
            </a:r>
            <a:endParaRPr lang="en-US" altLang="zh-CN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hlinkClick r:id="rId7"/>
              </a:rPr>
              <a:t>一文读懂</a:t>
            </a:r>
            <a:r>
              <a:rPr lang="en-US" altLang="zh-CN">
                <a:hlinkClick r:id="rId7"/>
              </a:rPr>
              <a:t>RNN</a:t>
            </a:r>
            <a:endParaRPr lang="en-US" altLang="zh-CN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>
                <a:hlinkClick r:id="rId8"/>
              </a:rPr>
              <a:t>Markdown</a:t>
            </a:r>
            <a:r>
              <a:rPr lang="zh-CN" altLang="en-US">
                <a:hlinkClick r:id="rId8"/>
              </a:rPr>
              <a:t>数学公式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5274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E8D3643-41CA-4FAA-960A-1B3D8AFA3102}"/>
              </a:ext>
            </a:extLst>
          </p:cNvPr>
          <p:cNvSpPr txBox="1"/>
          <p:nvPr/>
        </p:nvSpPr>
        <p:spPr>
          <a:xfrm>
            <a:off x="594805" y="0"/>
            <a:ext cx="3657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800">
                <a:latin typeface="Cambria Math" panose="02040503050406030204" pitchFamily="18" charset="0"/>
                <a:ea typeface="Cambria Math" panose="02040503050406030204" pitchFamily="18" charset="0"/>
              </a:rPr>
              <a:t>RNN</a:t>
            </a:r>
            <a:r>
              <a:rPr lang="zh-CN" altLang="en-US" sz="3800">
                <a:latin typeface="Cambria Math" panose="02040503050406030204" pitchFamily="18" charset="0"/>
                <a:ea typeface="Cambria Math" panose="02040503050406030204" pitchFamily="18" charset="0"/>
              </a:rPr>
              <a:t>发展历程</a:t>
            </a:r>
            <a:r>
              <a:rPr lang="en-US" altLang="zh-CN" sz="380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64F323-3BF4-464B-B80F-F85B1FBEF92E}"/>
              </a:ext>
            </a:extLst>
          </p:cNvPr>
          <p:cNvSpPr/>
          <p:nvPr/>
        </p:nvSpPr>
        <p:spPr>
          <a:xfrm>
            <a:off x="-8" y="3515558"/>
            <a:ext cx="9144008" cy="168675"/>
          </a:xfrm>
          <a:prstGeom prst="rect">
            <a:avLst/>
          </a:prstGeom>
          <a:solidFill>
            <a:srgbClr val="8D00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泪滴形 10">
            <a:extLst>
              <a:ext uri="{FF2B5EF4-FFF2-40B4-BE49-F238E27FC236}">
                <a16:creationId xmlns:a16="http://schemas.microsoft.com/office/drawing/2014/main" id="{954194A9-6244-4CFC-8511-5C47219075B8}"/>
              </a:ext>
            </a:extLst>
          </p:cNvPr>
          <p:cNvSpPr/>
          <p:nvPr/>
        </p:nvSpPr>
        <p:spPr>
          <a:xfrm rot="8100000">
            <a:off x="336199" y="3108340"/>
            <a:ext cx="337351" cy="337351"/>
          </a:xfrm>
          <a:prstGeom prst="teardrop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D7D06C-AD24-4F95-A05A-FE90E8E7C8FF}"/>
              </a:ext>
            </a:extLst>
          </p:cNvPr>
          <p:cNvSpPr txBox="1"/>
          <p:nvPr/>
        </p:nvSpPr>
        <p:spPr>
          <a:xfrm>
            <a:off x="-8" y="2084365"/>
            <a:ext cx="1677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1933</a:t>
            </a:r>
            <a:r>
              <a:rPr lang="zh-CN" altLang="en-US" sz="1400"/>
              <a:t>年，西班牙神经生物学家发现生物短期记忆，提出循环反馈系统</a:t>
            </a:r>
          </a:p>
        </p:txBody>
      </p:sp>
      <p:sp>
        <p:nvSpPr>
          <p:cNvPr id="14" name="泪滴形 13">
            <a:extLst>
              <a:ext uri="{FF2B5EF4-FFF2-40B4-BE49-F238E27FC236}">
                <a16:creationId xmlns:a16="http://schemas.microsoft.com/office/drawing/2014/main" id="{BE240249-52F7-405D-B885-5A849C125587}"/>
              </a:ext>
            </a:extLst>
          </p:cNvPr>
          <p:cNvSpPr/>
          <p:nvPr/>
        </p:nvSpPr>
        <p:spPr>
          <a:xfrm rot="18900000">
            <a:off x="1747749" y="3752948"/>
            <a:ext cx="337351" cy="337351"/>
          </a:xfrm>
          <a:prstGeom prst="teardrop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7D17C6D-038B-42C4-BDDD-70F6C7CE5F9F}"/>
              </a:ext>
            </a:extLst>
          </p:cNvPr>
          <p:cNvSpPr txBox="1"/>
          <p:nvPr/>
        </p:nvSpPr>
        <p:spPr>
          <a:xfrm>
            <a:off x="1077480" y="4083728"/>
            <a:ext cx="1677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400"/>
              <a:t>1982</a:t>
            </a:r>
            <a:r>
              <a:rPr lang="zh-CN" altLang="en-US" sz="1400"/>
              <a:t>年，美国</a:t>
            </a:r>
            <a:r>
              <a:rPr lang="en-US" altLang="zh-CN" sz="1400"/>
              <a:t>John Hopfield</a:t>
            </a:r>
            <a:r>
              <a:rPr lang="zh-CN" altLang="en-US" sz="1400"/>
              <a:t>提出包含外部记忆的</a:t>
            </a:r>
            <a:r>
              <a:rPr lang="en-US" altLang="zh-CN" sz="1400"/>
              <a:t>Hopfield</a:t>
            </a:r>
            <a:r>
              <a:rPr lang="zh-CN" altLang="en-US" sz="1400"/>
              <a:t>网络</a:t>
            </a:r>
          </a:p>
        </p:txBody>
      </p:sp>
      <p:sp>
        <p:nvSpPr>
          <p:cNvPr id="16" name="泪滴形 15">
            <a:extLst>
              <a:ext uri="{FF2B5EF4-FFF2-40B4-BE49-F238E27FC236}">
                <a16:creationId xmlns:a16="http://schemas.microsoft.com/office/drawing/2014/main" id="{40333B84-46F1-4767-98D3-EA1C977DB382}"/>
              </a:ext>
            </a:extLst>
          </p:cNvPr>
          <p:cNvSpPr/>
          <p:nvPr/>
        </p:nvSpPr>
        <p:spPr>
          <a:xfrm rot="8100000">
            <a:off x="3159297" y="3109493"/>
            <a:ext cx="337351" cy="337351"/>
          </a:xfrm>
          <a:prstGeom prst="teardrop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780F59E-007F-45E5-A435-68BF51A906DB}"/>
              </a:ext>
            </a:extLst>
          </p:cNvPr>
          <p:cNvSpPr txBox="1"/>
          <p:nvPr/>
        </p:nvSpPr>
        <p:spPr>
          <a:xfrm>
            <a:off x="2489028" y="1963530"/>
            <a:ext cx="1677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400"/>
              <a:t>1986</a:t>
            </a:r>
            <a:r>
              <a:rPr lang="zh-CN" altLang="en-US" sz="1400"/>
              <a:t>年，美国</a:t>
            </a:r>
            <a:r>
              <a:rPr lang="en-US" altLang="zh-CN" sz="1400"/>
              <a:t>Michael I. Jordan</a:t>
            </a:r>
            <a:r>
              <a:rPr lang="zh-CN" altLang="en-US" sz="1400"/>
              <a:t>提出包含状态单元的网络，并用</a:t>
            </a:r>
            <a:r>
              <a:rPr lang="en-US" altLang="zh-CN" sz="1400"/>
              <a:t>BP</a:t>
            </a:r>
            <a:r>
              <a:rPr lang="zh-CN" altLang="en-US" sz="1400"/>
              <a:t>算法进行学习</a:t>
            </a:r>
          </a:p>
        </p:txBody>
      </p:sp>
      <p:sp>
        <p:nvSpPr>
          <p:cNvPr id="18" name="泪滴形 17">
            <a:extLst>
              <a:ext uri="{FF2B5EF4-FFF2-40B4-BE49-F238E27FC236}">
                <a16:creationId xmlns:a16="http://schemas.microsoft.com/office/drawing/2014/main" id="{46C9201A-0F99-45B3-ACDF-E34437C4F536}"/>
              </a:ext>
            </a:extLst>
          </p:cNvPr>
          <p:cNvSpPr/>
          <p:nvPr/>
        </p:nvSpPr>
        <p:spPr>
          <a:xfrm rot="18900000">
            <a:off x="4641863" y="3752949"/>
            <a:ext cx="337351" cy="337351"/>
          </a:xfrm>
          <a:prstGeom prst="teardrop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8331727-B38F-4C74-A294-89ED14B06CBC}"/>
              </a:ext>
            </a:extLst>
          </p:cNvPr>
          <p:cNvSpPr txBox="1"/>
          <p:nvPr/>
        </p:nvSpPr>
        <p:spPr>
          <a:xfrm>
            <a:off x="3971594" y="4083727"/>
            <a:ext cx="1677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400"/>
              <a:t>1990</a:t>
            </a:r>
            <a:r>
              <a:rPr lang="zh-CN" altLang="en-US" sz="1400"/>
              <a:t>年，美国</a:t>
            </a:r>
            <a:r>
              <a:rPr lang="en-US" altLang="zh-CN" sz="1400"/>
              <a:t>Jeffrey Elman</a:t>
            </a:r>
            <a:r>
              <a:rPr lang="zh-CN" altLang="en-US" sz="1400"/>
              <a:t>提出第一个全连接的循环神经网络，</a:t>
            </a:r>
            <a:r>
              <a:rPr lang="en-US" altLang="zh-CN" sz="1400"/>
              <a:t>Elman</a:t>
            </a:r>
            <a:r>
              <a:rPr lang="zh-CN" altLang="en-US" sz="1400"/>
              <a:t>网络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6995443-9E01-472F-BABC-FD22FFC1CD9C}"/>
              </a:ext>
            </a:extLst>
          </p:cNvPr>
          <p:cNvSpPr txBox="1"/>
          <p:nvPr/>
        </p:nvSpPr>
        <p:spPr>
          <a:xfrm>
            <a:off x="2489028" y="1961552"/>
            <a:ext cx="1677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400"/>
              <a:t>1986</a:t>
            </a:r>
            <a:r>
              <a:rPr lang="zh-CN" altLang="en-US" sz="1400"/>
              <a:t>年，美国</a:t>
            </a:r>
            <a:r>
              <a:rPr lang="en-US" altLang="zh-CN" sz="1400"/>
              <a:t>Michael I. Jordan</a:t>
            </a:r>
            <a:r>
              <a:rPr lang="zh-CN" altLang="en-US" sz="1400"/>
              <a:t>提出包含状态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单元</a:t>
            </a:r>
            <a:r>
              <a:rPr lang="zh-CN" altLang="en-US" sz="1400"/>
              <a:t>的网络，并用</a:t>
            </a:r>
            <a:r>
              <a:rPr lang="en-US" altLang="zh-CN" sz="1400"/>
              <a:t>BP</a:t>
            </a:r>
            <a:r>
              <a:rPr lang="zh-CN" altLang="en-US" sz="1400"/>
              <a:t>算法进行学习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7A26168-BABD-448B-A401-36CEBE3FD171}"/>
              </a:ext>
            </a:extLst>
          </p:cNvPr>
          <p:cNvSpPr txBox="1"/>
          <p:nvPr/>
        </p:nvSpPr>
        <p:spPr>
          <a:xfrm>
            <a:off x="2489028" y="1258795"/>
            <a:ext cx="1677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400"/>
              <a:t>Michael Jordan</a:t>
            </a:r>
            <a:r>
              <a:rPr lang="zh-CN" altLang="en-US" sz="1400">
                <a:latin typeface="+mn-ea"/>
              </a:rPr>
              <a:t>首次获得</a:t>
            </a:r>
            <a:r>
              <a:rPr lang="en-US" altLang="zh-CN" sz="1400"/>
              <a:t>NBA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得分王称号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D8CCD15-01BB-4457-81DD-49501D890909}"/>
              </a:ext>
            </a:extLst>
          </p:cNvPr>
          <p:cNvSpPr txBox="1"/>
          <p:nvPr/>
        </p:nvSpPr>
        <p:spPr>
          <a:xfrm>
            <a:off x="5312125" y="1976011"/>
            <a:ext cx="1677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400"/>
              <a:t>1997</a:t>
            </a:r>
            <a:r>
              <a:rPr lang="zh-CN" altLang="en-US" sz="1400"/>
              <a:t>年，</a:t>
            </a:r>
            <a:r>
              <a:rPr lang="en-US" altLang="zh-CN" sz="1400"/>
              <a:t>Felix Gers, Jürgen Schmidhuber</a:t>
            </a:r>
            <a:r>
              <a:rPr lang="zh-CN" altLang="en-US" sz="1400"/>
              <a:t>解决</a:t>
            </a:r>
            <a:r>
              <a:rPr lang="en-US" altLang="zh-CN" sz="1400"/>
              <a:t>long-term dependencies problem</a:t>
            </a:r>
            <a:r>
              <a:rPr lang="zh-CN" altLang="en-US" sz="1400"/>
              <a:t>，提出</a:t>
            </a:r>
            <a:r>
              <a:rPr lang="en-US" altLang="zh-CN" sz="1400"/>
              <a:t>LSTM</a:t>
            </a:r>
            <a:endParaRPr lang="zh-CN" altLang="en-US" sz="1400"/>
          </a:p>
        </p:txBody>
      </p:sp>
      <p:sp>
        <p:nvSpPr>
          <p:cNvPr id="23" name="泪滴形 22">
            <a:extLst>
              <a:ext uri="{FF2B5EF4-FFF2-40B4-BE49-F238E27FC236}">
                <a16:creationId xmlns:a16="http://schemas.microsoft.com/office/drawing/2014/main" id="{438F355D-49F3-4B04-8C55-2F6DE82DCD03}"/>
              </a:ext>
            </a:extLst>
          </p:cNvPr>
          <p:cNvSpPr/>
          <p:nvPr/>
        </p:nvSpPr>
        <p:spPr>
          <a:xfrm rot="8100000">
            <a:off x="3159298" y="3109494"/>
            <a:ext cx="337351" cy="337351"/>
          </a:xfrm>
          <a:prstGeom prst="teardrop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泪滴形 23">
            <a:extLst>
              <a:ext uri="{FF2B5EF4-FFF2-40B4-BE49-F238E27FC236}">
                <a16:creationId xmlns:a16="http://schemas.microsoft.com/office/drawing/2014/main" id="{78BE8D5A-15E9-4792-A453-68CEAE1230C8}"/>
              </a:ext>
            </a:extLst>
          </p:cNvPr>
          <p:cNvSpPr/>
          <p:nvPr/>
        </p:nvSpPr>
        <p:spPr>
          <a:xfrm rot="8100000">
            <a:off x="5982394" y="3108339"/>
            <a:ext cx="337351" cy="337351"/>
          </a:xfrm>
          <a:prstGeom prst="teardrop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18096DD-1CC8-4F7F-A691-7D29A680DED9}"/>
              </a:ext>
            </a:extLst>
          </p:cNvPr>
          <p:cNvSpPr txBox="1"/>
          <p:nvPr/>
        </p:nvSpPr>
        <p:spPr>
          <a:xfrm>
            <a:off x="6927862" y="4074257"/>
            <a:ext cx="1677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400"/>
              <a:t>2007</a:t>
            </a:r>
            <a:r>
              <a:rPr lang="zh-CN" altLang="en-US" sz="1400"/>
              <a:t>年</a:t>
            </a:r>
            <a:r>
              <a:rPr lang="en-US" altLang="zh-CN" sz="1400"/>
              <a:t>LSTM</a:t>
            </a:r>
            <a:r>
              <a:rPr lang="zh-CN" altLang="en-US" sz="1400"/>
              <a:t>开始应用到演讲识别数据集上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9A4E30D-A88D-455E-A80D-4E21E8182989}"/>
              </a:ext>
            </a:extLst>
          </p:cNvPr>
          <p:cNvSpPr txBox="1"/>
          <p:nvPr/>
        </p:nvSpPr>
        <p:spPr>
          <a:xfrm>
            <a:off x="1216715" y="5522347"/>
            <a:ext cx="6710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2400"/>
              <a:t>2015</a:t>
            </a:r>
            <a:r>
              <a:rPr lang="zh-CN" altLang="en-US" sz="2400"/>
              <a:t>年开始，因其对时序模型良好的性能大火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8CC4443-D2D1-4CFF-9EF4-077ED6B57B55}"/>
              </a:ext>
            </a:extLst>
          </p:cNvPr>
          <p:cNvSpPr txBox="1"/>
          <p:nvPr/>
        </p:nvSpPr>
        <p:spPr>
          <a:xfrm>
            <a:off x="1216716" y="5966530"/>
            <a:ext cx="6710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zh-CN" altLang="en-US" sz="2400">
                <a:solidFill>
                  <a:srgbClr val="C00000"/>
                </a:solidFill>
              </a:rPr>
              <a:t>问苍茫大地，谁主沉浮？</a:t>
            </a:r>
          </a:p>
        </p:txBody>
      </p:sp>
      <p:sp>
        <p:nvSpPr>
          <p:cNvPr id="29" name="泪滴形 28">
            <a:extLst>
              <a:ext uri="{FF2B5EF4-FFF2-40B4-BE49-F238E27FC236}">
                <a16:creationId xmlns:a16="http://schemas.microsoft.com/office/drawing/2014/main" id="{DD2B5059-A957-4ADA-AF5B-F2C538B27E8B}"/>
              </a:ext>
            </a:extLst>
          </p:cNvPr>
          <p:cNvSpPr/>
          <p:nvPr/>
        </p:nvSpPr>
        <p:spPr>
          <a:xfrm rot="18900000">
            <a:off x="4641862" y="3752948"/>
            <a:ext cx="337351" cy="337351"/>
          </a:xfrm>
          <a:prstGeom prst="teardrop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泪滴形 29">
            <a:extLst>
              <a:ext uri="{FF2B5EF4-FFF2-40B4-BE49-F238E27FC236}">
                <a16:creationId xmlns:a16="http://schemas.microsoft.com/office/drawing/2014/main" id="{7A32287B-8602-47E9-92AF-59BEF7E24953}"/>
              </a:ext>
            </a:extLst>
          </p:cNvPr>
          <p:cNvSpPr/>
          <p:nvPr/>
        </p:nvSpPr>
        <p:spPr>
          <a:xfrm rot="18900000">
            <a:off x="7598131" y="3752121"/>
            <a:ext cx="337351" cy="337351"/>
          </a:xfrm>
          <a:prstGeom prst="teardrop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991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8E90052-4CE2-4EA0-8CD8-395C39CD409B}"/>
              </a:ext>
            </a:extLst>
          </p:cNvPr>
          <p:cNvSpPr txBox="1"/>
          <p:nvPr/>
        </p:nvSpPr>
        <p:spPr>
          <a:xfrm>
            <a:off x="343290" y="1268738"/>
            <a:ext cx="7229974" cy="128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PPT tricks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统一字体：在“设计”里面的变体设置</a:t>
            </a:r>
            <a:endParaRPr lang="en-US" altLang="zh-CN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制作母版：统一生成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657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E8D3643-41CA-4FAA-960A-1B3D8AFA3102}"/>
              </a:ext>
            </a:extLst>
          </p:cNvPr>
          <p:cNvSpPr txBox="1"/>
          <p:nvPr/>
        </p:nvSpPr>
        <p:spPr>
          <a:xfrm>
            <a:off x="594805" y="0"/>
            <a:ext cx="3657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800">
                <a:latin typeface="Cambria Math" panose="02040503050406030204" pitchFamily="18" charset="0"/>
                <a:ea typeface="Cambria Math" panose="02040503050406030204" pitchFamily="18" charset="0"/>
              </a:rPr>
              <a:t>Why RNN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4FB202-18A0-459F-A06C-DF5A2595CC29}"/>
              </a:ext>
            </a:extLst>
          </p:cNvPr>
          <p:cNvSpPr txBox="1"/>
          <p:nvPr/>
        </p:nvSpPr>
        <p:spPr>
          <a:xfrm>
            <a:off x="221942" y="843379"/>
            <a:ext cx="7581530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语音识别、文本摘要、阅读理解能否用全连接网络、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CNN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处理？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将文本等转换为词向量，形成矩阵输入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CNN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等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单词之间的关系跟图像上的几何关系一致吗？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SzPct val="100000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全连接网络的缺点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单词之间并非简单的图像上的空间几何关系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难以学习时序上的相关关系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输入定长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FBE09D-E8CE-4295-B5D3-84F62E567664}"/>
              </a:ext>
            </a:extLst>
          </p:cNvPr>
          <p:cNvSpPr/>
          <p:nvPr/>
        </p:nvSpPr>
        <p:spPr>
          <a:xfrm>
            <a:off x="6478207" y="1614243"/>
            <a:ext cx="2443851" cy="1848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en-US" altLang="zh-CN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x</a:t>
            </a:r>
            <a:r>
              <a:rPr lang="en-US" altLang="zh-CN" baseline="-25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  <a:r>
              <a:rPr lang="en-US" altLang="zh-CN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x</a:t>
            </a:r>
            <a:r>
              <a:rPr lang="en-US" altLang="zh-CN" baseline="-25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  <a:r>
              <a:rPr lang="en-US" altLang="zh-CN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x</a:t>
            </a:r>
            <a:r>
              <a:rPr lang="en-US" altLang="zh-CN" baseline="-25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  <a:endParaRPr lang="en-US" altLang="zh-CN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21</a:t>
            </a:r>
            <a:r>
              <a:rPr lang="en-US" altLang="zh-CN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…</a:t>
            </a:r>
          </a:p>
          <a:p>
            <a:r>
              <a:rPr lang="en-US" altLang="zh-CN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…</a:t>
            </a:r>
          </a:p>
          <a:p>
            <a:r>
              <a:rPr lang="en-US" altLang="zh-CN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…</a:t>
            </a:r>
          </a:p>
          <a:p>
            <a:r>
              <a:rPr lang="en-US" altLang="zh-CN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…</a:t>
            </a:r>
          </a:p>
          <a:p>
            <a:r>
              <a:rPr lang="en-US" altLang="zh-CN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n1</a:t>
            </a:r>
            <a:r>
              <a:rPr lang="en-US" altLang="zh-CN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…              x</a:t>
            </a:r>
            <a:r>
              <a:rPr lang="en-US" altLang="zh-CN" baseline="-25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n4</a:t>
            </a:r>
          </a:p>
        </p:txBody>
      </p:sp>
    </p:spTree>
    <p:extLst>
      <p:ext uri="{BB962C8B-B14F-4D97-AF65-F5344CB8AC3E}">
        <p14:creationId xmlns:p14="http://schemas.microsoft.com/office/powerpoint/2010/main" val="367340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E8D3643-41CA-4FAA-960A-1B3D8AFA3102}"/>
              </a:ext>
            </a:extLst>
          </p:cNvPr>
          <p:cNvSpPr txBox="1"/>
          <p:nvPr/>
        </p:nvSpPr>
        <p:spPr>
          <a:xfrm>
            <a:off x="594805" y="0"/>
            <a:ext cx="3657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800">
                <a:latin typeface="Cambria Math" panose="02040503050406030204" pitchFamily="18" charset="0"/>
                <a:ea typeface="Cambria Math" panose="02040503050406030204" pitchFamily="18" charset="0"/>
              </a:rPr>
              <a:t>What is RNN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4FB202-18A0-459F-A06C-DF5A2595CC29}"/>
              </a:ext>
            </a:extLst>
          </p:cNvPr>
          <p:cNvSpPr txBox="1"/>
          <p:nvPr/>
        </p:nvSpPr>
        <p:spPr>
          <a:xfrm>
            <a:off x="221942" y="843379"/>
            <a:ext cx="7581530" cy="3782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RNN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Recurrent neural network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循环神经网络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形式上与前馈神经网络相似，区别在于“反馈输入”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保存上一时刻神经元的状态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or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输出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时序上共享权重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每个节点包含之前所有节点的全部状态，从而使网络能够从中学习到某种关联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D8C6C5F-B05C-45B3-905D-F51D35EBFA85}"/>
              </a:ext>
            </a:extLst>
          </p:cNvPr>
          <p:cNvGrpSpPr/>
          <p:nvPr/>
        </p:nvGrpSpPr>
        <p:grpSpPr>
          <a:xfrm>
            <a:off x="607548" y="3429000"/>
            <a:ext cx="7928904" cy="2083402"/>
            <a:chOff x="607548" y="3828495"/>
            <a:chExt cx="7928904" cy="2083402"/>
          </a:xfrm>
        </p:grpSpPr>
        <p:pic>
          <p:nvPicPr>
            <p:cNvPr id="5" name="Picture 4" descr="An unrolled recurrent neural network.">
              <a:extLst>
                <a:ext uri="{FF2B5EF4-FFF2-40B4-BE49-F238E27FC236}">
                  <a16:creationId xmlns:a16="http://schemas.microsoft.com/office/drawing/2014/main" id="{5AB58C3A-810C-490C-A233-9F58BF2FC7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548" y="3828495"/>
              <a:ext cx="7928904" cy="2083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09699D78-6578-4B9A-9E66-FE3948C8B324}"/>
                </a:ext>
              </a:extLst>
            </p:cNvPr>
            <p:cNvSpPr txBox="1"/>
            <p:nvPr/>
          </p:nvSpPr>
          <p:spPr>
            <a:xfrm>
              <a:off x="3340742" y="4274326"/>
              <a:ext cx="545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W</a:t>
              </a:r>
              <a:r>
                <a:rPr lang="en-US" altLang="zh-CN" sz="1200"/>
                <a:t>o</a:t>
              </a:r>
              <a:endParaRPr lang="en-US" altLang="zh-CN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5D6161C-1D3B-496D-B6C7-397A435941CB}"/>
                </a:ext>
              </a:extLst>
            </p:cNvPr>
            <p:cNvSpPr/>
            <p:nvPr/>
          </p:nvSpPr>
          <p:spPr>
            <a:xfrm>
              <a:off x="4252405" y="4423213"/>
              <a:ext cx="4714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/>
                <a:t>W</a:t>
              </a:r>
              <a:r>
                <a:rPr lang="en-US" altLang="zh-CN" sz="1200"/>
                <a:t>s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CFC6B22-BFCF-41C5-887A-F2E8ACAB84A5}"/>
                </a:ext>
              </a:extLst>
            </p:cNvPr>
            <p:cNvSpPr/>
            <p:nvPr/>
          </p:nvSpPr>
          <p:spPr>
            <a:xfrm>
              <a:off x="3422342" y="5188172"/>
              <a:ext cx="4716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/>
                <a:t>W</a:t>
              </a:r>
              <a:r>
                <a:rPr lang="en-US" altLang="zh-CN" sz="1200"/>
                <a:t>x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B95221F-5F48-4A56-8481-455B37B2633C}"/>
                </a:ext>
              </a:extLst>
            </p:cNvPr>
            <p:cNvSpPr/>
            <p:nvPr/>
          </p:nvSpPr>
          <p:spPr>
            <a:xfrm>
              <a:off x="4603074" y="5167555"/>
              <a:ext cx="4716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/>
                <a:t>W</a:t>
              </a:r>
              <a:r>
                <a:rPr lang="en-US" altLang="zh-CN" sz="1200"/>
                <a:t>x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C73D59A-8C47-4724-A87E-F16C43A84C65}"/>
                </a:ext>
              </a:extLst>
            </p:cNvPr>
            <p:cNvSpPr/>
            <p:nvPr/>
          </p:nvSpPr>
          <p:spPr>
            <a:xfrm>
              <a:off x="5441119" y="4423213"/>
              <a:ext cx="4714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/>
                <a:t>W</a:t>
              </a:r>
              <a:r>
                <a:rPr lang="en-US" altLang="zh-CN" sz="1200"/>
                <a:t>s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5E2A0F3-C988-4638-942D-4A3672BA2578}"/>
                </a:ext>
              </a:extLst>
            </p:cNvPr>
            <p:cNvSpPr txBox="1"/>
            <p:nvPr/>
          </p:nvSpPr>
          <p:spPr>
            <a:xfrm>
              <a:off x="4603074" y="4256942"/>
              <a:ext cx="545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W</a:t>
              </a:r>
              <a:r>
                <a:rPr lang="en-US" altLang="zh-CN" sz="1200"/>
                <a:t>o</a:t>
              </a:r>
              <a:endParaRPr lang="en-US" altLang="zh-CN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84FF8AB0-D2A3-42C9-BD22-6EC2EA35D83E}"/>
              </a:ext>
            </a:extLst>
          </p:cNvPr>
          <p:cNvSpPr txBox="1"/>
          <p:nvPr/>
        </p:nvSpPr>
        <p:spPr>
          <a:xfrm>
            <a:off x="1637931" y="5829955"/>
            <a:ext cx="157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Hidden layer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0153E4-D282-466D-9CD1-70B3441D8395}"/>
              </a:ext>
            </a:extLst>
          </p:cNvPr>
          <p:cNvSpPr txBox="1"/>
          <p:nvPr/>
        </p:nvSpPr>
        <p:spPr>
          <a:xfrm>
            <a:off x="3702436" y="5829955"/>
            <a:ext cx="157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Context Units</a:t>
            </a:r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0D548CC-8D82-40F9-9AF8-93D33F85D73A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488110" y="4626274"/>
            <a:ext cx="0" cy="12036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AB39C719-FD7E-46D1-9FD7-128E40A440AA}"/>
              </a:ext>
            </a:extLst>
          </p:cNvPr>
          <p:cNvCxnSpPr>
            <a:endCxn id="13" idx="0"/>
          </p:cNvCxnSpPr>
          <p:nvPr/>
        </p:nvCxnSpPr>
        <p:spPr>
          <a:xfrm rot="16200000" flipH="1">
            <a:off x="1443885" y="4850234"/>
            <a:ext cx="1105555" cy="8538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005C13C-1D34-4634-8746-D300BE76E74C}"/>
              </a:ext>
            </a:extLst>
          </p:cNvPr>
          <p:cNvSpPr txBox="1"/>
          <p:nvPr/>
        </p:nvSpPr>
        <p:spPr>
          <a:xfrm>
            <a:off x="2531406" y="3611190"/>
            <a:ext cx="1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激活函数</a:t>
            </a:r>
            <a:r>
              <a:rPr lang="en-US" altLang="zh-CN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727753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E8D3643-41CA-4FAA-960A-1B3D8AFA3102}"/>
              </a:ext>
            </a:extLst>
          </p:cNvPr>
          <p:cNvSpPr txBox="1"/>
          <p:nvPr/>
        </p:nvSpPr>
        <p:spPr>
          <a:xfrm>
            <a:off x="594805" y="0"/>
            <a:ext cx="3657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800">
                <a:latin typeface="Cambria Math" panose="02040503050406030204" pitchFamily="18" charset="0"/>
                <a:ea typeface="Cambria Math" panose="02040503050406030204" pitchFamily="18" charset="0"/>
              </a:rPr>
              <a:t>What is RNN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4FB202-18A0-459F-A06C-DF5A2595CC29}"/>
              </a:ext>
            </a:extLst>
          </p:cNvPr>
          <p:cNvSpPr txBox="1"/>
          <p:nvPr/>
        </p:nvSpPr>
        <p:spPr>
          <a:xfrm>
            <a:off x="221942" y="843379"/>
            <a:ext cx="7581530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RNN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Recurrent neural network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循环神经网络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全连接神经网络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5362" name="Picture 2" descr="preview">
            <a:extLst>
              <a:ext uri="{FF2B5EF4-FFF2-40B4-BE49-F238E27FC236}">
                <a16:creationId xmlns:a16="http://schemas.microsoft.com/office/drawing/2014/main" id="{EB904FF7-D100-466D-B5A9-E55E314D3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8360"/>
            <a:ext cx="9166667" cy="381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61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E8D3643-41CA-4FAA-960A-1B3D8AFA3102}"/>
              </a:ext>
            </a:extLst>
          </p:cNvPr>
          <p:cNvSpPr txBox="1"/>
          <p:nvPr/>
        </p:nvSpPr>
        <p:spPr>
          <a:xfrm>
            <a:off x="594805" y="0"/>
            <a:ext cx="3657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800">
                <a:latin typeface="Cambria Math" panose="02040503050406030204" pitchFamily="18" charset="0"/>
                <a:ea typeface="Cambria Math" panose="02040503050406030204" pitchFamily="18" charset="0"/>
              </a:rPr>
              <a:t>Details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4FB202-18A0-459F-A06C-DF5A2595CC29}"/>
              </a:ext>
            </a:extLst>
          </p:cNvPr>
          <p:cNvSpPr txBox="1"/>
          <p:nvPr/>
        </p:nvSpPr>
        <p:spPr>
          <a:xfrm>
            <a:off x="221942" y="843379"/>
            <a:ext cx="7581530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RNN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计算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049" name="组合 2048">
            <a:extLst>
              <a:ext uri="{FF2B5EF4-FFF2-40B4-BE49-F238E27FC236}">
                <a16:creationId xmlns:a16="http://schemas.microsoft.com/office/drawing/2014/main" id="{241FB3BE-21D6-4E86-BD0B-A93091D8C88F}"/>
              </a:ext>
            </a:extLst>
          </p:cNvPr>
          <p:cNvGrpSpPr/>
          <p:nvPr/>
        </p:nvGrpSpPr>
        <p:grpSpPr>
          <a:xfrm>
            <a:off x="2628955" y="1492277"/>
            <a:ext cx="3787708" cy="2944008"/>
            <a:chOff x="1051818" y="2885832"/>
            <a:chExt cx="3921502" cy="3048000"/>
          </a:xfrm>
        </p:grpSpPr>
        <p:pic>
          <p:nvPicPr>
            <p:cNvPr id="2050" name="Picture 2" descr="这里写图片描述">
              <a:extLst>
                <a:ext uri="{FF2B5EF4-FFF2-40B4-BE49-F238E27FC236}">
                  <a16:creationId xmlns:a16="http://schemas.microsoft.com/office/drawing/2014/main" id="{7D2DD9D2-6499-4820-9AAC-A2D3A5A01D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185"/>
            <a:stretch/>
          </p:blipFill>
          <p:spPr bwMode="auto">
            <a:xfrm>
              <a:off x="1051818" y="2885832"/>
              <a:ext cx="3921502" cy="30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FC2A18C1-6559-41EF-9FB0-0233BD207A4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360" y="4257040"/>
              <a:ext cx="965200" cy="0"/>
            </a:xfrm>
            <a:prstGeom prst="straightConnector1">
              <a:avLst/>
            </a:prstGeom>
            <a:ln w="38100">
              <a:tailEnd type="triangle"/>
            </a:ln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A5336552-A2C5-47EE-A80E-DD3FA1EAE080}"/>
                </a:ext>
              </a:extLst>
            </p:cNvPr>
            <p:cNvCxnSpPr>
              <a:cxnSpLocks/>
            </p:cNvCxnSpPr>
            <p:nvPr/>
          </p:nvCxnSpPr>
          <p:spPr>
            <a:xfrm>
              <a:off x="2961640" y="4257040"/>
              <a:ext cx="1097280" cy="0"/>
            </a:xfrm>
            <a:prstGeom prst="straightConnector1">
              <a:avLst/>
            </a:prstGeom>
            <a:ln w="38100">
              <a:tailEnd type="triangle"/>
            </a:ln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330BD81A-9133-4860-BD3F-BC33B94E21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4744" y="4450303"/>
              <a:ext cx="2" cy="883697"/>
            </a:xfrm>
            <a:prstGeom prst="straightConnector1">
              <a:avLst/>
            </a:prstGeom>
            <a:ln w="38100">
              <a:tailEnd type="triangle"/>
            </a:ln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DA0AAD5D-77F9-4EF5-9ECD-8B1DCC930A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4742" y="3429001"/>
              <a:ext cx="2" cy="640079"/>
            </a:xfrm>
            <a:prstGeom prst="straightConnector1">
              <a:avLst/>
            </a:prstGeom>
            <a:ln w="38100">
              <a:tailEnd type="triangle"/>
            </a:ln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2" name="图片 2051">
            <a:extLst>
              <a:ext uri="{FF2B5EF4-FFF2-40B4-BE49-F238E27FC236}">
                <a16:creationId xmlns:a16="http://schemas.microsoft.com/office/drawing/2014/main" id="{D33803F5-6354-447E-8A84-6C5312D0E3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077" y="4680571"/>
            <a:ext cx="5983464" cy="125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81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E8D3643-41CA-4FAA-960A-1B3D8AFA3102}"/>
              </a:ext>
            </a:extLst>
          </p:cNvPr>
          <p:cNvSpPr txBox="1"/>
          <p:nvPr/>
        </p:nvSpPr>
        <p:spPr>
          <a:xfrm>
            <a:off x="594804" y="-17756"/>
            <a:ext cx="62498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800">
                <a:latin typeface="Cambria Math" panose="02040503050406030204" pitchFamily="18" charset="0"/>
                <a:ea typeface="Cambria Math" panose="02040503050406030204" pitchFamily="18" charset="0"/>
              </a:rPr>
              <a:t>Gradient exploding &amp; vanish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4FB202-18A0-459F-A06C-DF5A2595CC29}"/>
              </a:ext>
            </a:extLst>
          </p:cNvPr>
          <p:cNvSpPr txBox="1"/>
          <p:nvPr/>
        </p:nvSpPr>
        <p:spPr>
          <a:xfrm>
            <a:off x="221942" y="843379"/>
            <a:ext cx="7581530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RNN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计算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050" name="Picture 2" descr="这里写图片描述">
            <a:extLst>
              <a:ext uri="{FF2B5EF4-FFF2-40B4-BE49-F238E27FC236}">
                <a16:creationId xmlns:a16="http://schemas.microsoft.com/office/drawing/2014/main" id="{7D2DD9D2-6499-4820-9AAC-A2D3A5A01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936" y="1018467"/>
            <a:ext cx="4639475" cy="212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5B9CF5A-3619-4BF2-8FCC-347A6AC354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2" y="1323538"/>
            <a:ext cx="4136994" cy="10898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8E05C71-D176-4CE6-B6C8-3D7BFBF15E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2" y="2540503"/>
            <a:ext cx="1417443" cy="33530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E31077-7955-43C9-B920-D98715C34F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60" y="3444240"/>
            <a:ext cx="8371280" cy="26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38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E8D3643-41CA-4FAA-960A-1B3D8AFA3102}"/>
              </a:ext>
            </a:extLst>
          </p:cNvPr>
          <p:cNvSpPr txBox="1"/>
          <p:nvPr/>
        </p:nvSpPr>
        <p:spPr>
          <a:xfrm>
            <a:off x="594804" y="-17756"/>
            <a:ext cx="62498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800">
                <a:latin typeface="Cambria Math" panose="02040503050406030204" pitchFamily="18" charset="0"/>
                <a:ea typeface="Cambria Math" panose="02040503050406030204" pitchFamily="18" charset="0"/>
              </a:rPr>
              <a:t>Gradient exploding &amp; vanish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4FB202-18A0-459F-A06C-DF5A2595CC29}"/>
              </a:ext>
            </a:extLst>
          </p:cNvPr>
          <p:cNvSpPr txBox="1"/>
          <p:nvPr/>
        </p:nvSpPr>
        <p:spPr>
          <a:xfrm>
            <a:off x="221942" y="843379"/>
            <a:ext cx="758153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RNN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计算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16EAD97-52EF-4290-A773-CA24E161754F}"/>
              </a:ext>
            </a:extLst>
          </p:cNvPr>
          <p:cNvSpPr/>
          <p:nvPr/>
        </p:nvSpPr>
        <p:spPr>
          <a:xfrm>
            <a:off x="6100463" y="4300220"/>
            <a:ext cx="599440" cy="599440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S</a:t>
            </a:r>
            <a:r>
              <a:rPr lang="en-US" altLang="zh-CN" sz="1400" baseline="-25000">
                <a:solidFill>
                  <a:schemeClr val="tx1"/>
                </a:solidFill>
              </a:rPr>
              <a:t>t</a:t>
            </a:r>
            <a:endParaRPr lang="zh-CN" altLang="en-US" sz="1400" baseline="-2500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B57DBA9-2932-4923-B749-B96CEA35F11C}"/>
              </a:ext>
            </a:extLst>
          </p:cNvPr>
          <p:cNvSpPr/>
          <p:nvPr/>
        </p:nvSpPr>
        <p:spPr>
          <a:xfrm>
            <a:off x="2931529" y="4300220"/>
            <a:ext cx="599440" cy="59944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S</a:t>
            </a:r>
            <a:r>
              <a:rPr lang="en-US" altLang="zh-CN" sz="1400" baseline="-25000">
                <a:solidFill>
                  <a:schemeClr val="tx1"/>
                </a:solidFill>
              </a:rPr>
              <a:t>t-2</a:t>
            </a:r>
            <a:endParaRPr lang="zh-CN" altLang="en-US" sz="1400" baseline="-25000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351428E-B96E-484B-BED8-A28C127B0152}"/>
              </a:ext>
            </a:extLst>
          </p:cNvPr>
          <p:cNvSpPr/>
          <p:nvPr/>
        </p:nvSpPr>
        <p:spPr>
          <a:xfrm>
            <a:off x="1346569" y="4300220"/>
            <a:ext cx="599440" cy="59944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S</a:t>
            </a:r>
            <a:r>
              <a:rPr lang="en-US" altLang="zh-CN" sz="1400" baseline="-25000">
                <a:solidFill>
                  <a:schemeClr val="tx1"/>
                </a:solidFill>
              </a:rPr>
              <a:t>t-3</a:t>
            </a:r>
            <a:endParaRPr lang="zh-CN" altLang="en-US" sz="1400" baseline="-25000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B372438-EC97-4A6A-8A70-9F5D102A0C1A}"/>
              </a:ext>
            </a:extLst>
          </p:cNvPr>
          <p:cNvSpPr/>
          <p:nvPr/>
        </p:nvSpPr>
        <p:spPr>
          <a:xfrm>
            <a:off x="4515996" y="4300220"/>
            <a:ext cx="599440" cy="59944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S</a:t>
            </a:r>
            <a:r>
              <a:rPr lang="en-US" altLang="zh-CN" sz="1400" baseline="-25000">
                <a:solidFill>
                  <a:schemeClr val="tx1"/>
                </a:solidFill>
              </a:rPr>
              <a:t>t-1</a:t>
            </a:r>
            <a:endParaRPr lang="zh-CN" altLang="en-US" sz="1400" baseline="-25000">
              <a:solidFill>
                <a:schemeClr val="tx1"/>
              </a:solidFill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840EB44-CC76-4A93-B834-0571454E0623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6400183" y="4899660"/>
            <a:ext cx="0" cy="599441"/>
          </a:xfrm>
          <a:prstGeom prst="straightConnector1">
            <a:avLst/>
          </a:prstGeom>
          <a:ln w="38100">
            <a:tailEnd type="triangle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BAA4794-A957-45F5-8091-AEAD3061A183}"/>
              </a:ext>
            </a:extLst>
          </p:cNvPr>
          <p:cNvCxnSpPr>
            <a:cxnSpLocks/>
            <a:stCxn id="71" idx="2"/>
            <a:endCxn id="8" idx="0"/>
          </p:cNvCxnSpPr>
          <p:nvPr/>
        </p:nvCxnSpPr>
        <p:spPr>
          <a:xfrm>
            <a:off x="6400179" y="3702033"/>
            <a:ext cx="4" cy="598187"/>
          </a:xfrm>
          <a:prstGeom prst="straightConnector1">
            <a:avLst/>
          </a:prstGeom>
          <a:ln w="38100">
            <a:tailEnd type="triangle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FAF749C-B30E-4C9E-A716-75149E373E73}"/>
              </a:ext>
            </a:extLst>
          </p:cNvPr>
          <p:cNvCxnSpPr>
            <a:cxnSpLocks/>
            <a:stCxn id="8" idx="2"/>
            <a:endCxn id="18" idx="6"/>
          </p:cNvCxnSpPr>
          <p:nvPr/>
        </p:nvCxnSpPr>
        <p:spPr>
          <a:xfrm flipH="1">
            <a:off x="5115436" y="4599940"/>
            <a:ext cx="985027" cy="0"/>
          </a:xfrm>
          <a:prstGeom prst="straightConnector1">
            <a:avLst/>
          </a:prstGeom>
          <a:ln w="38100">
            <a:tailEnd type="triangle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DBED924-B1FE-42CB-9014-385DC6836124}"/>
              </a:ext>
            </a:extLst>
          </p:cNvPr>
          <p:cNvCxnSpPr>
            <a:cxnSpLocks/>
            <a:stCxn id="18" idx="2"/>
            <a:endCxn id="16" idx="6"/>
          </p:cNvCxnSpPr>
          <p:nvPr/>
        </p:nvCxnSpPr>
        <p:spPr>
          <a:xfrm flipH="1">
            <a:off x="3530969" y="4599940"/>
            <a:ext cx="985027" cy="0"/>
          </a:xfrm>
          <a:prstGeom prst="straightConnector1">
            <a:avLst/>
          </a:prstGeom>
          <a:ln w="38100">
            <a:tailEnd type="triangle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46250C4-9504-41B3-9353-CD1C0A9B0D82}"/>
              </a:ext>
            </a:extLst>
          </p:cNvPr>
          <p:cNvCxnSpPr>
            <a:cxnSpLocks/>
            <a:stCxn id="16" idx="2"/>
            <a:endCxn id="17" idx="6"/>
          </p:cNvCxnSpPr>
          <p:nvPr/>
        </p:nvCxnSpPr>
        <p:spPr>
          <a:xfrm flipH="1">
            <a:off x="1946009" y="4599940"/>
            <a:ext cx="985520" cy="0"/>
          </a:xfrm>
          <a:prstGeom prst="straightConnector1">
            <a:avLst/>
          </a:prstGeom>
          <a:ln w="38100">
            <a:tailEnd type="triangle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27D93699-E7D4-4201-90AB-C659A33C02C7}"/>
              </a:ext>
            </a:extLst>
          </p:cNvPr>
          <p:cNvSpPr/>
          <p:nvPr/>
        </p:nvSpPr>
        <p:spPr>
          <a:xfrm>
            <a:off x="6100463" y="3374383"/>
            <a:ext cx="599431" cy="327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O</a:t>
            </a:r>
            <a:r>
              <a:rPr lang="en-US" altLang="zh-CN" baseline="-25000">
                <a:solidFill>
                  <a:schemeClr val="tx1"/>
                </a:solidFill>
              </a:rPr>
              <a:t>t</a:t>
            </a:r>
            <a:endParaRPr lang="zh-CN" altLang="en-US" baseline="-2500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957DAA2-B4E5-41E2-9928-D49E69EC6864}"/>
              </a:ext>
            </a:extLst>
          </p:cNvPr>
          <p:cNvSpPr/>
          <p:nvPr/>
        </p:nvSpPr>
        <p:spPr>
          <a:xfrm>
            <a:off x="6100463" y="5499843"/>
            <a:ext cx="599431" cy="327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aseline="-25000">
                <a:solidFill>
                  <a:schemeClr val="tx1"/>
                </a:solidFill>
              </a:rPr>
              <a:t>Xt</a:t>
            </a:r>
            <a:endParaRPr lang="zh-CN" altLang="en-US" baseline="-25000">
              <a:solidFill>
                <a:schemeClr val="tx1"/>
              </a:solidFill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5712C56F-51B3-4E33-8A14-C899BEC79A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17"/>
          <a:stretch/>
        </p:blipFill>
        <p:spPr>
          <a:xfrm>
            <a:off x="475136" y="1440743"/>
            <a:ext cx="8371280" cy="919461"/>
          </a:xfrm>
          <a:prstGeom prst="rect">
            <a:avLst/>
          </a:prstGeom>
        </p:spPr>
      </p:pic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EE11C80-A0A5-4F8A-BB28-A9021D88E8C9}"/>
              </a:ext>
            </a:extLst>
          </p:cNvPr>
          <p:cNvCxnSpPr/>
          <p:nvPr/>
        </p:nvCxnSpPr>
        <p:spPr>
          <a:xfrm>
            <a:off x="4732020" y="2202180"/>
            <a:ext cx="0" cy="48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304E93F4-C919-4849-8207-B51E19B8C0B6}"/>
              </a:ext>
            </a:extLst>
          </p:cNvPr>
          <p:cNvSpPr txBox="1"/>
          <p:nvPr/>
        </p:nvSpPr>
        <p:spPr>
          <a:xfrm>
            <a:off x="4408054" y="2689860"/>
            <a:ext cx="70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</a:t>
            </a:r>
            <a:r>
              <a:rPr lang="en-US" altLang="zh-CN" baseline="-25000"/>
              <a:t>rec</a:t>
            </a:r>
            <a:endParaRPr lang="zh-CN" altLang="en-US" baseline="-2500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1D37EDD-5FA8-40A0-BC11-118E28B091F1}"/>
              </a:ext>
            </a:extLst>
          </p:cNvPr>
          <p:cNvSpPr txBox="1"/>
          <p:nvPr/>
        </p:nvSpPr>
        <p:spPr>
          <a:xfrm>
            <a:off x="3729780" y="4714994"/>
            <a:ext cx="70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</a:t>
            </a:r>
            <a:r>
              <a:rPr lang="en-US" altLang="zh-CN" baseline="-25000"/>
              <a:t>rec</a:t>
            </a:r>
            <a:endParaRPr lang="zh-CN" altLang="en-US" baseline="-2500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3259452-F596-4BFB-BEEC-A5892038C094}"/>
              </a:ext>
            </a:extLst>
          </p:cNvPr>
          <p:cNvSpPr txBox="1"/>
          <p:nvPr/>
        </p:nvSpPr>
        <p:spPr>
          <a:xfrm>
            <a:off x="5280915" y="4717902"/>
            <a:ext cx="70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</a:t>
            </a:r>
            <a:r>
              <a:rPr lang="en-US" altLang="zh-CN" baseline="-25000"/>
              <a:t>rec</a:t>
            </a:r>
            <a:endParaRPr lang="zh-CN" altLang="en-US" baseline="-2500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3C460D2A-BF64-495D-AB38-49DD4E26ECB4}"/>
              </a:ext>
            </a:extLst>
          </p:cNvPr>
          <p:cNvSpPr txBox="1"/>
          <p:nvPr/>
        </p:nvSpPr>
        <p:spPr>
          <a:xfrm>
            <a:off x="2223654" y="4742225"/>
            <a:ext cx="70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</a:t>
            </a:r>
            <a:r>
              <a:rPr lang="en-US" altLang="zh-CN" baseline="-25000"/>
              <a:t>rec</a:t>
            </a:r>
            <a:endParaRPr lang="zh-CN" altLang="en-US" baseline="-25000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3BA84141-2B7B-4142-815F-DDF25D7A2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47" y="5351623"/>
            <a:ext cx="4122777" cy="13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39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E8D3643-41CA-4FAA-960A-1B3D8AFA3102}"/>
              </a:ext>
            </a:extLst>
          </p:cNvPr>
          <p:cNvSpPr txBox="1"/>
          <p:nvPr/>
        </p:nvSpPr>
        <p:spPr>
          <a:xfrm>
            <a:off x="594804" y="-17756"/>
            <a:ext cx="62498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800">
                <a:latin typeface="Cambria Math" panose="02040503050406030204" pitchFamily="18" charset="0"/>
                <a:ea typeface="Cambria Math" panose="02040503050406030204" pitchFamily="18" charset="0"/>
              </a:rPr>
              <a:t>Gradient exploding &amp; vanish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4FB202-18A0-459F-A06C-DF5A2595CC29}"/>
              </a:ext>
            </a:extLst>
          </p:cNvPr>
          <p:cNvSpPr txBox="1"/>
          <p:nvPr/>
        </p:nvSpPr>
        <p:spPr>
          <a:xfrm>
            <a:off x="221942" y="843379"/>
            <a:ext cx="7581530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RNN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计算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1C73F4B-DC59-4201-8262-DA32EDE2E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58" y="1304628"/>
            <a:ext cx="7953044" cy="11984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8F50F91-F7A3-441C-A6C6-E51090B813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53" y="3311012"/>
            <a:ext cx="6926254" cy="208791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12F9B9C-DB04-4A29-88AE-ABE0EF25F6B6}"/>
              </a:ext>
            </a:extLst>
          </p:cNvPr>
          <p:cNvSpPr txBox="1"/>
          <p:nvPr/>
        </p:nvSpPr>
        <p:spPr>
          <a:xfrm>
            <a:off x="727558" y="2723798"/>
            <a:ext cx="2625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加上激活函数</a:t>
            </a:r>
          </a:p>
        </p:txBody>
      </p:sp>
    </p:spTree>
    <p:extLst>
      <p:ext uri="{BB962C8B-B14F-4D97-AF65-F5344CB8AC3E}">
        <p14:creationId xmlns:p14="http://schemas.microsoft.com/office/powerpoint/2010/main" val="3115116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学术字体">
      <a:majorFont>
        <a:latin typeface="Cambria Math"/>
        <a:ea typeface="微软雅黑"/>
        <a:cs typeface=""/>
      </a:majorFont>
      <a:minorFont>
        <a:latin typeface="Cambria Math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1652</TotalTime>
  <Words>599</Words>
  <Application>Microsoft Office PowerPoint</Application>
  <PresentationFormat>全屏显示(4:3)</PresentationFormat>
  <Paragraphs>133</Paragraphs>
  <Slides>20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微软雅黑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应鸿 张</dc:creator>
  <cp:lastModifiedBy>应鸿 张</cp:lastModifiedBy>
  <cp:revision>347</cp:revision>
  <dcterms:created xsi:type="dcterms:W3CDTF">2019-10-10T07:13:03Z</dcterms:created>
  <dcterms:modified xsi:type="dcterms:W3CDTF">2019-10-11T10:48:33Z</dcterms:modified>
</cp:coreProperties>
</file>