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4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67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61EED-0309-437D-B5C0-BBC4D3017F07}" v="440" dt="2019-10-11T04:36:47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>
        <p:scale>
          <a:sx n="66" d="100"/>
          <a:sy n="66" d="100"/>
        </p:scale>
        <p:origin x="4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363C19-C52C-474F-B794-4AB04B19D40B}"/>
              </a:ext>
            </a:extLst>
          </p:cNvPr>
          <p:cNvSpPr txBox="1"/>
          <p:nvPr/>
        </p:nvSpPr>
        <p:spPr>
          <a:xfrm>
            <a:off x="1343892" y="2286001"/>
            <a:ext cx="843741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6000" dirty="0">
                <a:ea typeface="宋体"/>
                <a:cs typeface="Calibri"/>
              </a:rPr>
              <a:t>Paper Reading @ FROH</a:t>
            </a:r>
            <a:endParaRPr lang="zh-CN" sz="6000" dirty="0">
              <a:ea typeface="宋体"/>
              <a:cs typeface="Calibri"/>
            </a:endParaRPr>
          </a:p>
          <a:p>
            <a:pPr algn="ctr"/>
            <a:r>
              <a:rPr lang="zh-CN" altLang="en-US" sz="6000" dirty="0">
                <a:ea typeface="宋体"/>
                <a:cs typeface="Calibri"/>
              </a:rPr>
              <a:t>谢建辉</a:t>
            </a:r>
            <a:endParaRPr lang="zh-CN" altLang="en-US" sz="3600" dirty="0">
              <a:ea typeface="宋体"/>
              <a:cs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D42B18-8BAF-4800-AC0B-33DB3BF8D058}"/>
              </a:ext>
            </a:extLst>
          </p:cNvPr>
          <p:cNvSpPr txBox="1"/>
          <p:nvPr/>
        </p:nvSpPr>
        <p:spPr>
          <a:xfrm>
            <a:off x="9453130" y="55322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ea typeface="宋体"/>
                <a:cs typeface="Calibri"/>
              </a:rPr>
              <a:t>2019.10.11</a:t>
            </a:r>
          </a:p>
        </p:txBody>
      </p:sp>
    </p:spTree>
    <p:extLst>
      <p:ext uri="{BB962C8B-B14F-4D97-AF65-F5344CB8AC3E}">
        <p14:creationId xmlns:p14="http://schemas.microsoft.com/office/powerpoint/2010/main" val="158378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78AA8-C427-4F29-8772-F9F658103EB1}"/>
              </a:ext>
            </a:extLst>
          </p:cNvPr>
          <p:cNvSpPr txBox="1"/>
          <p:nvPr/>
        </p:nvSpPr>
        <p:spPr>
          <a:xfrm>
            <a:off x="477548" y="139337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/>
              <a:t>2 </a:t>
            </a:r>
            <a:r>
              <a:rPr lang="zh-CN" altLang="en-US" sz="4000" dirty="0"/>
              <a:t>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E85570-B67B-4F2A-9BD4-4D8448A8DF17}"/>
              </a:ext>
            </a:extLst>
          </p:cNvPr>
          <p:cNvSpPr txBox="1"/>
          <p:nvPr/>
        </p:nvSpPr>
        <p:spPr>
          <a:xfrm>
            <a:off x="477548" y="2192627"/>
            <a:ext cx="450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2.2 </a:t>
            </a:r>
            <a:r>
              <a:rPr lang="zh-CN" altLang="en-US" sz="2800" b="1" dirty="0"/>
              <a:t>模型分析</a:t>
            </a:r>
          </a:p>
        </p:txBody>
      </p:sp>
      <p:pic>
        <p:nvPicPr>
          <p:cNvPr id="5123" name="Picture 3" descr="cb70c075d58f6d091c0da52822ade6d5.png">
            <a:extLst>
              <a:ext uri="{FF2B5EF4-FFF2-40B4-BE49-F238E27FC236}">
                <a16:creationId xmlns:a16="http://schemas.microsoft.com/office/drawing/2014/main" id="{E954DFFB-2054-441D-808F-130656373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5847"/>
            <a:ext cx="5275583" cy="293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138D37C-B34A-4EFB-8127-9B2DB4E916C6}"/>
              </a:ext>
            </a:extLst>
          </p:cNvPr>
          <p:cNvSpPr txBox="1"/>
          <p:nvPr/>
        </p:nvSpPr>
        <p:spPr>
          <a:xfrm>
            <a:off x="1266823" y="5788239"/>
            <a:ext cx="218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残差的实现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7A7196-B66C-4458-9299-E0C3F3FEC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214" y="3249000"/>
            <a:ext cx="6944772" cy="19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7170" name="Picture 2" descr="1b9b1640dfa6f53a3a1fac6dcab403da.png">
            <a:extLst>
              <a:ext uri="{FF2B5EF4-FFF2-40B4-BE49-F238E27FC236}">
                <a16:creationId xmlns:a16="http://schemas.microsoft.com/office/drawing/2014/main" id="{F7A30197-EFB6-41D4-9B7A-7F2D4362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00" y="2169000"/>
            <a:ext cx="6989226" cy="38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EB94DE-18F1-4D33-A0CE-50888B04ABF1}"/>
              </a:ext>
            </a:extLst>
          </p:cNvPr>
          <p:cNvSpPr txBox="1"/>
          <p:nvPr/>
        </p:nvSpPr>
        <p:spPr>
          <a:xfrm>
            <a:off x="499148" y="1407224"/>
            <a:ext cx="487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用于构造网络两种不同的结构</a:t>
            </a:r>
          </a:p>
        </p:txBody>
      </p:sp>
    </p:spTree>
    <p:extLst>
      <p:ext uri="{BB962C8B-B14F-4D97-AF65-F5344CB8AC3E}">
        <p14:creationId xmlns:p14="http://schemas.microsoft.com/office/powerpoint/2010/main" val="399692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4099" name="Picture 3" descr="2b294ffd8e8540702c2aea5235b5964f.png">
            <a:extLst>
              <a:ext uri="{FF2B5EF4-FFF2-40B4-BE49-F238E27FC236}">
                <a16:creationId xmlns:a16="http://schemas.microsoft.com/office/drawing/2014/main" id="{75E9796F-E374-4B11-BA1D-C9A583AB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27" y="2075649"/>
            <a:ext cx="9683945" cy="402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876EE6B-5A63-4006-ABBE-32EA8EDC9BD7}"/>
              </a:ext>
            </a:extLst>
          </p:cNvPr>
          <p:cNvSpPr txBox="1"/>
          <p:nvPr/>
        </p:nvSpPr>
        <p:spPr>
          <a:xfrm>
            <a:off x="288371" y="1336025"/>
            <a:ext cx="450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残差网络的构建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6EDD4-FF41-4143-AB26-00F5D6E5C7ED}"/>
              </a:ext>
            </a:extLst>
          </p:cNvPr>
          <p:cNvSpPr txBox="1"/>
          <p:nvPr/>
        </p:nvSpPr>
        <p:spPr>
          <a:xfrm>
            <a:off x="3576000" y="1434200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网络的参数量的计算？</a:t>
            </a:r>
          </a:p>
        </p:txBody>
      </p:sp>
    </p:spTree>
    <p:extLst>
      <p:ext uri="{BB962C8B-B14F-4D97-AF65-F5344CB8AC3E}">
        <p14:creationId xmlns:p14="http://schemas.microsoft.com/office/powerpoint/2010/main" val="4529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F414F0-CEBB-4111-92C7-FA02A02C99F1}"/>
              </a:ext>
            </a:extLst>
          </p:cNvPr>
          <p:cNvSpPr txBox="1"/>
          <p:nvPr/>
        </p:nvSpPr>
        <p:spPr>
          <a:xfrm>
            <a:off x="477548" y="1212023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/>
              <a:t>3 </a:t>
            </a:r>
            <a:r>
              <a:rPr lang="zh-CN" altLang="en-US" sz="4000"/>
              <a:t>实验</a:t>
            </a:r>
            <a:endParaRPr lang="en-US" altLang="zh-CN" sz="4000"/>
          </a:p>
          <a:p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56E61F-FA89-4740-84ED-A1145B967BAC}"/>
              </a:ext>
            </a:extLst>
          </p:cNvPr>
          <p:cNvSpPr txBox="1"/>
          <p:nvPr/>
        </p:nvSpPr>
        <p:spPr>
          <a:xfrm>
            <a:off x="293758" y="2260812"/>
            <a:ext cx="58539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3.1.1 </a:t>
            </a:r>
            <a:r>
              <a:rPr lang="zh-CN" altLang="en-US" sz="2800" dirty="0"/>
              <a:t>比较</a:t>
            </a:r>
            <a:r>
              <a:rPr lang="en-US" altLang="zh-CN" sz="2800" dirty="0"/>
              <a:t>plain &amp; residual network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Input: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training set: 1.2million;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validation set: 50k;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test set: 100k;</a:t>
            </a:r>
          </a:p>
          <a:p>
            <a:endParaRPr lang="en-US" altLang="zh-CN" sz="2400" dirty="0"/>
          </a:p>
          <a:p>
            <a:r>
              <a:rPr lang="en-US" altLang="zh-CN" sz="2400" dirty="0"/>
              <a:t>output: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1000 </a:t>
            </a:r>
            <a:r>
              <a:rPr lang="en-US" altLang="zh-CN" sz="2400" dirty="0" err="1"/>
              <a:t>calsses</a:t>
            </a:r>
            <a:endParaRPr lang="zh-CN" altLang="en-US" sz="2400" dirty="0"/>
          </a:p>
        </p:txBody>
      </p:sp>
      <p:pic>
        <p:nvPicPr>
          <p:cNvPr id="8197" name="Picture 5" descr="2f0254f0c89664baff5d81b6c9b73581.png">
            <a:extLst>
              <a:ext uri="{FF2B5EF4-FFF2-40B4-BE49-F238E27FC236}">
                <a16:creationId xmlns:a16="http://schemas.microsoft.com/office/drawing/2014/main" id="{1B260B63-CEF8-474D-8C8C-B5FD110F7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4537"/>
            <a:ext cx="5729234" cy="23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2B43D7-AE5B-4008-9702-D4211EF69146}"/>
              </a:ext>
            </a:extLst>
          </p:cNvPr>
          <p:cNvSpPr/>
          <p:nvPr/>
        </p:nvSpPr>
        <p:spPr>
          <a:xfrm>
            <a:off x="1453800" y="5893630"/>
            <a:ext cx="99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top-n error</a:t>
            </a:r>
            <a:r>
              <a:rPr lang="en-US" altLang="zh-CN" dirty="0"/>
              <a:t>: </a:t>
            </a:r>
            <a:r>
              <a:rPr lang="zh-CN" altLang="en-US" dirty="0"/>
              <a:t>预测的</a:t>
            </a:r>
            <a:r>
              <a:rPr lang="en-US" altLang="zh-CN" dirty="0"/>
              <a:t>m</a:t>
            </a:r>
            <a:r>
              <a:rPr lang="zh-CN" altLang="en-US" dirty="0"/>
              <a:t>个类别中，概率最大的前</a:t>
            </a:r>
            <a:r>
              <a:rPr lang="en-US" altLang="zh-CN" dirty="0"/>
              <a:t>n</a:t>
            </a:r>
            <a:r>
              <a:rPr lang="zh-CN" altLang="en-US" dirty="0"/>
              <a:t>个类别中包含正确标签即为预测正确，否则错误；</a:t>
            </a:r>
          </a:p>
        </p:txBody>
      </p:sp>
    </p:spTree>
    <p:extLst>
      <p:ext uri="{BB962C8B-B14F-4D97-AF65-F5344CB8AC3E}">
        <p14:creationId xmlns:p14="http://schemas.microsoft.com/office/powerpoint/2010/main" val="98804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10243" name="Picture 3" descr="a642b08c6745b27553beb081e2456eae.png">
            <a:extLst>
              <a:ext uri="{FF2B5EF4-FFF2-40B4-BE49-F238E27FC236}">
                <a16:creationId xmlns:a16="http://schemas.microsoft.com/office/drawing/2014/main" id="{361EA9F3-2998-4A63-A533-FF0C55BC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9" y="1813153"/>
            <a:ext cx="11986781" cy="4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4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D374A9-4D6D-4858-82D0-256774E4AFA5}"/>
              </a:ext>
            </a:extLst>
          </p:cNvPr>
          <p:cNvSpPr/>
          <p:nvPr/>
        </p:nvSpPr>
        <p:spPr>
          <a:xfrm>
            <a:off x="291278" y="1449000"/>
            <a:ext cx="7246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3.1.2 比较shortcut方式和网络深度带来的影响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CD42AE-DC18-4EF0-859C-6AC97DD88AA1}"/>
              </a:ext>
            </a:extLst>
          </p:cNvPr>
          <p:cNvSpPr/>
          <p:nvPr/>
        </p:nvSpPr>
        <p:spPr>
          <a:xfrm>
            <a:off x="696000" y="3080825"/>
            <a:ext cx="1065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In Table 3 we compare three options: </a:t>
            </a:r>
            <a:endParaRPr lang="en-US" altLang="zh-CN" sz="2400" dirty="0"/>
          </a:p>
          <a:p>
            <a:pPr marL="342900" indent="-342900">
              <a:buAutoNum type="alphaUcParenBoth"/>
            </a:pPr>
            <a:r>
              <a:rPr lang="zh-CN" altLang="en-US" sz="2400" dirty="0"/>
              <a:t>zero-padding shortcuts are used for increasing dimensions, and all shortcuts are parameter- free (the same as Table 2 and Fig. 4 right);</a:t>
            </a:r>
            <a:endParaRPr lang="en-US" altLang="zh-CN" sz="2400" dirty="0"/>
          </a:p>
          <a:p>
            <a:pPr marL="342900" indent="-342900">
              <a:buAutoNum type="alphaUcParenBoth"/>
            </a:pPr>
            <a:r>
              <a:rPr lang="zh-CN" altLang="en-US" sz="2400" dirty="0"/>
              <a:t> projec- tion shortcuts are used for increasing dimensions,  and other shortcuts are identity;  </a:t>
            </a:r>
            <a:endParaRPr lang="en-US" altLang="zh-CN" sz="2400" dirty="0"/>
          </a:p>
          <a:p>
            <a:pPr marL="342900" indent="-342900">
              <a:buAutoNum type="alphaUcParenBoth"/>
            </a:pPr>
            <a:r>
              <a:rPr lang="zh-CN" altLang="en-US" sz="2400" dirty="0"/>
              <a:t> all shortcuts are projections.</a:t>
            </a:r>
          </a:p>
        </p:txBody>
      </p:sp>
    </p:spTree>
    <p:extLst>
      <p:ext uri="{BB962C8B-B14F-4D97-AF65-F5344CB8AC3E}">
        <p14:creationId xmlns:p14="http://schemas.microsoft.com/office/powerpoint/2010/main" val="353159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35F678-A818-43A0-8FB6-0013A7FCCB8C}"/>
              </a:ext>
            </a:extLst>
          </p:cNvPr>
          <p:cNvSpPr/>
          <p:nvPr/>
        </p:nvSpPr>
        <p:spPr>
          <a:xfrm>
            <a:off x="291278" y="1449000"/>
            <a:ext cx="7246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3.1.2 比较shortcut方式和网络深度带来的影响</a:t>
            </a:r>
          </a:p>
        </p:txBody>
      </p:sp>
      <p:pic>
        <p:nvPicPr>
          <p:cNvPr id="11268" name="Picture 4" descr="9a1e5ed1a81087fea1953946d09c77fc.png">
            <a:extLst>
              <a:ext uri="{FF2B5EF4-FFF2-40B4-BE49-F238E27FC236}">
                <a16:creationId xmlns:a16="http://schemas.microsoft.com/office/drawing/2014/main" id="{C5CED4EC-C985-4CF6-8867-0E3C3E5B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813"/>
            <a:ext cx="5950532" cy="449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810fa7b04e21999e3ddf3d6acfb5d6c0.png">
            <a:extLst>
              <a:ext uri="{FF2B5EF4-FFF2-40B4-BE49-F238E27FC236}">
                <a16:creationId xmlns:a16="http://schemas.microsoft.com/office/drawing/2014/main" id="{05FE6B72-E03B-4845-B060-D71043ADB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971" y="2172453"/>
            <a:ext cx="5922029" cy="414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6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12291" name="Picture 3" descr="d60f85e3ee2866288244c174a9830741.png">
            <a:extLst>
              <a:ext uri="{FF2B5EF4-FFF2-40B4-BE49-F238E27FC236}">
                <a16:creationId xmlns:a16="http://schemas.microsoft.com/office/drawing/2014/main" id="{ED9FECB2-992B-4745-95C8-23CE24A28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48" y="2143533"/>
            <a:ext cx="8278612" cy="414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E8F518E-DEBB-414C-8FAE-4230CBFFF00F}"/>
              </a:ext>
            </a:extLst>
          </p:cNvPr>
          <p:cNvSpPr/>
          <p:nvPr/>
        </p:nvSpPr>
        <p:spPr>
          <a:xfrm>
            <a:off x="408274" y="1269000"/>
            <a:ext cx="8202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</a:rPr>
              <a:t>3.1.2 比较shortcut方式和网络深度来的影响</a:t>
            </a:r>
          </a:p>
        </p:txBody>
      </p:sp>
    </p:spTree>
    <p:extLst>
      <p:ext uri="{BB962C8B-B14F-4D97-AF65-F5344CB8AC3E}">
        <p14:creationId xmlns:p14="http://schemas.microsoft.com/office/powerpoint/2010/main" val="210735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FC4C07-2F4F-4300-8EB9-9621A6ABD417}"/>
              </a:ext>
            </a:extLst>
          </p:cNvPr>
          <p:cNvSpPr/>
          <p:nvPr/>
        </p:nvSpPr>
        <p:spPr>
          <a:xfrm>
            <a:off x="533827" y="1510896"/>
            <a:ext cx="57421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3.2 CIFAR-10(研究超深网络)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400" dirty="0"/>
              <a:t>input: 32x32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training set: 45k;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validation set: 5k;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test set: 10k;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output: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10 calsses</a:t>
            </a:r>
          </a:p>
        </p:txBody>
      </p:sp>
      <p:pic>
        <p:nvPicPr>
          <p:cNvPr id="8" name="Picture 3" descr="c109d6de447f7f6b931a8248e94ee4dd.png">
            <a:extLst>
              <a:ext uri="{FF2B5EF4-FFF2-40B4-BE49-F238E27FC236}">
                <a16:creationId xmlns:a16="http://schemas.microsoft.com/office/drawing/2014/main" id="{CC10CACD-C8B7-4FE3-8CD0-6D1784F70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90" y="4438761"/>
            <a:ext cx="7956619" cy="208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AF1C702-3D91-4B37-9939-F3B23FC12D5E}"/>
              </a:ext>
            </a:extLst>
          </p:cNvPr>
          <p:cNvSpPr/>
          <p:nvPr/>
        </p:nvSpPr>
        <p:spPr>
          <a:xfrm>
            <a:off x="6095999" y="2052494"/>
            <a:ext cx="4664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网络设计：1+2n+2n+2n+1=6n+2n </a:t>
            </a:r>
            <a:endParaRPr lang="en-US" altLang="zh-CN" sz="2400" dirty="0"/>
          </a:p>
          <a:p>
            <a:r>
              <a:rPr lang="zh-CN" altLang="en-US" sz="2400" dirty="0"/>
              <a:t>total_layer = {20,32,44,56,110,1202}</a:t>
            </a:r>
          </a:p>
        </p:txBody>
      </p:sp>
    </p:spTree>
    <p:extLst>
      <p:ext uri="{BB962C8B-B14F-4D97-AF65-F5344CB8AC3E}">
        <p14:creationId xmlns:p14="http://schemas.microsoft.com/office/powerpoint/2010/main" val="415852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CB7B32-094D-4C14-BFC9-9A7C70DF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765" y="1647162"/>
            <a:ext cx="5876469" cy="52578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899AAE-AF4F-46A6-B680-0E94696D8207}"/>
              </a:ext>
            </a:extLst>
          </p:cNvPr>
          <p:cNvSpPr txBox="1"/>
          <p:nvPr/>
        </p:nvSpPr>
        <p:spPr>
          <a:xfrm>
            <a:off x="331735" y="1281017"/>
            <a:ext cx="434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Resnet </a:t>
            </a:r>
            <a:r>
              <a:rPr lang="zh-CN" altLang="en-US" sz="2800" dirty="0">
                <a:latin typeface="+mn-ea"/>
              </a:rPr>
              <a:t>与其他网络的比较</a:t>
            </a:r>
          </a:p>
        </p:txBody>
      </p:sp>
    </p:spTree>
    <p:extLst>
      <p:ext uri="{BB962C8B-B14F-4D97-AF65-F5344CB8AC3E}">
        <p14:creationId xmlns:p14="http://schemas.microsoft.com/office/powerpoint/2010/main" val="37264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2A056E-0D93-4CB1-999D-7C159507533B}"/>
              </a:ext>
            </a:extLst>
          </p:cNvPr>
          <p:cNvSpPr txBox="1"/>
          <p:nvPr/>
        </p:nvSpPr>
        <p:spPr>
          <a:xfrm>
            <a:off x="696000" y="1989000"/>
            <a:ext cx="428690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sz="4000" dirty="0">
                <a:latin typeface="+mn-ea"/>
                <a:cs typeface="Calibri"/>
              </a:rPr>
              <a:t>0 文章基本信息</a:t>
            </a:r>
            <a:endParaRPr lang="en-US" altLang="zh-CN" sz="4000" dirty="0">
              <a:latin typeface="+mn-ea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sz="4000" dirty="0">
                <a:latin typeface="+mn-ea"/>
                <a:cs typeface="Calibri"/>
              </a:rPr>
              <a:t>1 概述</a:t>
            </a:r>
            <a:endParaRPr lang="en-US" altLang="zh-CN" sz="4000" dirty="0">
              <a:latin typeface="+mn-ea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sz="4000" dirty="0">
                <a:latin typeface="+mn-ea"/>
                <a:cs typeface="Calibri"/>
              </a:rPr>
              <a:t>2 方法</a:t>
            </a:r>
            <a:endParaRPr lang="en-US" altLang="zh-CN" sz="4000" dirty="0">
              <a:latin typeface="+mn-ea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sz="4000" dirty="0">
                <a:latin typeface="+mn-ea"/>
                <a:cs typeface="Calibri"/>
              </a:rPr>
              <a:t>3 实验</a:t>
            </a:r>
            <a:endParaRPr lang="en-US" altLang="zh-CN" sz="4000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+mn-ea"/>
                <a:cs typeface="Calibri"/>
              </a:rPr>
              <a:t>讨论时间</a:t>
            </a:r>
          </a:p>
        </p:txBody>
      </p:sp>
    </p:spTree>
    <p:extLst>
      <p:ext uri="{BB962C8B-B14F-4D97-AF65-F5344CB8AC3E}">
        <p14:creationId xmlns:p14="http://schemas.microsoft.com/office/powerpoint/2010/main" val="1436311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  <p:pic>
        <p:nvPicPr>
          <p:cNvPr id="8" name="Picture 6" descr="bc6b940f2c5525e80349a3f54f2449d8.png">
            <a:extLst>
              <a:ext uri="{FF2B5EF4-FFF2-40B4-BE49-F238E27FC236}">
                <a16:creationId xmlns:a16="http://schemas.microsoft.com/office/drawing/2014/main" id="{A5204EF0-615E-403C-82E2-A65977431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8" t="2108" r="-648" b="-1"/>
          <a:stretch/>
        </p:blipFill>
        <p:spPr bwMode="auto">
          <a:xfrm>
            <a:off x="0" y="2709000"/>
            <a:ext cx="12192000" cy="323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0E506C7-3398-4979-B4B0-B46841931919}"/>
              </a:ext>
            </a:extLst>
          </p:cNvPr>
          <p:cNvSpPr txBox="1"/>
          <p:nvPr/>
        </p:nvSpPr>
        <p:spPr>
          <a:xfrm>
            <a:off x="242021" y="1446988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CIFAR-10 </a:t>
            </a:r>
            <a:r>
              <a:rPr lang="zh-CN" altLang="en-US" sz="2800" dirty="0">
                <a:latin typeface="+mn-ea"/>
              </a:rPr>
              <a:t>网络深度对性能的影响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624788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44B033-78C1-4657-A0C5-BF7157C4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96" y="1233863"/>
            <a:ext cx="7804704" cy="56241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4CBBE7-DCC5-4914-AFAE-AA49682E7F3E}"/>
              </a:ext>
            </a:extLst>
          </p:cNvPr>
          <p:cNvSpPr txBox="1"/>
          <p:nvPr/>
        </p:nvSpPr>
        <p:spPr>
          <a:xfrm>
            <a:off x="336000" y="1170909"/>
            <a:ext cx="59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比较</a:t>
            </a:r>
            <a:r>
              <a:rPr lang="en-US" altLang="zh-CN" sz="2400" dirty="0">
                <a:latin typeface="+mn-ea"/>
              </a:rPr>
              <a:t>plain &amp; res network</a:t>
            </a:r>
            <a:r>
              <a:rPr lang="zh-CN" altLang="en-US" sz="2400" dirty="0">
                <a:latin typeface="+mn-ea"/>
              </a:rPr>
              <a:t>每一层的响应</a:t>
            </a:r>
          </a:p>
        </p:txBody>
      </p:sp>
    </p:spTree>
    <p:extLst>
      <p:ext uri="{BB962C8B-B14F-4D97-AF65-F5344CB8AC3E}">
        <p14:creationId xmlns:p14="http://schemas.microsoft.com/office/powerpoint/2010/main" val="3919013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1BA525-8574-489E-96C5-416FC71FA530}"/>
              </a:ext>
            </a:extLst>
          </p:cNvPr>
          <p:cNvSpPr txBox="1"/>
          <p:nvPr/>
        </p:nvSpPr>
        <p:spPr>
          <a:xfrm>
            <a:off x="4836000" y="3013501"/>
            <a:ext cx="2639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讨论时间</a:t>
            </a:r>
          </a:p>
        </p:txBody>
      </p:sp>
    </p:spTree>
    <p:extLst>
      <p:ext uri="{BB962C8B-B14F-4D97-AF65-F5344CB8AC3E}">
        <p14:creationId xmlns:p14="http://schemas.microsoft.com/office/powerpoint/2010/main" val="386243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2" name="图片 3" descr="手机屏幕截图&#10;&#10;已生成高可信度的说明">
            <a:extLst>
              <a:ext uri="{FF2B5EF4-FFF2-40B4-BE49-F238E27FC236}">
                <a16:creationId xmlns:a16="http://schemas.microsoft.com/office/drawing/2014/main" id="{852C175C-ACFC-492C-8CB4-487F7F8D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26112"/>
            <a:ext cx="11125199" cy="19543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9D6170-9AB3-431A-B0D0-3488002C2530}"/>
              </a:ext>
            </a:extLst>
          </p:cNvPr>
          <p:cNvSpPr txBox="1"/>
          <p:nvPr/>
        </p:nvSpPr>
        <p:spPr>
          <a:xfrm>
            <a:off x="258646" y="1462688"/>
            <a:ext cx="39552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4000" dirty="0"/>
              <a:t>0 文章基本信息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1189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81D923-C69D-446F-9583-2F7952EB0627}"/>
              </a:ext>
            </a:extLst>
          </p:cNvPr>
          <p:cNvSpPr txBox="1"/>
          <p:nvPr/>
        </p:nvSpPr>
        <p:spPr>
          <a:xfrm>
            <a:off x="477548" y="139337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4000" dirty="0"/>
              <a:t>1 概述</a:t>
            </a:r>
            <a:endParaRPr lang="zh-CN" altLang="en-US" sz="4000" dirty="0"/>
          </a:p>
        </p:txBody>
      </p:sp>
      <p:pic>
        <p:nvPicPr>
          <p:cNvPr id="9" name="图片 9" descr="地图的截图&#10;&#10;已生成高可信度的说明">
            <a:extLst>
              <a:ext uri="{FF2B5EF4-FFF2-40B4-BE49-F238E27FC236}">
                <a16:creationId xmlns:a16="http://schemas.microsoft.com/office/drawing/2014/main" id="{3D485DD0-A098-4D72-B739-B622A804C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65" r="246"/>
          <a:stretch/>
        </p:blipFill>
        <p:spPr>
          <a:xfrm>
            <a:off x="5648697" y="2442621"/>
            <a:ext cx="6412674" cy="358638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3A28D94-EA24-484E-BF78-AE878749978D}"/>
              </a:ext>
            </a:extLst>
          </p:cNvPr>
          <p:cNvSpPr txBox="1"/>
          <p:nvPr/>
        </p:nvSpPr>
        <p:spPr>
          <a:xfrm>
            <a:off x="477548" y="2179564"/>
            <a:ext cx="450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1.1 problem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0F2DAD-99BC-47B0-B785-B2D3B9C01814}"/>
              </a:ext>
            </a:extLst>
          </p:cNvPr>
          <p:cNvSpPr txBox="1"/>
          <p:nvPr/>
        </p:nvSpPr>
        <p:spPr>
          <a:xfrm>
            <a:off x="477548" y="3162138"/>
            <a:ext cx="48724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网络深度的增加，没有降低错误率，反而增加了错误率，该现象称为“</a:t>
            </a:r>
            <a:r>
              <a:rPr lang="en-US" altLang="zh-CN" sz="2000" dirty="0"/>
              <a:t>degradation”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因为训练时使用了</a:t>
            </a:r>
            <a:r>
              <a:rPr lang="en-US" altLang="zh-CN" sz="2000" dirty="0"/>
              <a:t>BN</a:t>
            </a:r>
            <a:r>
              <a:rPr lang="zh-CN" altLang="en-US" sz="2000" dirty="0"/>
              <a:t>，可以确认不是梯度消失（？）引起“</a:t>
            </a:r>
            <a:r>
              <a:rPr lang="en-US" altLang="zh-CN" sz="2000" dirty="0"/>
              <a:t>degradation</a:t>
            </a:r>
            <a:r>
              <a:rPr lang="zh-CN" altLang="en-US" sz="2000" dirty="0"/>
              <a:t>”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zh-CN" altLang="en-US" sz="2000" dirty="0"/>
              <a:t>为了解决这个问题作者提出</a:t>
            </a:r>
            <a:r>
              <a:rPr lang="en-US" altLang="zh-CN" sz="2000" dirty="0" err="1"/>
              <a:t>RetNet</a:t>
            </a:r>
            <a:r>
              <a:rPr lang="zh-CN" altLang="en-US" sz="2000" dirty="0"/>
              <a:t>网络架构。</a:t>
            </a:r>
          </a:p>
        </p:txBody>
      </p:sp>
    </p:spTree>
    <p:extLst>
      <p:ext uri="{BB962C8B-B14F-4D97-AF65-F5344CB8AC3E}">
        <p14:creationId xmlns:p14="http://schemas.microsoft.com/office/powerpoint/2010/main" val="280437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8F9C6A-2E15-465C-B072-BDCA58764E5D}"/>
              </a:ext>
            </a:extLst>
          </p:cNvPr>
          <p:cNvSpPr txBox="1"/>
          <p:nvPr/>
        </p:nvSpPr>
        <p:spPr>
          <a:xfrm>
            <a:off x="477548" y="2179564"/>
            <a:ext cx="450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1.1 performance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1D93B7-B9E0-43C7-8098-AF377A519A53}"/>
              </a:ext>
            </a:extLst>
          </p:cNvPr>
          <p:cNvSpPr txBox="1"/>
          <p:nvPr/>
        </p:nvSpPr>
        <p:spPr>
          <a:xfrm>
            <a:off x="477548" y="139337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4000" dirty="0"/>
              <a:t>1 概述</a:t>
            </a:r>
            <a:endParaRPr lang="zh-CN" altLang="en-US" sz="4000" dirty="0"/>
          </a:p>
        </p:txBody>
      </p:sp>
      <p:pic>
        <p:nvPicPr>
          <p:cNvPr id="1030" name="Picture 6" descr="d6c3231df53e34d1899e4ff9a40d457e.png">
            <a:extLst>
              <a:ext uri="{FF2B5EF4-FFF2-40B4-BE49-F238E27FC236}">
                <a16:creationId xmlns:a16="http://schemas.microsoft.com/office/drawing/2014/main" id="{FC0BD0E7-A6F3-491D-9450-76878039C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87" y="2781091"/>
            <a:ext cx="9839825" cy="342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62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FC0828-8BB7-4B1F-A73B-4C8C69610571}"/>
              </a:ext>
            </a:extLst>
          </p:cNvPr>
          <p:cNvSpPr txBox="1"/>
          <p:nvPr/>
        </p:nvSpPr>
        <p:spPr>
          <a:xfrm>
            <a:off x="477548" y="139337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/>
              <a:t>2 </a:t>
            </a:r>
            <a:r>
              <a:rPr lang="zh-CN" altLang="en-US" sz="4000" dirty="0"/>
              <a:t>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C6D26D-6982-404C-9635-9BAD32B5AD45}"/>
              </a:ext>
            </a:extLst>
          </p:cNvPr>
          <p:cNvSpPr txBox="1"/>
          <p:nvPr/>
        </p:nvSpPr>
        <p:spPr>
          <a:xfrm>
            <a:off x="477548" y="2192627"/>
            <a:ext cx="450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2.1 </a:t>
            </a:r>
            <a:r>
              <a:rPr lang="zh-CN" altLang="en-US" sz="2800" b="1" dirty="0"/>
              <a:t>模型概貌</a:t>
            </a:r>
          </a:p>
        </p:txBody>
      </p:sp>
      <p:pic>
        <p:nvPicPr>
          <p:cNvPr id="2051" name="Picture 3" descr="cb70c075d58f6d091c0da52822ade6d5.png">
            <a:extLst>
              <a:ext uri="{FF2B5EF4-FFF2-40B4-BE49-F238E27FC236}">
                <a16:creationId xmlns:a16="http://schemas.microsoft.com/office/drawing/2014/main" id="{A2E7DEEC-075E-46B9-8FBB-E49EEB4B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0" y="2969656"/>
            <a:ext cx="4637800" cy="25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B8F4D5-B2B1-4419-B1CE-D01A24D26CF5}"/>
              </a:ext>
            </a:extLst>
          </p:cNvPr>
          <p:cNvSpPr txBox="1"/>
          <p:nvPr/>
        </p:nvSpPr>
        <p:spPr>
          <a:xfrm>
            <a:off x="1636164" y="5801695"/>
            <a:ext cx="218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残差结构</a:t>
            </a:r>
          </a:p>
        </p:txBody>
      </p:sp>
      <p:pic>
        <p:nvPicPr>
          <p:cNvPr id="2054" name="Picture 6" descr="f2079796dc22933a6dd88988714016ee.png">
            <a:extLst>
              <a:ext uri="{FF2B5EF4-FFF2-40B4-BE49-F238E27FC236}">
                <a16:creationId xmlns:a16="http://schemas.microsoft.com/office/drawing/2014/main" id="{91A766C9-9D88-4FB1-B235-8129CC62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44" y="2990077"/>
            <a:ext cx="6201926" cy="281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5C3B94D-9B11-43FA-A6D3-E05D78F5FA00}"/>
              </a:ext>
            </a:extLst>
          </p:cNvPr>
          <p:cNvSpPr txBox="1"/>
          <p:nvPr/>
        </p:nvSpPr>
        <p:spPr>
          <a:xfrm>
            <a:off x="7536000" y="5801695"/>
            <a:ext cx="288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灵感来源：</a:t>
            </a:r>
            <a:r>
              <a:rPr lang="en-US" altLang="zh-CN" dirty="0"/>
              <a:t>highway </a:t>
            </a:r>
            <a:r>
              <a:rPr lang="zh-CN" altLang="en-US" dirty="0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35835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3075" name="Picture 3" descr="d28684ecf540720dc1ecfa0b3f173113.png">
            <a:extLst>
              <a:ext uri="{FF2B5EF4-FFF2-40B4-BE49-F238E27FC236}">
                <a16:creationId xmlns:a16="http://schemas.microsoft.com/office/drawing/2014/main" id="{BEFEB0BE-FA0E-4815-B187-4EFB761D1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33846" y="-1080612"/>
            <a:ext cx="4621678" cy="1061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5AE7B0-931A-4E2C-87E1-9D696F99EC57}"/>
              </a:ext>
            </a:extLst>
          </p:cNvPr>
          <p:cNvSpPr txBox="1"/>
          <p:nvPr/>
        </p:nvSpPr>
        <p:spPr>
          <a:xfrm>
            <a:off x="288371" y="1336025"/>
            <a:ext cx="450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残差网络</a:t>
            </a:r>
          </a:p>
        </p:txBody>
      </p:sp>
    </p:spTree>
    <p:extLst>
      <p:ext uri="{BB962C8B-B14F-4D97-AF65-F5344CB8AC3E}">
        <p14:creationId xmlns:p14="http://schemas.microsoft.com/office/powerpoint/2010/main" val="418144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9" name="Picture 3" descr="d28684ecf540720dc1ecfa0b3f173113.png">
            <a:extLst>
              <a:ext uri="{FF2B5EF4-FFF2-40B4-BE49-F238E27FC236}">
                <a16:creationId xmlns:a16="http://schemas.microsoft.com/office/drawing/2014/main" id="{73A0BC72-BC35-4330-BEF7-E2B244AF5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2" t="89" r="-2048" b="68145"/>
          <a:stretch/>
        </p:blipFill>
        <p:spPr bwMode="auto">
          <a:xfrm>
            <a:off x="1518646" y="1124215"/>
            <a:ext cx="3214254" cy="337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28684ecf540720dc1ecfa0b3f173113.png">
            <a:extLst>
              <a:ext uri="{FF2B5EF4-FFF2-40B4-BE49-F238E27FC236}">
                <a16:creationId xmlns:a16="http://schemas.microsoft.com/office/drawing/2014/main" id="{83705323-3944-496F-90D4-53500F93E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3" t="31478" r="-2048" b="48348"/>
          <a:stretch/>
        </p:blipFill>
        <p:spPr bwMode="auto">
          <a:xfrm>
            <a:off x="1513594" y="4488141"/>
            <a:ext cx="3214254" cy="214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28684ecf540720dc1ecfa0b3f173113.png">
            <a:extLst>
              <a:ext uri="{FF2B5EF4-FFF2-40B4-BE49-F238E27FC236}">
                <a16:creationId xmlns:a16="http://schemas.microsoft.com/office/drawing/2014/main" id="{5E0FC510-B9DD-4CBF-9D80-01E2F2B5D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3" t="78950" r="-4709"/>
          <a:stretch/>
        </p:blipFill>
        <p:spPr bwMode="auto">
          <a:xfrm>
            <a:off x="7003473" y="4288789"/>
            <a:ext cx="3337200" cy="223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28684ecf540720dc1ecfa0b3f173113.png">
            <a:extLst>
              <a:ext uri="{FF2B5EF4-FFF2-40B4-BE49-F238E27FC236}">
                <a16:creationId xmlns:a16="http://schemas.microsoft.com/office/drawing/2014/main" id="{1DE1589D-102D-4F94-96BF-0205AEC16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3" t="50476" r="-2048" b="20777"/>
          <a:stretch/>
        </p:blipFill>
        <p:spPr bwMode="auto">
          <a:xfrm>
            <a:off x="7003473" y="1180895"/>
            <a:ext cx="3214254" cy="305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9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>
            <a:extLst>
              <a:ext uri="{FF2B5EF4-FFF2-40B4-BE49-F238E27FC236}">
                <a16:creationId xmlns:a16="http://schemas.microsoft.com/office/drawing/2014/main" id="{2ACE56A1-9E1E-4B53-838C-6E8822F2915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679"/>
            <a:ext cx="12192000" cy="1092200"/>
            <a:chOff x="0" y="0"/>
            <a:chExt cx="12192000" cy="1092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A28D-9E50-48AA-868F-B509BF3225AE}"/>
                </a:ext>
              </a:extLst>
            </p:cNvPr>
            <p:cNvSpPr/>
            <p:nvPr/>
          </p:nvSpPr>
          <p:spPr>
            <a:xfrm>
              <a:off x="0" y="0"/>
              <a:ext cx="12192000" cy="1092200"/>
            </a:xfrm>
            <a:prstGeom prst="rect">
              <a:avLst/>
            </a:prstGeom>
            <a:solidFill>
              <a:srgbClr val="8F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42" name="Picture 2">
              <a:extLst>
                <a:ext uri="{FF2B5EF4-FFF2-40B4-BE49-F238E27FC236}">
                  <a16:creationId xmlns:a16="http://schemas.microsoft.com/office/drawing/2014/main" id="{0E01279F-CEAF-4205-B311-139C89C7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1" y="93388"/>
              <a:ext cx="3214254" cy="90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CEBF-05FF-4433-8128-451080B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by Ben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71A-E6D9-4222-90D0-0634044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8837-8F58-4624-85E5-2B7D166C1243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1B150A-5366-4A78-8397-CE204F55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44" y="1989000"/>
            <a:ext cx="10065756" cy="41291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7707A2-569B-47CA-8351-303EC29FAA98}"/>
              </a:ext>
            </a:extLst>
          </p:cNvPr>
          <p:cNvSpPr txBox="1"/>
          <p:nvPr/>
        </p:nvSpPr>
        <p:spPr>
          <a:xfrm>
            <a:off x="288371" y="1336025"/>
            <a:ext cx="450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追溯网络发展</a:t>
            </a:r>
          </a:p>
        </p:txBody>
      </p:sp>
    </p:spTree>
    <p:extLst>
      <p:ext uri="{BB962C8B-B14F-4D97-AF65-F5344CB8AC3E}">
        <p14:creationId xmlns:p14="http://schemas.microsoft.com/office/powerpoint/2010/main" val="394959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457</Words>
  <Application>Microsoft Office PowerPoint</Application>
  <PresentationFormat>宽屏</PresentationFormat>
  <Paragraphs>106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xie jianhui</cp:lastModifiedBy>
  <cp:revision>138</cp:revision>
  <dcterms:created xsi:type="dcterms:W3CDTF">2012-07-28T05:39:45Z</dcterms:created>
  <dcterms:modified xsi:type="dcterms:W3CDTF">2019-10-11T10:54:13Z</dcterms:modified>
</cp:coreProperties>
</file>