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2" r:id="rId2"/>
    <p:sldId id="272" r:id="rId3"/>
    <p:sldId id="265" r:id="rId4"/>
    <p:sldId id="274" r:id="rId5"/>
    <p:sldId id="266" r:id="rId6"/>
    <p:sldId id="273" r:id="rId7"/>
    <p:sldId id="282" r:id="rId8"/>
    <p:sldId id="275" r:id="rId9"/>
    <p:sldId id="276" r:id="rId10"/>
    <p:sldId id="284" r:id="rId11"/>
    <p:sldId id="286" r:id="rId12"/>
    <p:sldId id="287" r:id="rId13"/>
    <p:sldId id="288" r:id="rId14"/>
    <p:sldId id="281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E7F924-190F-4FD9-9522-703E683DD0AF}">
          <p14:sldIdLst>
            <p14:sldId id="262"/>
            <p14:sldId id="272"/>
            <p14:sldId id="265"/>
            <p14:sldId id="274"/>
            <p14:sldId id="266"/>
            <p14:sldId id="273"/>
            <p14:sldId id="282"/>
            <p14:sldId id="275"/>
            <p14:sldId id="276"/>
            <p14:sldId id="284"/>
            <p14:sldId id="286"/>
            <p14:sldId id="287"/>
            <p14:sldId id="288"/>
            <p14:sldId id="281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8D0011"/>
    <a:srgbClr val="8D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5" autoAdjust="0"/>
  </p:normalViewPr>
  <p:slideViewPr>
    <p:cSldViewPr snapToGrid="0">
      <p:cViewPr varScale="1">
        <p:scale>
          <a:sx n="85" d="100"/>
          <a:sy n="85" d="100"/>
        </p:scale>
        <p:origin x="15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DF00-570D-4664-AD13-FAB0D76B5F46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14AEA-34C2-4B0C-A87A-B21528CCB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5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96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95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5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2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71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9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20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93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43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14AEA-34C2-4B0C-A87A-B21528CCB1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EF66F8-B41E-4A43-8E29-D01B4CEED788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AC504B-1157-4922-9FBC-23B5D74CC7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38A34B-5ACC-4BBC-9AB7-5D840895F334}"/>
              </a:ext>
            </a:extLst>
          </p:cNvPr>
          <p:cNvSpPr/>
          <p:nvPr userDrawn="1"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26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8C821-CD35-473F-8ECE-0F937977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3EF66F8-B41E-4A43-8E29-D01B4CEED788}" type="datetimeFigureOut">
              <a:rPr lang="zh-CN" altLang="en-US" smtClean="0"/>
              <a:pPr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23654-957C-48C8-B355-F1EB8BE4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6F5AF5-E6E6-43B7-9463-68A02F71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8A0382-D580-4341-B1BF-357180A0C01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EE0AA3-97C5-4E7C-BFA9-883528967A4F}"/>
              </a:ext>
            </a:extLst>
          </p:cNvPr>
          <p:cNvCxnSpPr/>
          <p:nvPr userDrawn="1"/>
        </p:nvCxnSpPr>
        <p:spPr>
          <a:xfrm>
            <a:off x="0" y="665018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72FBF8-7884-4C89-993B-E35EAC8E0EB9}"/>
              </a:ext>
            </a:extLst>
          </p:cNvPr>
          <p:cNvSpPr/>
          <p:nvPr userDrawn="1"/>
        </p:nvSpPr>
        <p:spPr>
          <a:xfrm>
            <a:off x="0" y="128015"/>
            <a:ext cx="45719" cy="5370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4C27275B-802E-4E75-8541-3F8F770577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805" y="79268"/>
            <a:ext cx="2260023" cy="585748"/>
          </a:xfrm>
        </p:spPr>
        <p:txBody>
          <a:bodyPr anchor="ctr">
            <a:normAutofit/>
          </a:bodyPr>
          <a:lstStyle>
            <a:lvl1pPr marL="0" indent="0" algn="l">
              <a:buNone/>
              <a:defRPr sz="3800" baseline="0"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1138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4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9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1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66F8-B41E-4A43-8E29-D01B4CEED788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A0382-D580-4341-B1BF-357180A0C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1216689" y="2659559"/>
            <a:ext cx="6710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Kernel Trick</a:t>
            </a:r>
            <a:endParaRPr lang="en-US" altLang="zh-CN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altLang="zh-CN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Reproducing Kernel Hilbert Space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54480D-16A5-4EF0-A8F6-DC529875B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17756"/>
            <a:ext cx="9144008" cy="114522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7150E4-2990-4B13-87F2-D302E59A7B4E}"/>
              </a:ext>
            </a:extLst>
          </p:cNvPr>
          <p:cNvSpPr/>
          <p:nvPr/>
        </p:nvSpPr>
        <p:spPr>
          <a:xfrm>
            <a:off x="-8" y="6649375"/>
            <a:ext cx="9144008" cy="209534"/>
          </a:xfrm>
          <a:prstGeom prst="rect">
            <a:avLst/>
          </a:prstGeom>
          <a:solidFill>
            <a:srgbClr val="8D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38D755-D236-4F5B-A602-48086D4E52A8}"/>
              </a:ext>
            </a:extLst>
          </p:cNvPr>
          <p:cNvSpPr txBox="1"/>
          <p:nvPr/>
        </p:nvSpPr>
        <p:spPr>
          <a:xfrm>
            <a:off x="3918611" y="4745652"/>
            <a:ext cx="1306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Faker</a:t>
            </a:r>
          </a:p>
          <a:p>
            <a:pPr algn="ctr"/>
            <a:r>
              <a:rPr lang="en-US" altLang="zh-CN" dirty="0"/>
              <a:t>2019.11.01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81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61AE74-7DB7-43B4-937C-F1E126B5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65" y="826180"/>
            <a:ext cx="6819048" cy="2428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AA7325-B0A9-4E40-8026-F8E025DE8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87" y="3254751"/>
            <a:ext cx="6828571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7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Apply in </a:t>
            </a:r>
            <a:r>
              <a:rPr lang="en-US" altLang="zh-CN" sz="3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Svm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C463C1-A15F-477B-825A-0B1BD060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52" y="4609648"/>
            <a:ext cx="6438095" cy="12285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1BE998-3012-4970-A3CE-1BA58526B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99" y="1725520"/>
            <a:ext cx="5800000" cy="1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1BC021-6ACE-4796-AE35-B377780C7661}"/>
              </a:ext>
            </a:extLst>
          </p:cNvPr>
          <p:cNvSpPr txBox="1"/>
          <p:nvPr/>
        </p:nvSpPr>
        <p:spPr>
          <a:xfrm>
            <a:off x="948267" y="11740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映射前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D74BE-9A74-4E0D-8319-3E6C5F045698}"/>
              </a:ext>
            </a:extLst>
          </p:cNvPr>
          <p:cNvSpPr txBox="1"/>
          <p:nvPr/>
        </p:nvSpPr>
        <p:spPr>
          <a:xfrm>
            <a:off x="1140178" y="396240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映射后</a:t>
            </a:r>
          </a:p>
        </p:txBody>
      </p:sp>
    </p:spTree>
    <p:extLst>
      <p:ext uri="{BB962C8B-B14F-4D97-AF65-F5344CB8AC3E}">
        <p14:creationId xmlns:p14="http://schemas.microsoft.com/office/powerpoint/2010/main" val="215134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Apply in </a:t>
            </a:r>
            <a:r>
              <a:rPr lang="en-US" altLang="zh-CN" sz="3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Svm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9D69A2-1391-4D2D-91AD-8E822CA7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6161"/>
            <a:ext cx="9144000" cy="28530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7DE186A-70D0-4EFB-8A76-FA9555D12AEC}"/>
              </a:ext>
            </a:extLst>
          </p:cNvPr>
          <p:cNvSpPr/>
          <p:nvPr/>
        </p:nvSpPr>
        <p:spPr>
          <a:xfrm>
            <a:off x="399767" y="3801358"/>
            <a:ext cx="2745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"/>
              </a:rPr>
              <a:t>The constraints changes to: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10C98F-2B9D-43FE-BE64-206CA1183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05" y="4408746"/>
            <a:ext cx="5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Apply in </a:t>
            </a:r>
            <a:r>
              <a:rPr lang="en-US" altLang="zh-CN" sz="3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Svm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CA7632-C38E-4242-B77F-4634D988E341}"/>
              </a:ext>
            </a:extLst>
          </p:cNvPr>
          <p:cNvSpPr/>
          <p:nvPr/>
        </p:nvSpPr>
        <p:spPr>
          <a:xfrm>
            <a:off x="756356" y="3725881"/>
            <a:ext cx="8207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"/>
              </a:rPr>
              <a:t>What we need to do is determining a kernel function and solve for </a:t>
            </a:r>
            <a:r>
              <a:rPr lang="en-US" altLang="zh-CN" b="1" i="1" dirty="0">
                <a:solidFill>
                  <a:srgbClr val="000000"/>
                </a:solidFill>
                <a:latin typeface="KaTeX_Math"/>
              </a:rPr>
              <a:t>α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KaTeX_Math"/>
              </a:rPr>
              <a:t>β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0​,</a:t>
            </a:r>
            <a:r>
              <a:rPr lang="en-US" altLang="zh-CN" i="1" dirty="0">
                <a:solidFill>
                  <a:srgbClr val="000000"/>
                </a:solidFill>
                <a:latin typeface="KaTeX_Math"/>
              </a:rPr>
              <a:t>ξi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​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. We do not need to actually construct the feature space.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D382D-CD58-4021-819C-D6A6E857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524" y="1742803"/>
            <a:ext cx="5180952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54E1EA-97BF-43E4-B99F-D8E82253C69B}"/>
              </a:ext>
            </a:extLst>
          </p:cNvPr>
          <p:cNvSpPr txBox="1"/>
          <p:nvPr/>
        </p:nvSpPr>
        <p:spPr>
          <a:xfrm>
            <a:off x="1456885" y="2967335"/>
            <a:ext cx="623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C00000"/>
                </a:solidFill>
              </a:rPr>
              <a:t>Thanks For listening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7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254E1EA-97BF-43E4-B99F-D8E82253C69B}"/>
              </a:ext>
            </a:extLst>
          </p:cNvPr>
          <p:cNvSpPr txBox="1"/>
          <p:nvPr/>
        </p:nvSpPr>
        <p:spPr>
          <a:xfrm>
            <a:off x="1456885" y="2967335"/>
            <a:ext cx="6230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C00000"/>
                </a:solidFill>
              </a:rPr>
              <a:t>discuss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05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imgsa.baidu.com/forum/w%3D580/sign=5be8253a41c2d562f208d0e5d71090f3/6a7e00f531adcbef94d9f55ca2af2edda1cc9fdd.jpg">
            <a:extLst>
              <a:ext uri="{FF2B5EF4-FFF2-40B4-BE49-F238E27FC236}">
                <a16:creationId xmlns:a16="http://schemas.microsoft.com/office/drawing/2014/main" id="{4F61756E-F09A-49BD-BED9-C38DF7B1E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07" y="2522008"/>
            <a:ext cx="41052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7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矩阵回顾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405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Eigen Decomposition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altLang="zh-CN" dirty="0"/>
              <a:t>For a real symmetric matrix </a:t>
            </a:r>
            <a:r>
              <a:rPr lang="en-US" altLang="zh-CN" b="1" dirty="0"/>
              <a:t>A</a:t>
            </a:r>
            <a:r>
              <a:rPr lang="en-US" altLang="zh-CN" dirty="0"/>
              <a:t> , there exists real number </a:t>
            </a:r>
            <a:r>
              <a:rPr lang="en-US" altLang="zh-CN" i="1" dirty="0"/>
              <a:t>λ</a:t>
            </a:r>
            <a:r>
              <a:rPr lang="en-US" altLang="zh-CN" dirty="0"/>
              <a:t> and vector </a:t>
            </a:r>
            <a:r>
              <a:rPr lang="en-US" altLang="zh-CN" b="1" dirty="0"/>
              <a:t>x</a:t>
            </a:r>
            <a:r>
              <a:rPr lang="en-US" altLang="zh-CN" dirty="0"/>
              <a:t> so that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altLang="zh-CN" b="1" dirty="0"/>
              <a:t>                                                         Ax</a:t>
            </a:r>
            <a:r>
              <a:rPr lang="en-US" altLang="zh-CN" dirty="0"/>
              <a:t>=</a:t>
            </a:r>
            <a:r>
              <a:rPr lang="el-GR" altLang="zh-CN" i="1" dirty="0"/>
              <a:t>λ</a:t>
            </a:r>
            <a:r>
              <a:rPr lang="en-US" altLang="zh-CN" b="1" dirty="0"/>
              <a:t>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Then </a:t>
            </a:r>
            <a:r>
              <a:rPr lang="el-GR" altLang="zh-CN" i="1" dirty="0"/>
              <a:t>λ</a:t>
            </a:r>
            <a:r>
              <a:rPr lang="el-GR" altLang="zh-CN" dirty="0"/>
              <a:t> </a:t>
            </a:r>
            <a:r>
              <a:rPr lang="en-US" altLang="zh-CN" dirty="0"/>
              <a:t>is an eigenvalue of </a:t>
            </a:r>
            <a:r>
              <a:rPr lang="en-US" altLang="zh-CN" b="1" dirty="0"/>
              <a:t>A</a:t>
            </a:r>
            <a:r>
              <a:rPr lang="en-US" altLang="zh-CN" dirty="0"/>
              <a:t> and </a:t>
            </a:r>
            <a:r>
              <a:rPr lang="en-US" altLang="zh-CN" b="1" dirty="0"/>
              <a:t>x</a:t>
            </a:r>
            <a:r>
              <a:rPr lang="en-US" altLang="zh-CN" dirty="0"/>
              <a:t> is the corresponding eigenvector. If </a:t>
            </a:r>
            <a:r>
              <a:rPr lang="en-US" altLang="zh-CN" b="1" dirty="0"/>
              <a:t>A</a:t>
            </a:r>
            <a:r>
              <a:rPr lang="en-US" altLang="zh-CN" dirty="0"/>
              <a:t> has two different eigenvalues </a:t>
            </a:r>
            <a:r>
              <a:rPr lang="el-GR" altLang="zh-CN" i="1" dirty="0"/>
              <a:t>λ</a:t>
            </a:r>
            <a:r>
              <a:rPr lang="el-GR" altLang="zh-CN" dirty="0"/>
              <a:t>1​ </a:t>
            </a:r>
            <a:r>
              <a:rPr lang="en-US" altLang="zh-CN" dirty="0"/>
              <a:t>and </a:t>
            </a:r>
            <a:r>
              <a:rPr lang="el-GR" altLang="zh-CN" i="1" dirty="0"/>
              <a:t>λ</a:t>
            </a:r>
            <a:r>
              <a:rPr lang="el-GR" altLang="zh-CN" dirty="0"/>
              <a:t>2​ , </a:t>
            </a:r>
            <a:r>
              <a:rPr lang="el-GR" altLang="zh-CN" i="1" dirty="0"/>
              <a:t>λ</a:t>
            </a:r>
            <a:r>
              <a:rPr lang="el-GR" altLang="zh-CN" dirty="0"/>
              <a:t>1​</a:t>
            </a:r>
            <a:r>
              <a:rPr lang="en-US" altLang="zh-CN" dirty="0"/>
              <a:t>unequal to </a:t>
            </a:r>
            <a:r>
              <a:rPr lang="el-GR" altLang="zh-CN" i="1" dirty="0"/>
              <a:t>λ</a:t>
            </a:r>
            <a:r>
              <a:rPr lang="el-GR" altLang="zh-CN" dirty="0"/>
              <a:t>2​ , </a:t>
            </a:r>
            <a:r>
              <a:rPr lang="en-US" altLang="zh-CN" dirty="0"/>
              <a:t>with corresponding eigenvectors </a:t>
            </a:r>
            <a:r>
              <a:rPr lang="en-US" altLang="zh-CN" b="1" dirty="0"/>
              <a:t>x</a:t>
            </a:r>
            <a:r>
              <a:rPr lang="en-US" altLang="zh-CN" dirty="0"/>
              <a:t>1​ </a:t>
            </a:r>
            <a:r>
              <a:rPr lang="en-US" altLang="zh-CN" b="1" dirty="0"/>
              <a:t>x</a:t>
            </a:r>
            <a:r>
              <a:rPr lang="en-US" altLang="zh-CN" dirty="0"/>
              <a:t>2​ respectively</a:t>
            </a: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Since 2</a:t>
            </a:r>
            <a:r>
              <a:rPr lang="el-GR" altLang="zh-CN" i="1" dirty="0"/>
              <a:t>λ</a:t>
            </a:r>
            <a:r>
              <a:rPr lang="el-GR" altLang="zh-CN" dirty="0"/>
              <a:t>1​</a:t>
            </a:r>
            <a:r>
              <a:rPr lang="zh-CN" altLang="en-US" dirty="0"/>
              <a:t>≠</a:t>
            </a:r>
            <a:r>
              <a:rPr lang="el-GR" altLang="zh-CN" i="1" dirty="0"/>
              <a:t>λ</a:t>
            </a:r>
            <a:r>
              <a:rPr lang="el-GR" altLang="zh-CN" dirty="0"/>
              <a:t>2​ , </a:t>
            </a:r>
            <a:r>
              <a:rPr lang="en-US" altLang="zh-CN" dirty="0"/>
              <a:t>we have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32457-3E48-4B28-9AC6-AE30B63B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5" y="3922917"/>
            <a:ext cx="4247619" cy="4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51B717-6AB7-435C-AB68-4829D45F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256" y="4530200"/>
            <a:ext cx="904762" cy="3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矩阵回顾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8920D0-7FC8-4529-BCEC-09B951E57A79}"/>
              </a:ext>
            </a:extLst>
          </p:cNvPr>
          <p:cNvSpPr txBox="1"/>
          <p:nvPr/>
        </p:nvSpPr>
        <p:spPr>
          <a:xfrm>
            <a:off x="869244" y="1207911"/>
            <a:ext cx="7179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 </a:t>
            </a:r>
            <a:r>
              <a:rPr lang="en-US" altLang="zh-CN" b="1" dirty="0" err="1"/>
              <a:t>A</a:t>
            </a:r>
            <a:r>
              <a:rPr lang="en-US" altLang="zh-CN" dirty="0" err="1"/>
              <a:t>∈R</a:t>
            </a:r>
            <a:r>
              <a:rPr lang="en-US" altLang="zh-CN" i="1" dirty="0" err="1"/>
              <a:t>n</a:t>
            </a:r>
            <a:r>
              <a:rPr lang="en-US" altLang="zh-CN" dirty="0" err="1"/>
              <a:t>×</a:t>
            </a:r>
            <a:r>
              <a:rPr lang="en-US" altLang="zh-CN" i="1" dirty="0" err="1"/>
              <a:t>n</a:t>
            </a:r>
            <a:r>
              <a:rPr lang="en-US" altLang="zh-CN" dirty="0"/>
              <a:t> , we can find n eigenvalues a long with </a:t>
            </a:r>
            <a:r>
              <a:rPr lang="en-US" altLang="zh-CN" i="1" dirty="0"/>
              <a:t>n</a:t>
            </a:r>
            <a:r>
              <a:rPr lang="en-US" altLang="zh-CN" dirty="0"/>
              <a:t> orthogonal eigenvectors. As a result, </a:t>
            </a:r>
            <a:r>
              <a:rPr lang="en-US" altLang="zh-CN" b="1" dirty="0"/>
              <a:t>A</a:t>
            </a:r>
            <a:r>
              <a:rPr lang="en-US" altLang="zh-CN" dirty="0"/>
              <a:t> can be </a:t>
            </a:r>
            <a:r>
              <a:rPr lang="en-US" altLang="zh-CN" dirty="0" err="1"/>
              <a:t>decomposited</a:t>
            </a:r>
            <a:r>
              <a:rPr lang="en-US" altLang="zh-CN" dirty="0"/>
              <a:t> as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84BD345-0756-4D95-B62E-E54D2AC0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20" y="1912962"/>
            <a:ext cx="1752381" cy="39047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FABE817-6204-4510-AD9F-AD58DE7EE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5" y="2303438"/>
            <a:ext cx="7628571" cy="30190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CB1EEFE-29C3-4845-8FAD-5EB6E5547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288" y="5786158"/>
            <a:ext cx="3847619" cy="5238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56329C-4A3C-468A-9935-B92E4F3500DF}"/>
              </a:ext>
            </a:extLst>
          </p:cNvPr>
          <p:cNvSpPr txBox="1"/>
          <p:nvPr/>
        </p:nvSpPr>
        <p:spPr>
          <a:xfrm>
            <a:off x="1456267" y="5819240"/>
            <a:ext cx="88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Note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277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Kernel Function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4013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altLang="zh-CN" dirty="0"/>
              <a:t>A function 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 can be viewed as an infinite vector, then for a function with two independent variables 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dirty="0" err="1"/>
              <a:t>,</a:t>
            </a:r>
            <a:r>
              <a:rPr lang="en-US" altLang="zh-CN" b="1" dirty="0" err="1"/>
              <a:t>y</a:t>
            </a:r>
            <a:r>
              <a:rPr lang="en-US" altLang="zh-CN" dirty="0"/>
              <a:t>) , we can view it as an infinite matrix. Among them, if 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dirty="0" err="1"/>
              <a:t>,</a:t>
            </a:r>
            <a:r>
              <a:rPr lang="en-US" altLang="zh-CN" b="1" dirty="0" err="1"/>
              <a:t>y</a:t>
            </a:r>
            <a:r>
              <a:rPr lang="en-US" altLang="zh-CN" dirty="0"/>
              <a:t>)=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b="1" dirty="0" err="1"/>
              <a:t>y</a:t>
            </a:r>
            <a:r>
              <a:rPr lang="en-US" altLang="zh-CN" dirty="0" err="1"/>
              <a:t>,</a:t>
            </a:r>
            <a:r>
              <a:rPr lang="en-US" altLang="zh-CN" b="1" dirty="0" err="1"/>
              <a:t>x</a:t>
            </a:r>
            <a:r>
              <a:rPr lang="en-US" altLang="zh-CN" dirty="0"/>
              <a:t>) and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US" altLang="zh-CN" dirty="0"/>
              <a:t>                                   </a:t>
            </a:r>
            <a:r>
              <a:rPr lang="en-US" altLang="zh-CN" sz="2800" b="1" dirty="0"/>
              <a:t>∫∫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(x)</a:t>
            </a:r>
            <a:r>
              <a:rPr lang="en-US" altLang="zh-CN" sz="2800" b="1" i="1" dirty="0"/>
              <a:t>K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)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(y)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x</a:t>
            </a:r>
            <a:r>
              <a:rPr lang="en-US" altLang="zh-CN" sz="2800" b="1" i="1" dirty="0"/>
              <a:t>d</a:t>
            </a:r>
            <a:r>
              <a:rPr lang="en-US" altLang="zh-CN" sz="2800" b="1" dirty="0"/>
              <a:t>y≥0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for any function </a:t>
            </a:r>
            <a:r>
              <a:rPr lang="en-US" altLang="zh-CN" i="1" dirty="0"/>
              <a:t>f </a:t>
            </a:r>
            <a:r>
              <a:rPr lang="zh-CN" altLang="en-US" dirty="0"/>
              <a:t>就是上面的</a:t>
            </a:r>
            <a:r>
              <a:rPr lang="en-US" altLang="zh-CN" i="1" dirty="0"/>
              <a:t>f(x)</a:t>
            </a:r>
            <a:r>
              <a:rPr lang="zh-CN" altLang="en-US" dirty="0"/>
              <a:t>和</a:t>
            </a:r>
            <a:r>
              <a:rPr lang="en-US" altLang="zh-CN" i="1" dirty="0"/>
              <a:t>f(y)</a:t>
            </a:r>
          </a:p>
          <a:p>
            <a:pPr lvl="1">
              <a:lnSpc>
                <a:spcPct val="150000"/>
              </a:lnSpc>
            </a:pP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i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 then 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dirty="0" err="1"/>
              <a:t>,</a:t>
            </a:r>
            <a:r>
              <a:rPr lang="en-US" altLang="zh-CN" b="1" dirty="0" err="1"/>
              <a:t>y</a:t>
            </a:r>
            <a:r>
              <a:rPr lang="en-US" altLang="zh-CN" dirty="0"/>
              <a:t>) is symmetric and positive definite, in which case 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b="1" dirty="0" err="1"/>
              <a:t>x</a:t>
            </a:r>
            <a:r>
              <a:rPr lang="en-US" altLang="zh-CN" dirty="0" err="1"/>
              <a:t>,</a:t>
            </a:r>
            <a:r>
              <a:rPr lang="en-US" altLang="zh-CN" b="1" dirty="0" err="1"/>
              <a:t>y</a:t>
            </a:r>
            <a:r>
              <a:rPr lang="en-US" altLang="zh-CN" dirty="0"/>
              <a:t>) is a kernel function.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063757-6C8F-47B8-B555-CE9B1D827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5" y="4753774"/>
            <a:ext cx="5342857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1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5" y="0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Kernel Function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0CC75-9411-4D73-AC23-693D1E7D29E0}"/>
              </a:ext>
            </a:extLst>
          </p:cNvPr>
          <p:cNvSpPr txBox="1"/>
          <p:nvPr/>
        </p:nvSpPr>
        <p:spPr>
          <a:xfrm>
            <a:off x="925689" y="1128889"/>
            <a:ext cx="757484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Similar to matrix eigenvalue and eigenvector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there exists eigenvalue </a:t>
            </a:r>
            <a:r>
              <a:rPr lang="el-GR" altLang="zh-CN" i="1" dirty="0"/>
              <a:t>λ</a:t>
            </a:r>
            <a:r>
              <a:rPr lang="el-GR" altLang="zh-CN" dirty="0"/>
              <a:t> </a:t>
            </a:r>
            <a:r>
              <a:rPr lang="en-US" altLang="zh-CN" dirty="0"/>
              <a:t>and eigenfunction </a:t>
            </a:r>
            <a:r>
              <a:rPr lang="el-GR" altLang="zh-CN" i="1" dirty="0"/>
              <a:t>ψ</a:t>
            </a:r>
            <a:r>
              <a:rPr lang="el-GR" altLang="zh-CN" dirty="0"/>
              <a:t>(</a:t>
            </a:r>
            <a:r>
              <a:rPr lang="en-US" altLang="zh-CN" b="1" dirty="0"/>
              <a:t>x</a:t>
            </a:r>
            <a:r>
              <a:rPr lang="en-US" altLang="zh-CN" dirty="0"/>
              <a:t>) so that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∫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)</a:t>
            </a:r>
            <a:r>
              <a:rPr lang="el-GR" altLang="zh-CN" sz="2000" b="1" i="1" dirty="0"/>
              <a:t>ψ</a:t>
            </a:r>
            <a:r>
              <a:rPr lang="el-GR" altLang="zh-CN" sz="2000" b="1" dirty="0"/>
              <a:t>(</a:t>
            </a:r>
            <a:r>
              <a:rPr lang="en-US" altLang="zh-CN" sz="2000" b="1" dirty="0"/>
              <a:t>x)</a:t>
            </a:r>
            <a:r>
              <a:rPr lang="en-US" altLang="zh-CN" sz="2000" b="1" i="1" dirty="0"/>
              <a:t>d</a:t>
            </a:r>
            <a:r>
              <a:rPr lang="en-US" altLang="zh-CN" sz="2000" b="1" dirty="0"/>
              <a:t>x=</a:t>
            </a:r>
            <a:r>
              <a:rPr lang="el-GR" altLang="zh-CN" sz="2000" b="1" i="1" dirty="0"/>
              <a:t>λψ</a:t>
            </a:r>
            <a:r>
              <a:rPr lang="el-GR" altLang="zh-CN" sz="2000" b="1" dirty="0"/>
              <a:t>(</a:t>
            </a:r>
            <a:r>
              <a:rPr lang="en-US" altLang="zh-CN" sz="2000" b="1" dirty="0"/>
              <a:t>y)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773AA5-1C08-4D08-B9C5-C3F9280A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90" y="4363184"/>
            <a:ext cx="4247619" cy="457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7302E0-93A3-4A24-8F05-EDBC6DF2F6DD}"/>
              </a:ext>
            </a:extLst>
          </p:cNvPr>
          <p:cNvSpPr txBox="1"/>
          <p:nvPr/>
        </p:nvSpPr>
        <p:spPr>
          <a:xfrm>
            <a:off x="925689" y="3665294"/>
            <a:ext cx="803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根据前面提到下面的式子，证明一下不同特征值对应特征函数也是互相垂直？</a:t>
            </a:r>
          </a:p>
        </p:txBody>
      </p:sp>
    </p:spTree>
    <p:extLst>
      <p:ext uri="{BB962C8B-B14F-4D97-AF65-F5344CB8AC3E}">
        <p14:creationId xmlns:p14="http://schemas.microsoft.com/office/powerpoint/2010/main" val="11386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Kernel Function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8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Clr>
                <a:srgbClr val="C00000"/>
              </a:buClr>
              <a:buSzPct val="100000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answer</a:t>
            </a:r>
          </a:p>
          <a:p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16642-7A24-4AC8-B80F-5AC19B74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21" y="1241490"/>
            <a:ext cx="5428571" cy="14666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9165F0-B059-4D71-BA1F-1A936E5C58A9}"/>
              </a:ext>
            </a:extLst>
          </p:cNvPr>
          <p:cNvSpPr txBox="1"/>
          <p:nvPr/>
        </p:nvSpPr>
        <p:spPr>
          <a:xfrm>
            <a:off x="993422" y="3251200"/>
            <a:ext cx="232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Similar to matrix case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C68EA-F834-4177-B0D5-7FCD4253D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4" y="3990447"/>
            <a:ext cx="5497510" cy="2175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E8329D-7FC3-490B-AFEC-2510E54FC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692" y="5078282"/>
            <a:ext cx="3095238" cy="7428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0013D2-F313-408A-A93A-DFBAB06087B6}"/>
              </a:ext>
            </a:extLst>
          </p:cNvPr>
          <p:cNvSpPr/>
          <p:nvPr/>
        </p:nvSpPr>
        <p:spPr>
          <a:xfrm>
            <a:off x="2508982" y="262071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KaTeX_Main"/>
              </a:rPr>
              <a:t>Therefore    &lt;</a:t>
            </a:r>
            <a:r>
              <a:rPr lang="el-GR" altLang="zh-CN" i="1" dirty="0">
                <a:solidFill>
                  <a:srgbClr val="000000"/>
                </a:solidFill>
                <a:latin typeface="KaTeX_Math"/>
              </a:rPr>
              <a:t>ψ</a:t>
            </a:r>
            <a:r>
              <a:rPr lang="el-GR" altLang="zh-CN" dirty="0">
                <a:solidFill>
                  <a:srgbClr val="000000"/>
                </a:solidFill>
                <a:latin typeface="KaTeX_Main"/>
              </a:rPr>
              <a:t>1​,</a:t>
            </a:r>
            <a:r>
              <a:rPr lang="el-GR" altLang="zh-CN" i="1" dirty="0">
                <a:solidFill>
                  <a:srgbClr val="000000"/>
                </a:solidFill>
                <a:latin typeface="KaTeX_Math"/>
              </a:rPr>
              <a:t>ψ</a:t>
            </a:r>
            <a:r>
              <a:rPr lang="el-GR" altLang="zh-CN" dirty="0">
                <a:solidFill>
                  <a:srgbClr val="000000"/>
                </a:solidFill>
                <a:latin typeface="KaTeX_Main"/>
              </a:rPr>
              <a:t>2​&gt;=</a:t>
            </a:r>
            <a:r>
              <a:rPr lang="el-GR" altLang="zh-CN" dirty="0">
                <a:solidFill>
                  <a:srgbClr val="000000"/>
                </a:solidFill>
                <a:latin typeface="KaTeX_Size2"/>
              </a:rPr>
              <a:t>∫</a:t>
            </a:r>
            <a:r>
              <a:rPr lang="el-GR" altLang="zh-CN" i="1" dirty="0">
                <a:solidFill>
                  <a:srgbClr val="000000"/>
                </a:solidFill>
                <a:latin typeface="KaTeX_Math"/>
              </a:rPr>
              <a:t>ψ</a:t>
            </a:r>
            <a:r>
              <a:rPr lang="el-GR" altLang="zh-CN" dirty="0">
                <a:solidFill>
                  <a:srgbClr val="000000"/>
                </a:solidFill>
                <a:latin typeface="KaTeX_Main"/>
              </a:rPr>
              <a:t>1​(</a:t>
            </a:r>
            <a:r>
              <a:rPr lang="en-US" altLang="zh-CN" b="1" dirty="0">
                <a:solidFill>
                  <a:srgbClr val="000000"/>
                </a:solidFill>
                <a:latin typeface="KaTeX_Main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)</a:t>
            </a:r>
            <a:r>
              <a:rPr lang="el-GR" altLang="zh-CN" i="1" dirty="0">
                <a:solidFill>
                  <a:srgbClr val="000000"/>
                </a:solidFill>
                <a:latin typeface="KaTeX_Math"/>
              </a:rPr>
              <a:t>ψ</a:t>
            </a:r>
            <a:r>
              <a:rPr lang="el-GR" altLang="zh-CN" dirty="0">
                <a:solidFill>
                  <a:srgbClr val="000000"/>
                </a:solidFill>
                <a:latin typeface="KaTeX_Main"/>
              </a:rPr>
              <a:t>2​(</a:t>
            </a:r>
            <a:r>
              <a:rPr lang="en-US" altLang="zh-CN" b="1" dirty="0">
                <a:solidFill>
                  <a:srgbClr val="000000"/>
                </a:solidFill>
                <a:latin typeface="KaTeX_Main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KaTeX_Math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KaTeX_Main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=0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33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406029" y="59591"/>
            <a:ext cx="624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8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zh-CN" sz="3200" dirty="0"/>
              <a:t>Reproducing Kernel Hilbert Space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4FB202-18A0-459F-A06C-DF5A2595CC29}"/>
              </a:ext>
            </a:extLst>
          </p:cNvPr>
          <p:cNvSpPr txBox="1"/>
          <p:nvPr/>
        </p:nvSpPr>
        <p:spPr>
          <a:xfrm>
            <a:off x="221942" y="843379"/>
            <a:ext cx="7581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Treat                       as a set of orthogonal basis and construct a Hilbert space H . Any function or vector in the space can be represented as the linear combination of the basis. Suppose</a:t>
            </a:r>
          </a:p>
          <a:p>
            <a:r>
              <a:rPr lang="en-US" altLang="zh-CN" dirty="0"/>
              <a:t>​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B45971-849C-4854-8C7A-2BF1E865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47" y="843379"/>
            <a:ext cx="1114286" cy="371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6E8BC5-5F67-4779-95CF-CF04AE51C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92" y="1920707"/>
            <a:ext cx="2095238" cy="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A7505B6-6D9B-4A7B-AA7A-D66C97F9CB59}"/>
              </a:ext>
            </a:extLst>
          </p:cNvPr>
          <p:cNvSpPr txBox="1"/>
          <p:nvPr/>
        </p:nvSpPr>
        <p:spPr>
          <a:xfrm>
            <a:off x="406029" y="305966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既然是向量，当然可以写成向量形式。。。。。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C61345-84FD-47AA-8871-C86AB6498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128" y="3765865"/>
            <a:ext cx="2419048" cy="77142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C23F76-B6A8-4E8E-8551-D0EEDBF59531}"/>
              </a:ext>
            </a:extLst>
          </p:cNvPr>
          <p:cNvSpPr txBox="1"/>
          <p:nvPr/>
        </p:nvSpPr>
        <p:spPr>
          <a:xfrm>
            <a:off x="406029" y="4537294"/>
            <a:ext cx="53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在假设有另外一个向量</a:t>
            </a:r>
            <a:r>
              <a:rPr lang="en-US" altLang="zh-CN" dirty="0"/>
              <a:t>g</a:t>
            </a:r>
            <a:r>
              <a:rPr lang="zh-CN" altLang="en-US" dirty="0"/>
              <a:t>，两个向量的内积就是：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855B32-D884-45E2-BAB8-67F89643F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461" y="5271764"/>
            <a:ext cx="2352381" cy="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3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>
                <a:latin typeface="Cambria Math" panose="02040503050406030204" pitchFamily="18" charset="0"/>
                <a:ea typeface="Cambria Math" panose="02040503050406030204" pitchFamily="18" charset="0"/>
              </a:rPr>
              <a:t>Gradient exploding &amp; vanish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E774A4-5160-453C-A20B-F421DE4B5A71}"/>
              </a:ext>
            </a:extLst>
          </p:cNvPr>
          <p:cNvSpPr txBox="1"/>
          <p:nvPr/>
        </p:nvSpPr>
        <p:spPr>
          <a:xfrm>
            <a:off x="594804" y="1219200"/>
            <a:ext cx="7363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we fix one parameter of the kernel function to be </a:t>
            </a:r>
            <a:r>
              <a:rPr lang="en-US" altLang="zh-CN" b="1" dirty="0"/>
              <a:t>x</a:t>
            </a:r>
            <a:r>
              <a:rPr lang="en-US" altLang="zh-CN" dirty="0"/>
              <a:t> then we can regard it </a:t>
            </a:r>
          </a:p>
          <a:p>
            <a:r>
              <a:rPr lang="en-US" altLang="zh-CN" dirty="0"/>
              <a:t>as a function with one parameter or as an infinite vector. Then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045BA-4949-4957-9183-1E3399C1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14" y="1972998"/>
            <a:ext cx="3171429" cy="9047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7A5380-820D-48CF-A807-A4FFEB259AF2}"/>
              </a:ext>
            </a:extLst>
          </p:cNvPr>
          <p:cNvSpPr txBox="1"/>
          <p:nvPr/>
        </p:nvSpPr>
        <p:spPr>
          <a:xfrm>
            <a:off x="682907" y="31483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向量形式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DC0E20-0A6C-49BA-B898-0C80E37FE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285" y="2971075"/>
            <a:ext cx="4371429" cy="72381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E8B1392-15A5-4252-B55F-2C98585D4492}"/>
              </a:ext>
            </a:extLst>
          </p:cNvPr>
          <p:cNvSpPr/>
          <p:nvPr/>
        </p:nvSpPr>
        <p:spPr>
          <a:xfrm>
            <a:off x="682907" y="3964371"/>
            <a:ext cx="7275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"/>
              </a:rPr>
              <a:t>This is the </a:t>
            </a:r>
            <a:r>
              <a:rPr lang="en-US" altLang="zh-CN" i="1" dirty="0">
                <a:solidFill>
                  <a:srgbClr val="000000"/>
                </a:solidFill>
                <a:latin typeface="Gill Sans"/>
              </a:rPr>
              <a:t>reproducing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property, thus </a:t>
            </a:r>
            <a:r>
              <a:rPr lang="en-US" altLang="zh-CN" dirty="0">
                <a:solidFill>
                  <a:srgbClr val="000000"/>
                </a:solidFill>
                <a:latin typeface="KaTeX_Caligraphic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is called reproducing kernel Hilbert space (RKHS)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11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D3643-41CA-4FAA-960A-1B3D8AFA3102}"/>
              </a:ext>
            </a:extLst>
          </p:cNvPr>
          <p:cNvSpPr txBox="1"/>
          <p:nvPr/>
        </p:nvSpPr>
        <p:spPr>
          <a:xfrm>
            <a:off x="594804" y="-17756"/>
            <a:ext cx="6249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" dirty="0">
                <a:latin typeface="Cambria Math" panose="02040503050406030204" pitchFamily="18" charset="0"/>
                <a:ea typeface="Cambria Math" panose="02040503050406030204" pitchFamily="18" charset="0"/>
              </a:rPr>
              <a:t>空间映射</a:t>
            </a:r>
            <a:endParaRPr lang="en-US" altLang="zh-CN" sz="3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9F76CE-7E66-4A00-B2C5-CFFA0A39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81" y="1566417"/>
            <a:ext cx="4895238" cy="6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7F18F8-19EB-4FAE-9DB3-D88706E376DA}"/>
              </a:ext>
            </a:extLst>
          </p:cNvPr>
          <p:cNvSpPr txBox="1"/>
          <p:nvPr/>
        </p:nvSpPr>
        <p:spPr>
          <a:xfrm>
            <a:off x="624167" y="1088021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我们将</a:t>
            </a:r>
            <a:r>
              <a:rPr lang="en-US" altLang="zh-CN" dirty="0"/>
              <a:t>x</a:t>
            </a:r>
            <a:r>
              <a:rPr lang="zh-CN" altLang="en-US" dirty="0"/>
              <a:t>的映射表示为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D674D2-9AF3-4498-B65E-655471EE8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351" y="2829000"/>
            <a:ext cx="5657143" cy="6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C5432D-C1DA-4236-8CFF-6E8B02C209DE}"/>
              </a:ext>
            </a:extLst>
          </p:cNvPr>
          <p:cNvSpPr txBox="1"/>
          <p:nvPr/>
        </p:nvSpPr>
        <p:spPr>
          <a:xfrm>
            <a:off x="868101" y="23644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就有如下关系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B439B-0CFF-4B7C-A7C5-C47E561E997F}"/>
              </a:ext>
            </a:extLst>
          </p:cNvPr>
          <p:cNvSpPr/>
          <p:nvPr/>
        </p:nvSpPr>
        <p:spPr>
          <a:xfrm>
            <a:off x="775504" y="4015653"/>
            <a:ext cx="80328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ill Sans"/>
              </a:rPr>
              <a:t>As a result, we do not need to actually know what is the mapping, where is the feature space, or what is the basis of the feature space. For a symmetric positive-definite function </a:t>
            </a:r>
            <a:r>
              <a:rPr lang="en-US" altLang="zh-CN" dirty="0">
                <a:solidFill>
                  <a:srgbClr val="000000"/>
                </a:solidFill>
                <a:latin typeface="KaTeX_Main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KaTeX_Math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, there must exist at least one mapping </a:t>
            </a:r>
            <a:r>
              <a:rPr lang="en-US" altLang="zh-CN" b="1" dirty="0">
                <a:solidFill>
                  <a:srgbClr val="000000"/>
                </a:solidFill>
                <a:latin typeface="KaTeX_Main"/>
              </a:rPr>
              <a:t>Φ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and one feature space </a:t>
            </a:r>
            <a:r>
              <a:rPr lang="en-US" altLang="zh-CN" dirty="0">
                <a:solidFill>
                  <a:srgbClr val="000000"/>
                </a:solidFill>
                <a:latin typeface="KaTeX_Caligraphic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Gill Sans"/>
              </a:rPr>
              <a:t> so that</a:t>
            </a:r>
          </a:p>
          <a:p>
            <a:pPr algn="ctr"/>
            <a:r>
              <a:rPr lang="en-US" altLang="zh-CN" i="1" dirty="0">
                <a:solidFill>
                  <a:srgbClr val="000000"/>
                </a:solidFill>
                <a:latin typeface="KaTeX_Main"/>
              </a:rPr>
              <a:t>&lt;Φ(x),Φ(y)&gt;=</a:t>
            </a:r>
            <a:r>
              <a:rPr lang="en-US" altLang="zh-CN" i="1" dirty="0">
                <a:solidFill>
                  <a:srgbClr val="000000"/>
                </a:solidFill>
                <a:latin typeface="KaTeX_Math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KaTeX_Main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KaTeX_Main"/>
              </a:rPr>
              <a:t>x,y</a:t>
            </a:r>
            <a:r>
              <a:rPr lang="en-US" altLang="zh-CN" i="1" dirty="0">
                <a:solidFill>
                  <a:srgbClr val="000000"/>
                </a:solidFill>
                <a:latin typeface="KaTeX_Main"/>
              </a:rPr>
              <a:t>)</a:t>
            </a:r>
            <a:endParaRPr lang="en-US" altLang="zh-CN" i="1" dirty="0">
              <a:solidFill>
                <a:srgbClr val="000000"/>
              </a:solidFill>
              <a:effectLst/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8271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字体">
      <a:majorFont>
        <a:latin typeface="Cambria Math"/>
        <a:ea typeface="微软雅黑"/>
        <a:cs typeface=""/>
      </a:majorFont>
      <a:minorFont>
        <a:latin typeface="Cambria Math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1758</TotalTime>
  <Words>226</Words>
  <Application>Microsoft Office PowerPoint</Application>
  <PresentationFormat>全屏显示(4:3)</PresentationFormat>
  <Paragraphs>70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Gill Sans</vt:lpstr>
      <vt:lpstr>KaTeX_Caligraphic</vt:lpstr>
      <vt:lpstr>KaTeX_Main</vt:lpstr>
      <vt:lpstr>KaTeX_Math</vt:lpstr>
      <vt:lpstr>KaTeX_Size2</vt:lpstr>
      <vt:lpstr>等线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应鸿 张</dc:creator>
  <cp:lastModifiedBy>faker</cp:lastModifiedBy>
  <cp:revision>357</cp:revision>
  <dcterms:created xsi:type="dcterms:W3CDTF">2019-10-10T07:13:03Z</dcterms:created>
  <dcterms:modified xsi:type="dcterms:W3CDTF">2019-11-01T02:36:57Z</dcterms:modified>
</cp:coreProperties>
</file>