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7" r:id="rId10"/>
    <p:sldId id="268" r:id="rId11"/>
    <p:sldId id="269" r:id="rId12"/>
    <p:sldId id="270" r:id="rId13"/>
    <p:sldId id="272" r:id="rId14"/>
    <p:sldId id="273" r:id="rId15"/>
    <p:sldId id="266" r:id="rId16"/>
    <p:sldId id="263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FE7F924-190F-4FD9-9522-703E683DD0AF}">
          <p14:sldIdLst>
            <p14:sldId id="256"/>
            <p14:sldId id="257"/>
            <p14:sldId id="258"/>
            <p14:sldId id="259"/>
            <p14:sldId id="260"/>
            <p14:sldId id="262"/>
            <p14:sldId id="264"/>
            <p14:sldId id="261"/>
            <p14:sldId id="267"/>
            <p14:sldId id="268"/>
            <p14:sldId id="269"/>
            <p14:sldId id="270"/>
            <p14:sldId id="272"/>
            <p14:sldId id="273"/>
            <p14:sldId id="266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8D0011"/>
    <a:srgbClr val="8D0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5" autoAdjust="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0DF00-570D-4664-AD13-FAB0D76B5F46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4AEA-34C2-4B0C-A87A-B21528CCB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5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6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86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4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840-09E6-46A8-BA97-0CCF7D25B8A1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5C79BD-87BB-44DE-9441-7B6943E6E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-17756"/>
            <a:ext cx="9144008" cy="11452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5D554D5-5D72-4ED9-BE00-365F1CF330BA}"/>
              </a:ext>
            </a:extLst>
          </p:cNvPr>
          <p:cNvSpPr/>
          <p:nvPr userDrawn="1"/>
        </p:nvSpPr>
        <p:spPr>
          <a:xfrm>
            <a:off x="-8" y="6649375"/>
            <a:ext cx="9144008" cy="209534"/>
          </a:xfrm>
          <a:prstGeom prst="rect">
            <a:avLst/>
          </a:prstGeom>
          <a:solidFill>
            <a:srgbClr val="8D0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42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4786-AB13-45E8-8428-C820044DFD49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0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F3FD-9930-423A-8DA7-954C02F51D67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48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68C821-CD35-473F-8ECE-0F937977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62457A-EA26-4827-B8A9-28135372467F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E23654-957C-48C8-B355-F1EB8BE4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6F5AF5-E6E6-43B7-9463-68A02F71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8A0382-D580-4341-B1BF-357180A0C0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8EE0AA3-97C5-4E7C-BFA9-883528967A4F}"/>
              </a:ext>
            </a:extLst>
          </p:cNvPr>
          <p:cNvCxnSpPr/>
          <p:nvPr userDrawn="1"/>
        </p:nvCxnSpPr>
        <p:spPr>
          <a:xfrm>
            <a:off x="0" y="665018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72FBF8-7884-4C89-993B-E35EAC8E0EB9}"/>
              </a:ext>
            </a:extLst>
          </p:cNvPr>
          <p:cNvSpPr/>
          <p:nvPr userDrawn="1"/>
        </p:nvSpPr>
        <p:spPr>
          <a:xfrm>
            <a:off x="0" y="128015"/>
            <a:ext cx="45719" cy="5370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4C27275B-802E-4E75-8541-3F8F770577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4805" y="79268"/>
            <a:ext cx="2260023" cy="585748"/>
          </a:xfrm>
        </p:spPr>
        <p:txBody>
          <a:bodyPr anchor="ctr">
            <a:normAutofit/>
          </a:bodyPr>
          <a:lstStyle>
            <a:lvl1pPr marL="0" indent="0" algn="l">
              <a:buNone/>
              <a:defRPr sz="3800" baseline="0"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Details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E35FD1F-F746-4CAF-9DB8-9765616061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0193" y="912739"/>
            <a:ext cx="8583613" cy="1731962"/>
          </a:xfrm>
        </p:spPr>
        <p:txBody>
          <a:bodyPr>
            <a:normAutofit/>
          </a:bodyPr>
          <a:lstStyle>
            <a:lvl1pPr marL="285750" indent="-285750">
              <a:buFont typeface="Wingdings" panose="05000000000000000000" pitchFamily="2" charset="2"/>
              <a:buChar char="l"/>
              <a:defRPr sz="1800"/>
            </a:lvl1pPr>
          </a:lstStyle>
          <a:p>
            <a:pPr lvl="0"/>
            <a:r>
              <a:rPr lang="zh-CN" altLang="en-US"/>
              <a:t>这里标题</a:t>
            </a:r>
          </a:p>
        </p:txBody>
      </p:sp>
    </p:spTree>
    <p:extLst>
      <p:ext uri="{BB962C8B-B14F-4D97-AF65-F5344CB8AC3E}">
        <p14:creationId xmlns:p14="http://schemas.microsoft.com/office/powerpoint/2010/main" val="303620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D895-D56A-44B1-963B-E96BE67312DB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7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C828-0B00-44B1-9AEB-03A702F5862E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3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D026-AAF1-40FF-90E9-B24436528895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1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31F-29CB-4414-A234-F3C63B5A26F4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65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03D5-C6FA-403D-9E20-3CDFA2E655B5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D0A6-0E9C-4C42-830F-DF98F51412C8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9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BFEC-7C46-454C-A8D8-C18D5F2A9187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9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5027-367C-444F-B9BC-6723FD6E8621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E6EEA-55F0-472C-A173-4D4A098F7D98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0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h.github.io/posts/2015-08-Understanding-LSTMs/" TargetMode="External"/><Relationship Id="rId3" Type="http://schemas.openxmlformats.org/officeDocument/2006/relationships/hyperlink" Target="https://pytorch.org/cppdocs/api/classtorch_1_1nn_1_1_l_s_t_m.html" TargetMode="External"/><Relationship Id="rId7" Type="http://schemas.openxmlformats.org/officeDocument/2006/relationships/hyperlink" Target="http://people.idsia.ch/~juergen/" TargetMode="External"/><Relationship Id="rId2" Type="http://schemas.openxmlformats.org/officeDocument/2006/relationships/hyperlink" Target="https://pytorch.org/tutorials/beginner/nlp/sequence_models_tutorial.html#lstm-s-in-pytorch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mitpressjournals.org/doi/abs/10.1162/neco.1997.9.8.1735" TargetMode="External"/><Relationship Id="rId5" Type="http://schemas.openxmlformats.org/officeDocument/2006/relationships/hyperlink" Target="https://www.researchgate.net/publication/13853244_Long_Short-term_Memory" TargetMode="External"/><Relationship Id="rId4" Type="http://schemas.openxmlformats.org/officeDocument/2006/relationships/hyperlink" Target="https://zhuanlan.zhihu.com/p/76770655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image" Target="../media/image13.tmp"/><Relationship Id="rId7" Type="http://schemas.openxmlformats.org/officeDocument/2006/relationships/image" Target="../media/image17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10" Type="http://schemas.openxmlformats.org/officeDocument/2006/relationships/image" Target="../media/image7.tmp"/><Relationship Id="rId4" Type="http://schemas.openxmlformats.org/officeDocument/2006/relationships/image" Target="../media/image14.tmp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B643EA-14C9-4E8D-913C-50DB9B9FCEFF}"/>
              </a:ext>
            </a:extLst>
          </p:cNvPr>
          <p:cNvSpPr txBox="1"/>
          <p:nvPr/>
        </p:nvSpPr>
        <p:spPr>
          <a:xfrm>
            <a:off x="1216694" y="2705725"/>
            <a:ext cx="67106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to understand LSTM</a:t>
            </a:r>
            <a:endParaRPr lang="en-US" altLang="zh-CN" sz="400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CN" sz="200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Instructor: Mr.Zhang</a:t>
            </a:r>
          </a:p>
          <a:p>
            <a:pPr algn="ctr"/>
            <a:r>
              <a:rPr lang="en-US" altLang="zh-CN" sz="2000">
                <a:solidFill>
                  <a:srgbClr val="C00000"/>
                </a:solidFill>
                <a:latin typeface="Cambria Math" panose="02040503050406030204" pitchFamily="18" charset="0"/>
              </a:rPr>
              <a:t>1</a:t>
            </a:r>
            <a:r>
              <a:rPr lang="en-US" altLang="zh-CN" sz="2000" baseline="30000">
                <a:solidFill>
                  <a:srgbClr val="C00000"/>
                </a:solidFill>
                <a:latin typeface="Cambria Math" panose="02040503050406030204" pitchFamily="18" charset="0"/>
              </a:rPr>
              <a:t>st</a:t>
            </a:r>
            <a:r>
              <a:rPr lang="en-US" altLang="zh-CN" sz="2000">
                <a:solidFill>
                  <a:srgbClr val="C00000"/>
                </a:solidFill>
                <a:latin typeface="Cambria Math" panose="02040503050406030204" pitchFamily="18" charset="0"/>
              </a:rPr>
              <a:t>, November, 2019</a:t>
            </a:r>
            <a:endParaRPr lang="zh-CN" altLang="en-US" sz="200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5D9F-BB84-4034-B8BC-A0975B3F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6533-3CCB-4432-B55A-D7EEFD5027EC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84F31-02C8-43D3-A641-178FE73C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24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458A2C-C3F3-4840-A079-CB80A7D3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457A-EA26-4827-B8A9-28135372467F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2E3BD0-462D-4B9E-A710-FA08D861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AFCC5-1ECD-439B-8ECA-22C3100287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805" y="79268"/>
            <a:ext cx="2698811" cy="585748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LSTM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201E03-47F0-4B84-8D01-BE018D1729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193" y="912739"/>
            <a:ext cx="8583613" cy="3845692"/>
          </a:xfrm>
        </p:spPr>
        <p:txBody>
          <a:bodyPr>
            <a:normAutofit/>
          </a:bodyPr>
          <a:lstStyle/>
          <a:p>
            <a:r>
              <a:rPr lang="zh-CN" altLang="en-US" sz="1600"/>
              <a:t>第三步：忘掉旧情，搞上新欢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遗忘</a:t>
            </a:r>
            <a:r>
              <a:rPr lang="en-US" altLang="zh-CN" sz="1600"/>
              <a:t>C</a:t>
            </a:r>
            <a:r>
              <a:rPr lang="en-US" altLang="zh-CN" sz="1600" baseline="-25000"/>
              <a:t>t-1</a:t>
            </a:r>
            <a:r>
              <a:rPr lang="zh-CN" altLang="en-US" sz="1600"/>
              <a:t>中没用的信息，加上</a:t>
            </a:r>
            <a:r>
              <a:rPr lang="en-US" altLang="zh-CN" sz="1600"/>
              <a:t>~Ct</a:t>
            </a:r>
            <a:r>
              <a:rPr lang="zh-CN" altLang="en-US" sz="1600"/>
              <a:t>有用的信息，形成新的</a:t>
            </a:r>
            <a:r>
              <a:rPr lang="en-US" altLang="zh-CN" sz="1600"/>
              <a:t>cell 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丢弃旧代词的性别信息并添加新的信息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直观理解：放弃建辉，留下小延，得到新的</a:t>
            </a:r>
            <a:r>
              <a:rPr lang="en-US" altLang="zh-CN" sz="1600"/>
              <a:t>state</a:t>
            </a:r>
            <a:endParaRPr lang="zh-CN" altLang="en-US" sz="160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4237C37-931C-490B-A3D4-40C79607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2936"/>
            <a:ext cx="914400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49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5FD0E0-339B-405B-AA75-15970C0A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457A-EA26-4827-B8A9-28135372467F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65C3F4-EAE5-4043-A0C3-4F8AE823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22C8A7-A47B-4678-AB01-C932557955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LSTM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7D8C5A-B046-4069-B0E3-70605B7AEF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1600"/>
              <a:t>第四步：决定当前输出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当看到一个主语时，可能预测下一个是动词，输出动词相关的信息，比如主语是单数复数，这一步是处理我们确定要输出的部分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Prevent network</a:t>
            </a:r>
            <a:r>
              <a:rPr lang="zh-CN" altLang="en-US" sz="1600"/>
              <a:t> </a:t>
            </a:r>
            <a:r>
              <a:rPr lang="en-US" altLang="zh-CN" sz="1600"/>
              <a:t>attempts at storing long-time-lag from perturbing activations representing easily learnable short-time lag memories.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有短时记忆的功能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直观理解：“小延”：单数，外号</a:t>
            </a:r>
            <a:endParaRPr lang="en-US" altLang="zh-CN" sz="160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32C5CA8-E026-446D-8CF2-4D61EB6DE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" y="3429000"/>
            <a:ext cx="914400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C7439C-CC22-4C5A-9835-104FA0557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331" y="3888949"/>
            <a:ext cx="3917019" cy="571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FF58AC-C4F2-4B5B-AA1E-8D0D73D23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96" y="3296993"/>
            <a:ext cx="2979678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2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5FD0E0-339B-405B-AA75-15970C0A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457A-EA26-4827-B8A9-28135372467F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65C3F4-EAE5-4043-A0C3-4F8AE823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22C8A7-A47B-4678-AB01-C932557955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LSTM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7D8C5A-B046-4069-B0E3-70605B7AEF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创新之处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遗忘门：选择性记忆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输入门：选择性保留当前的新信息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输出门：确定输出的内容，同时也是一个短时记忆单元，确保网络有短时记忆功能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CEC</a:t>
            </a:r>
            <a:r>
              <a:rPr lang="zh-CN" altLang="en-US" sz="1600"/>
              <a:t>：解决梯度问题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7BB656-A2A9-4EA3-9C68-279BBE2F74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98"/>
          <a:stretch/>
        </p:blipFill>
        <p:spPr>
          <a:xfrm>
            <a:off x="4092996" y="2185067"/>
            <a:ext cx="4278254" cy="1913416"/>
          </a:xfrm>
          <a:prstGeom prst="rect">
            <a:avLst/>
          </a:prstGeom>
        </p:spPr>
      </p:pic>
      <p:pic>
        <p:nvPicPr>
          <p:cNvPr id="8" name="Picture 4" descr="A LSTM neural network.">
            <a:extLst>
              <a:ext uri="{FF2B5EF4-FFF2-40B4-BE49-F238E27FC236}">
                <a16:creationId xmlns:a16="http://schemas.microsoft.com/office/drawing/2014/main" id="{274CF074-A9EA-4056-85FC-822CF1CD1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78" y="4213300"/>
            <a:ext cx="5704239" cy="21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占位符 4">
            <a:extLst>
              <a:ext uri="{FF2B5EF4-FFF2-40B4-BE49-F238E27FC236}">
                <a16:creationId xmlns:a16="http://schemas.microsoft.com/office/drawing/2014/main" id="{0AC75AE6-4664-49E4-8F6E-CCF1FC4A3646}"/>
              </a:ext>
            </a:extLst>
          </p:cNvPr>
          <p:cNvSpPr txBox="1">
            <a:spLocks/>
          </p:cNvSpPr>
          <p:nvPr/>
        </p:nvSpPr>
        <p:spPr>
          <a:xfrm>
            <a:off x="280193" y="2481338"/>
            <a:ext cx="8583613" cy="173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问题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为什么要用三个门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为什么要用</a:t>
            </a:r>
            <a:r>
              <a:rPr lang="en-US" altLang="zh-CN" sz="1600"/>
              <a:t>tanh</a:t>
            </a:r>
            <a:r>
              <a:rPr lang="zh-CN" altLang="en-US" sz="1600"/>
              <a:t>和</a:t>
            </a:r>
            <a:r>
              <a:rPr lang="en-US" altLang="zh-CN" sz="1600"/>
              <a:t>sigmoid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不用</a:t>
            </a:r>
            <a:r>
              <a:rPr lang="en-US" altLang="zh-CN" sz="1600"/>
              <a:t>ReLU</a:t>
            </a:r>
            <a:r>
              <a:rPr lang="zh-CN" altLang="en-US" sz="1600"/>
              <a:t>？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梯度爆炸解决方法：</a:t>
            </a:r>
            <a:r>
              <a:rPr lang="en-US" altLang="zh-CN" sz="1600"/>
              <a:t>Gradient clipping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59834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14D083-50BB-425C-B73B-C8D91B8F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457A-EA26-4827-B8A9-28135372467F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D0BE501-F319-487F-8195-C1B5B915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6A95D-B79C-45CA-A126-D296AD213E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/>
              <a:t>Experiments</a:t>
            </a:r>
            <a:endParaRPr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A80DCBC-7529-4F3F-BA94-0ED0C9EAD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14921"/>
              </p:ext>
            </p:extLst>
          </p:nvPr>
        </p:nvGraphicFramePr>
        <p:xfrm>
          <a:off x="1108136" y="757807"/>
          <a:ext cx="6927729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89">
                  <a:extLst>
                    <a:ext uri="{9D8B030D-6E8A-4147-A177-3AD203B41FA5}">
                      <a16:colId xmlns:a16="http://schemas.microsoft.com/office/drawing/2014/main" val="3325739233"/>
                    </a:ext>
                  </a:extLst>
                </a:gridCol>
                <a:gridCol w="4066497">
                  <a:extLst>
                    <a:ext uri="{9D8B030D-6E8A-4147-A177-3AD203B41FA5}">
                      <a16:colId xmlns:a16="http://schemas.microsoft.com/office/drawing/2014/main" val="1782322744"/>
                    </a:ext>
                  </a:extLst>
                </a:gridCol>
                <a:gridCol w="2309243">
                  <a:extLst>
                    <a:ext uri="{9D8B030D-6E8A-4147-A177-3AD203B41FA5}">
                      <a16:colId xmlns:a16="http://schemas.microsoft.com/office/drawing/2014/main" val="544530055"/>
                    </a:ext>
                  </a:extLst>
                </a:gridCol>
              </a:tblGrid>
              <a:tr h="531859">
                <a:tc>
                  <a:txBody>
                    <a:bodyPr/>
                    <a:lstStyle/>
                    <a:p>
                      <a:r>
                        <a:rPr lang="zh-CN" altLang="en-US" sz="1600"/>
                        <a:t>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28653"/>
                  </a:ext>
                </a:extLst>
              </a:tr>
              <a:tr h="531859">
                <a:tc>
                  <a:txBody>
                    <a:bodyPr/>
                    <a:lstStyle/>
                    <a:p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focuses on a standard benchmark test for recurrent nets: the embedded Reber grammar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training sequences</a:t>
                      </a:r>
                    </a:p>
                    <a:p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short time lags</a:t>
                      </a:r>
                    </a:p>
                    <a:p>
                      <a:r>
                        <a:rPr lang="zh-CN" altLang="en-US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比较与其他</a:t>
                      </a:r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RNN</a:t>
                      </a:r>
                      <a:r>
                        <a:rPr lang="zh-CN" altLang="en-US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的效果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30041"/>
                  </a:ext>
                </a:extLst>
              </a:tr>
              <a:tr h="531859">
                <a:tc>
                  <a:txBody>
                    <a:bodyPr/>
                    <a:lstStyle/>
                    <a:p>
                      <a:r>
                        <a:rPr lang="en-US" altLang="zh-CN" sz="1600"/>
                        <a:t>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Noise-free and noisy sequences involving numerous input symbols distracting from the f-ew important ones.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546775"/>
                  </a:ext>
                </a:extLst>
              </a:tr>
              <a:tr h="531859">
                <a:tc>
                  <a:txBody>
                    <a:bodyPr/>
                    <a:lstStyle/>
                    <a:p>
                      <a:r>
                        <a:rPr lang="en-US" altLang="zh-CN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Experiment 3 addresses long-time-lag probl-ems with noise and signal on the same input line.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89276"/>
                  </a:ext>
                </a:extLst>
              </a:tr>
              <a:tr h="531859">
                <a:tc>
                  <a:txBody>
                    <a:bodyPr/>
                    <a:lstStyle/>
                    <a:p>
                      <a:r>
                        <a:rPr lang="en-US" altLang="zh-CN" sz="1600"/>
                        <a:t>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involve distributed, continuous-valued input representations and require learning to stor-e precise, real values for very long time periods.</a:t>
                      </a:r>
                      <a:endParaRPr lang="zh-CN" altLang="en-US" sz="16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altLang="zh-C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48189"/>
                  </a:ext>
                </a:extLst>
              </a:tr>
              <a:tr h="531859">
                <a:tc>
                  <a:txBody>
                    <a:bodyPr/>
                    <a:lstStyle/>
                    <a:p>
                      <a:r>
                        <a:rPr lang="en-US" altLang="zh-CN" sz="1600"/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607761"/>
                  </a:ext>
                </a:extLst>
              </a:tr>
              <a:tr h="531859">
                <a:tc>
                  <a:txBody>
                    <a:bodyPr/>
                    <a:lstStyle/>
                    <a:p>
                      <a:r>
                        <a:rPr lang="en-US" altLang="zh-CN"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Experiment 6 involves tasks of a different co-mplex type that also has not been solved by other recurrent net algorithms.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挑战当时最强数据集！</a:t>
                      </a:r>
                      <a:endParaRPr lang="en-US" altLang="zh-C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921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99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6A8E32-4C54-4984-9E6B-06897F09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457A-EA26-4827-B8A9-28135372467F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DFFE05-E03D-46DF-90B6-314B3B34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A064C-1D76-4C22-9FF5-0DBFBBBAA2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213A33B-8DB4-4186-A98C-ECC368D86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01276"/>
            <a:ext cx="3457660" cy="34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4D105DF-ACE1-4B55-B1CA-8B4631301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17" y="990053"/>
            <a:ext cx="4179148" cy="327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41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458A2C-C3F3-4840-A079-CB80A7D3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457A-EA26-4827-B8A9-28135372467F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2E3BD0-462D-4B9E-A710-FA08D861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AFCC5-1ECD-439B-8ECA-22C3100287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805" y="79268"/>
            <a:ext cx="2698811" cy="58574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/>
              <a:t>下一期可能内容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201E03-47F0-4B84-8D01-BE018D1729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193" y="912739"/>
            <a:ext cx="8583613" cy="3845692"/>
          </a:xfrm>
        </p:spPr>
        <p:txBody>
          <a:bodyPr>
            <a:normAutofit/>
          </a:bodyPr>
          <a:lstStyle/>
          <a:p>
            <a:r>
              <a:rPr lang="en-US" altLang="zh-CN" sz="1600"/>
              <a:t>CTC</a:t>
            </a:r>
            <a:r>
              <a:rPr lang="zh-CN" altLang="en-US" sz="1600"/>
              <a:t>：</a:t>
            </a:r>
            <a:r>
              <a:rPr lang="en-US" altLang="zh-CN" sz="1600"/>
              <a:t>Connectionist Temporal Classification</a:t>
            </a:r>
          </a:p>
          <a:p>
            <a:r>
              <a:rPr lang="zh-CN" altLang="en-US" sz="1600"/>
              <a:t>端到端学习</a:t>
            </a:r>
            <a:endParaRPr lang="en-US" altLang="zh-CN" sz="1600"/>
          </a:p>
          <a:p>
            <a:r>
              <a:rPr lang="en-US" altLang="zh-CN" sz="1600"/>
              <a:t>LSTM</a:t>
            </a:r>
            <a:r>
              <a:rPr lang="zh-CN" altLang="en-US" sz="1600"/>
              <a:t>计算机视觉领域应用</a:t>
            </a:r>
            <a:endParaRPr lang="en-US" altLang="zh-CN" sz="1600"/>
          </a:p>
          <a:p>
            <a:r>
              <a:rPr lang="zh-CN" altLang="en-US" sz="1600"/>
              <a:t>讲讲大牛实验室创新制度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250688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458A2C-C3F3-4840-A079-CB80A7D3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457A-EA26-4827-B8A9-28135372467F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2E3BD0-462D-4B9E-A710-FA08D861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AFCC5-1ECD-439B-8ECA-22C3100287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Reference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201E03-47F0-4B84-8D01-BE018D1729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193" y="912739"/>
            <a:ext cx="8583613" cy="3845692"/>
          </a:xfrm>
        </p:spPr>
        <p:txBody>
          <a:bodyPr/>
          <a:lstStyle/>
          <a:p>
            <a:r>
              <a:rPr lang="en-US" altLang="zh-CN">
                <a:hlinkClick r:id="rId2"/>
              </a:rPr>
              <a:t>https://pytorch.org/tutorials/beginner/nlp/sequence_models_tutorial.html#lstm-s-in-pytorch</a:t>
            </a:r>
            <a:r>
              <a:rPr lang="en-US" altLang="zh-CN"/>
              <a:t>   Pytorch LSTM</a:t>
            </a:r>
          </a:p>
          <a:p>
            <a:r>
              <a:rPr lang="en-US" altLang="zh-CN"/>
              <a:t>LSTM</a:t>
            </a:r>
            <a:r>
              <a:rPr lang="zh-CN" altLang="en-US"/>
              <a:t>源码：</a:t>
            </a:r>
            <a:r>
              <a:rPr lang="en-US" altLang="zh-CN">
                <a:hlinkClick r:id="rId3"/>
              </a:rPr>
              <a:t>https://pytorch.org/cppdocs/api/classtorch_1_1nn_1_1_l_s_t_m.html</a:t>
            </a:r>
            <a:endParaRPr lang="en-US" altLang="zh-CN"/>
          </a:p>
          <a:p>
            <a:r>
              <a:rPr lang="en-US" altLang="zh-CN">
                <a:hlinkClick r:id="rId4"/>
              </a:rPr>
              <a:t>https://zhuanlan.zhihu.com/p/76770655</a:t>
            </a:r>
            <a:r>
              <a:rPr lang="en-US" altLang="zh-CN"/>
              <a:t> </a:t>
            </a:r>
            <a:r>
              <a:rPr lang="zh-CN" altLang="en-US"/>
              <a:t>他为啥不得图灵奖，太不公平了</a:t>
            </a:r>
            <a:endParaRPr lang="en-US" altLang="zh-CN">
              <a:hlinkClick r:id="rId5"/>
            </a:endParaRPr>
          </a:p>
          <a:p>
            <a:r>
              <a:rPr lang="en-US" altLang="zh-CN">
                <a:hlinkClick r:id="rId5"/>
              </a:rPr>
              <a:t>https://www.researchgate.net/publication/13853244_Long_Short-term_Memory</a:t>
            </a:r>
            <a:r>
              <a:rPr lang="en-US" altLang="zh-CN"/>
              <a:t> LSTM</a:t>
            </a:r>
            <a:r>
              <a:rPr lang="en-US" altLang="zh-CN">
                <a:hlinkClick r:id="rId6"/>
              </a:rPr>
              <a:t>https://www.mitpressjournals.org/doi/abs/10.1162/neco.1997.9.8.1735</a:t>
            </a:r>
            <a:endParaRPr lang="en-US" altLang="zh-CN"/>
          </a:p>
          <a:p>
            <a:r>
              <a:rPr lang="en-US" altLang="zh-CN">
                <a:hlinkClick r:id="rId7"/>
              </a:rPr>
              <a:t>Schmidhuber Homepage</a:t>
            </a:r>
            <a:endParaRPr lang="en-US" altLang="zh-CN"/>
          </a:p>
          <a:p>
            <a:r>
              <a:rPr lang="en-US" altLang="zh-CN">
                <a:hlinkClick r:id="rId8"/>
              </a:rPr>
              <a:t>https://colah.github.io/posts/2015-08-Understanding-LSTMs/</a:t>
            </a:r>
            <a:r>
              <a:rPr lang="en-US" altLang="zh-CN"/>
              <a:t> </a:t>
            </a:r>
            <a:r>
              <a:rPr lang="zh-CN" altLang="en-US"/>
              <a:t>强烈推荐，简单理解</a:t>
            </a:r>
            <a:r>
              <a:rPr lang="en-US" altLang="zh-CN"/>
              <a:t>LSTM</a:t>
            </a:r>
            <a:r>
              <a:rPr lang="zh-CN" altLang="en-US"/>
              <a:t>和</a:t>
            </a:r>
            <a:r>
              <a:rPr lang="en-US" altLang="zh-CN"/>
              <a:t>RNN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32CF74-AD50-4D20-98FF-B33BEB766D1D}"/>
              </a:ext>
            </a:extLst>
          </p:cNvPr>
          <p:cNvSpPr/>
          <p:nvPr/>
        </p:nvSpPr>
        <p:spPr>
          <a:xfrm>
            <a:off x="361653" y="3928936"/>
            <a:ext cx="6556382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/>
              <a:t>With conventional backpropagation through time (BPTT;Williams&amp;Zipser, 1992;Werbos, 1988)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/>
              <a:t>the temporal evolution of the backpropagated error exponentially depends on the size of the weights (Hochreiter, 1991</a:t>
            </a:r>
            <a:r>
              <a:rPr lang="zh-CN" altLang="en-US" sz="160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81989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458A2C-C3F3-4840-A079-CB80A7D3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457A-EA26-4827-B8A9-28135372467F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2E3BD0-462D-4B9E-A710-FA08D861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AFCC5-1ECD-439B-8ECA-22C3100287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Reference</a:t>
            </a:r>
            <a:endParaRPr lang="zh-CN" alt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6ACBB9D-BA1F-4C74-A6B5-DCC759E0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93202"/>
            <a:ext cx="68580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7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FD915-468C-4501-9D80-CF9C7F5556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805" y="79268"/>
            <a:ext cx="2698811" cy="585748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/>
              <a:t>你被</a:t>
            </a:r>
            <a:r>
              <a:rPr lang="en-US" altLang="zh-CN"/>
              <a:t>SchmidHuber</a:t>
            </a:r>
            <a:r>
              <a:rPr lang="zh-CN" altLang="en-US"/>
              <a:t>了！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6290D234-3D50-4AE1-9615-EEEB0BB8A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8881"/>
            <a:ext cx="4506062" cy="337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9AA0AAB1-DCB5-49A8-A47E-092C425E9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691" y="1046608"/>
            <a:ext cx="4796782" cy="359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schmidhuber vs goodfellow">
            <a:extLst>
              <a:ext uri="{FF2B5EF4-FFF2-40B4-BE49-F238E27FC236}">
                <a16:creationId xmlns:a16="http://schemas.microsoft.com/office/drawing/2014/main" id="{F0517248-A6BA-4ADA-B224-9F0C82DA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73" y="833114"/>
            <a:ext cx="6008085" cy="337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chmidhuber vs goodfellow">
            <a:extLst>
              <a:ext uri="{FF2B5EF4-FFF2-40B4-BE49-F238E27FC236}">
                <a16:creationId xmlns:a16="http://schemas.microsoft.com/office/drawing/2014/main" id="{C99E3FD6-DCC1-4F26-BD7C-6B9A23876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64" y="2339772"/>
            <a:ext cx="2317072" cy="231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ED792B-ED69-4F52-A54F-778F5CB59D7B}"/>
              </a:ext>
            </a:extLst>
          </p:cNvPr>
          <p:cNvSpPr txBox="1"/>
          <p:nvPr/>
        </p:nvSpPr>
        <p:spPr>
          <a:xfrm>
            <a:off x="594805" y="4755679"/>
            <a:ext cx="7510508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Goodfellow</a:t>
            </a:r>
            <a:r>
              <a:rPr lang="zh-CN" altLang="en-US"/>
              <a:t>第一次投稿</a:t>
            </a:r>
            <a:r>
              <a:rPr lang="en-US" altLang="zh-CN"/>
              <a:t>NIPS</a:t>
            </a:r>
            <a:r>
              <a:rPr lang="zh-CN" altLang="en-US"/>
              <a:t>，</a:t>
            </a:r>
            <a:r>
              <a:rPr lang="en-US" altLang="zh-CN"/>
              <a:t>Schmidhuber</a:t>
            </a:r>
            <a:r>
              <a:rPr lang="zh-CN" altLang="en-US"/>
              <a:t>是审稿人，直接拒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Goodfellow</a:t>
            </a:r>
            <a:r>
              <a:rPr lang="zh-CN" altLang="en-US"/>
              <a:t>后来在论文中加入与</a:t>
            </a:r>
            <a:r>
              <a:rPr lang="en-US" altLang="zh-CN"/>
              <a:t>PM</a:t>
            </a:r>
            <a:r>
              <a:rPr lang="zh-CN" altLang="en-US"/>
              <a:t>三点不同之处，</a:t>
            </a:r>
            <a:r>
              <a:rPr lang="en-US" altLang="zh-CN"/>
              <a:t>Schmidhuber</a:t>
            </a:r>
            <a:r>
              <a:rPr lang="zh-CN" altLang="en-US"/>
              <a:t>邮件吵架 </a:t>
            </a:r>
            <a:r>
              <a:rPr lang="en-US" altLang="zh-CN"/>
              <a:t>Predictability Minimization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NIPS</a:t>
            </a:r>
            <a:r>
              <a:rPr lang="zh-CN" altLang="en-US"/>
              <a:t>大会上</a:t>
            </a:r>
            <a:r>
              <a:rPr lang="en-US" altLang="zh-CN"/>
              <a:t>Schmidhuber</a:t>
            </a:r>
            <a:r>
              <a:rPr lang="zh-CN" altLang="en-US"/>
              <a:t>怒怼</a:t>
            </a:r>
            <a:r>
              <a:rPr lang="en-US" altLang="zh-CN"/>
              <a:t>Goodfellow</a:t>
            </a:r>
            <a:r>
              <a:rPr lang="zh-CN" altLang="en-US"/>
              <a:t>，啪啪啪打脸</a:t>
            </a:r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ADBFE770-46DC-4B45-A0B2-3330C43A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065B-8EC9-4237-A4C1-9CCE4B57ECBA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900389B-61A6-428C-B86F-6454D0E5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6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FD915-468C-4501-9D80-CF9C7F5556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/>
              <a:t>SchmidHuber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90DA3-1D0C-4F80-9AF6-2131DB91CF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193" y="912739"/>
            <a:ext cx="8583613" cy="2620422"/>
          </a:xfrm>
        </p:spPr>
        <p:txBody>
          <a:bodyPr>
            <a:normAutofit/>
          </a:bodyPr>
          <a:lstStyle/>
          <a:p>
            <a:r>
              <a:rPr lang="en-US" altLang="zh-CN" sz="1600"/>
              <a:t>Odd News Time</a:t>
            </a:r>
            <a:r>
              <a:rPr lang="zh-CN" altLang="en-US" sz="1600"/>
              <a:t>！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2018</a:t>
            </a:r>
            <a:r>
              <a:rPr lang="zh-CN" altLang="en-US" sz="1600"/>
              <a:t>年发表</a:t>
            </a:r>
            <a:r>
              <a:rPr lang="en-US" altLang="zh-CN" sz="1600"/>
              <a:t>One Big Net for Every Problem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IDSIA</a:t>
            </a:r>
            <a:r>
              <a:rPr lang="zh-CN" altLang="en-US" sz="1600"/>
              <a:t>实验室工作，每年给提契诺大学教一门课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过去几十年内的著名文章：</a:t>
            </a:r>
            <a:r>
              <a:rPr lang="en-US" altLang="zh-CN" sz="1600"/>
              <a:t>1986 Hinton</a:t>
            </a:r>
            <a:r>
              <a:rPr lang="zh-CN" altLang="en-US" sz="1600"/>
              <a:t>前馈算法 </a:t>
            </a:r>
            <a:r>
              <a:rPr lang="en-US" altLang="zh-CN" sz="1600"/>
              <a:t>1989 LeCun</a:t>
            </a:r>
            <a:r>
              <a:rPr lang="zh-CN" altLang="en-US" sz="1600"/>
              <a:t>卷积神经网络 </a:t>
            </a:r>
            <a:r>
              <a:rPr lang="en-US" altLang="zh-CN" sz="1600"/>
              <a:t>1997 LSTM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指责</a:t>
            </a:r>
            <a:r>
              <a:rPr lang="en-US" altLang="zh-CN" sz="1600"/>
              <a:t>Hinton,</a:t>
            </a:r>
            <a:r>
              <a:rPr lang="zh-CN" altLang="en-US" sz="1600"/>
              <a:t> </a:t>
            </a:r>
            <a:r>
              <a:rPr lang="en-US" altLang="zh-CN" sz="1600"/>
              <a:t>Lecun, Bengio</a:t>
            </a:r>
            <a:r>
              <a:rPr lang="zh-CN" altLang="en-US" sz="1600"/>
              <a:t>“大量互相引用”，却“没有提及该领域的先驱者”，称他们低估了施密德胡伯自己和其他早期机器学习先驱者的贡献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LSTM</a:t>
            </a:r>
            <a:r>
              <a:rPr lang="zh-CN" altLang="en-US" sz="1600"/>
              <a:t>是</a:t>
            </a:r>
            <a:r>
              <a:rPr lang="en-US" altLang="zh-CN" sz="1600"/>
              <a:t>Schmidhuber</a:t>
            </a:r>
            <a:r>
              <a:rPr lang="zh-CN" altLang="en-US" sz="1600"/>
              <a:t>，他的第一个弟子</a:t>
            </a:r>
            <a:r>
              <a:rPr lang="en-US" altLang="zh-CN" sz="1600"/>
              <a:t>Hochreiter</a:t>
            </a:r>
            <a:r>
              <a:rPr lang="zh-CN" altLang="en-US" sz="1600"/>
              <a:t>提出来的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还有一首歌叫</a:t>
            </a:r>
            <a:r>
              <a:rPr lang="en-US" altLang="zh-CN" sz="1600"/>
              <a:t>LSTM</a:t>
            </a:r>
            <a:r>
              <a:rPr lang="zh-CN" altLang="en-US" sz="1600"/>
              <a:t>之歌！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02EA2FD-F2AE-4FA6-A07E-40630935488C}"/>
              </a:ext>
            </a:extLst>
          </p:cNvPr>
          <p:cNvGrpSpPr/>
          <p:nvPr/>
        </p:nvGrpSpPr>
        <p:grpSpPr>
          <a:xfrm>
            <a:off x="1243648" y="3095012"/>
            <a:ext cx="3026846" cy="3102373"/>
            <a:chOff x="4836994" y="2101531"/>
            <a:chExt cx="3026846" cy="310237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315A552-3AB9-499B-B826-AF953E083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1309" y="2181373"/>
              <a:ext cx="3022531" cy="3022531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A26CD52-5034-4F7E-B618-646FF610388C}"/>
                </a:ext>
              </a:extLst>
            </p:cNvPr>
            <p:cNvSpPr/>
            <p:nvPr/>
          </p:nvSpPr>
          <p:spPr>
            <a:xfrm>
              <a:off x="5305652" y="2602468"/>
              <a:ext cx="20938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2A82D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63000+ after 2014</a:t>
              </a:r>
              <a:endParaRPr lang="zh-CN" altLang="en-US" b="1">
                <a:solidFill>
                  <a:srgbClr val="2A82DF"/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9DD8793-3878-4731-A627-47F880A40EB2}"/>
                </a:ext>
              </a:extLst>
            </p:cNvPr>
            <p:cNvSpPr/>
            <p:nvPr/>
          </p:nvSpPr>
          <p:spPr>
            <a:xfrm rot="18880018">
              <a:off x="4739095" y="2251252"/>
              <a:ext cx="6687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2A82DF"/>
                  </a:solidFill>
                  <a:latin typeface="Roboto" panose="02000000000000000000" pitchFamily="2" charset="0"/>
                  <a:cs typeface="Roboto" panose="02000000000000000000" pitchFamily="2" charset="0"/>
                </a:rPr>
                <a:t>56</a:t>
              </a:r>
              <a:r>
                <a:rPr lang="zh-CN" altLang="en-US" b="1">
                  <a:solidFill>
                    <a:srgbClr val="2A82DF"/>
                  </a:solidFill>
                  <a:latin typeface="Roboto" panose="02000000000000000000" pitchFamily="2" charset="0"/>
                  <a:cs typeface="Roboto" panose="02000000000000000000" pitchFamily="2" charset="0"/>
                </a:rPr>
                <a:t>岁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5AABED5-5BF9-4610-81F5-2665D5C255EF}"/>
                </a:ext>
              </a:extLst>
            </p:cNvPr>
            <p:cNvSpPr/>
            <p:nvPr/>
          </p:nvSpPr>
          <p:spPr>
            <a:xfrm>
              <a:off x="5244881" y="2145813"/>
              <a:ext cx="1217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2A82D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极端利己</a:t>
              </a:r>
              <a:endParaRPr lang="zh-CN" altLang="en-US" sz="2000" b="1">
                <a:solidFill>
                  <a:srgbClr val="2A82DF"/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FF554F2-77C6-40AD-B3AC-E959D3AD1C26}"/>
                </a:ext>
              </a:extLst>
            </p:cNvPr>
            <p:cNvSpPr/>
            <p:nvPr/>
          </p:nvSpPr>
          <p:spPr>
            <a:xfrm>
              <a:off x="6352573" y="2145813"/>
              <a:ext cx="1217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2A82D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狡猾奸诈</a:t>
              </a:r>
              <a:endParaRPr lang="zh-CN" altLang="en-US" sz="2000" b="1">
                <a:solidFill>
                  <a:srgbClr val="2A82DF"/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F06D0B6-572A-43FD-848E-A013C5B4942D}"/>
                </a:ext>
              </a:extLst>
            </p:cNvPr>
            <p:cNvSpPr/>
            <p:nvPr/>
          </p:nvSpPr>
          <p:spPr>
            <a:xfrm rot="16200000">
              <a:off x="4095926" y="3364872"/>
              <a:ext cx="1882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2A82D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Nnaisense</a:t>
              </a:r>
              <a:r>
                <a:rPr lang="zh-CN" altLang="en-US" sz="2000" b="1">
                  <a:solidFill>
                    <a:srgbClr val="2A82D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老板</a:t>
              </a:r>
              <a:endParaRPr lang="zh-CN" altLang="en-US" sz="2000" b="1">
                <a:solidFill>
                  <a:srgbClr val="2A82DF"/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B6DC5CC-EF3B-4F50-8314-2A6984D32D05}"/>
                </a:ext>
              </a:extLst>
            </p:cNvPr>
            <p:cNvSpPr/>
            <p:nvPr/>
          </p:nvSpPr>
          <p:spPr>
            <a:xfrm rot="5400000">
              <a:off x="6402516" y="3247878"/>
              <a:ext cx="25426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2A82D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DeepMind</a:t>
              </a:r>
              <a:r>
                <a:rPr lang="zh-CN" altLang="en-US" sz="1600" b="1">
                  <a:solidFill>
                    <a:srgbClr val="2A82D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联合创始人导师</a:t>
              </a:r>
              <a:endParaRPr lang="zh-CN" altLang="en-US" sz="1600" b="1">
                <a:solidFill>
                  <a:srgbClr val="2A82DF"/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9C42107-F18E-4B47-93CC-82A55D73A093}"/>
                </a:ext>
              </a:extLst>
            </p:cNvPr>
            <p:cNvSpPr/>
            <p:nvPr/>
          </p:nvSpPr>
          <p:spPr>
            <a:xfrm>
              <a:off x="4836994" y="4473450"/>
              <a:ext cx="296427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solidFill>
                    <a:srgbClr val="2A82D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人工智能复兴</a:t>
              </a:r>
              <a:endParaRPr lang="en-US" altLang="zh-CN" sz="3600" b="1">
                <a:solidFill>
                  <a:srgbClr val="2A82D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376E287-B753-4BE4-AC05-1E556C48F984}"/>
                </a:ext>
              </a:extLst>
            </p:cNvPr>
            <p:cNvSpPr/>
            <p:nvPr/>
          </p:nvSpPr>
          <p:spPr>
            <a:xfrm>
              <a:off x="6191721" y="2803553"/>
              <a:ext cx="9124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2A82D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AGI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37B5DBA7-7D48-4DBE-9414-722CBF2E3AD1}"/>
              </a:ext>
            </a:extLst>
          </p:cNvPr>
          <p:cNvSpPr/>
          <p:nvPr/>
        </p:nvSpPr>
        <p:spPr>
          <a:xfrm>
            <a:off x="5371734" y="3456721"/>
            <a:ext cx="33821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网友调侃：</a:t>
            </a:r>
            <a:endParaRPr lang="en-US" altLang="zh-CN"/>
          </a:p>
          <a:p>
            <a:r>
              <a:rPr lang="zh-CN" altLang="en-US"/>
              <a:t>关于这个问题</a:t>
            </a:r>
            <a:br>
              <a:rPr lang="zh-CN" altLang="en-US"/>
            </a:br>
            <a:r>
              <a:rPr lang="zh-CN" altLang="en-US"/>
              <a:t>我有一个好的想法</a:t>
            </a:r>
          </a:p>
          <a:p>
            <a:r>
              <a:rPr lang="zh-CN" altLang="en-US"/>
              <a:t>我没有理论</a:t>
            </a:r>
            <a:br>
              <a:rPr lang="zh-CN" altLang="en-US"/>
            </a:br>
            <a:r>
              <a:rPr lang="zh-CN" altLang="en-US"/>
              <a:t>也没有实验</a:t>
            </a:r>
            <a:br>
              <a:rPr lang="zh-CN" altLang="en-US"/>
            </a:br>
            <a:r>
              <a:rPr lang="zh-CN" altLang="en-US"/>
              <a:t>但</a:t>
            </a:r>
            <a:r>
              <a:rPr lang="en-US" altLang="zh-CN"/>
              <a:t>20</a:t>
            </a:r>
            <a:r>
              <a:rPr lang="zh-CN" altLang="en-US"/>
              <a:t>年后你会有个类似的</a:t>
            </a:r>
            <a:r>
              <a:rPr lang="en-US" altLang="zh-CN"/>
              <a:t>idea</a:t>
            </a:r>
          </a:p>
          <a:p>
            <a:r>
              <a:rPr lang="zh-CN" altLang="en-US"/>
              <a:t>如果你把你的模型调</a:t>
            </a:r>
            <a:r>
              <a:rPr lang="en-US" altLang="zh-CN"/>
              <a:t>work</a:t>
            </a:r>
            <a:br>
              <a:rPr lang="zh-CN" altLang="en-US"/>
            </a:br>
            <a:r>
              <a:rPr lang="zh-CN" altLang="en-US"/>
              <a:t>请不要忘记</a:t>
            </a:r>
            <a:r>
              <a:rPr lang="en-US" altLang="zh-CN"/>
              <a:t>cite</a:t>
            </a:r>
            <a:r>
              <a:rPr lang="zh-CN" altLang="en-US"/>
              <a:t>我</a:t>
            </a:r>
            <a:endParaRPr lang="en-US" altLang="zh-CN"/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D85619AE-7FD4-45C9-A863-96E21867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9D74-AC8E-4E87-B243-EA91D39ED279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09EC2136-3BCA-4D8C-88A5-50895A0D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92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B1338A5-4DE3-443F-8579-C4697A1453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背景 应用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68391-56FB-4BD3-A04B-AF6707A852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193" y="912739"/>
            <a:ext cx="8583613" cy="1306206"/>
          </a:xfrm>
        </p:spPr>
        <p:txBody>
          <a:bodyPr>
            <a:noAutofit/>
          </a:bodyPr>
          <a:lstStyle/>
          <a:p>
            <a:r>
              <a:rPr lang="zh-CN" altLang="en-US" sz="1600"/>
              <a:t>背景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BPTT</a:t>
            </a:r>
            <a:r>
              <a:rPr lang="zh-CN" altLang="en-US" sz="1600"/>
              <a:t>：</a:t>
            </a:r>
            <a:r>
              <a:rPr lang="en-US" altLang="zh-CN" sz="1600"/>
              <a:t>Backpropagation Through Time </a:t>
            </a:r>
            <a:r>
              <a:rPr lang="zh-CN" altLang="en-US" sz="1600"/>
              <a:t>基于时间的反向传播算法 存在梯度消失和爆炸问题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RNN</a:t>
            </a:r>
            <a:r>
              <a:rPr lang="zh-CN" altLang="en-US" sz="1600"/>
              <a:t>短期记忆，长期记忆效果不好</a:t>
            </a:r>
            <a:endParaRPr lang="en-US" altLang="zh-CN" sz="1600"/>
          </a:p>
          <a:p>
            <a:r>
              <a:rPr lang="zh-CN" altLang="en-US" sz="1600"/>
              <a:t>应用领域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是谷歌翻译和语音识别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苹果的</a:t>
            </a:r>
            <a:r>
              <a:rPr lang="en-US" altLang="zh-CN" sz="1600"/>
              <a:t>Sirih</a:t>
            </a:r>
            <a:r>
              <a:rPr lang="zh-CN" altLang="en-US" sz="1600"/>
              <a:t>和亚马逊的</a:t>
            </a:r>
            <a:r>
              <a:rPr lang="en-US" altLang="zh-CN" sz="1600"/>
              <a:t>Alexa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Facebook</a:t>
            </a:r>
            <a:r>
              <a:rPr lang="zh-CN" altLang="en-US" sz="1600"/>
              <a:t>一年用</a:t>
            </a:r>
            <a:r>
              <a:rPr lang="en-US" altLang="zh-CN" sz="1600"/>
              <a:t>LSTM</a:t>
            </a:r>
            <a:r>
              <a:rPr lang="zh-CN" altLang="en-US" sz="1600"/>
              <a:t>做</a:t>
            </a:r>
            <a:r>
              <a:rPr lang="en-US" altLang="zh-CN" sz="1600"/>
              <a:t>45</a:t>
            </a:r>
            <a:r>
              <a:rPr lang="zh-CN" altLang="en-US" sz="1600"/>
              <a:t>亿次自动翻译（</a:t>
            </a:r>
            <a:r>
              <a:rPr lang="en-US" altLang="zh-CN" sz="1600"/>
              <a:t>2017</a:t>
            </a:r>
            <a:r>
              <a:rPr lang="zh-CN" altLang="en-US" sz="1600"/>
              <a:t>）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sz="160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995D00-AD40-447D-841C-98514F94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C4F4-0027-4729-BFFB-32EEBD4B517A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932BA-D864-4142-B9D6-CA95636E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61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B1338A5-4DE3-443F-8579-C4697A1453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805" y="79268"/>
            <a:ext cx="4980372" cy="58574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/>
              <a:t>Gradient exploding &amp; vanishing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68391-56FB-4BD3-A04B-AF6707A852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193" y="912739"/>
            <a:ext cx="8583613" cy="1306206"/>
          </a:xfrm>
        </p:spPr>
        <p:txBody>
          <a:bodyPr>
            <a:noAutofit/>
          </a:bodyPr>
          <a:lstStyle/>
          <a:p>
            <a:r>
              <a:rPr lang="en-US" altLang="zh-CN" sz="1600"/>
              <a:t>RNN</a:t>
            </a:r>
            <a:r>
              <a:rPr lang="zh-CN" altLang="en-US" sz="1600"/>
              <a:t>梯度计算公式</a:t>
            </a:r>
            <a:endParaRPr lang="en-US" altLang="zh-CN" sz="1600"/>
          </a:p>
          <a:p>
            <a:pPr marL="457200" lvl="1" indent="0">
              <a:buNone/>
            </a:pPr>
            <a:endParaRPr lang="zh-CN" altLang="en-US" sz="160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995D00-AD40-447D-841C-98514F94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C4F4-0027-4729-BFFB-32EEBD4B517A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932BA-D864-4142-B9D6-CA95636E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980209-611D-4D83-8DDA-1FE6C2F083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17"/>
          <a:stretch/>
        </p:blipFill>
        <p:spPr>
          <a:xfrm>
            <a:off x="420141" y="1308627"/>
            <a:ext cx="8371280" cy="919461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3F7098B-A685-4100-800A-75C246410975}"/>
              </a:ext>
            </a:extLst>
          </p:cNvPr>
          <p:cNvGrpSpPr/>
          <p:nvPr/>
        </p:nvGrpSpPr>
        <p:grpSpPr>
          <a:xfrm>
            <a:off x="1417175" y="2341865"/>
            <a:ext cx="5830256" cy="3303235"/>
            <a:chOff x="869647" y="3374383"/>
            <a:chExt cx="5830256" cy="3303235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55673B3-F850-4EC1-8D59-6ECC0536D27E}"/>
                </a:ext>
              </a:extLst>
            </p:cNvPr>
            <p:cNvSpPr/>
            <p:nvPr/>
          </p:nvSpPr>
          <p:spPr>
            <a:xfrm>
              <a:off x="6100463" y="4300220"/>
              <a:ext cx="599440" cy="599440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S</a:t>
              </a:r>
              <a:r>
                <a:rPr lang="en-US" altLang="zh-CN" sz="1400" baseline="-25000">
                  <a:solidFill>
                    <a:schemeClr val="tx1"/>
                  </a:solidFill>
                </a:rPr>
                <a:t>t</a:t>
              </a:r>
              <a:endParaRPr lang="zh-CN" altLang="en-US" sz="1400" baseline="-2500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2C3EE10-A894-4F8F-BB76-85A8D50710B2}"/>
                </a:ext>
              </a:extLst>
            </p:cNvPr>
            <p:cNvSpPr/>
            <p:nvPr/>
          </p:nvSpPr>
          <p:spPr>
            <a:xfrm>
              <a:off x="2931529" y="4300220"/>
              <a:ext cx="599440" cy="59944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S</a:t>
              </a:r>
              <a:r>
                <a:rPr lang="en-US" altLang="zh-CN" sz="1400" baseline="-25000">
                  <a:solidFill>
                    <a:schemeClr val="tx1"/>
                  </a:solidFill>
                </a:rPr>
                <a:t>t-2</a:t>
              </a:r>
              <a:endParaRPr lang="zh-CN" altLang="en-US" sz="1400" baseline="-25000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68353B7-6F92-4A30-A605-22221FF129D5}"/>
                </a:ext>
              </a:extLst>
            </p:cNvPr>
            <p:cNvSpPr/>
            <p:nvPr/>
          </p:nvSpPr>
          <p:spPr>
            <a:xfrm>
              <a:off x="1346569" y="4300220"/>
              <a:ext cx="599440" cy="59944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S</a:t>
              </a:r>
              <a:r>
                <a:rPr lang="en-US" altLang="zh-CN" sz="1400" baseline="-25000">
                  <a:solidFill>
                    <a:schemeClr val="tx1"/>
                  </a:solidFill>
                </a:rPr>
                <a:t>t-3</a:t>
              </a:r>
              <a:endParaRPr lang="zh-CN" altLang="en-US" sz="1400" baseline="-2500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7947B48-635A-4276-B5AB-558C6CE64990}"/>
                </a:ext>
              </a:extLst>
            </p:cNvPr>
            <p:cNvSpPr/>
            <p:nvPr/>
          </p:nvSpPr>
          <p:spPr>
            <a:xfrm>
              <a:off x="4515996" y="4300220"/>
              <a:ext cx="599440" cy="59944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S</a:t>
              </a:r>
              <a:r>
                <a:rPr lang="en-US" altLang="zh-CN" sz="1400" baseline="-25000">
                  <a:solidFill>
                    <a:schemeClr val="tx1"/>
                  </a:solidFill>
                </a:rPr>
                <a:t>t-1</a:t>
              </a:r>
              <a:endParaRPr lang="zh-CN" altLang="en-US" sz="1400" baseline="-2500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E1B90E8-9D57-4A51-80D4-413177EDAE35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>
              <a:off x="6400183" y="4899660"/>
              <a:ext cx="0" cy="599441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DEF7221-15F1-4CDD-B959-CB8A08A1F15A}"/>
                </a:ext>
              </a:extLst>
            </p:cNvPr>
            <p:cNvCxnSpPr>
              <a:cxnSpLocks/>
              <a:stCxn id="18" idx="2"/>
              <a:endCxn id="9" idx="0"/>
            </p:cNvCxnSpPr>
            <p:nvPr/>
          </p:nvCxnSpPr>
          <p:spPr>
            <a:xfrm>
              <a:off x="6400179" y="3702033"/>
              <a:ext cx="4" cy="598187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59D64BE-E4FB-40A5-B677-B96515715B41}"/>
                </a:ext>
              </a:extLst>
            </p:cNvPr>
            <p:cNvCxnSpPr>
              <a:cxnSpLocks/>
              <a:stCxn id="9" idx="2"/>
              <a:endCxn id="12" idx="6"/>
            </p:cNvCxnSpPr>
            <p:nvPr/>
          </p:nvCxnSpPr>
          <p:spPr>
            <a:xfrm flipH="1">
              <a:off x="5115436" y="4599940"/>
              <a:ext cx="985027" cy="0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FB49CC3-42DA-4854-B7FB-C317FFF80DF9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 flipH="1">
              <a:off x="3530969" y="4599940"/>
              <a:ext cx="985027" cy="0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146F736-1C06-47E9-8EEA-7F906F7B3A29}"/>
                </a:ext>
              </a:extLst>
            </p:cNvPr>
            <p:cNvCxnSpPr>
              <a:cxnSpLocks/>
              <a:stCxn id="10" idx="2"/>
              <a:endCxn id="11" idx="6"/>
            </p:cNvCxnSpPr>
            <p:nvPr/>
          </p:nvCxnSpPr>
          <p:spPr>
            <a:xfrm flipH="1">
              <a:off x="1946009" y="4599940"/>
              <a:ext cx="985520" cy="0"/>
            </a:xfrm>
            <a:prstGeom prst="straightConnector1">
              <a:avLst/>
            </a:prstGeom>
            <a:ln w="38100">
              <a:tailEnd type="triangle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19A2EDD-1345-4A31-B4E4-DC9E5D5C5192}"/>
                </a:ext>
              </a:extLst>
            </p:cNvPr>
            <p:cNvSpPr/>
            <p:nvPr/>
          </p:nvSpPr>
          <p:spPr>
            <a:xfrm>
              <a:off x="6100463" y="3374383"/>
              <a:ext cx="599431" cy="327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</a:t>
              </a:r>
              <a:r>
                <a:rPr lang="en-US" altLang="zh-CN" baseline="-25000">
                  <a:solidFill>
                    <a:schemeClr val="tx1"/>
                  </a:solidFill>
                </a:rPr>
                <a:t>t</a:t>
              </a:r>
              <a:endParaRPr lang="zh-CN" altLang="en-US" baseline="-2500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7ED245C-F259-4C88-A517-1721718C367E}"/>
                </a:ext>
              </a:extLst>
            </p:cNvPr>
            <p:cNvSpPr/>
            <p:nvPr/>
          </p:nvSpPr>
          <p:spPr>
            <a:xfrm>
              <a:off x="6100463" y="5499843"/>
              <a:ext cx="599431" cy="327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aseline="-25000">
                  <a:solidFill>
                    <a:schemeClr val="tx1"/>
                  </a:solidFill>
                </a:rPr>
                <a:t>Xt</a:t>
              </a:r>
              <a:endParaRPr lang="zh-CN" altLang="en-US" baseline="-25000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F948E4C-9C0E-42A9-8D08-A235425D1448}"/>
                </a:ext>
              </a:extLst>
            </p:cNvPr>
            <p:cNvSpPr txBox="1"/>
            <p:nvPr/>
          </p:nvSpPr>
          <p:spPr>
            <a:xfrm>
              <a:off x="3729780" y="4714994"/>
              <a:ext cx="707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W</a:t>
              </a:r>
              <a:r>
                <a:rPr lang="en-US" altLang="zh-CN" baseline="-25000"/>
                <a:t>rec</a:t>
              </a:r>
              <a:endParaRPr lang="zh-CN" altLang="en-US" baseline="-250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86DA8D-99EB-47B0-93BE-F35721F4631A}"/>
                </a:ext>
              </a:extLst>
            </p:cNvPr>
            <p:cNvSpPr txBox="1"/>
            <p:nvPr/>
          </p:nvSpPr>
          <p:spPr>
            <a:xfrm>
              <a:off x="5280915" y="4717902"/>
              <a:ext cx="707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W</a:t>
              </a:r>
              <a:r>
                <a:rPr lang="en-US" altLang="zh-CN" baseline="-25000"/>
                <a:t>rec</a:t>
              </a:r>
              <a:endParaRPr lang="zh-CN" altLang="en-US" baseline="-250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668CE31-E04D-4381-90CB-7DA5B1D02A35}"/>
                </a:ext>
              </a:extLst>
            </p:cNvPr>
            <p:cNvSpPr txBox="1"/>
            <p:nvPr/>
          </p:nvSpPr>
          <p:spPr>
            <a:xfrm>
              <a:off x="2223654" y="4742225"/>
              <a:ext cx="707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W</a:t>
              </a:r>
              <a:r>
                <a:rPr lang="en-US" altLang="zh-CN" baseline="-25000"/>
                <a:t>rec</a:t>
              </a:r>
              <a:endParaRPr lang="zh-CN" altLang="en-US" baseline="-25000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8E29517-3223-40BC-88F3-CBFEF29F8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647" y="5351623"/>
              <a:ext cx="4122777" cy="1325995"/>
            </a:xfrm>
            <a:prstGeom prst="rect">
              <a:avLst/>
            </a:prstGeom>
          </p:spPr>
        </p:pic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60CA90D-30F2-4AE2-990B-FB285D0CAB95}"/>
              </a:ext>
            </a:extLst>
          </p:cNvPr>
          <p:cNvCxnSpPr/>
          <p:nvPr/>
        </p:nvCxnSpPr>
        <p:spPr>
          <a:xfrm>
            <a:off x="4601274" y="2066406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760C6B0-D5EF-495B-865F-786B33E568A6}"/>
              </a:ext>
            </a:extLst>
          </p:cNvPr>
          <p:cNvSpPr txBox="1"/>
          <p:nvPr/>
        </p:nvSpPr>
        <p:spPr>
          <a:xfrm>
            <a:off x="4277308" y="2554086"/>
            <a:ext cx="70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</a:t>
            </a:r>
            <a:r>
              <a:rPr lang="en-US" altLang="zh-CN" baseline="-25000"/>
              <a:t>rec</a:t>
            </a:r>
            <a:endParaRPr lang="zh-CN" altLang="en-US" baseline="-2500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6A69D39-4060-4A99-ABA9-85B417E7B9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63" r="55843" b="10283"/>
          <a:stretch/>
        </p:blipFill>
        <p:spPr>
          <a:xfrm>
            <a:off x="420141" y="2237318"/>
            <a:ext cx="3058423" cy="76113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54AA7FD-38A7-4825-A276-64539E1DB168}"/>
              </a:ext>
            </a:extLst>
          </p:cNvPr>
          <p:cNvSpPr txBox="1"/>
          <p:nvPr/>
        </p:nvSpPr>
        <p:spPr>
          <a:xfrm>
            <a:off x="5539952" y="5017016"/>
            <a:ext cx="237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网络停滞</a:t>
            </a:r>
            <a:endParaRPr lang="en-US" altLang="zh-CN"/>
          </a:p>
          <a:p>
            <a:r>
              <a:rPr lang="zh-CN" altLang="en-US"/>
              <a:t>网络崩溃：参数溢出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10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B1338A5-4DE3-443F-8579-C4697A1453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805" y="79268"/>
            <a:ext cx="4980372" cy="585748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What is LSTM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68391-56FB-4BD3-A04B-AF6707A852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193" y="912739"/>
            <a:ext cx="8583613" cy="1306206"/>
          </a:xfrm>
        </p:spPr>
        <p:txBody>
          <a:bodyPr>
            <a:noAutofit/>
          </a:bodyPr>
          <a:lstStyle/>
          <a:p>
            <a:r>
              <a:rPr lang="en-US" altLang="zh-CN" sz="1600"/>
              <a:t>LSTM</a:t>
            </a:r>
            <a:r>
              <a:rPr lang="zh-CN" altLang="en-US" sz="1600"/>
              <a:t>是什么？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Long Short-term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输入门，遗忘门，输出门</a:t>
            </a:r>
            <a:endParaRPr lang="en-US" altLang="zh-CN" sz="1600"/>
          </a:p>
          <a:p>
            <a:pPr marL="457200" lvl="1" indent="0">
              <a:buNone/>
            </a:pPr>
            <a:endParaRPr lang="zh-CN" altLang="en-US" sz="160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995D00-AD40-447D-841C-98514F94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C4F4-0027-4729-BFFB-32EEBD4B517A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932BA-D864-4142-B9D6-CA95636E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431B4C-DBF4-4329-BA35-7BFB6A6D8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399" y="1256348"/>
            <a:ext cx="4577485" cy="171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LSTM neural network.">
            <a:extLst>
              <a:ext uri="{FF2B5EF4-FFF2-40B4-BE49-F238E27FC236}">
                <a16:creationId xmlns:a16="http://schemas.microsoft.com/office/drawing/2014/main" id="{2F5B7087-A685-4D0C-9E3B-615F9838F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399" y="3429000"/>
            <a:ext cx="4838887" cy="181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92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B1338A5-4DE3-443F-8579-C4697A1453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805" y="79268"/>
            <a:ext cx="4980372" cy="585748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Structure of LSTM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68391-56FB-4BD3-A04B-AF6707A852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193" y="912739"/>
            <a:ext cx="8583613" cy="1306206"/>
          </a:xfrm>
        </p:spPr>
        <p:txBody>
          <a:bodyPr>
            <a:noAutofit/>
          </a:bodyPr>
          <a:lstStyle/>
          <a:p>
            <a:r>
              <a:rPr lang="en-US" altLang="zh-CN" sz="1600"/>
              <a:t>LSTM</a:t>
            </a:r>
            <a:r>
              <a:rPr lang="zh-CN" altLang="en-US" sz="1600"/>
              <a:t>的结构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输入门输出</a:t>
            </a:r>
            <a:endParaRPr lang="en-US" altLang="zh-CN" sz="1600"/>
          </a:p>
          <a:p>
            <a:pPr marL="457200" lvl="1" indent="0">
              <a:buNone/>
            </a:pPr>
            <a:r>
              <a:rPr lang="zh-CN" altLang="en-US" sz="1600"/>
              <a:t>都是乘法操作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G</a:t>
            </a:r>
            <a:r>
              <a:rPr lang="zh-CN" altLang="en-US" sz="1600"/>
              <a:t>，</a:t>
            </a:r>
            <a:r>
              <a:rPr lang="en-US" altLang="zh-CN" sz="1600"/>
              <a:t>H</a:t>
            </a:r>
            <a:r>
              <a:rPr lang="zh-CN" altLang="en-US" sz="1600"/>
              <a:t>：</a:t>
            </a:r>
            <a:endParaRPr lang="en-US" altLang="zh-CN" sz="1600"/>
          </a:p>
          <a:p>
            <a:pPr marL="457200" lvl="1" indent="0">
              <a:buNone/>
            </a:pPr>
            <a:r>
              <a:rPr lang="zh-CN" altLang="en-US" sz="1600"/>
              <a:t>激活函数</a:t>
            </a:r>
            <a:endParaRPr lang="en-US" altLang="zh-CN" sz="160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995D00-AD40-447D-841C-98514F94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C4F4-0027-4729-BFFB-32EEBD4B517A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932BA-D864-4142-B9D6-CA95636E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6FD947-E6C4-4A16-9024-083C747A5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98"/>
          <a:stretch/>
        </p:blipFill>
        <p:spPr>
          <a:xfrm>
            <a:off x="2432872" y="1070047"/>
            <a:ext cx="4278254" cy="1913416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8D5983CF-277B-4C6D-AD08-0202CFFF6945}"/>
              </a:ext>
            </a:extLst>
          </p:cNvPr>
          <p:cNvGrpSpPr/>
          <p:nvPr/>
        </p:nvGrpSpPr>
        <p:grpSpPr>
          <a:xfrm>
            <a:off x="413357" y="4008522"/>
            <a:ext cx="5357128" cy="1960313"/>
            <a:chOff x="100678" y="1877607"/>
            <a:chExt cx="5357128" cy="196031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F6FA5AA-FECC-4344-B796-1A1F60540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78" y="1877607"/>
              <a:ext cx="4359018" cy="45724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3C5CC6D-1BE7-4C42-92F2-D87AEF1AB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78" y="2334847"/>
              <a:ext cx="2781541" cy="44961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5CF2563-2FD2-404D-88C0-18CE5EC33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2023" y="2321633"/>
              <a:ext cx="2575783" cy="45724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98A617F-0183-4A07-94B6-6F3D32B7F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78" y="2866225"/>
              <a:ext cx="2545301" cy="480102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5837330-697A-409D-BA79-187B18344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738" y="2835986"/>
              <a:ext cx="2179509" cy="441998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29ED6E0-A6D4-4175-887D-9403330B5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78" y="3403542"/>
              <a:ext cx="5082980" cy="434378"/>
            </a:xfrm>
            <a:prstGeom prst="rect">
              <a:avLst/>
            </a:prstGeom>
          </p:spPr>
        </p:pic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A5F241-4F27-4A1E-B56C-DA50B530B9DA}"/>
              </a:ext>
            </a:extLst>
          </p:cNvPr>
          <p:cNvCxnSpPr>
            <a:cxnSpLocks/>
          </p:cNvCxnSpPr>
          <p:nvPr/>
        </p:nvCxnSpPr>
        <p:spPr>
          <a:xfrm flipV="1">
            <a:off x="1552843" y="1926454"/>
            <a:ext cx="2335576" cy="1068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63C1AAB-51B1-4A82-9AA7-55F666B26BD2}"/>
              </a:ext>
            </a:extLst>
          </p:cNvPr>
          <p:cNvCxnSpPr>
            <a:cxnSpLocks/>
          </p:cNvCxnSpPr>
          <p:nvPr/>
        </p:nvCxnSpPr>
        <p:spPr>
          <a:xfrm flipH="1" flipV="1">
            <a:off x="5770485" y="1863386"/>
            <a:ext cx="1997476" cy="1412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E13D803-2395-45C0-BB65-D202325F8A13}"/>
              </a:ext>
            </a:extLst>
          </p:cNvPr>
          <p:cNvSpPr txBox="1"/>
          <p:nvPr/>
        </p:nvSpPr>
        <p:spPr>
          <a:xfrm>
            <a:off x="501842" y="2970263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Input Gate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72F64F8-EC34-4989-8566-16209DB334CA}"/>
              </a:ext>
            </a:extLst>
          </p:cNvPr>
          <p:cNvSpPr txBox="1"/>
          <p:nvPr/>
        </p:nvSpPr>
        <p:spPr>
          <a:xfrm>
            <a:off x="7509999" y="3244334"/>
            <a:ext cx="163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Output Gate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57ED184-4558-4E03-9587-5ED1948D78BC}"/>
              </a:ext>
            </a:extLst>
          </p:cNvPr>
          <p:cNvSpPr txBox="1"/>
          <p:nvPr/>
        </p:nvSpPr>
        <p:spPr>
          <a:xfrm>
            <a:off x="2952453" y="3086769"/>
            <a:ext cx="337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CEC</a:t>
            </a:r>
            <a:r>
              <a:rPr lang="zh-CN" altLang="en-US"/>
              <a:t>：</a:t>
            </a:r>
            <a:r>
              <a:rPr lang="en-US" altLang="zh-CN"/>
              <a:t>Constant Error Carousel</a:t>
            </a:r>
          </a:p>
          <a:p>
            <a:r>
              <a:rPr lang="en-US" altLang="zh-CN"/>
              <a:t>Avoid Gradient vanishing</a:t>
            </a:r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4AB5FC4-D176-4C39-9EF9-2F3ADCB03223}"/>
              </a:ext>
            </a:extLst>
          </p:cNvPr>
          <p:cNvCxnSpPr>
            <a:cxnSpLocks/>
          </p:cNvCxnSpPr>
          <p:nvPr/>
        </p:nvCxnSpPr>
        <p:spPr>
          <a:xfrm flipV="1">
            <a:off x="1552843" y="1927785"/>
            <a:ext cx="2335576" cy="1068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129756ED-431D-48B7-8C92-12F9597E3ABA}"/>
              </a:ext>
            </a:extLst>
          </p:cNvPr>
          <p:cNvSpPr/>
          <p:nvPr/>
        </p:nvSpPr>
        <p:spPr>
          <a:xfrm>
            <a:off x="413357" y="5534457"/>
            <a:ext cx="5019777" cy="410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907D06-0CB9-45DB-BE7C-D6985BCB56F6}"/>
              </a:ext>
            </a:extLst>
          </p:cNvPr>
          <p:cNvSpPr/>
          <p:nvPr/>
        </p:nvSpPr>
        <p:spPr>
          <a:xfrm>
            <a:off x="1331650" y="5532367"/>
            <a:ext cx="1526960" cy="4098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10D33B-9F08-414A-8F8D-8F98EFA16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134" y="3858658"/>
            <a:ext cx="3424986" cy="45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73308A42-59DC-4237-96CC-9815DAA7BA20}"/>
              </a:ext>
            </a:extLst>
          </p:cNvPr>
          <p:cNvSpPr/>
          <p:nvPr/>
        </p:nvSpPr>
        <p:spPr>
          <a:xfrm>
            <a:off x="5433135" y="3869750"/>
            <a:ext cx="3424986" cy="482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53A3D55-17EF-4B6B-A01F-A05CE5674970}"/>
              </a:ext>
            </a:extLst>
          </p:cNvPr>
          <p:cNvSpPr/>
          <p:nvPr/>
        </p:nvSpPr>
        <p:spPr>
          <a:xfrm>
            <a:off x="5879908" y="4484474"/>
            <a:ext cx="3122049" cy="805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42DF3586-6A21-44B3-8CA9-C9D8B4D2095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17"/>
          <a:stretch/>
        </p:blipFill>
        <p:spPr>
          <a:xfrm>
            <a:off x="5797618" y="4554986"/>
            <a:ext cx="5866050" cy="6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458A2C-C3F3-4840-A079-CB80A7D3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457A-EA26-4827-B8A9-28135372467F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2E3BD0-462D-4B9E-A710-FA08D861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AFCC5-1ECD-439B-8ECA-22C3100287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805" y="79268"/>
            <a:ext cx="2698811" cy="585748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LSTM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201E03-47F0-4B84-8D01-BE018D1729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193" y="912739"/>
            <a:ext cx="8583613" cy="3845692"/>
          </a:xfrm>
        </p:spPr>
        <p:txBody>
          <a:bodyPr>
            <a:normAutofit/>
          </a:bodyPr>
          <a:lstStyle/>
          <a:p>
            <a:r>
              <a:rPr lang="zh-CN" altLang="en-US" sz="1600"/>
              <a:t>第一步：遗忘门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这一步的作用是选择性保留上一步的状态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Input Confilct</a:t>
            </a:r>
            <a:r>
              <a:rPr lang="zh-CN" altLang="en-US" sz="1600"/>
              <a:t>：训练过程中，某个权重一下子要提高一下子要减小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直观理解：建辉这个人太帅，小延这个人好骚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进行到小延这个主语时，就选择性遗忘建辉这个主语</a:t>
            </a:r>
            <a:endParaRPr lang="en-US" altLang="zh-CN" sz="16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D27687-6BC3-4450-9B30-23244E0D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93" y="3414573"/>
            <a:ext cx="8702212" cy="26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7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458A2C-C3F3-4840-A079-CB80A7D3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457A-EA26-4827-B8A9-28135372467F}" type="datetime1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2E3BD0-462D-4B9E-A710-FA08D861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AFCC5-1ECD-439B-8ECA-22C3100287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805" y="79268"/>
            <a:ext cx="2698811" cy="585748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LSTM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201E03-47F0-4B84-8D01-BE018D1729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193" y="912739"/>
            <a:ext cx="8583613" cy="3845692"/>
          </a:xfrm>
        </p:spPr>
        <p:txBody>
          <a:bodyPr>
            <a:normAutofit/>
          </a:bodyPr>
          <a:lstStyle/>
          <a:p>
            <a:r>
              <a:rPr lang="zh-CN" altLang="en-US" sz="1600"/>
              <a:t>第二步：输入门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决定在当前</a:t>
            </a:r>
            <a:r>
              <a:rPr lang="en-US" altLang="zh-CN" sz="1600"/>
              <a:t>state</a:t>
            </a:r>
            <a:r>
              <a:rPr lang="zh-CN" altLang="en-US" sz="1600"/>
              <a:t>中保留哪些信息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左边的</a:t>
            </a:r>
            <a:r>
              <a:rPr lang="en-US" altLang="zh-CN" sz="1600"/>
              <a:t>sigmoid</a:t>
            </a:r>
            <a:r>
              <a:rPr lang="zh-CN" altLang="en-US" sz="1600"/>
              <a:t>决定要保留那些新信息，右边的</a:t>
            </a:r>
            <a:r>
              <a:rPr lang="en-US" altLang="zh-CN" sz="1600"/>
              <a:t>tanh</a:t>
            </a:r>
            <a:r>
              <a:rPr lang="zh-CN" altLang="en-US" sz="1600"/>
              <a:t>产生新的信息，两者经过一个点乘后，得到要保留下来的信息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这一步的作用是产生新的信息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直观理解：建辉是个大帅哥，小延是个小骚逼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进行到小延这个主语的时候，保留小延主语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AF24015-47E8-4AD9-8D1C-E39BB5C49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03892"/>
            <a:ext cx="914400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96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学术字体">
      <a:majorFont>
        <a:latin typeface="Cambria Math"/>
        <a:ea typeface="微软雅黑"/>
        <a:cs typeface=""/>
      </a:majorFont>
      <a:minorFont>
        <a:latin typeface="Cambria Math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4056</TotalTime>
  <Words>1000</Words>
  <Application>Microsoft Office PowerPoint</Application>
  <PresentationFormat>全屏显示(4:3)</PresentationFormat>
  <Paragraphs>169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微软雅黑</vt:lpstr>
      <vt:lpstr>Arial</vt:lpstr>
      <vt:lpstr>Cambria Math</vt:lpstr>
      <vt:lpstr>Roboto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应鸿 张</dc:creator>
  <cp:lastModifiedBy>应鸿 张</cp:lastModifiedBy>
  <cp:revision>426</cp:revision>
  <dcterms:created xsi:type="dcterms:W3CDTF">2019-10-10T07:13:03Z</dcterms:created>
  <dcterms:modified xsi:type="dcterms:W3CDTF">2019-11-01T10:48:21Z</dcterms:modified>
</cp:coreProperties>
</file>