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7"/>
  </p:notesMasterIdLst>
  <p:handoutMasterIdLst>
    <p:handoutMasterId r:id="rId58"/>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 id="324" r:id="rId49"/>
    <p:sldId id="325" r:id="rId50"/>
    <p:sldId id="326" r:id="rId51"/>
    <p:sldId id="331" r:id="rId52"/>
    <p:sldId id="328" r:id="rId53"/>
    <p:sldId id="329" r:id="rId54"/>
    <p:sldId id="330" r:id="rId55"/>
    <p:sldId id="332"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86383" autoAdjust="0"/>
  </p:normalViewPr>
  <p:slideViewPr>
    <p:cSldViewPr>
      <p:cViewPr varScale="1">
        <p:scale>
          <a:sx n="73" d="100"/>
          <a:sy n="73" d="100"/>
        </p:scale>
        <p:origin x="24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12/12/2016 6:37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12/12/2016 6:37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12/12/2016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p:cNvPicPr>
            <a:picLocks noChangeAspect="1"/>
          </p:cNvPicPr>
          <p:nvPr/>
        </p:nvPicPr>
        <p:blipFill>
          <a:blip r:embed="rId3"/>
          <a:stretch>
            <a:fillRect/>
          </a:stretch>
        </p:blipFill>
        <p:spPr>
          <a:xfrm>
            <a:off x="655638" y="4269025"/>
            <a:ext cx="5562600" cy="2557483"/>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endParaRPr lang="en-US" dirty="0"/>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4" name="Picture 3"/>
          <p:cNvPicPr>
            <a:picLocks noChangeAspect="1"/>
          </p:cNvPicPr>
          <p:nvPr/>
        </p:nvPicPr>
        <p:blipFill>
          <a:blip r:embed="rId3"/>
          <a:stretch>
            <a:fillRect/>
          </a:stretch>
        </p:blipFill>
        <p:spPr>
          <a:xfrm>
            <a:off x="579437" y="3268663"/>
            <a:ext cx="6705600" cy="3389832"/>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2"/>
            <a:ext cx="6248398" cy="5539978"/>
          </a:xfrm>
          <a:prstGeom prst="rect">
            <a:avLst/>
          </a:prstGeom>
        </p:spPr>
        <p:txBody>
          <a:bodyPr/>
          <a:lstStyle/>
          <a:p>
            <a:r>
              <a:rPr lang="en-US" dirty="0"/>
              <a:t>Go to </a:t>
            </a:r>
            <a:r>
              <a:rPr lang="en-US" dirty="0">
                <a:hlinkClick r:id="rId3"/>
              </a:rPr>
              <a:t>https://manage.windowsazure.com/</a:t>
            </a:r>
            <a:r>
              <a:rPr lang="en-US" dirty="0"/>
              <a:t> and login with the admin account.</a:t>
            </a:r>
          </a:p>
          <a:p>
            <a:r>
              <a:rPr lang="en-US" dirty="0"/>
              <a:t>Click </a:t>
            </a:r>
            <a:r>
              <a:rPr lang="en-US" b="1" dirty="0"/>
              <a:t>ACTIVE DIRECTORY</a:t>
            </a:r>
            <a:r>
              <a:rPr lang="en-US" dirty="0"/>
              <a:t> in the left menu.</a:t>
            </a:r>
          </a:p>
          <a:p>
            <a:r>
              <a:rPr lang="en-US" dirty="0"/>
              <a:t>Click the AD named </a:t>
            </a:r>
            <a:r>
              <a:rPr lang="en-US" b="1" dirty="0"/>
              <a:t>Canviz EDU</a:t>
            </a:r>
            <a:r>
              <a:rPr lang="en-US" dirty="0"/>
              <a:t>. </a:t>
            </a:r>
          </a:p>
          <a:p>
            <a:endParaRPr lang="en-US" dirty="0"/>
          </a:p>
        </p:txBody>
      </p:sp>
      <p:pic>
        <p:nvPicPr>
          <p:cNvPr id="2" name="Picture 1"/>
          <p:cNvPicPr>
            <a:picLocks noChangeAspect="1"/>
          </p:cNvPicPr>
          <p:nvPr/>
        </p:nvPicPr>
        <p:blipFill>
          <a:blip r:embed="rId4"/>
          <a:stretch>
            <a:fillRect/>
          </a:stretch>
        </p:blipFill>
        <p:spPr>
          <a:xfrm>
            <a:off x="6751637" y="1973262"/>
            <a:ext cx="5319396" cy="298671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00394" y="1897062"/>
            <a:ext cx="6751638" cy="914400"/>
          </a:xfrm>
        </p:spPr>
        <p:txBody>
          <a:bodyPr/>
          <a:lstStyle/>
          <a:p>
            <a:pPr marL="571500" indent="-571500">
              <a:buFont typeface="Arial" panose="020B0604020202020204" pitchFamily="34" charset="0"/>
              <a:buChar char="•"/>
            </a:pPr>
            <a:r>
              <a:rPr lang="en-US" dirty="0"/>
              <a:t>Click the </a:t>
            </a:r>
            <a:r>
              <a:rPr lang="en-US" b="1" dirty="0"/>
              <a:t>Users</a:t>
            </a:r>
            <a:r>
              <a:rPr lang="en-US" dirty="0"/>
              <a:t> link to show all the users in the AD. </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Update AD User Information</a:t>
            </a:r>
          </a:p>
        </p:txBody>
      </p:sp>
      <p:pic>
        <p:nvPicPr>
          <p:cNvPr id="7" name="Picture 6"/>
          <p:cNvPicPr>
            <a:picLocks noChangeAspect="1"/>
          </p:cNvPicPr>
          <p:nvPr/>
        </p:nvPicPr>
        <p:blipFill>
          <a:blip r:embed="rId3"/>
          <a:stretch>
            <a:fillRect/>
          </a:stretch>
        </p:blipFill>
        <p:spPr>
          <a:xfrm>
            <a:off x="274639" y="1549624"/>
            <a:ext cx="5892064" cy="293823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3"/>
            <a:ext cx="6248398" cy="3581399"/>
          </a:xfrm>
          <a:prstGeom prst="rect">
            <a:avLst/>
          </a:prstGeom>
        </p:spPr>
        <p:txBody>
          <a:bodyPr/>
          <a:lstStyle/>
          <a:p>
            <a:r>
              <a:rPr lang="en-US" dirty="0"/>
              <a:t>Click a user and open the edit page</a:t>
            </a:r>
            <a:r>
              <a:rPr lang="en-US" dirty="0" smtClean="0"/>
              <a:t>.</a:t>
            </a:r>
          </a:p>
          <a:p>
            <a:r>
              <a:rPr lang="en-US" dirty="0" smtClean="0"/>
              <a:t>Update </a:t>
            </a:r>
            <a:r>
              <a:rPr lang="en-US" dirty="0"/>
              <a:t>user information like </a:t>
            </a:r>
            <a:r>
              <a:rPr lang="en-US" b="1" dirty="0"/>
              <a:t>First name</a:t>
            </a:r>
            <a:r>
              <a:rPr lang="en-US" dirty="0"/>
              <a:t> or </a:t>
            </a:r>
            <a:r>
              <a:rPr lang="en-US" b="1" dirty="0"/>
              <a:t>Last name</a:t>
            </a:r>
            <a:r>
              <a:rPr lang="en-US" dirty="0"/>
              <a:t>.</a:t>
            </a:r>
          </a:p>
          <a:p>
            <a:r>
              <a:rPr lang="en-US" dirty="0"/>
              <a:t>Save the changes</a:t>
            </a:r>
            <a:r>
              <a:rPr lang="en-US" dirty="0" smtClean="0"/>
              <a:t>.</a:t>
            </a:r>
          </a:p>
          <a:p>
            <a:pPr marL="0" indent="0">
              <a:buNone/>
            </a:pPr>
            <a:endParaRPr lang="en-US" dirty="0"/>
          </a:p>
        </p:txBody>
      </p:sp>
      <p:pic>
        <p:nvPicPr>
          <p:cNvPr id="4" name="Picture 3"/>
          <p:cNvPicPr>
            <a:picLocks noChangeAspect="1"/>
          </p:cNvPicPr>
          <p:nvPr/>
        </p:nvPicPr>
        <p:blipFill>
          <a:blip r:embed="rId3"/>
          <a:stretch>
            <a:fillRect/>
          </a:stretch>
        </p:blipFill>
        <p:spPr>
          <a:xfrm>
            <a:off x="6459251" y="1820862"/>
            <a:ext cx="5704952" cy="3138373"/>
          </a:xfrm>
          <a:prstGeom prst="rect">
            <a:avLst/>
          </a:prstGeom>
        </p:spPr>
      </p:pic>
      <p:sp>
        <p:nvSpPr>
          <p:cNvPr id="2" name="TextBox 1"/>
          <p:cNvSpPr txBox="1"/>
          <p:nvPr/>
        </p:nvSpPr>
        <p:spPr>
          <a:xfrm>
            <a:off x="427037" y="5571896"/>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endParaRPr lang="en-US" sz="2400" b="1" dirty="0" smtClean="0"/>
          </a:p>
          <a:p>
            <a:pPr marL="457200" indent="-457200">
              <a:lnSpc>
                <a:spcPct val="90000"/>
              </a:lnSpc>
              <a:spcAft>
                <a:spcPts val="600"/>
              </a:spcAft>
              <a:buAutoNum type="arabicPeriod"/>
            </a:pPr>
            <a:r>
              <a:rPr lang="en-US" sz="2400" b="1" dirty="0" smtClean="0"/>
              <a:t>An O365 user can only be synced after linked with a local account.</a:t>
            </a:r>
          </a:p>
          <a:p>
            <a:pPr marL="457200" indent="-457200">
              <a:lnSpc>
                <a:spcPct val="90000"/>
              </a:lnSpc>
              <a:spcAft>
                <a:spcPts val="600"/>
              </a:spcAft>
              <a:buAutoNum type="arabicPeriod"/>
            </a:pPr>
            <a:r>
              <a:rPr lang="en-US" sz="2400" b="1" dirty="0" smtClean="0"/>
              <a:t>Only properties of Department, </a:t>
            </a:r>
            <a:r>
              <a:rPr lang="en-US" sz="2400" b="1" dirty="0" err="1" smtClean="0"/>
              <a:t>JobTitle</a:t>
            </a:r>
            <a:r>
              <a:rPr lang="en-US" sz="2400" b="1" dirty="0" smtClean="0"/>
              <a:t> and Mobile can be synced.</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7134</Words>
  <Application>Microsoft Office PowerPoint</Application>
  <PresentationFormat>Custom</PresentationFormat>
  <Paragraphs>353</Paragraphs>
  <Slides>50</Slides>
  <Notes>47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2016-12-12T11:03:10Z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