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45"/>
  </p:notesMasterIdLst>
  <p:handoutMasterIdLst>
    <p:handoutMasterId r:id="rId46"/>
  </p:handoutMasterIdLst>
  <p:sldIdLst>
    <p:sldId id="258" r:id="rId7"/>
    <p:sldId id="275" r:id="rId8"/>
    <p:sldId id="301" r:id="rId9"/>
    <p:sldId id="335" r:id="rId10"/>
    <p:sldId id="302" r:id="rId11"/>
    <p:sldId id="303" r:id="rId12"/>
    <p:sldId id="304" r:id="rId13"/>
    <p:sldId id="305" r:id="rId14"/>
    <p:sldId id="306" r:id="rId15"/>
    <p:sldId id="337" r:id="rId16"/>
    <p:sldId id="307" r:id="rId17"/>
    <p:sldId id="334" r:id="rId18"/>
    <p:sldId id="336" r:id="rId19"/>
    <p:sldId id="308" r:id="rId20"/>
    <p:sldId id="309" r:id="rId21"/>
    <p:sldId id="310" r:id="rId22"/>
    <p:sldId id="311" r:id="rId23"/>
    <p:sldId id="312" r:id="rId24"/>
    <p:sldId id="333"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31" r:id="rId40"/>
    <p:sldId id="328" r:id="rId41"/>
    <p:sldId id="329" r:id="rId42"/>
    <p:sldId id="330" r:id="rId43"/>
    <p:sldId id="332"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05"/>
            <p14:sldId id="306"/>
            <p14:sldId id="337"/>
          </p14:sldIdLst>
        </p14:section>
        <p14:section name="Local Login Authentication Flow" id="{25416694-119D-4363-B320-6A7BB1A3E3D2}">
          <p14:sldIdLst>
            <p14:sldId id="307"/>
            <p14:sldId id="334"/>
            <p14:sldId id="336"/>
            <p14:sldId id="308"/>
            <p14:sldId id="309"/>
            <p14:sldId id="310"/>
            <p14:sldId id="311"/>
          </p14:sldIdLst>
        </p14:section>
        <p14:section name="O365 Login Authentication Flow" id="{C63FAAB1-855C-443B-849C-93575DC9D136}">
          <p14:sldIdLst>
            <p14:sldId id="312"/>
            <p14:sldId id="333"/>
            <p14:sldId id="313"/>
            <p14:sldId id="314"/>
            <p14:sldId id="315"/>
            <p14:sldId id="316"/>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6383" autoAdjust="0"/>
  </p:normalViewPr>
  <p:slideViewPr>
    <p:cSldViewPr>
      <p:cViewPr varScale="1">
        <p:scale>
          <a:sx n="73" d="100"/>
          <a:sy n="73" d="100"/>
        </p:scale>
        <p:origin x="558"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11/23/2016 2:16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11/23/2016 2:16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11/23/2016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066942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11/23/2016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11/23/2016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11/23/2016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smtClean="0"/>
              <a:t>EDU GRAPH-API Demo Script</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r>
              <a:rPr lang="en-US" dirty="0" smtClean="0"/>
              <a:t/>
            </a:r>
            <a:br>
              <a:rPr lang="en-US" dirty="0" smtClean="0"/>
            </a:br>
            <a:r>
              <a:rPr lang="en-US" dirty="0" smtClean="0"/>
              <a:t>Demo </a:t>
            </a:r>
            <a:r>
              <a:rPr lang="en-US" dirty="0"/>
              <a:t>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smtClean="0"/>
              <a:t>All linked users will display here.</a:t>
            </a:r>
          </a:p>
          <a:p>
            <a:pPr marL="571500" indent="-571500">
              <a:buFont typeface="Arial" panose="020B0604020202020204" pitchFamily="34" charset="0"/>
              <a:buChar char="•"/>
            </a:pPr>
            <a:r>
              <a:rPr lang="en-US" dirty="0" smtClean="0"/>
              <a:t>Click “Unlink” link to unlink a user.</a:t>
            </a:r>
            <a:endParaRPr lang="en-US" dirty="0" smtClean="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Admin </a:t>
            </a:r>
            <a:r>
              <a:rPr lang="en-US" dirty="0" smtClean="0"/>
              <a:t>Panel - Manage linked accounts</a:t>
            </a:r>
            <a:endParaRPr lang="en-US" dirty="0"/>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Local Login </a:t>
            </a:r>
            <a:r>
              <a:rPr lang="en-US" dirty="0"/>
              <a:t>Authentication Flow</a:t>
            </a:r>
          </a:p>
        </p:txBody>
      </p:sp>
      <p:pic>
        <p:nvPicPr>
          <p:cNvPr id="2" name="Picture 1"/>
          <p:cNvPicPr>
            <a:picLocks noChangeAspect="1"/>
          </p:cNvPicPr>
          <p:nvPr/>
        </p:nvPicPr>
        <p:blipFill>
          <a:blip r:embed="rId2"/>
          <a:stretch>
            <a:fillRect/>
          </a:stretch>
        </p:blipFill>
        <p:spPr>
          <a:xfrm>
            <a:off x="427036" y="1287462"/>
            <a:ext cx="11815979" cy="55626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430462"/>
            <a:ext cx="7315203" cy="914400"/>
          </a:xfrm>
        </p:spPr>
        <p:txBody>
          <a:bodyPr/>
          <a:lstStyle/>
          <a:p>
            <a:pPr marL="571500" indent="-571500">
              <a:buFont typeface="Arial" panose="020B0604020202020204" pitchFamily="34" charset="0"/>
              <a:buChar char="•"/>
            </a:pPr>
            <a:r>
              <a:rPr lang="en-US" dirty="0" smtClean="0"/>
              <a:t>Go to site login page and click “Register as a new user” link.</a:t>
            </a:r>
          </a:p>
          <a:p>
            <a:pPr marL="571500" indent="-571500">
              <a:buFont typeface="Arial" panose="020B0604020202020204" pitchFamily="34" charset="0"/>
              <a:buChar char="•"/>
            </a:pPr>
            <a:r>
              <a:rPr lang="en-US" dirty="0" smtClean="0"/>
              <a:t>Input fields like </a:t>
            </a:r>
            <a:r>
              <a:rPr lang="zh-CN" altLang="en-US" dirty="0" smtClean="0"/>
              <a:t>“</a:t>
            </a:r>
            <a:r>
              <a:rPr lang="en-US" altLang="zh-CN" dirty="0" smtClean="0"/>
              <a:t>Email”, “Password” etc. and then click “Register” button. </a:t>
            </a:r>
            <a:endParaRPr lang="en-US" dirty="0" smtClean="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Create Local Account</a:t>
            </a:r>
            <a:endParaRPr lang="en-US" dirty="0"/>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Login with Local Account</a:t>
            </a:r>
            <a:endParaRPr lang="en-US" dirty="0"/>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smtClean="0"/>
              <a:t>Go to site login page. </a:t>
            </a:r>
          </a:p>
          <a:p>
            <a:r>
              <a:rPr lang="en-US" dirty="0" smtClean="0"/>
              <a:t>Input email and password.</a:t>
            </a:r>
          </a:p>
          <a:p>
            <a:r>
              <a:rPr lang="en-US" dirty="0" smtClean="0"/>
              <a:t>Login with local account.</a:t>
            </a:r>
            <a:endParaRPr lang="en-US" dirty="0"/>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smtClean="0"/>
              <a:t>Click “Yes” button to link account.</a:t>
            </a:r>
          </a:p>
          <a:p>
            <a:pPr marL="571500" indent="-571500">
              <a:buFont typeface="Arial" panose="020B0604020202020204" pitchFamily="34" charset="0"/>
              <a:buChar char="•"/>
            </a:pPr>
            <a:r>
              <a:rPr lang="en-US" dirty="0" smtClean="0"/>
              <a:t>Click “No” button will show a basic page and stop.</a:t>
            </a:r>
            <a:endParaRPr lang="en-US" dirty="0"/>
          </a:p>
        </p:txBody>
      </p:sp>
      <p:sp>
        <p:nvSpPr>
          <p:cNvPr id="3" name="Title 2"/>
          <p:cNvSpPr>
            <a:spLocks noGrp="1"/>
          </p:cNvSpPr>
          <p:nvPr>
            <p:ph type="title"/>
          </p:nvPr>
        </p:nvSpPr>
        <p:spPr/>
        <p:txBody>
          <a:bodyPr/>
          <a:lstStyle/>
          <a:p>
            <a:r>
              <a:rPr lang="en-US" dirty="0" smtClean="0"/>
              <a:t>Link Local Account to O365 Account</a:t>
            </a:r>
            <a:endParaRPr lang="en-US" dirty="0"/>
          </a:p>
        </p:txBody>
      </p:sp>
      <p:pic>
        <p:nvPicPr>
          <p:cNvPr id="4" name="Picture 3"/>
          <p:cNvPicPr>
            <a:picLocks noChangeAspect="1"/>
          </p:cNvPicPr>
          <p:nvPr/>
        </p:nvPicPr>
        <p:blipFill>
          <a:blip r:embed="rId3"/>
          <a:stretch>
            <a:fillRect/>
          </a:stretch>
        </p:blipFill>
        <p:spPr>
          <a:xfrm>
            <a:off x="30797" y="2125662"/>
            <a:ext cx="4590476" cy="1609524"/>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Login to O365 and Link</a:t>
            </a:r>
            <a:endParaRPr lang="en-US" dirty="0"/>
          </a:p>
        </p:txBody>
      </p:sp>
      <p:sp>
        <p:nvSpPr>
          <p:cNvPr id="8" name="Text Placeholder 1"/>
          <p:cNvSpPr>
            <a:spLocks noGrp="1"/>
          </p:cNvSpPr>
          <p:nvPr>
            <p:ph type="body" sz="quarter" idx="4294967295"/>
          </p:nvPr>
        </p:nvSpPr>
        <p:spPr>
          <a:xfrm>
            <a:off x="274640" y="1820862"/>
            <a:ext cx="6248398" cy="3631763"/>
          </a:xfrm>
          <a:prstGeom prst="rect">
            <a:avLst/>
          </a:prstGeom>
        </p:spPr>
        <p:txBody>
          <a:bodyPr/>
          <a:lstStyle/>
          <a:p>
            <a:r>
              <a:rPr lang="en-US" dirty="0" smtClean="0"/>
              <a:t>Click the “Login” button and login to O365.</a:t>
            </a:r>
          </a:p>
          <a:p>
            <a:r>
              <a:rPr lang="en-US" dirty="0" smtClean="0"/>
              <a:t>After login succeed it will link automatically and then go to all schools page.</a:t>
            </a:r>
            <a:endParaRPr lang="en-US" dirty="0"/>
          </a:p>
        </p:txBody>
      </p:sp>
      <p:pic>
        <p:nvPicPr>
          <p:cNvPr id="4" name="Picture 3"/>
          <p:cNvPicPr>
            <a:picLocks noChangeAspect="1"/>
          </p:cNvPicPr>
          <p:nvPr/>
        </p:nvPicPr>
        <p:blipFill>
          <a:blip r:embed="rId3"/>
          <a:stretch>
            <a:fillRect/>
          </a:stretch>
        </p:blipFill>
        <p:spPr>
          <a:xfrm>
            <a:off x="6564203" y="1776826"/>
            <a:ext cx="5600000" cy="2180952"/>
          </a:xfrm>
          <a:prstGeom prst="rect">
            <a:avLst/>
          </a:prstGeom>
        </p:spPr>
      </p:pic>
    </p:spTree>
    <p:extLst>
      <p:ext uri="{BB962C8B-B14F-4D97-AF65-F5344CB8AC3E}">
        <p14:creationId xmlns:p14="http://schemas.microsoft.com/office/powerpoint/2010/main" val="12095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smtClean="0"/>
              <a:t>After link succeed it will show all schools. </a:t>
            </a:r>
            <a:endParaRPr lang="en-US" dirty="0"/>
          </a:p>
        </p:txBody>
      </p:sp>
      <p:sp>
        <p:nvSpPr>
          <p:cNvPr id="3" name="Title 2"/>
          <p:cNvSpPr>
            <a:spLocks noGrp="1"/>
          </p:cNvSpPr>
          <p:nvPr>
            <p:ph type="title"/>
          </p:nvPr>
        </p:nvSpPr>
        <p:spPr/>
        <p:txBody>
          <a:bodyPr/>
          <a:lstStyle/>
          <a:p>
            <a:r>
              <a:rPr lang="en-US" dirty="0" smtClean="0"/>
              <a:t>Login succeed</a:t>
            </a:r>
            <a:endParaRPr lang="en-US" dirty="0"/>
          </a:p>
        </p:txBody>
      </p:sp>
      <p:pic>
        <p:nvPicPr>
          <p:cNvPr id="6" name="Picture 5"/>
          <p:cNvPicPr>
            <a:picLocks noChangeAspect="1"/>
          </p:cNvPicPr>
          <p:nvPr/>
        </p:nvPicPr>
        <p:blipFill>
          <a:blip r:embed="rId3"/>
          <a:stretch>
            <a:fillRect/>
          </a:stretch>
        </p:blipFill>
        <p:spPr>
          <a:xfrm>
            <a:off x="274639" y="1897062"/>
            <a:ext cx="4819251" cy="2895600"/>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O365 Login Authentication Flow</a:t>
            </a:r>
          </a:p>
        </p:txBody>
      </p:sp>
      <p:pic>
        <p:nvPicPr>
          <p:cNvPr id="5" name="Picture 4"/>
          <p:cNvPicPr>
            <a:picLocks noChangeAspect="1"/>
          </p:cNvPicPr>
          <p:nvPr/>
        </p:nvPicPr>
        <p:blipFill>
          <a:blip r:embed="rId2"/>
          <a:stretch>
            <a:fillRect/>
          </a:stretch>
        </p:blipFill>
        <p:spPr>
          <a:xfrm>
            <a:off x="283665" y="1516062"/>
            <a:ext cx="11880538" cy="539057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a:t>
            </a:r>
            <a:r>
              <a:rPr lang="en-US" dirty="0" smtClean="0"/>
              <a:t>Login Authentication Flow</a:t>
            </a:r>
          </a:p>
          <a:p>
            <a:r>
              <a:rPr lang="en-US" dirty="0" smtClean="0"/>
              <a:t>Local </a:t>
            </a:r>
            <a:r>
              <a:rPr lang="en-US" dirty="0"/>
              <a:t>Login Authentication </a:t>
            </a:r>
            <a:r>
              <a:rPr lang="en-US" dirty="0" smtClean="0"/>
              <a:t>Flow</a:t>
            </a:r>
          </a:p>
          <a:p>
            <a:r>
              <a:rPr lang="en-US" dirty="0"/>
              <a:t>O365 Login Authentication </a:t>
            </a:r>
            <a:r>
              <a:rPr lang="en-US" dirty="0" smtClean="0"/>
              <a:t>Flow</a:t>
            </a:r>
          </a:p>
          <a:p>
            <a:r>
              <a:rPr lang="en-US" dirty="0"/>
              <a:t>ALL </a:t>
            </a:r>
            <a:r>
              <a:rPr lang="en-US" dirty="0" smtClean="0"/>
              <a:t>SCHOOLS</a:t>
            </a:r>
          </a:p>
          <a:p>
            <a:r>
              <a:rPr lang="en-US" dirty="0"/>
              <a:t>SCHOOL </a:t>
            </a:r>
            <a:r>
              <a:rPr lang="en-US" dirty="0" smtClean="0"/>
              <a:t>CLASSES</a:t>
            </a:r>
          </a:p>
          <a:p>
            <a:r>
              <a:rPr lang="en-US" dirty="0"/>
              <a:t>CLASS </a:t>
            </a:r>
            <a:r>
              <a:rPr lang="en-US" dirty="0" smtClean="0"/>
              <a:t>DETAILS</a:t>
            </a:r>
          </a:p>
          <a:p>
            <a:r>
              <a:rPr lang="en-US" dirty="0" smtClean="0"/>
              <a:t>Sync </a:t>
            </a:r>
            <a:r>
              <a:rPr lang="en-US" dirty="0"/>
              <a:t>Data With Web Job </a:t>
            </a:r>
            <a:endParaRPr lang="en-US" dirty="0" smtClean="0"/>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Login with O365 Account</a:t>
            </a:r>
            <a:endParaRPr lang="en-US" dirty="0"/>
          </a:p>
        </p:txBody>
      </p:sp>
      <p:sp>
        <p:nvSpPr>
          <p:cNvPr id="8" name="Text Placeholder 1"/>
          <p:cNvSpPr>
            <a:spLocks noGrp="1"/>
          </p:cNvSpPr>
          <p:nvPr>
            <p:ph type="body" sz="quarter" idx="4294967295"/>
          </p:nvPr>
        </p:nvSpPr>
        <p:spPr>
          <a:xfrm>
            <a:off x="274640" y="1820862"/>
            <a:ext cx="6248398" cy="2646878"/>
          </a:xfrm>
          <a:prstGeom prst="rect">
            <a:avLst/>
          </a:prstGeom>
        </p:spPr>
        <p:txBody>
          <a:bodyPr/>
          <a:lstStyle/>
          <a:p>
            <a:r>
              <a:rPr lang="en-US" dirty="0" smtClean="0"/>
              <a:t>Go to site login page. </a:t>
            </a:r>
          </a:p>
          <a:p>
            <a:r>
              <a:rPr lang="en-US" dirty="0" smtClean="0"/>
              <a:t>Click “Sign in with Office 365” button.</a:t>
            </a:r>
          </a:p>
          <a:p>
            <a:r>
              <a:rPr lang="en-US" dirty="0" smtClean="0"/>
              <a:t>Login with O365 account.</a:t>
            </a:r>
            <a:endParaRPr lang="en-US" dirty="0"/>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smtClean="0"/>
              <a:t>Click “Yes” button to link account.</a:t>
            </a:r>
          </a:p>
          <a:p>
            <a:pPr marL="571500" indent="-571500">
              <a:buFont typeface="Arial" panose="020B0604020202020204" pitchFamily="34" charset="0"/>
              <a:buChar char="•"/>
            </a:pPr>
            <a:r>
              <a:rPr lang="en-US" dirty="0" smtClean="0"/>
              <a:t>Click “No” button will go to all schools page</a:t>
            </a:r>
            <a:endParaRPr lang="en-US" dirty="0"/>
          </a:p>
        </p:txBody>
      </p:sp>
      <p:sp>
        <p:nvSpPr>
          <p:cNvPr id="3" name="Title 2"/>
          <p:cNvSpPr>
            <a:spLocks noGrp="1"/>
          </p:cNvSpPr>
          <p:nvPr>
            <p:ph type="title"/>
          </p:nvPr>
        </p:nvSpPr>
        <p:spPr/>
        <p:txBody>
          <a:bodyPr/>
          <a:lstStyle/>
          <a:p>
            <a:r>
              <a:rPr lang="en-US" dirty="0" smtClean="0"/>
              <a:t>Link </a:t>
            </a:r>
            <a:r>
              <a:rPr lang="en-US" dirty="0"/>
              <a:t>O365 </a:t>
            </a:r>
            <a:r>
              <a:rPr lang="en-US" dirty="0" smtClean="0"/>
              <a:t>Account to Local Account</a:t>
            </a:r>
            <a:endParaRPr lang="en-US" dirty="0"/>
          </a:p>
        </p:txBody>
      </p:sp>
      <p:pic>
        <p:nvPicPr>
          <p:cNvPr id="5" name="Picture 4"/>
          <p:cNvPicPr>
            <a:picLocks noChangeAspect="1"/>
          </p:cNvPicPr>
          <p:nvPr/>
        </p:nvPicPr>
        <p:blipFill>
          <a:blip r:embed="rId3"/>
          <a:stretch>
            <a:fillRect/>
          </a:stretch>
        </p:blipFill>
        <p:spPr>
          <a:xfrm>
            <a:off x="274639" y="2278062"/>
            <a:ext cx="4297788" cy="1417452"/>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Login to Local and Link</a:t>
            </a:r>
            <a:endParaRPr lang="en-US" dirty="0"/>
          </a:p>
        </p:txBody>
      </p:sp>
      <p:sp>
        <p:nvSpPr>
          <p:cNvPr id="8" name="Text Placeholder 1"/>
          <p:cNvSpPr>
            <a:spLocks noGrp="1"/>
          </p:cNvSpPr>
          <p:nvPr>
            <p:ph type="body" sz="quarter" idx="4294967295"/>
          </p:nvPr>
        </p:nvSpPr>
        <p:spPr>
          <a:xfrm>
            <a:off x="274640" y="1820862"/>
            <a:ext cx="6248398" cy="3631763"/>
          </a:xfrm>
          <a:prstGeom prst="rect">
            <a:avLst/>
          </a:prstGeom>
        </p:spPr>
        <p:txBody>
          <a:bodyPr/>
          <a:lstStyle/>
          <a:p>
            <a:r>
              <a:rPr lang="en-US" dirty="0" smtClean="0"/>
              <a:t>Click the “Login with local account” button to login with local account.</a:t>
            </a:r>
          </a:p>
          <a:p>
            <a:r>
              <a:rPr lang="en-US" dirty="0" smtClean="0"/>
              <a:t>Click the “Create local account” to create a local account and then link.</a:t>
            </a:r>
            <a:endParaRPr lang="en-US" dirty="0"/>
          </a:p>
        </p:txBody>
      </p:sp>
      <p:pic>
        <p:nvPicPr>
          <p:cNvPr id="2" name="Picture 1"/>
          <p:cNvPicPr>
            <a:picLocks noChangeAspect="1"/>
          </p:cNvPicPr>
          <p:nvPr/>
        </p:nvPicPr>
        <p:blipFill>
          <a:blip r:embed="rId3"/>
          <a:stretch>
            <a:fillRect/>
          </a:stretch>
        </p:blipFill>
        <p:spPr>
          <a:xfrm>
            <a:off x="7132637" y="1843404"/>
            <a:ext cx="4200000" cy="2790476"/>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smtClean="0"/>
              <a:t>Input fields like “Favorite color”, “Password” and “Confirm Password”. Select “Favorite color”.</a:t>
            </a:r>
          </a:p>
          <a:p>
            <a:pPr marL="571500" indent="-571500">
              <a:buFont typeface="Arial" panose="020B0604020202020204" pitchFamily="34" charset="0"/>
              <a:buChar char="•"/>
            </a:pPr>
            <a:r>
              <a:rPr lang="en-US" dirty="0" smtClean="0"/>
              <a:t>Click “Create and Link” button to create a new local account and then link.</a:t>
            </a:r>
          </a:p>
        </p:txBody>
      </p:sp>
      <p:sp>
        <p:nvSpPr>
          <p:cNvPr id="3" name="Title 2"/>
          <p:cNvSpPr>
            <a:spLocks noGrp="1"/>
          </p:cNvSpPr>
          <p:nvPr>
            <p:ph type="title"/>
          </p:nvPr>
        </p:nvSpPr>
        <p:spPr/>
        <p:txBody>
          <a:bodyPr/>
          <a:lstStyle/>
          <a:p>
            <a:r>
              <a:rPr lang="en-US" dirty="0" smtClean="0"/>
              <a:t>Create Local Account and Link</a:t>
            </a:r>
            <a:endParaRPr lang="en-US" dirty="0"/>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ALL SCHOOLS</a:t>
            </a:r>
            <a:endParaRPr lang="en-US" dirty="0"/>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3200" dirty="0" smtClean="0"/>
              <a:t>Login with a teacher/student account and go to all schools page. </a:t>
            </a:r>
          </a:p>
          <a:p>
            <a:r>
              <a:rPr lang="en-US" sz="3200" dirty="0" smtClean="0"/>
              <a:t>Display teacher/student’s id on top right corner. </a:t>
            </a:r>
          </a:p>
          <a:p>
            <a:r>
              <a:rPr lang="en-US" sz="3200" dirty="0" smtClean="0"/>
              <a:t>Current school(s) enrolled will be marked with green color.</a:t>
            </a:r>
          </a:p>
          <a:p>
            <a:r>
              <a:rPr lang="en-US" sz="3200" dirty="0" smtClean="0"/>
              <a:t>Click school name can go to classes page.</a:t>
            </a:r>
          </a:p>
          <a:p>
            <a:r>
              <a:rPr lang="en-US" sz="3200" dirty="0" smtClean="0"/>
              <a:t>Click Bing map icon to show map of selected school. </a:t>
            </a:r>
            <a:endParaRPr lang="en-US" sz="3200" dirty="0"/>
          </a:p>
        </p:txBody>
      </p:sp>
      <p:sp>
        <p:nvSpPr>
          <p:cNvPr id="3" name="Title 2"/>
          <p:cNvSpPr>
            <a:spLocks noGrp="1"/>
          </p:cNvSpPr>
          <p:nvPr>
            <p:ph type="title"/>
          </p:nvPr>
        </p:nvSpPr>
        <p:spPr/>
        <p:txBody>
          <a:bodyPr/>
          <a:lstStyle/>
          <a:p>
            <a:r>
              <a:rPr lang="en-US" dirty="0"/>
              <a:t>ALL SCHOOLS</a:t>
            </a:r>
          </a:p>
        </p:txBody>
      </p:sp>
      <p:pic>
        <p:nvPicPr>
          <p:cNvPr id="4" name="Picture 3"/>
          <p:cNvPicPr>
            <a:picLocks noChangeAspect="1"/>
          </p:cNvPicPr>
          <p:nvPr/>
        </p:nvPicPr>
        <p:blipFill>
          <a:blip r:embed="rId3"/>
          <a:stretch>
            <a:fillRect/>
          </a:stretch>
        </p:blipFill>
        <p:spPr>
          <a:xfrm>
            <a:off x="503237" y="4008245"/>
            <a:ext cx="9220198" cy="2919882"/>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3200" dirty="0" smtClean="0"/>
              <a:t>All classes will display on school classes page.</a:t>
            </a:r>
          </a:p>
          <a:p>
            <a:r>
              <a:rPr lang="en-US" sz="3200" dirty="0" smtClean="0"/>
              <a:t>My classes will be high lighted with green color.</a:t>
            </a:r>
          </a:p>
          <a:p>
            <a:r>
              <a:rPr lang="en-US" sz="3200" dirty="0" smtClean="0"/>
              <a:t>Classes that not mine will be high lighted with gray color.</a:t>
            </a:r>
          </a:p>
          <a:p>
            <a:r>
              <a:rPr lang="en-US" sz="3200" dirty="0" smtClean="0"/>
              <a:t>Hover on one class will pop up class detail window.</a:t>
            </a:r>
          </a:p>
          <a:p>
            <a:r>
              <a:rPr lang="en-US" sz="3200" dirty="0" smtClean="0"/>
              <a:t>Click on green high lighted classes will go to class detail page.</a:t>
            </a:r>
          </a:p>
          <a:p>
            <a:r>
              <a:rPr lang="en-US" sz="3200" dirty="0" smtClean="0"/>
              <a:t>Click “My Classes” or “All Classes” link to switch view.</a:t>
            </a:r>
            <a:endParaRPr lang="en-US" sz="3200" dirty="0"/>
          </a:p>
        </p:txBody>
      </p:sp>
      <p:sp>
        <p:nvSpPr>
          <p:cNvPr id="3" name="Title 2"/>
          <p:cNvSpPr>
            <a:spLocks noGrp="1"/>
          </p:cNvSpPr>
          <p:nvPr>
            <p:ph type="title"/>
          </p:nvPr>
        </p:nvSpPr>
        <p:spPr/>
        <p:txBody>
          <a:bodyPr/>
          <a:lstStyle/>
          <a:p>
            <a:r>
              <a:rPr lang="en-US" dirty="0"/>
              <a:t>SCHOOL CLASSES</a:t>
            </a:r>
          </a:p>
        </p:txBody>
      </p:sp>
      <p:pic>
        <p:nvPicPr>
          <p:cNvPr id="4" name="Picture 3"/>
          <p:cNvPicPr>
            <a:picLocks noChangeAspect="1"/>
          </p:cNvPicPr>
          <p:nvPr/>
        </p:nvPicPr>
        <p:blipFill>
          <a:blip r:embed="rId3"/>
          <a:stretch>
            <a:fillRect/>
          </a:stretch>
        </p:blipFill>
        <p:spPr>
          <a:xfrm>
            <a:off x="1951037" y="4565954"/>
            <a:ext cx="7685714" cy="2428571"/>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smtClean="0"/>
              <a:t>Hover on a class tile will popup class detail window.</a:t>
            </a:r>
            <a:endParaRPr lang="en-US" dirty="0"/>
          </a:p>
        </p:txBody>
      </p:sp>
      <p:sp>
        <p:nvSpPr>
          <p:cNvPr id="3" name="Title 2"/>
          <p:cNvSpPr>
            <a:spLocks noGrp="1"/>
          </p:cNvSpPr>
          <p:nvPr>
            <p:ph type="title"/>
          </p:nvPr>
        </p:nvSpPr>
        <p:spPr/>
        <p:txBody>
          <a:bodyPr/>
          <a:lstStyle/>
          <a:p>
            <a:r>
              <a:rPr lang="en-US" dirty="0" smtClean="0"/>
              <a:t>Class detail information</a:t>
            </a:r>
            <a:endParaRPr lang="en-US" dirty="0"/>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Class detail will show on this page.</a:t>
            </a:r>
          </a:p>
          <a:p>
            <a:pPr marL="571500" indent="-571500">
              <a:buFont typeface="Arial" panose="020B0604020202020204" pitchFamily="34" charset="0"/>
              <a:buChar char="•"/>
            </a:pPr>
            <a:r>
              <a:rPr lang="en-US" dirty="0" smtClean="0"/>
              <a:t>There are 3 tabs with students, class documents and conversations. Click each tab to see detail information.</a:t>
            </a:r>
            <a:endParaRPr lang="en-US" dirty="0"/>
          </a:p>
        </p:txBody>
      </p:sp>
      <p:sp>
        <p:nvSpPr>
          <p:cNvPr id="3" name="Title 2"/>
          <p:cNvSpPr>
            <a:spLocks noGrp="1"/>
          </p:cNvSpPr>
          <p:nvPr>
            <p:ph type="title"/>
          </p:nvPr>
        </p:nvSpPr>
        <p:spPr/>
        <p:txBody>
          <a:bodyPr/>
          <a:lstStyle/>
          <a:p>
            <a:r>
              <a:rPr lang="en-US" dirty="0" smtClean="0"/>
              <a:t>Class detail</a:t>
            </a:r>
            <a:endParaRPr lang="en-US" dirty="0"/>
          </a:p>
        </p:txBody>
      </p:sp>
      <p:pic>
        <p:nvPicPr>
          <p:cNvPr id="5" name="Picture 4"/>
          <p:cNvPicPr>
            <a:picLocks noChangeAspect="1"/>
          </p:cNvPicPr>
          <p:nvPr/>
        </p:nvPicPr>
        <p:blipFill>
          <a:blip r:embed="rId3"/>
          <a:stretch>
            <a:fillRect/>
          </a:stretch>
        </p:blipFill>
        <p:spPr>
          <a:xfrm>
            <a:off x="122237" y="1410923"/>
            <a:ext cx="4697669" cy="2263458"/>
          </a:xfrm>
          <a:prstGeom prst="rect">
            <a:avLst/>
          </a:prstGeom>
        </p:spPr>
      </p:pic>
      <p:pic>
        <p:nvPicPr>
          <p:cNvPr id="4" name="Picture 3"/>
          <p:cNvPicPr>
            <a:picLocks noChangeAspect="1"/>
          </p:cNvPicPr>
          <p:nvPr/>
        </p:nvPicPr>
        <p:blipFill>
          <a:blip r:embed="rId4"/>
          <a:stretch>
            <a:fillRect/>
          </a:stretch>
        </p:blipFill>
        <p:spPr>
          <a:xfrm>
            <a:off x="122236" y="3878262"/>
            <a:ext cx="4697669" cy="1468129"/>
          </a:xfrm>
          <a:prstGeom prst="rect">
            <a:avLst/>
          </a:prstGeom>
        </p:spPr>
      </p:pic>
      <p:pic>
        <p:nvPicPr>
          <p:cNvPr id="6" name="Picture 5"/>
          <p:cNvPicPr>
            <a:picLocks noChangeAspect="1"/>
          </p:cNvPicPr>
          <p:nvPr/>
        </p:nvPicPr>
        <p:blipFill>
          <a:blip r:embed="rId5"/>
          <a:stretch>
            <a:fillRect/>
          </a:stretch>
        </p:blipFill>
        <p:spPr>
          <a:xfrm>
            <a:off x="122236" y="5487940"/>
            <a:ext cx="4697669" cy="1209721"/>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a:t>
            </a:r>
            <a:r>
              <a:rPr lang="en-US" dirty="0" smtClean="0">
                <a:hlinkClick r:id="rId3"/>
              </a:rPr>
              <a:t>portal.azure.com</a:t>
            </a:r>
            <a:r>
              <a:rPr lang="en-US" dirty="0" smtClean="0"/>
              <a:t> and login with admin account.</a:t>
            </a:r>
          </a:p>
          <a:p>
            <a:pPr marL="571500" indent="-571500">
              <a:buFont typeface="Arial" panose="020B0604020202020204" pitchFamily="34" charset="0"/>
              <a:buChar char="•"/>
            </a:pPr>
            <a:r>
              <a:rPr lang="en-US" dirty="0" smtClean="0"/>
              <a:t>Click “All resources” on left side of the page. All resources will be displayed. </a:t>
            </a:r>
          </a:p>
          <a:p>
            <a:pPr marL="571500" indent="-571500">
              <a:buFont typeface="Arial" panose="020B0604020202020204" pitchFamily="34" charset="0"/>
              <a:buChar char="•"/>
            </a:pPr>
            <a:r>
              <a:rPr lang="en-US" dirty="0" smtClean="0"/>
              <a:t>Click the App services named “</a:t>
            </a:r>
            <a:r>
              <a:rPr lang="en-US" dirty="0" err="1"/>
              <a:t>EDUGraphAPI</a:t>
            </a:r>
            <a:r>
              <a:rPr lang="en-US" dirty="0" smtClean="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Jobs</a:t>
            </a:r>
            <a:endParaRPr lang="en-US" dirty="0"/>
          </a:p>
        </p:txBody>
      </p:sp>
      <p:sp>
        <p:nvSpPr>
          <p:cNvPr id="8" name="Text Placeholder 1"/>
          <p:cNvSpPr>
            <a:spLocks noGrp="1"/>
          </p:cNvSpPr>
          <p:nvPr>
            <p:ph type="body" sz="quarter" idx="4294967295"/>
          </p:nvPr>
        </p:nvSpPr>
        <p:spPr>
          <a:xfrm>
            <a:off x="274640" y="1820862"/>
            <a:ext cx="6248398" cy="3077766"/>
          </a:xfrm>
          <a:prstGeom prst="rect">
            <a:avLst/>
          </a:prstGeom>
        </p:spPr>
        <p:txBody>
          <a:bodyPr/>
          <a:lstStyle/>
          <a:p>
            <a:r>
              <a:rPr lang="en-US" dirty="0" smtClean="0"/>
              <a:t>Click “Web Jobs” under “Settings” group.</a:t>
            </a:r>
          </a:p>
          <a:p>
            <a:r>
              <a:rPr lang="en-US" dirty="0" smtClean="0"/>
              <a:t>Select the job named “</a:t>
            </a:r>
            <a:r>
              <a:rPr lang="en-US" dirty="0" err="1" smtClean="0"/>
              <a:t>SyncData</a:t>
            </a:r>
            <a:r>
              <a:rPr lang="en-US" dirty="0" smtClean="0"/>
              <a:t>” and then click “Logs”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smtClean="0"/>
              <a:t>Click “</a:t>
            </a:r>
            <a:r>
              <a:rPr lang="en-US" dirty="0" err="1" smtClean="0"/>
              <a:t>SyncData</a:t>
            </a:r>
            <a:r>
              <a:rPr lang="en-US" dirty="0" smtClean="0"/>
              <a:t>” link to see Log details.</a:t>
            </a:r>
          </a:p>
          <a:p>
            <a:pPr marL="571500" indent="-571500">
              <a:buFont typeface="Arial" panose="020B0604020202020204" pitchFamily="34" charset="0"/>
              <a:buChar char="•"/>
            </a:pPr>
            <a:r>
              <a:rPr lang="en-US" dirty="0" smtClean="0"/>
              <a:t>On Log detail page click “Toggle Output”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Web Job Logs</a:t>
            </a:r>
            <a:endParaRPr lang="en-US" dirty="0"/>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Update AD User Information</a:t>
            </a:r>
            <a:endParaRPr lang="en-US" dirty="0"/>
          </a:p>
        </p:txBody>
      </p:sp>
      <p:sp>
        <p:nvSpPr>
          <p:cNvPr id="8" name="Text Placeholder 1"/>
          <p:cNvSpPr>
            <a:spLocks noGrp="1"/>
          </p:cNvSpPr>
          <p:nvPr>
            <p:ph type="body" sz="quarter" idx="4294967295"/>
          </p:nvPr>
        </p:nvSpPr>
        <p:spPr>
          <a:xfrm>
            <a:off x="274640" y="1820862"/>
            <a:ext cx="6248398" cy="5539978"/>
          </a:xfrm>
          <a:prstGeom prst="rect">
            <a:avLst/>
          </a:prstGeom>
        </p:spPr>
        <p:txBody>
          <a:bodyPr/>
          <a:lstStyle/>
          <a:p>
            <a:r>
              <a:rPr lang="en-US" dirty="0"/>
              <a:t>Go to </a:t>
            </a:r>
            <a:r>
              <a:rPr lang="en-US" dirty="0" smtClean="0">
                <a:hlinkClick r:id="rId3"/>
              </a:rPr>
              <a:t>https</a:t>
            </a:r>
            <a:r>
              <a:rPr lang="en-US" dirty="0">
                <a:hlinkClick r:id="rId3"/>
              </a:rPr>
              <a:t>://manage.windowsazure.com</a:t>
            </a:r>
            <a:r>
              <a:rPr lang="en-US" dirty="0" smtClean="0">
                <a:hlinkClick r:id="rId3"/>
              </a:rPr>
              <a:t>/</a:t>
            </a:r>
            <a:r>
              <a:rPr lang="en-US" dirty="0" smtClean="0"/>
              <a:t> and login with admin account.</a:t>
            </a:r>
          </a:p>
          <a:p>
            <a:r>
              <a:rPr lang="en-US" dirty="0" smtClean="0"/>
              <a:t>Click “ACTIVE DIRECTORY	” on left navigation.</a:t>
            </a:r>
          </a:p>
          <a:p>
            <a:r>
              <a:rPr lang="en-US" dirty="0" smtClean="0"/>
              <a:t>Click the AD named “Canviz EDU”. </a:t>
            </a:r>
          </a:p>
          <a:p>
            <a:endParaRPr lang="en-US" dirty="0"/>
          </a:p>
        </p:txBody>
      </p:sp>
      <p:pic>
        <p:nvPicPr>
          <p:cNvPr id="2" name="Picture 1"/>
          <p:cNvPicPr>
            <a:picLocks noChangeAspect="1"/>
          </p:cNvPicPr>
          <p:nvPr/>
        </p:nvPicPr>
        <p:blipFill>
          <a:blip r:embed="rId4"/>
          <a:stretch>
            <a:fillRect/>
          </a:stretch>
        </p:blipFill>
        <p:spPr>
          <a:xfrm>
            <a:off x="6751637" y="1973262"/>
            <a:ext cx="5319396" cy="298671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00394" y="1897062"/>
            <a:ext cx="6751638" cy="914400"/>
          </a:xfrm>
        </p:spPr>
        <p:txBody>
          <a:bodyPr/>
          <a:lstStyle/>
          <a:p>
            <a:pPr marL="571500" indent="-571500">
              <a:buFont typeface="Arial" panose="020B0604020202020204" pitchFamily="34" charset="0"/>
              <a:buChar char="•"/>
            </a:pPr>
            <a:r>
              <a:rPr lang="en-US" dirty="0" smtClean="0"/>
              <a:t>Click “Users” and all uses list in “</a:t>
            </a:r>
            <a:r>
              <a:rPr lang="en-US" dirty="0"/>
              <a:t>Canviz EDU</a:t>
            </a:r>
            <a:r>
              <a:rPr lang="en-US" dirty="0" smtClean="0"/>
              <a:t>” will display here. </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Update AD User Information</a:t>
            </a:r>
          </a:p>
        </p:txBody>
      </p:sp>
      <p:pic>
        <p:nvPicPr>
          <p:cNvPr id="7" name="Picture 6"/>
          <p:cNvPicPr>
            <a:picLocks noChangeAspect="1"/>
          </p:cNvPicPr>
          <p:nvPr/>
        </p:nvPicPr>
        <p:blipFill>
          <a:blip r:embed="rId3"/>
          <a:stretch>
            <a:fillRect/>
          </a:stretch>
        </p:blipFill>
        <p:spPr>
          <a:xfrm>
            <a:off x="274639" y="1549624"/>
            <a:ext cx="5892064" cy="293823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Update AD User Information</a:t>
            </a:r>
            <a:endParaRPr lang="en-US" dirty="0"/>
          </a:p>
        </p:txBody>
      </p:sp>
      <p:sp>
        <p:nvSpPr>
          <p:cNvPr id="8" name="Text Placeholder 1"/>
          <p:cNvSpPr>
            <a:spLocks noGrp="1"/>
          </p:cNvSpPr>
          <p:nvPr>
            <p:ph type="body" sz="quarter" idx="4294967295"/>
          </p:nvPr>
        </p:nvSpPr>
        <p:spPr>
          <a:xfrm>
            <a:off x="274640" y="1820862"/>
            <a:ext cx="6248398" cy="3754874"/>
          </a:xfrm>
          <a:prstGeom prst="rect">
            <a:avLst/>
          </a:prstGeom>
        </p:spPr>
        <p:txBody>
          <a:bodyPr/>
          <a:lstStyle/>
          <a:p>
            <a:r>
              <a:rPr lang="en-US" dirty="0" smtClean="0"/>
              <a:t>Click one user and open edit page.</a:t>
            </a:r>
          </a:p>
          <a:p>
            <a:r>
              <a:rPr lang="en-US" dirty="0" smtClean="0"/>
              <a:t>Update user information like “First name” or “Last name”.</a:t>
            </a:r>
          </a:p>
          <a:p>
            <a:r>
              <a:rPr lang="en-US" dirty="0" smtClean="0"/>
              <a:t>Save change.</a:t>
            </a:r>
            <a:endParaRPr lang="en-US" dirty="0"/>
          </a:p>
        </p:txBody>
      </p:sp>
      <p:pic>
        <p:nvPicPr>
          <p:cNvPr id="4" name="Picture 3"/>
          <p:cNvPicPr>
            <a:picLocks noChangeAspect="1"/>
          </p:cNvPicPr>
          <p:nvPr/>
        </p:nvPicPr>
        <p:blipFill>
          <a:blip r:embed="rId3"/>
          <a:stretch>
            <a:fillRect/>
          </a:stretch>
        </p:blipFill>
        <p:spPr>
          <a:xfrm>
            <a:off x="6459251" y="1820862"/>
            <a:ext cx="5704952" cy="3138373"/>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smtClean="0"/>
              <a:t>Go back to web job log detail page.</a:t>
            </a:r>
          </a:p>
          <a:p>
            <a:pPr marL="571500" indent="-571500">
              <a:buFont typeface="Arial" panose="020B0604020202020204" pitchFamily="34" charset="0"/>
              <a:buChar char="•"/>
            </a:pPr>
            <a:r>
              <a:rPr lang="en-US" dirty="0" smtClean="0"/>
              <a:t>After about 1 minutes refresh the page.</a:t>
            </a:r>
          </a:p>
          <a:p>
            <a:pPr marL="571500" indent="-571500">
              <a:buFont typeface="Arial" panose="020B0604020202020204" pitchFamily="34" charset="0"/>
              <a:buChar char="•"/>
            </a:pPr>
            <a:r>
              <a:rPr lang="en-US" dirty="0" smtClean="0"/>
              <a:t>Click the latest function invoked and open detail page.</a:t>
            </a:r>
          </a:p>
          <a:p>
            <a:pPr marL="571500" indent="-571500">
              <a:buFont typeface="Arial" panose="020B0604020202020204" pitchFamily="34" charset="0"/>
              <a:buChar char="•"/>
            </a:pPr>
            <a:r>
              <a:rPr lang="en-US" dirty="0" smtClean="0"/>
              <a:t>Click “Toggle Output” button.</a:t>
            </a:r>
          </a:p>
          <a:p>
            <a:pPr marL="571500" indent="-571500">
              <a:buFont typeface="Arial" panose="020B0604020202020204" pitchFamily="34" charset="0"/>
              <a:buChar char="•"/>
            </a:pPr>
            <a:r>
              <a:rPr lang="en-US" dirty="0" smtClean="0"/>
              <a:t>It will show log that tells one item updated.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Check Web Job Sync Result</a:t>
            </a:r>
            <a:endParaRPr lang="en-US" dirty="0"/>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Admin Login </a:t>
            </a:r>
            <a:r>
              <a:rPr lang="en-US" dirty="0"/>
              <a:t>Authentication Flow</a:t>
            </a:r>
          </a:p>
        </p:txBody>
      </p:sp>
      <p:pic>
        <p:nvPicPr>
          <p:cNvPr id="4" name="Picture 3"/>
          <p:cNvPicPr>
            <a:picLocks noChangeAspect="1"/>
          </p:cNvPicPr>
          <p:nvPr/>
        </p:nvPicPr>
        <p:blipFill>
          <a:blip r:embed="rId2"/>
          <a:stretch>
            <a:fillRect/>
          </a:stretch>
        </p:blipFill>
        <p:spPr>
          <a:xfrm>
            <a:off x="427037" y="1363662"/>
            <a:ext cx="11620767" cy="44196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Admin Login with O365 Account</a:t>
            </a:r>
            <a:endParaRPr lang="en-US" dirty="0"/>
          </a:p>
        </p:txBody>
      </p:sp>
      <p:sp>
        <p:nvSpPr>
          <p:cNvPr id="8" name="Text Placeholder 1"/>
          <p:cNvSpPr>
            <a:spLocks noGrp="1"/>
          </p:cNvSpPr>
          <p:nvPr>
            <p:ph type="body" sz="quarter" idx="4294967295"/>
          </p:nvPr>
        </p:nvSpPr>
        <p:spPr>
          <a:xfrm>
            <a:off x="274640" y="1820862"/>
            <a:ext cx="6248398" cy="914400"/>
          </a:xfrm>
          <a:prstGeom prst="rect">
            <a:avLst/>
          </a:prstGeom>
        </p:spPr>
        <p:txBody>
          <a:bodyPr/>
          <a:lstStyle/>
          <a:p>
            <a:r>
              <a:rPr lang="en-US" dirty="0" smtClean="0"/>
              <a:t>Go to site login page. </a:t>
            </a:r>
          </a:p>
          <a:p>
            <a:r>
              <a:rPr lang="en-US" dirty="0" smtClean="0"/>
              <a:t>Click “Sign in with Office 365” button.</a:t>
            </a:r>
          </a:p>
          <a:p>
            <a:r>
              <a:rPr lang="en-US" dirty="0" smtClean="0"/>
              <a:t>Login with Admin account.</a:t>
            </a:r>
            <a:endParaRPr lang="en-US" dirty="0"/>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smtClean="0"/>
              <a:t>Is Admin linked to a local account?</a:t>
            </a:r>
          </a:p>
          <a:p>
            <a:pPr marL="527050" lvl="1" indent="-285750"/>
            <a:r>
              <a:rPr lang="en-US" sz="2800" dirty="0">
                <a:latin typeface="+mj-lt"/>
              </a:rPr>
              <a:t>Yes, go to </a:t>
            </a:r>
            <a:r>
              <a:rPr lang="en-US" sz="2800" dirty="0" smtClean="0">
                <a:latin typeface="+mj-lt"/>
              </a:rPr>
              <a:t>link account </a:t>
            </a:r>
            <a:r>
              <a:rPr lang="en-US" sz="2800" dirty="0">
                <a:latin typeface="+mj-lt"/>
              </a:rPr>
              <a:t>page.</a:t>
            </a:r>
          </a:p>
          <a:p>
            <a:pPr marL="527050" lvl="1" indent="-285750"/>
            <a:r>
              <a:rPr lang="en-US" sz="2800" dirty="0" smtClean="0">
                <a:latin typeface="+mj-lt"/>
              </a:rPr>
              <a:t>No</a:t>
            </a:r>
            <a:r>
              <a:rPr lang="en-US" sz="2800" dirty="0">
                <a:latin typeface="+mj-lt"/>
              </a:rPr>
              <a:t>, </a:t>
            </a:r>
            <a:r>
              <a:rPr lang="en-US" sz="2800" dirty="0" smtClean="0">
                <a:latin typeface="+mj-lt"/>
              </a:rPr>
              <a:t>go to schools page.</a:t>
            </a:r>
            <a:endParaRPr lang="en-US" sz="2800" dirty="0">
              <a:latin typeface="+mj-lt"/>
            </a:endParaRPr>
          </a:p>
        </p:txBody>
      </p:sp>
      <p:sp>
        <p:nvSpPr>
          <p:cNvPr id="3" name="Title 2"/>
          <p:cNvSpPr>
            <a:spLocks noGrp="1"/>
          </p:cNvSpPr>
          <p:nvPr>
            <p:ph type="title"/>
          </p:nvPr>
        </p:nvSpPr>
        <p:spPr/>
        <p:txBody>
          <a:bodyPr/>
          <a:lstStyle/>
          <a:p>
            <a:r>
              <a:rPr lang="en-US" dirty="0" smtClean="0"/>
              <a:t>Admin Linked to a Local Account?</a:t>
            </a:r>
            <a:endParaRPr lang="en-US" dirty="0"/>
          </a:p>
        </p:txBody>
      </p:sp>
      <p:pic>
        <p:nvPicPr>
          <p:cNvPr id="5" name="Picture 4"/>
          <p:cNvPicPr>
            <a:picLocks noChangeAspect="1"/>
          </p:cNvPicPr>
          <p:nvPr/>
        </p:nvPicPr>
        <p:blipFill>
          <a:blip r:embed="rId3"/>
          <a:stretch>
            <a:fillRect/>
          </a:stretch>
        </p:blipFill>
        <p:spPr>
          <a:xfrm>
            <a:off x="274956" y="3407410"/>
            <a:ext cx="6065855" cy="2047874"/>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659062"/>
            <a:ext cx="7315203" cy="914400"/>
          </a:xfrm>
        </p:spPr>
        <p:txBody>
          <a:bodyPr/>
          <a:lstStyle/>
          <a:p>
            <a:pPr marL="571500" indent="-571500">
              <a:buFont typeface="Arial" panose="020B0604020202020204" pitchFamily="34" charset="0"/>
              <a:buChar char="•"/>
            </a:pPr>
            <a:r>
              <a:rPr lang="en-US" dirty="0" smtClean="0"/>
              <a:t>If you have a local account, login and then link.</a:t>
            </a:r>
          </a:p>
          <a:p>
            <a:pPr marL="571500" indent="-571500">
              <a:buFont typeface="Arial" panose="020B0604020202020204" pitchFamily="34" charset="0"/>
              <a:buChar char="•"/>
            </a:pPr>
            <a:r>
              <a:rPr lang="en-US" dirty="0" smtClean="0"/>
              <a:t>If you do not have a local account, create and link.</a:t>
            </a:r>
            <a:endParaRPr lang="en-US" dirty="0"/>
          </a:p>
        </p:txBody>
      </p:sp>
      <p:sp>
        <p:nvSpPr>
          <p:cNvPr id="3" name="Title 2"/>
          <p:cNvSpPr>
            <a:spLocks noGrp="1"/>
          </p:cNvSpPr>
          <p:nvPr>
            <p:ph type="title"/>
          </p:nvPr>
        </p:nvSpPr>
        <p:spPr/>
        <p:txBody>
          <a:bodyPr/>
          <a:lstStyle/>
          <a:p>
            <a:r>
              <a:rPr lang="en-US" dirty="0"/>
              <a:t>Link Admin to a Local Account</a:t>
            </a:r>
          </a:p>
        </p:txBody>
      </p:sp>
      <p:pic>
        <p:nvPicPr>
          <p:cNvPr id="16" name="Picture 15"/>
          <p:cNvPicPr>
            <a:picLocks noChangeAspect="1"/>
          </p:cNvPicPr>
          <p:nvPr/>
        </p:nvPicPr>
        <p:blipFill>
          <a:blip r:embed="rId3"/>
          <a:stretch>
            <a:fillRect/>
          </a:stretch>
        </p:blipFill>
        <p:spPr>
          <a:xfrm>
            <a:off x="503237" y="1973262"/>
            <a:ext cx="4484990" cy="32004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Sign Up Tenant</a:t>
            </a:r>
            <a:endParaRPr lang="en-US" dirty="0"/>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smtClean="0"/>
              <a:t>Click “Sign Up” button to sign up the tenant.</a:t>
            </a:r>
          </a:p>
          <a:p>
            <a:r>
              <a:rPr lang="en-US" dirty="0" smtClean="0"/>
              <a:t>After sign up complete go to Admin panel.</a:t>
            </a:r>
            <a:endParaRPr lang="en-US" dirty="0"/>
          </a:p>
        </p:txBody>
      </p:sp>
      <p:pic>
        <p:nvPicPr>
          <p:cNvPr id="4" name="Picture 3"/>
          <p:cNvPicPr>
            <a:picLocks noChangeAspect="1"/>
          </p:cNvPicPr>
          <p:nvPr/>
        </p:nvPicPr>
        <p:blipFill>
          <a:blip r:embed="rId3"/>
          <a:stretch>
            <a:fillRect/>
          </a:stretch>
        </p:blipFill>
        <p:spPr>
          <a:xfrm>
            <a:off x="6370637" y="1820862"/>
            <a:ext cx="5028571" cy="2257143"/>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smtClean="0"/>
              <a:t>Click “Re-Sign Up” button to re-sign up the </a:t>
            </a:r>
            <a:r>
              <a:rPr lang="en-US" dirty="0" smtClean="0"/>
              <a:t>tenant</a:t>
            </a:r>
            <a:r>
              <a:rPr lang="en-US" dirty="0" smtClean="0"/>
              <a:t>(need to login again)</a:t>
            </a:r>
            <a:r>
              <a:rPr lang="en-US" dirty="0" smtClean="0"/>
              <a:t>.</a:t>
            </a:r>
            <a:endParaRPr lang="en-US" dirty="0" smtClean="0"/>
          </a:p>
          <a:p>
            <a:pPr marL="571500" indent="-571500">
              <a:buFont typeface="Arial" panose="020B0604020202020204" pitchFamily="34" charset="0"/>
              <a:buChar char="•"/>
            </a:pPr>
            <a:r>
              <a:rPr lang="en-US" dirty="0" smtClean="0"/>
              <a:t>Click “Manage Linked Accounts” button to view/unlink account.</a:t>
            </a:r>
          </a:p>
          <a:p>
            <a:pPr marL="571500" indent="-571500">
              <a:buFont typeface="Arial" panose="020B0604020202020204" pitchFamily="34" charset="0"/>
              <a:buChar char="•"/>
            </a:pPr>
            <a:r>
              <a:rPr lang="en-US" dirty="0" smtClean="0"/>
              <a:t>Click “Install App” button to install the App in Office 365 tenancy.</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Admin Panel</a:t>
            </a:r>
            <a:endParaRPr lang="en-US" dirty="0"/>
          </a:p>
        </p:txBody>
      </p:sp>
      <p:pic>
        <p:nvPicPr>
          <p:cNvPr id="4" name="Picture 3"/>
          <p:cNvPicPr>
            <a:picLocks noChangeAspect="1"/>
          </p:cNvPicPr>
          <p:nvPr/>
        </p:nvPicPr>
        <p:blipFill>
          <a:blip r:embed="rId3"/>
          <a:stretch>
            <a:fillRect/>
          </a:stretch>
        </p:blipFill>
        <p:spPr>
          <a:xfrm>
            <a:off x="427037" y="1668462"/>
            <a:ext cx="5254564" cy="3581400"/>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2.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5124</Words>
  <Application>Microsoft Office PowerPoint</Application>
  <PresentationFormat>Custom</PresentationFormat>
  <Paragraphs>253</Paragraphs>
  <Slides>38</Slides>
  <Notes>35</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38</vt:i4>
      </vt:variant>
    </vt:vector>
  </HeadingPairs>
  <TitlesOfParts>
    <vt:vector size="47"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Login Authentication Flow</vt:lpstr>
      <vt:lpstr>Admin Login Authentication Flow</vt:lpstr>
      <vt:lpstr>Admin Login with O365 Account</vt:lpstr>
      <vt:lpstr>Admin Linked to a Local Account?</vt:lpstr>
      <vt:lpstr>Link Admin to a Local Account</vt:lpstr>
      <vt:lpstr>Sign Up Tenant</vt:lpstr>
      <vt:lpstr>Admin Panel</vt:lpstr>
      <vt:lpstr>Admin Panel - Manage linked accounts</vt:lpstr>
      <vt:lpstr>Local Login Authentication Flow</vt:lpstr>
      <vt:lpstr>Local Login Authentication Flow</vt:lpstr>
      <vt:lpstr>Create Local Account</vt:lpstr>
      <vt:lpstr>Login with Local Account</vt:lpstr>
      <vt:lpstr>Link Local Account to O365 Account</vt:lpstr>
      <vt:lpstr>Login to O365 and Link</vt:lpstr>
      <vt:lpstr>Login succeed</vt:lpstr>
      <vt:lpstr>O365 Login Authentication Flow</vt:lpstr>
      <vt:lpstr>O365 Login Authentication Flow</vt:lpstr>
      <vt:lpstr>Login with O365 Account</vt:lpstr>
      <vt:lpstr>Link O365 Account to Local Account</vt:lpstr>
      <vt:lpstr>Login to Local and Link</vt:lpstr>
      <vt:lpstr>Create Local Account and Link</vt:lpstr>
      <vt:lpstr>ALL SCHOOLS</vt:lpstr>
      <vt:lpstr>ALL SCHOOLS</vt:lpstr>
      <vt:lpstr>SCHOOL CLASSES</vt:lpstr>
      <vt:lpstr>SCHOOL CLASSES</vt:lpstr>
      <vt:lpstr>Class detail information</vt:lpstr>
      <vt:lpstr>CLASS DETAILS</vt:lpstr>
      <vt:lpstr>Class detail</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2016-11-23T07:16:05Z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