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4"/>
    <p:sldMasterId id="2147484278" r:id="rId5"/>
    <p:sldMasterId id="2147484307" r:id="rId6"/>
  </p:sldMasterIdLst>
  <p:notesMasterIdLst>
    <p:notesMasterId r:id="rId49"/>
  </p:notesMasterIdLst>
  <p:handoutMasterIdLst>
    <p:handoutMasterId r:id="rId50"/>
  </p:handoutMasterIdLst>
  <p:sldIdLst>
    <p:sldId id="258" r:id="rId7"/>
    <p:sldId id="275" r:id="rId8"/>
    <p:sldId id="301" r:id="rId9"/>
    <p:sldId id="335" r:id="rId10"/>
    <p:sldId id="302" r:id="rId11"/>
    <p:sldId id="303" r:id="rId12"/>
    <p:sldId id="304" r:id="rId13"/>
    <p:sldId id="305" r:id="rId14"/>
    <p:sldId id="306" r:id="rId15"/>
    <p:sldId id="337" r:id="rId16"/>
    <p:sldId id="307" r:id="rId17"/>
    <p:sldId id="334" r:id="rId18"/>
    <p:sldId id="336" r:id="rId19"/>
    <p:sldId id="308" r:id="rId20"/>
    <p:sldId id="309" r:id="rId21"/>
    <p:sldId id="310" r:id="rId22"/>
    <p:sldId id="311" r:id="rId23"/>
    <p:sldId id="338" r:id="rId24"/>
    <p:sldId id="339" r:id="rId25"/>
    <p:sldId id="312" r:id="rId26"/>
    <p:sldId id="333" r:id="rId27"/>
    <p:sldId id="313" r:id="rId28"/>
    <p:sldId id="314" r:id="rId29"/>
    <p:sldId id="315" r:id="rId30"/>
    <p:sldId id="316" r:id="rId31"/>
    <p:sldId id="340" r:id="rId32"/>
    <p:sldId id="341" r:id="rId33"/>
    <p:sldId id="317" r:id="rId34"/>
    <p:sldId id="318" r:id="rId35"/>
    <p:sldId id="319" r:id="rId36"/>
    <p:sldId id="320" r:id="rId37"/>
    <p:sldId id="321" r:id="rId38"/>
    <p:sldId id="322" r:id="rId39"/>
    <p:sldId id="323" r:id="rId40"/>
    <p:sldId id="324" r:id="rId41"/>
    <p:sldId id="325" r:id="rId42"/>
    <p:sldId id="326" r:id="rId43"/>
    <p:sldId id="331" r:id="rId44"/>
    <p:sldId id="328" r:id="rId45"/>
    <p:sldId id="329" r:id="rId46"/>
    <p:sldId id="330" r:id="rId47"/>
    <p:sldId id="332" r:id="rId48"/>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84DABE3D-3CBE-4F2F-8A64-990DAF416B50}">
          <p14:sldIdLst>
            <p14:sldId id="258"/>
            <p14:sldId id="275"/>
          </p14:sldIdLst>
        </p14:section>
        <p14:section name="Admin Login Authentication Flow" id="{407A367E-21DF-4E60-AAB1-2663FA1C9135}">
          <p14:sldIdLst>
            <p14:sldId id="301"/>
            <p14:sldId id="335"/>
            <p14:sldId id="302"/>
            <p14:sldId id="303"/>
            <p14:sldId id="304"/>
            <p14:sldId id="305"/>
            <p14:sldId id="306"/>
            <p14:sldId id="337"/>
          </p14:sldIdLst>
        </p14:section>
        <p14:section name="Local Login Authentication Flow" id="{25416694-119D-4363-B320-6A7BB1A3E3D2}">
          <p14:sldIdLst>
            <p14:sldId id="307"/>
            <p14:sldId id="334"/>
            <p14:sldId id="336"/>
            <p14:sldId id="308"/>
            <p14:sldId id="309"/>
            <p14:sldId id="310"/>
            <p14:sldId id="311"/>
            <p14:sldId id="338"/>
            <p14:sldId id="339"/>
          </p14:sldIdLst>
        </p14:section>
        <p14:section name="O365 Login Authentication Flow" id="{C63FAAB1-855C-443B-849C-93575DC9D136}">
          <p14:sldIdLst>
            <p14:sldId id="312"/>
            <p14:sldId id="333"/>
            <p14:sldId id="313"/>
            <p14:sldId id="314"/>
            <p14:sldId id="315"/>
            <p14:sldId id="316"/>
            <p14:sldId id="340"/>
            <p14:sldId id="341"/>
          </p14:sldIdLst>
        </p14:section>
        <p14:section name="ALL SCHOOLS" id="{8D67A21E-4116-4C6A-AAF3-2646FA38759A}">
          <p14:sldIdLst>
            <p14:sldId id="317"/>
            <p14:sldId id="318"/>
          </p14:sldIdLst>
        </p14:section>
        <p14:section name="SCHOOL CLASSES" id="{B5F0D9CB-476A-4BDD-B801-CB5CD30C1CDB}">
          <p14:sldIdLst>
            <p14:sldId id="319"/>
            <p14:sldId id="320"/>
            <p14:sldId id="321"/>
          </p14:sldIdLst>
        </p14:section>
        <p14:section name="CLASS DETAILS" id="{1A0879B6-DE39-4869-A490-3BB2B39F8009}">
          <p14:sldIdLst>
            <p14:sldId id="322"/>
            <p14:sldId id="323"/>
          </p14:sldIdLst>
        </p14:section>
        <p14:section name="Sync Data With Web Job" id="{52C44756-F222-4E35-BC90-DF52BC5FAB49}">
          <p14:sldIdLst>
            <p14:sldId id="324"/>
            <p14:sldId id="325"/>
            <p14:sldId id="326"/>
            <p14:sldId id="331"/>
            <p14:sldId id="328"/>
            <p14:sldId id="329"/>
            <p14:sldId id="330"/>
            <p14:sldId id="33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AAAAB"/>
    <a:srgbClr val="F58520"/>
    <a:srgbClr val="00188F"/>
    <a:srgbClr val="00176B"/>
    <a:srgbClr val="E3008C"/>
    <a:srgbClr val="FFB900"/>
    <a:srgbClr val="107C10"/>
    <a:srgbClr val="FFFFFF"/>
    <a:srgbClr val="232832"/>
    <a:srgbClr val="5252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86383" autoAdjust="0"/>
  </p:normalViewPr>
  <p:slideViewPr>
    <p:cSldViewPr>
      <p:cViewPr varScale="1">
        <p:scale>
          <a:sx n="73" d="100"/>
          <a:sy n="73" d="100"/>
        </p:scale>
        <p:origin x="558" y="66"/>
      </p:cViewPr>
      <p:guideLst/>
    </p:cSldViewPr>
  </p:slideViewPr>
  <p:outlineViewPr>
    <p:cViewPr>
      <p:scale>
        <a:sx n="33" d="100"/>
        <a:sy n="33" d="100"/>
      </p:scale>
      <p:origin x="0" y="-7459"/>
    </p:cViewPr>
  </p:outlineViewPr>
  <p:notesTextViewPr>
    <p:cViewPr>
      <p:scale>
        <a:sx n="100" d="100"/>
        <a:sy n="100" d="100"/>
      </p:scale>
      <p:origin x="0" y="0"/>
    </p:cViewPr>
  </p:notesTextViewPr>
  <p:sorterViewPr>
    <p:cViewPr>
      <p:scale>
        <a:sx n="75" d="100"/>
        <a:sy n="75" d="100"/>
      </p:scale>
      <p:origin x="0" y="0"/>
    </p:cViewPr>
  </p:sorterViewPr>
  <p:notesViewPr>
    <p:cSldViewPr showGuides="1">
      <p:cViewPr varScale="1">
        <p:scale>
          <a:sx n="98" d="100"/>
          <a:sy n="98" d="100"/>
        </p:scale>
        <p:origin x="2717"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8" Type="http://schemas.openxmlformats.org/officeDocument/2006/relationships/slide" Target="slides/slide2.xml"/><Relationship Id="rId51" Type="http://schemas.openxmlformats.org/officeDocument/2006/relationships/commentAuthors" Target="commentAuthors.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Build 2015</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11/24/2016 11:23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latin typeface="Segoe UI" pitchFamily="34" charset="0"/>
              </a:rPr>
              <a:t>Build 2015</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11/24/2016 11:23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C6996B83-60CF-42A8-BA06-F99D0BEC30B3}" type="datetime1">
              <a:rPr lang="en-US" smtClean="0"/>
              <a:t>11/24/2016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a:t>
            </a:fld>
            <a:endParaRPr lang="en-US" dirty="0"/>
          </a:p>
        </p:txBody>
      </p:sp>
      <p:sp>
        <p:nvSpPr>
          <p:cNvPr id="7" name="Header Placeholder 6"/>
          <p:cNvSpPr>
            <a:spLocks noGrp="1"/>
          </p:cNvSpPr>
          <p:nvPr>
            <p:ph type="hdr" sz="quarter" idx="13"/>
          </p:nvPr>
        </p:nvSpPr>
        <p:spPr/>
        <p:txBody>
          <a:bodyPr/>
          <a:lstStyle/>
          <a:p>
            <a:r>
              <a:rPr lang="en-US" dirty="0"/>
              <a:t>Build 2014</a:t>
            </a:r>
          </a:p>
        </p:txBody>
      </p:sp>
    </p:spTree>
    <p:extLst>
      <p:ext uri="{BB962C8B-B14F-4D97-AF65-F5344CB8AC3E}">
        <p14:creationId xmlns:p14="http://schemas.microsoft.com/office/powerpoint/2010/main" val="4802858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11/24/2016</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11</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17965121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11/24/2016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17672681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11/24/2016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20799535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11/24/2016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21607850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11/24/2016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30669421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11/24/2016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24991105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11/24/2016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35334423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11/24/2016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14594064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11/24/2016</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20</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23271179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11/24/2016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2934531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11/24/2016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
        <p:nvSpPr>
          <p:cNvPr id="7" name="Header Placeholder 6"/>
          <p:cNvSpPr>
            <a:spLocks noGrp="1"/>
          </p:cNvSpPr>
          <p:nvPr>
            <p:ph type="hdr" sz="quarter" idx="13"/>
          </p:nvPr>
        </p:nvSpPr>
        <p:spPr/>
        <p:txBody>
          <a:bodyPr/>
          <a:lstStyle/>
          <a:p>
            <a:r>
              <a:rPr lang="en-US"/>
              <a:t>Build 2014</a:t>
            </a:r>
            <a:endParaRPr lang="en-US" dirty="0"/>
          </a:p>
        </p:txBody>
      </p:sp>
    </p:spTree>
    <p:extLst>
      <p:ext uri="{BB962C8B-B14F-4D97-AF65-F5344CB8AC3E}">
        <p14:creationId xmlns:p14="http://schemas.microsoft.com/office/powerpoint/2010/main" val="11005938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11/24/2016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23</a:t>
            </a:fld>
            <a:endParaRPr lang="en-US" dirty="0">
              <a:solidFill>
                <a:prstClr val="black"/>
              </a:solidFill>
            </a:endParaRPr>
          </a:p>
        </p:txBody>
      </p:sp>
    </p:spTree>
    <p:extLst>
      <p:ext uri="{BB962C8B-B14F-4D97-AF65-F5344CB8AC3E}">
        <p14:creationId xmlns:p14="http://schemas.microsoft.com/office/powerpoint/2010/main" val="39068535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11/24/2016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24</a:t>
            </a:fld>
            <a:endParaRPr lang="en-US" dirty="0">
              <a:solidFill>
                <a:prstClr val="black"/>
              </a:solidFill>
            </a:endParaRPr>
          </a:p>
        </p:txBody>
      </p:sp>
    </p:spTree>
    <p:extLst>
      <p:ext uri="{BB962C8B-B14F-4D97-AF65-F5344CB8AC3E}">
        <p14:creationId xmlns:p14="http://schemas.microsoft.com/office/powerpoint/2010/main" val="5289049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11/24/2016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25</a:t>
            </a:fld>
            <a:endParaRPr lang="en-US" dirty="0">
              <a:solidFill>
                <a:prstClr val="black"/>
              </a:solidFill>
            </a:endParaRPr>
          </a:p>
        </p:txBody>
      </p:sp>
    </p:spTree>
    <p:extLst>
      <p:ext uri="{BB962C8B-B14F-4D97-AF65-F5344CB8AC3E}">
        <p14:creationId xmlns:p14="http://schemas.microsoft.com/office/powerpoint/2010/main" val="13705003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11/24/2016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26</a:t>
            </a:fld>
            <a:endParaRPr lang="en-US" dirty="0">
              <a:solidFill>
                <a:prstClr val="black"/>
              </a:solidFill>
            </a:endParaRPr>
          </a:p>
        </p:txBody>
      </p:sp>
    </p:spTree>
    <p:extLst>
      <p:ext uri="{BB962C8B-B14F-4D97-AF65-F5344CB8AC3E}">
        <p14:creationId xmlns:p14="http://schemas.microsoft.com/office/powerpoint/2010/main" val="34707296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11/24/2016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27</a:t>
            </a:fld>
            <a:endParaRPr lang="en-US" dirty="0">
              <a:solidFill>
                <a:prstClr val="black"/>
              </a:solidFill>
            </a:endParaRPr>
          </a:p>
        </p:txBody>
      </p:sp>
    </p:spTree>
    <p:extLst>
      <p:ext uri="{BB962C8B-B14F-4D97-AF65-F5344CB8AC3E}">
        <p14:creationId xmlns:p14="http://schemas.microsoft.com/office/powerpoint/2010/main" val="17960958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11/24/2016</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28</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7775187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11/24/2016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29</a:t>
            </a:fld>
            <a:endParaRPr lang="en-US" dirty="0">
              <a:solidFill>
                <a:prstClr val="black"/>
              </a:solidFill>
            </a:endParaRPr>
          </a:p>
        </p:txBody>
      </p:sp>
    </p:spTree>
    <p:extLst>
      <p:ext uri="{BB962C8B-B14F-4D97-AF65-F5344CB8AC3E}">
        <p14:creationId xmlns:p14="http://schemas.microsoft.com/office/powerpoint/2010/main" val="28084793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11/24/2016</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30</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8097308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11/24/2016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31</a:t>
            </a:fld>
            <a:endParaRPr lang="en-US" dirty="0">
              <a:solidFill>
                <a:prstClr val="black"/>
              </a:solidFill>
            </a:endParaRPr>
          </a:p>
        </p:txBody>
      </p:sp>
    </p:spTree>
    <p:extLst>
      <p:ext uri="{BB962C8B-B14F-4D97-AF65-F5344CB8AC3E}">
        <p14:creationId xmlns:p14="http://schemas.microsoft.com/office/powerpoint/2010/main" val="32225827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11/24/2016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32</a:t>
            </a:fld>
            <a:endParaRPr lang="en-US" dirty="0">
              <a:solidFill>
                <a:prstClr val="black"/>
              </a:solidFill>
            </a:endParaRPr>
          </a:p>
        </p:txBody>
      </p:sp>
    </p:spTree>
    <p:extLst>
      <p:ext uri="{BB962C8B-B14F-4D97-AF65-F5344CB8AC3E}">
        <p14:creationId xmlns:p14="http://schemas.microsoft.com/office/powerpoint/2010/main" val="2882451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11/24/2016</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33657690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11/24/2016</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33</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2303112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11/24/2016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34</a:t>
            </a:fld>
            <a:endParaRPr lang="en-US" dirty="0">
              <a:solidFill>
                <a:prstClr val="black"/>
              </a:solidFill>
            </a:endParaRPr>
          </a:p>
        </p:txBody>
      </p:sp>
    </p:spTree>
    <p:extLst>
      <p:ext uri="{BB962C8B-B14F-4D97-AF65-F5344CB8AC3E}">
        <p14:creationId xmlns:p14="http://schemas.microsoft.com/office/powerpoint/2010/main" val="31336823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11/24/2016</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35</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276203718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11/24/2016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36</a:t>
            </a:fld>
            <a:endParaRPr lang="en-US" dirty="0">
              <a:solidFill>
                <a:prstClr val="black"/>
              </a:solidFill>
            </a:endParaRPr>
          </a:p>
        </p:txBody>
      </p:sp>
    </p:spTree>
    <p:extLst>
      <p:ext uri="{BB962C8B-B14F-4D97-AF65-F5344CB8AC3E}">
        <p14:creationId xmlns:p14="http://schemas.microsoft.com/office/powerpoint/2010/main" val="33576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11/24/2016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37</a:t>
            </a:fld>
            <a:endParaRPr lang="en-US" dirty="0">
              <a:solidFill>
                <a:prstClr val="black"/>
              </a:solidFill>
            </a:endParaRPr>
          </a:p>
        </p:txBody>
      </p:sp>
    </p:spTree>
    <p:extLst>
      <p:ext uri="{BB962C8B-B14F-4D97-AF65-F5344CB8AC3E}">
        <p14:creationId xmlns:p14="http://schemas.microsoft.com/office/powerpoint/2010/main" val="6987186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11/24/2016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38</a:t>
            </a:fld>
            <a:endParaRPr lang="en-US" dirty="0">
              <a:solidFill>
                <a:prstClr val="black"/>
              </a:solidFill>
            </a:endParaRPr>
          </a:p>
        </p:txBody>
      </p:sp>
    </p:spTree>
    <p:extLst>
      <p:ext uri="{BB962C8B-B14F-4D97-AF65-F5344CB8AC3E}">
        <p14:creationId xmlns:p14="http://schemas.microsoft.com/office/powerpoint/2010/main" val="17239053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11/24/2016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39</a:t>
            </a:fld>
            <a:endParaRPr lang="en-US" dirty="0">
              <a:solidFill>
                <a:prstClr val="black"/>
              </a:solidFill>
            </a:endParaRPr>
          </a:p>
        </p:txBody>
      </p:sp>
    </p:spTree>
    <p:extLst>
      <p:ext uri="{BB962C8B-B14F-4D97-AF65-F5344CB8AC3E}">
        <p14:creationId xmlns:p14="http://schemas.microsoft.com/office/powerpoint/2010/main" val="250941268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11/24/2016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40</a:t>
            </a:fld>
            <a:endParaRPr lang="en-US" dirty="0">
              <a:solidFill>
                <a:prstClr val="black"/>
              </a:solidFill>
            </a:endParaRPr>
          </a:p>
        </p:txBody>
      </p:sp>
    </p:spTree>
    <p:extLst>
      <p:ext uri="{BB962C8B-B14F-4D97-AF65-F5344CB8AC3E}">
        <p14:creationId xmlns:p14="http://schemas.microsoft.com/office/powerpoint/2010/main" val="20473660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11/24/2016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41</a:t>
            </a:fld>
            <a:endParaRPr lang="en-US" dirty="0">
              <a:solidFill>
                <a:prstClr val="black"/>
              </a:solidFill>
            </a:endParaRPr>
          </a:p>
        </p:txBody>
      </p:sp>
    </p:spTree>
    <p:extLst>
      <p:ext uri="{BB962C8B-B14F-4D97-AF65-F5344CB8AC3E}">
        <p14:creationId xmlns:p14="http://schemas.microsoft.com/office/powerpoint/2010/main" val="313421716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11/24/2016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42</a:t>
            </a:fld>
            <a:endParaRPr lang="en-US" dirty="0">
              <a:solidFill>
                <a:prstClr val="black"/>
              </a:solidFill>
            </a:endParaRPr>
          </a:p>
        </p:txBody>
      </p:sp>
    </p:spTree>
    <p:extLst>
      <p:ext uri="{BB962C8B-B14F-4D97-AF65-F5344CB8AC3E}">
        <p14:creationId xmlns:p14="http://schemas.microsoft.com/office/powerpoint/2010/main" val="1818615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11/24/2016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2148390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11/24/2016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29538323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11/24/2016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3177403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11/24/2016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15972692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11/24/2016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26081445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11/24/2016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20269735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6856097" cy="902608"/>
          </a:xfrm>
          <a:noFill/>
        </p:spPr>
        <p:txBody>
          <a:bodyPr lIns="146304" tIns="109728" rIns="146304" bIns="109728" anchor="b">
            <a:noAutofit/>
          </a:bodyPr>
          <a:lstStyle>
            <a:lvl1pPr marL="0" indent="0">
              <a:spcBef>
                <a:spcPts val="0"/>
              </a:spcBef>
              <a:buNone/>
              <a:defRPr sz="1800" spc="0" baseline="0">
                <a:gradFill>
                  <a:gsLst>
                    <a:gs pos="0">
                      <a:schemeClr val="tx1"/>
                    </a:gs>
                    <a:gs pos="100000">
                      <a:schemeClr val="tx1"/>
                    </a:gs>
                  </a:gsLst>
                  <a:lin ang="5400000" scaled="0"/>
                </a:gradFill>
                <a:latin typeface="+mn-lt"/>
              </a:defRPr>
            </a:lvl1pPr>
          </a:lstStyle>
          <a:p>
            <a:pPr lvl="0"/>
            <a:r>
              <a:rPr lang="en-US" dirty="0"/>
              <a:t>Footer</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Header</a:t>
            </a:r>
          </a:p>
        </p:txBody>
      </p:sp>
      <p:sp>
        <p:nvSpPr>
          <p:cNvPr id="2" name="TextBox 1"/>
          <p:cNvSpPr txBox="1"/>
          <p:nvPr userDrawn="1"/>
        </p:nvSpPr>
        <p:spPr>
          <a:xfrm>
            <a:off x="7742237" y="6122445"/>
            <a:ext cx="4419600" cy="572464"/>
          </a:xfrm>
          <a:prstGeom prst="rect">
            <a:avLst/>
          </a:prstGeom>
          <a:noFill/>
        </p:spPr>
        <p:txBody>
          <a:bodyPr wrap="square" lIns="182880" tIns="146304" rIns="182880" bIns="146304" rtlCol="0">
            <a:spAutoFit/>
          </a:bodyPr>
          <a:lstStyle/>
          <a:p>
            <a:pPr algn="r">
              <a:lnSpc>
                <a:spcPct val="90000"/>
              </a:lnSpc>
              <a:spcAft>
                <a:spcPts val="600"/>
              </a:spcAft>
            </a:pPr>
            <a:r>
              <a:rPr lang="en-US" sz="2000" dirty="0">
                <a:gradFill>
                  <a:gsLst>
                    <a:gs pos="2917">
                      <a:schemeClr val="tx1"/>
                    </a:gs>
                    <a:gs pos="30000">
                      <a:schemeClr val="tx1"/>
                    </a:gs>
                  </a:gsLst>
                  <a:lin ang="5400000" scaled="0"/>
                </a:gradFill>
              </a:rPr>
              <a:t>Liberating Business Technologies</a:t>
            </a:r>
          </a:p>
        </p:txBody>
      </p:sp>
      <p:pic>
        <p:nvPicPr>
          <p:cNvPr id="6" name="Picture 5"/>
          <p:cNvPicPr>
            <a:picLocks noChangeAspect="1"/>
          </p:cNvPicPr>
          <p:nvPr userDrawn="1"/>
        </p:nvPicPr>
        <p:blipFill>
          <a:blip r:embed="rId2"/>
          <a:stretch>
            <a:fillRect/>
          </a:stretch>
        </p:blipFill>
        <p:spPr>
          <a:xfrm>
            <a:off x="10256837" y="5808120"/>
            <a:ext cx="1685925" cy="314325"/>
          </a:xfrm>
          <a:prstGeom prst="rect">
            <a:avLst/>
          </a:prstGeom>
        </p:spPr>
      </p:pic>
    </p:spTree>
    <p:extLst>
      <p:ext uri="{BB962C8B-B14F-4D97-AF65-F5344CB8AC3E}">
        <p14:creationId xmlns:p14="http://schemas.microsoft.com/office/powerpoint/2010/main" val="39834113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34522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2015 Canviz LLC. All rights reserved. </a:t>
            </a:r>
          </a:p>
        </p:txBody>
      </p:sp>
    </p:spTree>
    <p:extLst>
      <p:ext uri="{BB962C8B-B14F-4D97-AF65-F5344CB8AC3E}">
        <p14:creationId xmlns:p14="http://schemas.microsoft.com/office/powerpoint/2010/main" val="29109240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365129481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a:t>Footer</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a:t>Presentation title</a:t>
            </a: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Header</a:t>
            </a:r>
          </a:p>
        </p:txBody>
      </p:sp>
    </p:spTree>
    <p:extLst>
      <p:ext uri="{BB962C8B-B14F-4D97-AF65-F5344CB8AC3E}">
        <p14:creationId xmlns:p14="http://schemas.microsoft.com/office/powerpoint/2010/main" val="670527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7268126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a:t>Click to edit Master text styles</a:t>
            </a:r>
          </a:p>
        </p:txBody>
      </p:sp>
    </p:spTree>
    <p:extLst>
      <p:ext uri="{BB962C8B-B14F-4D97-AF65-F5344CB8AC3E}">
        <p14:creationId xmlns:p14="http://schemas.microsoft.com/office/powerpoint/2010/main" val="317534115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dirty="0"/>
              <a:t>Click to edit Master title style</a:t>
            </a:r>
          </a:p>
        </p:txBody>
      </p:sp>
    </p:spTree>
    <p:extLst>
      <p:ext uri="{BB962C8B-B14F-4D97-AF65-F5344CB8AC3E}">
        <p14:creationId xmlns:p14="http://schemas.microsoft.com/office/powerpoint/2010/main" val="348047542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a:defRPr kumimoji="0" lang="en-US" sz="2400" b="0" i="0" u="none" strike="noStrike" kern="1200" cap="none" spc="0" normalizeH="0" baseline="0" dirty="0" smtClean="0">
                <a:ln>
                  <a:noFill/>
                </a:ln>
                <a:gradFill>
                  <a:gsLst>
                    <a:gs pos="92208">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buFont typeface="Arial" pitchFamily="34" charset="0"/>
              <a:buNone/>
              <a:tabLst/>
              <a:defRPr/>
            </a:pPr>
            <a:r>
              <a:rPr lang="en-US" dirty="0"/>
              <a:t>Click to edit Master text styles</a:t>
            </a:r>
          </a:p>
        </p:txBody>
      </p:sp>
    </p:spTree>
    <p:extLst>
      <p:ext uri="{BB962C8B-B14F-4D97-AF65-F5344CB8AC3E}">
        <p14:creationId xmlns:p14="http://schemas.microsoft.com/office/powerpoint/2010/main" val="3035042549"/>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266484423"/>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823488561"/>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41704966"/>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12264">
                      <a:schemeClr val="tx1">
                        <a:lumMod val="75000"/>
                        <a:lumOff val="25000"/>
                      </a:schemeClr>
                    </a:gs>
                    <a:gs pos="71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dirty="0"/>
              <a:t>Click icon to add picture</a:t>
            </a:r>
          </a:p>
        </p:txBody>
      </p:sp>
      <p:sp>
        <p:nvSpPr>
          <p:cNvPr id="3" name="Title 2"/>
          <p:cNvSpPr>
            <a:spLocks noGrp="1"/>
          </p:cNvSpPr>
          <p:nvPr>
            <p:ph type="title"/>
          </p:nvPr>
        </p:nvSpPr>
        <p:spPr/>
        <p:txBody>
          <a:bodyPr wrap="none" lIns="182880" tIns="146304" rIns="182880" bIns="146304"/>
          <a:lstStyle/>
          <a:p>
            <a:r>
              <a:rPr lang="en-US" dirty="0"/>
              <a:t>Click to edit Master title style</a:t>
            </a:r>
          </a:p>
        </p:txBody>
      </p:sp>
    </p:spTree>
    <p:extLst>
      <p:ext uri="{BB962C8B-B14F-4D97-AF65-F5344CB8AC3E}">
        <p14:creationId xmlns:p14="http://schemas.microsoft.com/office/powerpoint/2010/main" val="627070966"/>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1pPr>
            <a:lvl2pPr marL="584200" indent="-2413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2pPr>
            <a:lvl3pPr marL="571441" indent="-3429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dirty="0"/>
              <a:t>Click to edit Master text styles</a:t>
            </a:r>
          </a:p>
          <a:p>
            <a:pPr marL="0" marR="0" lvl="1" indent="0" algn="l" defTabSz="914166" rtl="0" eaLnBrk="1" fontAlgn="auto" latinLnBrk="0" hangingPunct="1">
              <a:lnSpc>
                <a:spcPct val="90000"/>
              </a:lnSpc>
              <a:spcBef>
                <a:spcPct val="20000"/>
              </a:spcBef>
              <a:spcAft>
                <a:spcPts val="816"/>
              </a:spcAft>
              <a:buClr>
                <a:schemeClr val="tx1"/>
              </a:buClr>
              <a:buSzPct val="90000"/>
              <a:buFont typeface="Arial" pitchFamily="34" charset="0"/>
              <a:buNone/>
              <a:tabLst/>
            </a:pPr>
            <a:r>
              <a:rPr lang="en-US" dirty="0"/>
              <a:t>Second level</a:t>
            </a:r>
          </a:p>
          <a:p>
            <a:pPr marL="457082" lvl="2" indent="-228541" algn="l" defTabSz="914166" rtl="0" eaLnBrk="1" latinLnBrk="0" hangingPunct="1">
              <a:spcBef>
                <a:spcPct val="20000"/>
              </a:spcBef>
              <a:spcAft>
                <a:spcPts val="816"/>
              </a:spcAft>
              <a:buFont typeface="Arial" pitchFamily="34" charset="0"/>
              <a:buChar char="•"/>
            </a:pPr>
            <a:r>
              <a:rPr lang="en-US" dirty="0"/>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4436149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51226347"/>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767909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1991446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6856097" cy="902608"/>
          </a:xfrm>
          <a:noFill/>
        </p:spPr>
        <p:txBody>
          <a:bodyPr lIns="146304" tIns="109728" rIns="146304" bIns="109728" anchor="b">
            <a:noAutofit/>
          </a:bodyPr>
          <a:lstStyle>
            <a:lvl1pPr marL="0" indent="0">
              <a:spcBef>
                <a:spcPts val="0"/>
              </a:spcBef>
              <a:buNone/>
              <a:defRPr sz="1800" spc="0" baseline="0">
                <a:gradFill>
                  <a:gsLst>
                    <a:gs pos="0">
                      <a:schemeClr val="tx1"/>
                    </a:gs>
                    <a:gs pos="100000">
                      <a:schemeClr val="tx1"/>
                    </a:gs>
                  </a:gsLst>
                  <a:lin ang="5400000" scaled="0"/>
                </a:gradFill>
                <a:latin typeface="+mn-lt"/>
              </a:defRPr>
            </a:lvl1pPr>
          </a:lstStyle>
          <a:p>
            <a:pPr lvl="0"/>
            <a:r>
              <a:rPr lang="en-US" dirty="0"/>
              <a:t>Footer</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Header</a:t>
            </a:r>
          </a:p>
        </p:txBody>
      </p:sp>
      <p:sp>
        <p:nvSpPr>
          <p:cNvPr id="2" name="TextBox 1"/>
          <p:cNvSpPr txBox="1"/>
          <p:nvPr userDrawn="1"/>
        </p:nvSpPr>
        <p:spPr>
          <a:xfrm>
            <a:off x="7742237" y="6122445"/>
            <a:ext cx="4419600" cy="572464"/>
          </a:xfrm>
          <a:prstGeom prst="rect">
            <a:avLst/>
          </a:prstGeom>
          <a:noFill/>
        </p:spPr>
        <p:txBody>
          <a:bodyPr wrap="square" lIns="182880" tIns="146304" rIns="182880" bIns="146304" rtlCol="0">
            <a:spAutoFit/>
          </a:bodyPr>
          <a:lstStyle/>
          <a:p>
            <a:pPr algn="r">
              <a:lnSpc>
                <a:spcPct val="90000"/>
              </a:lnSpc>
              <a:spcAft>
                <a:spcPts val="600"/>
              </a:spcAft>
            </a:pPr>
            <a:r>
              <a:rPr lang="en-US" sz="2000" dirty="0">
                <a:gradFill>
                  <a:gsLst>
                    <a:gs pos="2917">
                      <a:srgbClr val="777778"/>
                    </a:gs>
                    <a:gs pos="30000">
                      <a:srgbClr val="777778"/>
                    </a:gs>
                  </a:gsLst>
                  <a:lin ang="5400000" scaled="0"/>
                </a:gradFill>
              </a:rPr>
              <a:t>Liberating Business Technologies</a:t>
            </a:r>
          </a:p>
        </p:txBody>
      </p:sp>
      <p:pic>
        <p:nvPicPr>
          <p:cNvPr id="6" name="Picture 5"/>
          <p:cNvPicPr>
            <a:picLocks noChangeAspect="1"/>
          </p:cNvPicPr>
          <p:nvPr userDrawn="1"/>
        </p:nvPicPr>
        <p:blipFill>
          <a:blip r:embed="rId2"/>
          <a:stretch>
            <a:fillRect/>
          </a:stretch>
        </p:blipFill>
        <p:spPr>
          <a:xfrm>
            <a:off x="10256837" y="5808120"/>
            <a:ext cx="1685925" cy="314325"/>
          </a:xfrm>
          <a:prstGeom prst="rect">
            <a:avLst/>
          </a:prstGeom>
        </p:spPr>
      </p:pic>
    </p:spTree>
    <p:extLst>
      <p:ext uri="{BB962C8B-B14F-4D97-AF65-F5344CB8AC3E}">
        <p14:creationId xmlns:p14="http://schemas.microsoft.com/office/powerpoint/2010/main" val="36756682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0746365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13779704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a:t>Click to edit Master title style</a:t>
            </a:r>
            <a:endParaRPr lang="en-US" dirty="0"/>
          </a:p>
        </p:txBody>
      </p:sp>
    </p:spTree>
    <p:extLst>
      <p:ext uri="{BB962C8B-B14F-4D97-AF65-F5344CB8AC3E}">
        <p14:creationId xmlns:p14="http://schemas.microsoft.com/office/powerpoint/2010/main" val="106652514"/>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54665869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3792484346"/>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916409732"/>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26597526"/>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3889124975"/>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a:t>Click to edit Master text styles</a:t>
            </a:r>
          </a:p>
          <a:p>
            <a:pPr marL="0" lvl="1" indent="0" algn="l" defTabSz="914166" rtl="0" eaLnBrk="1" latinLnBrk="0" hangingPunct="1">
              <a:spcBef>
                <a:spcPct val="20000"/>
              </a:spcBef>
              <a:spcAft>
                <a:spcPts val="816"/>
              </a:spcAft>
              <a:buFont typeface="Arial" pitchFamily="34" charset="0"/>
              <a:buNone/>
            </a:pPr>
            <a:r>
              <a:rPr lang="en-US"/>
              <a:t>Second level</a:t>
            </a:r>
          </a:p>
          <a:p>
            <a:pPr marL="0" lvl="2" indent="0" algn="l" defTabSz="914166" rtl="0" eaLnBrk="1" latinLnBrk="0" hangingPunct="1">
              <a:spcBef>
                <a:spcPct val="20000"/>
              </a:spcBef>
              <a:spcAft>
                <a:spcPts val="816"/>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4956511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3577863"/>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777778"/>
                    </a:gs>
                    <a:gs pos="100000">
                      <a:srgbClr val="777778"/>
                    </a:gs>
                  </a:gsLst>
                  <a:lin ang="5400000" scaled="0"/>
                </a:gradFill>
                <a:cs typeface="Segoe UI" pitchFamily="34" charset="0"/>
              </a:rPr>
              <a:t>© 2015 Canviz LLC. All rights reserved. </a:t>
            </a:r>
          </a:p>
        </p:txBody>
      </p:sp>
    </p:spTree>
    <p:extLst>
      <p:ext uri="{BB962C8B-B14F-4D97-AF65-F5344CB8AC3E}">
        <p14:creationId xmlns:p14="http://schemas.microsoft.com/office/powerpoint/2010/main" val="413182235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232436976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a:t>Click to edit Master title style</a:t>
            </a:r>
            <a:endParaRPr lang="en-US" dirty="0"/>
          </a:p>
        </p:txBody>
      </p:sp>
    </p:spTree>
    <p:extLst>
      <p:ext uri="{BB962C8B-B14F-4D97-AF65-F5344CB8AC3E}">
        <p14:creationId xmlns:p14="http://schemas.microsoft.com/office/powerpoint/2010/main" val="261174825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28139037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4206287181"/>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879280334"/>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3652874421"/>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a:t>Click to edit Master text styles</a:t>
            </a:r>
          </a:p>
          <a:p>
            <a:pPr marL="0" lvl="1" indent="0" algn="l" defTabSz="914166" rtl="0" eaLnBrk="1" latinLnBrk="0" hangingPunct="1">
              <a:spcBef>
                <a:spcPct val="20000"/>
              </a:spcBef>
              <a:spcAft>
                <a:spcPts val="816"/>
              </a:spcAft>
              <a:buFont typeface="Arial" pitchFamily="34" charset="0"/>
              <a:buNone/>
            </a:pPr>
            <a:r>
              <a:rPr lang="en-US"/>
              <a:t>Second level</a:t>
            </a:r>
          </a:p>
          <a:p>
            <a:pPr marL="0" lvl="2" indent="0" algn="l" defTabSz="914166" rtl="0" eaLnBrk="1" latinLnBrk="0" hangingPunct="1">
              <a:spcBef>
                <a:spcPct val="20000"/>
              </a:spcBef>
              <a:spcAft>
                <a:spcPts val="816"/>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844600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EDU GRAPH-API Demo Script</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4" r:id="rId1"/>
    <p:sldLayoutId id="2147484266" r:id="rId2"/>
    <p:sldLayoutId id="2147484267" r:id="rId3"/>
    <p:sldLayoutId id="2147484268" r:id="rId4"/>
    <p:sldLayoutId id="2147484269" r:id="rId5"/>
    <p:sldLayoutId id="2147484270" r:id="rId6"/>
    <p:sldLayoutId id="2147484271" r:id="rId7"/>
    <p:sldLayoutId id="2147484272" r:id="rId8"/>
    <p:sldLayoutId id="2147484273" r:id="rId9"/>
    <p:sldLayoutId id="2147484274" r:id="rId10"/>
    <p:sldLayoutId id="2147484276" r:id="rId11"/>
    <p:sldLayoutId id="2147484277" r:id="rId1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53714132"/>
      </p:ext>
    </p:extLst>
  </p:cSld>
  <p:clrMap bg1="dk1" tx1="lt1" bg2="dk2" tx2="lt2" accent1="accent1" accent2="accent2" accent3="accent3" accent4="accent4" accent5="accent5" accent6="accent6" hlink="hlink" folHlink="folHlink"/>
  <p:sldLayoutIdLst>
    <p:sldLayoutId id="2147484295" r:id="rId1"/>
    <p:sldLayoutId id="2147484296" r:id="rId2"/>
    <p:sldLayoutId id="2147484297" r:id="rId3"/>
    <p:sldLayoutId id="2147484298" r:id="rId4"/>
    <p:sldLayoutId id="2147484299" r:id="rId5"/>
    <p:sldLayoutId id="2147484300" r:id="rId6"/>
    <p:sldLayoutId id="2147484301" r:id="rId7"/>
    <p:sldLayoutId id="2147484302" r:id="rId8"/>
    <p:sldLayoutId id="2147484303" r:id="rId9"/>
    <p:sldLayoutId id="2147484306" r:id="rId10"/>
    <p:sldLayoutId id="2147484304" r:id="rId11"/>
    <p:sldLayoutId id="2147484305" r:id="rId1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51763049"/>
      </p:ext>
    </p:extLst>
  </p:cSld>
  <p:clrMap bg1="lt1" tx1="dk1" bg2="lt2" tx2="dk2" accent1="accent1" accent2="accent2" accent3="accent3" accent4="accent4" accent5="accent5" accent6="accent6" hlink="hlink" folHlink="folHlink"/>
  <p:sldLayoutIdLst>
    <p:sldLayoutId id="2147484308" r:id="rId1"/>
    <p:sldLayoutId id="2147484309" r:id="rId2"/>
    <p:sldLayoutId id="2147484310" r:id="rId3"/>
    <p:sldLayoutId id="2147484311" r:id="rId4"/>
    <p:sldLayoutId id="2147484312" r:id="rId5"/>
    <p:sldLayoutId id="2147484313" r:id="rId6"/>
    <p:sldLayoutId id="2147484314" r:id="rId7"/>
    <p:sldLayoutId id="2147484315" r:id="rId8"/>
    <p:sldLayoutId id="2147484316" r:id="rId9"/>
    <p:sldLayoutId id="2147484317" r:id="rId10"/>
    <p:sldLayoutId id="2147484318" r:id="rId11"/>
    <p:sldLayoutId id="2147484319" r:id="rId1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8.xml"/><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8.xml"/><Relationship Id="rId5" Type="http://schemas.openxmlformats.org/officeDocument/2006/relationships/image" Target="../media/image25.png"/><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1.xml"/><Relationship Id="rId1" Type="http://schemas.openxmlformats.org/officeDocument/2006/relationships/slideLayout" Target="../slideLayouts/slideLayout8.xml"/><Relationship Id="rId5" Type="http://schemas.openxmlformats.org/officeDocument/2006/relationships/image" Target="../media/image31.png"/><Relationship Id="rId4" Type="http://schemas.openxmlformats.org/officeDocument/2006/relationships/image" Target="../media/image30.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3" Type="http://schemas.openxmlformats.org/officeDocument/2006/relationships/hyperlink" Target="https://portal.azure.com/" TargetMode="External"/><Relationship Id="rId2" Type="http://schemas.openxmlformats.org/officeDocument/2006/relationships/notesSlide" Target="../notesSlides/notesSlide33.xml"/><Relationship Id="rId1" Type="http://schemas.openxmlformats.org/officeDocument/2006/relationships/slideLayout" Target="../slideLayouts/slideLayout8.xml"/><Relationship Id="rId4" Type="http://schemas.openxmlformats.org/officeDocument/2006/relationships/image" Target="../media/image32.png"/></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5.xml"/><Relationship Id="rId1" Type="http://schemas.openxmlformats.org/officeDocument/2006/relationships/slideLayout" Target="../slideLayouts/slideLayout8.xml"/><Relationship Id="rId4" Type="http://schemas.openxmlformats.org/officeDocument/2006/relationships/image" Target="../media/image35.png"/></Relationships>
</file>

<file path=ppt/slides/_rels/slide39.xml.rels><?xml version="1.0" encoding="UTF-8" standalone="yes"?>
<Relationships xmlns="http://schemas.openxmlformats.org/package/2006/relationships"><Relationship Id="rId3" Type="http://schemas.openxmlformats.org/officeDocument/2006/relationships/hyperlink" Target="https://manage.windowsazure.com/" TargetMode="External"/><Relationship Id="rId2" Type="http://schemas.openxmlformats.org/officeDocument/2006/relationships/notesSlide" Target="../notesSlides/notesSlide36.xml"/><Relationship Id="rId1" Type="http://schemas.openxmlformats.org/officeDocument/2006/relationships/slideLayout" Target="../slideLayouts/slideLayout3.xml"/><Relationship Id="rId4" Type="http://schemas.openxmlformats.org/officeDocument/2006/relationships/image" Target="../media/image36.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259779" y="5783262"/>
            <a:ext cx="6856097" cy="902608"/>
          </a:xfrm>
        </p:spPr>
        <p:txBody>
          <a:bodyPr/>
          <a:lstStyle/>
          <a:p>
            <a:r>
              <a:rPr lang="en-US" sz="1600" dirty="0"/>
              <a:t>Expertise in Microsoft's Azure, Office 365, and SharePoint platforms</a:t>
            </a:r>
          </a:p>
        </p:txBody>
      </p:sp>
      <p:sp>
        <p:nvSpPr>
          <p:cNvPr id="2" name="Title 1"/>
          <p:cNvSpPr>
            <a:spLocks noGrp="1"/>
          </p:cNvSpPr>
          <p:nvPr>
            <p:ph type="title"/>
          </p:nvPr>
        </p:nvSpPr>
        <p:spPr/>
        <p:txBody>
          <a:bodyPr/>
          <a:lstStyle/>
          <a:p>
            <a:r>
              <a:rPr lang="en-US" dirty="0"/>
              <a:t>EDU GRAPH-API </a:t>
            </a:r>
            <a:br>
              <a:rPr lang="en-US" dirty="0"/>
            </a:br>
            <a:r>
              <a:rPr lang="en-US" dirty="0"/>
              <a:t>Demo Script</a:t>
            </a:r>
          </a:p>
        </p:txBody>
      </p:sp>
    </p:spTree>
    <p:extLst>
      <p:ext uri="{BB962C8B-B14F-4D97-AF65-F5344CB8AC3E}">
        <p14:creationId xmlns:p14="http://schemas.microsoft.com/office/powerpoint/2010/main" val="1271149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274639" y="1516062"/>
            <a:ext cx="11351435" cy="1600200"/>
          </a:xfrm>
        </p:spPr>
        <p:txBody>
          <a:bodyPr/>
          <a:lstStyle/>
          <a:p>
            <a:pPr marL="571500" indent="-571500">
              <a:buFont typeface="Arial" panose="020B0604020202020204" pitchFamily="34" charset="0"/>
              <a:buChar char="•"/>
            </a:pPr>
            <a:r>
              <a:rPr lang="en-US" dirty="0"/>
              <a:t>All linked users are displayed here.</a:t>
            </a:r>
          </a:p>
          <a:p>
            <a:pPr marL="571500" indent="-571500">
              <a:buFont typeface="Arial" panose="020B0604020202020204" pitchFamily="34" charset="0"/>
              <a:buChar char="•"/>
            </a:pPr>
            <a:r>
              <a:rPr lang="en-US" dirty="0"/>
              <a:t>Click the </a:t>
            </a:r>
            <a:r>
              <a:rPr lang="en-US" b="1" dirty="0"/>
              <a:t>Unlink</a:t>
            </a:r>
            <a:r>
              <a:rPr lang="en-US" dirty="0"/>
              <a:t> link to unlink a user.</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Admin Panel - Manage linked accounts</a:t>
            </a:r>
          </a:p>
        </p:txBody>
      </p:sp>
      <p:pic>
        <p:nvPicPr>
          <p:cNvPr id="5" name="Picture 4"/>
          <p:cNvPicPr>
            <a:picLocks noChangeAspect="1"/>
          </p:cNvPicPr>
          <p:nvPr/>
        </p:nvPicPr>
        <p:blipFill>
          <a:blip r:embed="rId3"/>
          <a:stretch>
            <a:fillRect/>
          </a:stretch>
        </p:blipFill>
        <p:spPr>
          <a:xfrm>
            <a:off x="427037" y="3149690"/>
            <a:ext cx="11028571" cy="2114286"/>
          </a:xfrm>
          <a:prstGeom prst="rect">
            <a:avLst/>
          </a:prstGeom>
        </p:spPr>
      </p:pic>
    </p:spTree>
    <p:extLst>
      <p:ext uri="{BB962C8B-B14F-4D97-AF65-F5344CB8AC3E}">
        <p14:creationId xmlns:p14="http://schemas.microsoft.com/office/powerpoint/2010/main" val="881277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Local Account Login Authentication Flow</a:t>
            </a:r>
          </a:p>
        </p:txBody>
      </p:sp>
    </p:spTree>
    <p:extLst>
      <p:ext uri="{BB962C8B-B14F-4D97-AF65-F5344CB8AC3E}">
        <p14:creationId xmlns:p14="http://schemas.microsoft.com/office/powerpoint/2010/main" val="1423139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Local Account Login Authentication Flow</a:t>
            </a:r>
          </a:p>
        </p:txBody>
      </p:sp>
      <p:pic>
        <p:nvPicPr>
          <p:cNvPr id="2" name="Picture 1"/>
          <p:cNvPicPr>
            <a:picLocks noChangeAspect="1"/>
          </p:cNvPicPr>
          <p:nvPr/>
        </p:nvPicPr>
        <p:blipFill>
          <a:blip r:embed="rId2"/>
          <a:stretch>
            <a:fillRect/>
          </a:stretch>
        </p:blipFill>
        <p:spPr>
          <a:xfrm>
            <a:off x="427036" y="1287462"/>
            <a:ext cx="11815979" cy="5562600"/>
          </a:xfrm>
          <a:prstGeom prst="rect">
            <a:avLst/>
          </a:prstGeom>
        </p:spPr>
      </p:pic>
    </p:spTree>
    <p:extLst>
      <p:ext uri="{BB962C8B-B14F-4D97-AF65-F5344CB8AC3E}">
        <p14:creationId xmlns:p14="http://schemas.microsoft.com/office/powerpoint/2010/main" val="114993217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2506662"/>
            <a:ext cx="7315203" cy="838200"/>
          </a:xfrm>
        </p:spPr>
        <p:txBody>
          <a:bodyPr/>
          <a:lstStyle/>
          <a:p>
            <a:pPr marL="571500" indent="-571500">
              <a:buFont typeface="Arial" panose="020B0604020202020204" pitchFamily="34" charset="0"/>
              <a:buChar char="•"/>
            </a:pPr>
            <a:r>
              <a:rPr lang="en-US" dirty="0"/>
              <a:t>Go to site login page and click the </a:t>
            </a:r>
            <a:r>
              <a:rPr lang="en-US" b="1" dirty="0"/>
              <a:t>Register as a new user</a:t>
            </a:r>
            <a:r>
              <a:rPr lang="en-US" dirty="0"/>
              <a:t> link.</a:t>
            </a:r>
          </a:p>
          <a:p>
            <a:pPr marL="571500" indent="-571500">
              <a:buFont typeface="Arial" panose="020B0604020202020204" pitchFamily="34" charset="0"/>
              <a:buChar char="•"/>
            </a:pPr>
            <a:r>
              <a:rPr lang="en-US" dirty="0"/>
              <a:t>Fill the form fields: </a:t>
            </a:r>
            <a:r>
              <a:rPr lang="en-US" altLang="zh-CN" b="1" dirty="0"/>
              <a:t>Email</a:t>
            </a:r>
            <a:r>
              <a:rPr lang="en-US" altLang="zh-CN" dirty="0"/>
              <a:t>, </a:t>
            </a:r>
            <a:r>
              <a:rPr lang="en-US" altLang="zh-CN" b="1" dirty="0"/>
              <a:t>Password</a:t>
            </a:r>
            <a:r>
              <a:rPr lang="en-US" altLang="zh-CN" dirty="0"/>
              <a:t> etc. , then click the </a:t>
            </a:r>
            <a:r>
              <a:rPr lang="en-US" altLang="zh-CN" b="1" dirty="0"/>
              <a:t>Register</a:t>
            </a:r>
            <a:r>
              <a:rPr lang="en-US" altLang="zh-CN" dirty="0"/>
              <a:t> button. </a:t>
            </a:r>
            <a:endParaRPr lang="en-US" dirty="0"/>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Create Local Account</a:t>
            </a:r>
          </a:p>
        </p:txBody>
      </p:sp>
      <p:pic>
        <p:nvPicPr>
          <p:cNvPr id="5" name="Picture 4"/>
          <p:cNvPicPr>
            <a:picLocks noChangeAspect="1"/>
          </p:cNvPicPr>
          <p:nvPr/>
        </p:nvPicPr>
        <p:blipFill>
          <a:blip r:embed="rId3"/>
          <a:stretch>
            <a:fillRect/>
          </a:stretch>
        </p:blipFill>
        <p:spPr>
          <a:xfrm>
            <a:off x="427037" y="1444601"/>
            <a:ext cx="3180487" cy="2311743"/>
          </a:xfrm>
          <a:prstGeom prst="rect">
            <a:avLst/>
          </a:prstGeom>
        </p:spPr>
      </p:pic>
      <p:pic>
        <p:nvPicPr>
          <p:cNvPr id="6" name="Picture 5"/>
          <p:cNvPicPr>
            <a:picLocks noChangeAspect="1"/>
          </p:cNvPicPr>
          <p:nvPr/>
        </p:nvPicPr>
        <p:blipFill>
          <a:blip r:embed="rId4"/>
          <a:stretch>
            <a:fillRect/>
          </a:stretch>
        </p:blipFill>
        <p:spPr>
          <a:xfrm>
            <a:off x="427037" y="3988097"/>
            <a:ext cx="3461306" cy="2333229"/>
          </a:xfrm>
          <a:prstGeom prst="rect">
            <a:avLst/>
          </a:prstGeom>
        </p:spPr>
      </p:pic>
    </p:spTree>
    <p:extLst>
      <p:ext uri="{BB962C8B-B14F-4D97-AF65-F5344CB8AC3E}">
        <p14:creationId xmlns:p14="http://schemas.microsoft.com/office/powerpoint/2010/main" val="1294237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Login with the Local Account</a:t>
            </a:r>
          </a:p>
        </p:txBody>
      </p:sp>
      <p:sp>
        <p:nvSpPr>
          <p:cNvPr id="8" name="Text Placeholder 1"/>
          <p:cNvSpPr>
            <a:spLocks noGrp="1"/>
          </p:cNvSpPr>
          <p:nvPr>
            <p:ph type="body" sz="quarter" idx="4294967295"/>
          </p:nvPr>
        </p:nvSpPr>
        <p:spPr>
          <a:xfrm>
            <a:off x="274640" y="1820862"/>
            <a:ext cx="6248398" cy="2092881"/>
          </a:xfrm>
          <a:prstGeom prst="rect">
            <a:avLst/>
          </a:prstGeom>
        </p:spPr>
        <p:txBody>
          <a:bodyPr/>
          <a:lstStyle/>
          <a:p>
            <a:r>
              <a:rPr lang="en-US" dirty="0"/>
              <a:t>Go to the site login page. </a:t>
            </a:r>
          </a:p>
          <a:p>
            <a:r>
              <a:rPr lang="en-US" dirty="0"/>
              <a:t>Input email and password.</a:t>
            </a:r>
          </a:p>
          <a:p>
            <a:r>
              <a:rPr lang="en-US" dirty="0"/>
              <a:t>Click the </a:t>
            </a:r>
            <a:r>
              <a:rPr lang="en-US" b="1" dirty="0"/>
              <a:t>SIGN IN</a:t>
            </a:r>
            <a:r>
              <a:rPr lang="en-US" dirty="0"/>
              <a:t> button.</a:t>
            </a:r>
          </a:p>
        </p:txBody>
      </p:sp>
      <p:pic>
        <p:nvPicPr>
          <p:cNvPr id="2" name="Picture 1"/>
          <p:cNvPicPr>
            <a:picLocks noChangeAspect="1"/>
          </p:cNvPicPr>
          <p:nvPr/>
        </p:nvPicPr>
        <p:blipFill>
          <a:blip r:embed="rId3"/>
          <a:stretch>
            <a:fillRect/>
          </a:stretch>
        </p:blipFill>
        <p:spPr>
          <a:xfrm>
            <a:off x="7589837" y="1429206"/>
            <a:ext cx="4567838" cy="3896855"/>
          </a:xfrm>
          <a:prstGeom prst="rect">
            <a:avLst/>
          </a:prstGeom>
        </p:spPr>
      </p:pic>
    </p:spTree>
    <p:extLst>
      <p:ext uri="{BB962C8B-B14F-4D97-AF65-F5344CB8AC3E}">
        <p14:creationId xmlns:p14="http://schemas.microsoft.com/office/powerpoint/2010/main" val="3413393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2582862"/>
            <a:ext cx="7315203" cy="914400"/>
          </a:xfrm>
        </p:spPr>
        <p:txBody>
          <a:bodyPr/>
          <a:lstStyle/>
          <a:p>
            <a:pPr marL="571500" indent="-571500">
              <a:buFont typeface="Arial" panose="020B0604020202020204" pitchFamily="34" charset="0"/>
              <a:buChar char="•"/>
            </a:pPr>
            <a:r>
              <a:rPr lang="en-US" dirty="0"/>
              <a:t>Click the </a:t>
            </a:r>
            <a:r>
              <a:rPr lang="en-US" b="1" dirty="0"/>
              <a:t>Yes</a:t>
            </a:r>
            <a:r>
              <a:rPr lang="en-US" dirty="0"/>
              <a:t> button to link the account.</a:t>
            </a:r>
          </a:p>
          <a:p>
            <a:pPr marL="571500" indent="-571500">
              <a:buFont typeface="Arial" panose="020B0604020202020204" pitchFamily="34" charset="0"/>
              <a:buChar char="•"/>
            </a:pPr>
            <a:r>
              <a:rPr lang="en-US" dirty="0"/>
              <a:t>Click the </a:t>
            </a:r>
            <a:r>
              <a:rPr lang="en-US" b="1" dirty="0"/>
              <a:t>No</a:t>
            </a:r>
            <a:r>
              <a:rPr lang="en-US" dirty="0"/>
              <a:t> button to show a basic page and stop.</a:t>
            </a:r>
          </a:p>
        </p:txBody>
      </p:sp>
      <p:sp>
        <p:nvSpPr>
          <p:cNvPr id="3" name="Title 2"/>
          <p:cNvSpPr>
            <a:spLocks noGrp="1"/>
          </p:cNvSpPr>
          <p:nvPr>
            <p:ph type="title"/>
          </p:nvPr>
        </p:nvSpPr>
        <p:spPr/>
        <p:txBody>
          <a:bodyPr/>
          <a:lstStyle/>
          <a:p>
            <a:r>
              <a:rPr lang="en-US" dirty="0"/>
              <a:t>Link the Local Account to an Office 365 Account</a:t>
            </a:r>
          </a:p>
        </p:txBody>
      </p:sp>
      <p:pic>
        <p:nvPicPr>
          <p:cNvPr id="4" name="Picture 3"/>
          <p:cNvPicPr>
            <a:picLocks noChangeAspect="1"/>
          </p:cNvPicPr>
          <p:nvPr/>
        </p:nvPicPr>
        <p:blipFill>
          <a:blip r:embed="rId3"/>
          <a:stretch>
            <a:fillRect/>
          </a:stretch>
        </p:blipFill>
        <p:spPr>
          <a:xfrm>
            <a:off x="30797" y="2125662"/>
            <a:ext cx="4590476" cy="1609524"/>
          </a:xfrm>
          <a:prstGeom prst="rect">
            <a:avLst/>
          </a:prstGeom>
        </p:spPr>
      </p:pic>
    </p:spTree>
    <p:extLst>
      <p:ext uri="{BB962C8B-B14F-4D97-AF65-F5344CB8AC3E}">
        <p14:creationId xmlns:p14="http://schemas.microsoft.com/office/powerpoint/2010/main" val="3356712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Login to Office 365 and Link the accounts</a:t>
            </a:r>
          </a:p>
        </p:txBody>
      </p:sp>
      <p:sp>
        <p:nvSpPr>
          <p:cNvPr id="8" name="Text Placeholder 1"/>
          <p:cNvSpPr>
            <a:spLocks noGrp="1"/>
          </p:cNvSpPr>
          <p:nvPr>
            <p:ph type="body" sz="quarter" idx="4294967295"/>
          </p:nvPr>
        </p:nvSpPr>
        <p:spPr>
          <a:xfrm>
            <a:off x="274640" y="1820862"/>
            <a:ext cx="6248398" cy="3631763"/>
          </a:xfrm>
          <a:prstGeom prst="rect">
            <a:avLst/>
          </a:prstGeom>
        </p:spPr>
        <p:txBody>
          <a:bodyPr/>
          <a:lstStyle/>
          <a:p>
            <a:r>
              <a:rPr lang="en-US" dirty="0"/>
              <a:t>Click the </a:t>
            </a:r>
            <a:r>
              <a:rPr lang="en-US" b="1" dirty="0"/>
              <a:t>Login</a:t>
            </a:r>
            <a:r>
              <a:rPr lang="en-US" dirty="0"/>
              <a:t> button and login to Office 365.</a:t>
            </a:r>
          </a:p>
          <a:p>
            <a:r>
              <a:rPr lang="en-US" dirty="0"/>
              <a:t>After the login succeeds the account will link automatically and then go to the all schools page.</a:t>
            </a:r>
          </a:p>
        </p:txBody>
      </p:sp>
      <p:pic>
        <p:nvPicPr>
          <p:cNvPr id="4" name="Picture 3"/>
          <p:cNvPicPr>
            <a:picLocks noChangeAspect="1"/>
          </p:cNvPicPr>
          <p:nvPr/>
        </p:nvPicPr>
        <p:blipFill>
          <a:blip r:embed="rId3"/>
          <a:stretch>
            <a:fillRect/>
          </a:stretch>
        </p:blipFill>
        <p:spPr>
          <a:xfrm>
            <a:off x="6564203" y="1776826"/>
            <a:ext cx="5600000" cy="2180952"/>
          </a:xfrm>
          <a:prstGeom prst="rect">
            <a:avLst/>
          </a:prstGeom>
        </p:spPr>
      </p:pic>
    </p:spTree>
    <p:extLst>
      <p:ext uri="{BB962C8B-B14F-4D97-AF65-F5344CB8AC3E}">
        <p14:creationId xmlns:p14="http://schemas.microsoft.com/office/powerpoint/2010/main" val="120959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303837" y="1919604"/>
            <a:ext cx="7315203" cy="914400"/>
          </a:xfrm>
        </p:spPr>
        <p:txBody>
          <a:bodyPr/>
          <a:lstStyle/>
          <a:p>
            <a:pPr marL="571500" indent="-571500">
              <a:buFont typeface="Arial" panose="020B0604020202020204" pitchFamily="34" charset="0"/>
              <a:buChar char="•"/>
            </a:pPr>
            <a:r>
              <a:rPr lang="en-US" dirty="0"/>
              <a:t>After linking the accounts succeeds the app displays all schools. </a:t>
            </a:r>
          </a:p>
        </p:txBody>
      </p:sp>
      <p:sp>
        <p:nvSpPr>
          <p:cNvPr id="3" name="Title 2"/>
          <p:cNvSpPr>
            <a:spLocks noGrp="1"/>
          </p:cNvSpPr>
          <p:nvPr>
            <p:ph type="title"/>
          </p:nvPr>
        </p:nvSpPr>
        <p:spPr/>
        <p:txBody>
          <a:bodyPr/>
          <a:lstStyle/>
          <a:p>
            <a:r>
              <a:rPr lang="en-US" dirty="0"/>
              <a:t>Login succeeded</a:t>
            </a:r>
          </a:p>
        </p:txBody>
      </p:sp>
      <p:pic>
        <p:nvPicPr>
          <p:cNvPr id="6" name="Picture 5"/>
          <p:cNvPicPr>
            <a:picLocks noChangeAspect="1"/>
          </p:cNvPicPr>
          <p:nvPr/>
        </p:nvPicPr>
        <p:blipFill>
          <a:blip r:embed="rId3"/>
          <a:stretch>
            <a:fillRect/>
          </a:stretch>
        </p:blipFill>
        <p:spPr>
          <a:xfrm>
            <a:off x="274639" y="1897062"/>
            <a:ext cx="4819251" cy="2895600"/>
          </a:xfrm>
          <a:prstGeom prst="rect">
            <a:avLst/>
          </a:prstGeom>
        </p:spPr>
      </p:pic>
    </p:spTree>
    <p:extLst>
      <p:ext uri="{BB962C8B-B14F-4D97-AF65-F5344CB8AC3E}">
        <p14:creationId xmlns:p14="http://schemas.microsoft.com/office/powerpoint/2010/main" val="2987509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smtClean="0"/>
              <a:t>About Me</a:t>
            </a:r>
            <a:endParaRPr lang="en-US" dirty="0"/>
          </a:p>
        </p:txBody>
      </p:sp>
      <p:sp>
        <p:nvSpPr>
          <p:cNvPr id="8" name="Text Placeholder 1"/>
          <p:cNvSpPr>
            <a:spLocks noGrp="1"/>
          </p:cNvSpPr>
          <p:nvPr>
            <p:ph type="body" sz="quarter" idx="4294967295"/>
          </p:nvPr>
        </p:nvSpPr>
        <p:spPr>
          <a:xfrm>
            <a:off x="274639" y="1820862"/>
            <a:ext cx="8381997" cy="4431983"/>
          </a:xfrm>
          <a:prstGeom prst="rect">
            <a:avLst/>
          </a:prstGeom>
        </p:spPr>
        <p:txBody>
          <a:bodyPr/>
          <a:lstStyle/>
          <a:p>
            <a:r>
              <a:rPr lang="en-US" altLang="zh-CN" dirty="0" smtClean="0"/>
              <a:t>Click username on top right corner and click “About Me”.</a:t>
            </a:r>
          </a:p>
          <a:p>
            <a:r>
              <a:rPr lang="en-US" dirty="0" smtClean="0"/>
              <a:t>Username will display here.</a:t>
            </a:r>
          </a:p>
          <a:p>
            <a:r>
              <a:rPr lang="en-US" dirty="0" smtClean="0"/>
              <a:t>User’s favorite color will show here and user can change and save it.</a:t>
            </a:r>
          </a:p>
          <a:p>
            <a:r>
              <a:rPr lang="en-US" dirty="0" smtClean="0"/>
              <a:t>If user is linked to O365 his(her) classes will display here.</a:t>
            </a:r>
            <a:endParaRPr lang="en-US" dirty="0"/>
          </a:p>
        </p:txBody>
      </p:sp>
      <p:pic>
        <p:nvPicPr>
          <p:cNvPr id="2" name="Picture 1"/>
          <p:cNvPicPr>
            <a:picLocks noChangeAspect="1"/>
          </p:cNvPicPr>
          <p:nvPr/>
        </p:nvPicPr>
        <p:blipFill>
          <a:blip r:embed="rId3"/>
          <a:stretch>
            <a:fillRect/>
          </a:stretch>
        </p:blipFill>
        <p:spPr>
          <a:xfrm>
            <a:off x="9205594" y="1363662"/>
            <a:ext cx="2685714" cy="1866667"/>
          </a:xfrm>
          <a:prstGeom prst="rect">
            <a:avLst/>
          </a:prstGeom>
        </p:spPr>
      </p:pic>
      <p:pic>
        <p:nvPicPr>
          <p:cNvPr id="5" name="Picture 4"/>
          <p:cNvPicPr>
            <a:picLocks noChangeAspect="1"/>
          </p:cNvPicPr>
          <p:nvPr/>
        </p:nvPicPr>
        <p:blipFill>
          <a:blip r:embed="rId4"/>
          <a:stretch>
            <a:fillRect/>
          </a:stretch>
        </p:blipFill>
        <p:spPr>
          <a:xfrm>
            <a:off x="9190037" y="3667521"/>
            <a:ext cx="2142857" cy="2285714"/>
          </a:xfrm>
          <a:prstGeom prst="rect">
            <a:avLst/>
          </a:prstGeom>
        </p:spPr>
      </p:pic>
    </p:spTree>
    <p:extLst>
      <p:ext uri="{BB962C8B-B14F-4D97-AF65-F5344CB8AC3E}">
        <p14:creationId xmlns:p14="http://schemas.microsoft.com/office/powerpoint/2010/main" val="3030734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2582862"/>
            <a:ext cx="7587475" cy="914400"/>
          </a:xfrm>
        </p:spPr>
        <p:txBody>
          <a:bodyPr/>
          <a:lstStyle/>
          <a:p>
            <a:pPr marL="571500" indent="-571500">
              <a:buFont typeface="Arial" panose="020B0604020202020204" pitchFamily="34" charset="0"/>
              <a:buChar char="•"/>
            </a:pPr>
            <a:r>
              <a:rPr lang="en-US" altLang="zh-CN" dirty="0"/>
              <a:t>Click username on top right corner and click </a:t>
            </a:r>
            <a:r>
              <a:rPr lang="en-US" altLang="zh-CN" dirty="0" smtClean="0"/>
              <a:t>“Link”.</a:t>
            </a:r>
          </a:p>
          <a:p>
            <a:pPr marL="571500" indent="-571500">
              <a:buFont typeface="Arial" panose="020B0604020202020204" pitchFamily="34" charset="0"/>
              <a:buChar char="•"/>
            </a:pPr>
            <a:r>
              <a:rPr lang="en-US" altLang="zh-CN" dirty="0" smtClean="0"/>
              <a:t>Here will display link status if account is linked to O365 account.</a:t>
            </a:r>
          </a:p>
          <a:p>
            <a:pPr marL="571500" indent="-571500">
              <a:buFont typeface="Arial" panose="020B0604020202020204" pitchFamily="34" charset="0"/>
              <a:buChar char="•"/>
            </a:pPr>
            <a:r>
              <a:rPr lang="en-US" altLang="zh-CN" dirty="0" smtClean="0"/>
              <a:t>If local account is not linked to O365 account it will show option “Login” and then link.</a:t>
            </a:r>
            <a:endParaRPr lang="en-US" altLang="zh-CN" dirty="0"/>
          </a:p>
        </p:txBody>
      </p:sp>
      <p:sp>
        <p:nvSpPr>
          <p:cNvPr id="3" name="Title 2"/>
          <p:cNvSpPr>
            <a:spLocks noGrp="1"/>
          </p:cNvSpPr>
          <p:nvPr>
            <p:ph type="title"/>
          </p:nvPr>
        </p:nvSpPr>
        <p:spPr/>
        <p:txBody>
          <a:bodyPr/>
          <a:lstStyle/>
          <a:p>
            <a:r>
              <a:rPr lang="en-US" dirty="0" smtClean="0"/>
              <a:t>Link</a:t>
            </a:r>
            <a:endParaRPr lang="en-US" dirty="0"/>
          </a:p>
        </p:txBody>
      </p:sp>
      <p:pic>
        <p:nvPicPr>
          <p:cNvPr id="6" name="Picture 5"/>
          <p:cNvPicPr>
            <a:picLocks noChangeAspect="1"/>
          </p:cNvPicPr>
          <p:nvPr/>
        </p:nvPicPr>
        <p:blipFill>
          <a:blip r:embed="rId3"/>
          <a:stretch>
            <a:fillRect/>
          </a:stretch>
        </p:blipFill>
        <p:spPr>
          <a:xfrm>
            <a:off x="338409" y="1292325"/>
            <a:ext cx="2514600" cy="1747737"/>
          </a:xfrm>
          <a:prstGeom prst="rect">
            <a:avLst/>
          </a:prstGeom>
        </p:spPr>
      </p:pic>
      <p:pic>
        <p:nvPicPr>
          <p:cNvPr id="4" name="Picture 3"/>
          <p:cNvPicPr>
            <a:picLocks noChangeAspect="1"/>
          </p:cNvPicPr>
          <p:nvPr/>
        </p:nvPicPr>
        <p:blipFill>
          <a:blip r:embed="rId4"/>
          <a:stretch>
            <a:fillRect/>
          </a:stretch>
        </p:blipFill>
        <p:spPr>
          <a:xfrm>
            <a:off x="338409" y="3272313"/>
            <a:ext cx="3461340" cy="1318969"/>
          </a:xfrm>
          <a:prstGeom prst="rect">
            <a:avLst/>
          </a:prstGeom>
        </p:spPr>
      </p:pic>
      <p:pic>
        <p:nvPicPr>
          <p:cNvPr id="5" name="Picture 4"/>
          <p:cNvPicPr>
            <a:picLocks noChangeAspect="1"/>
          </p:cNvPicPr>
          <p:nvPr/>
        </p:nvPicPr>
        <p:blipFill>
          <a:blip r:embed="rId5"/>
          <a:stretch>
            <a:fillRect/>
          </a:stretch>
        </p:blipFill>
        <p:spPr>
          <a:xfrm>
            <a:off x="281487" y="4823533"/>
            <a:ext cx="4196493" cy="1645529"/>
          </a:xfrm>
          <a:prstGeom prst="rect">
            <a:avLst/>
          </a:prstGeom>
        </p:spPr>
      </p:pic>
    </p:spTree>
    <p:extLst>
      <p:ext uri="{BB962C8B-B14F-4D97-AF65-F5344CB8AC3E}">
        <p14:creationId xmlns:p14="http://schemas.microsoft.com/office/powerpoint/2010/main" val="1500108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3344862"/>
            <a:ext cx="7315203" cy="914400"/>
          </a:xfrm>
        </p:spPr>
        <p:txBody>
          <a:bodyPr/>
          <a:lstStyle/>
          <a:p>
            <a:r>
              <a:rPr lang="en-US" dirty="0"/>
              <a:t>Admin Login Authentication Flow</a:t>
            </a:r>
          </a:p>
          <a:p>
            <a:r>
              <a:rPr lang="en-US" dirty="0"/>
              <a:t>Local Login Authentication Flow</a:t>
            </a:r>
          </a:p>
          <a:p>
            <a:r>
              <a:rPr lang="en-US" dirty="0"/>
              <a:t>O365 Login Authentication Flow</a:t>
            </a:r>
          </a:p>
          <a:p>
            <a:r>
              <a:rPr lang="en-US" dirty="0"/>
              <a:t>ALL SCHOOLS</a:t>
            </a:r>
          </a:p>
          <a:p>
            <a:r>
              <a:rPr lang="en-US" dirty="0"/>
              <a:t>SCHOOL CLASSES</a:t>
            </a:r>
          </a:p>
          <a:p>
            <a:r>
              <a:rPr lang="en-US" dirty="0"/>
              <a:t>CLASS DETAILS</a:t>
            </a:r>
          </a:p>
          <a:p>
            <a:r>
              <a:rPr lang="en-US" dirty="0"/>
              <a:t>Sync Data With Web Job </a:t>
            </a:r>
          </a:p>
          <a:p>
            <a:endParaRPr lang="en-US" dirty="0"/>
          </a:p>
        </p:txBody>
      </p:sp>
      <p:sp>
        <p:nvSpPr>
          <p:cNvPr id="5" name="Title 4"/>
          <p:cNvSpPr>
            <a:spLocks noGrp="1"/>
          </p:cNvSpPr>
          <p:nvPr>
            <p:ph type="title"/>
          </p:nvPr>
        </p:nvSpPr>
        <p:spPr/>
        <p:txBody>
          <a:bodyPr/>
          <a:lstStyle/>
          <a:p>
            <a:r>
              <a:rPr lang="en-US" dirty="0"/>
              <a:t>Agenda</a:t>
            </a:r>
            <a:br>
              <a:rPr lang="en-US" dirty="0"/>
            </a:br>
            <a:endParaRPr lang="en-US" dirty="0"/>
          </a:p>
        </p:txBody>
      </p:sp>
      <p:pic>
        <p:nvPicPr>
          <p:cNvPr id="9" name="Picture Placeholder 8"/>
          <p:cNvPicPr>
            <a:picLocks noGrp="1" noChangeAspect="1"/>
          </p:cNvPicPr>
          <p:nvPr>
            <p:ph type="pic" sz="quarter" idx="16"/>
          </p:nvPr>
        </p:nvPicPr>
        <p:blipFill>
          <a:blip r:embed="rId3"/>
          <a:srcRect l="10183" r="10183"/>
          <a:stretch>
            <a:fillRect/>
          </a:stretch>
        </p:blipFill>
        <p:spPr>
          <a:xfrm>
            <a:off x="122236" y="1820862"/>
            <a:ext cx="4953001" cy="365760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3193321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Office 365 Login Authentication Flow</a:t>
            </a:r>
          </a:p>
        </p:txBody>
      </p:sp>
    </p:spTree>
    <p:extLst>
      <p:ext uri="{BB962C8B-B14F-4D97-AF65-F5344CB8AC3E}">
        <p14:creationId xmlns:p14="http://schemas.microsoft.com/office/powerpoint/2010/main" val="47674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Office 365 Login Authentication Flow</a:t>
            </a:r>
          </a:p>
        </p:txBody>
      </p:sp>
      <p:pic>
        <p:nvPicPr>
          <p:cNvPr id="5" name="Picture 4"/>
          <p:cNvPicPr>
            <a:picLocks noChangeAspect="1"/>
          </p:cNvPicPr>
          <p:nvPr/>
        </p:nvPicPr>
        <p:blipFill>
          <a:blip r:embed="rId2"/>
          <a:stretch>
            <a:fillRect/>
          </a:stretch>
        </p:blipFill>
        <p:spPr>
          <a:xfrm>
            <a:off x="283665" y="1516062"/>
            <a:ext cx="11880538" cy="5390573"/>
          </a:xfrm>
          <a:prstGeom prst="rect">
            <a:avLst/>
          </a:prstGeom>
        </p:spPr>
      </p:pic>
    </p:spTree>
    <p:extLst>
      <p:ext uri="{BB962C8B-B14F-4D97-AF65-F5344CB8AC3E}">
        <p14:creationId xmlns:p14="http://schemas.microsoft.com/office/powerpoint/2010/main" val="43812636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Login with Office 365 Account</a:t>
            </a:r>
          </a:p>
        </p:txBody>
      </p:sp>
      <p:sp>
        <p:nvSpPr>
          <p:cNvPr id="8" name="Text Placeholder 1"/>
          <p:cNvSpPr>
            <a:spLocks noGrp="1"/>
          </p:cNvSpPr>
          <p:nvPr>
            <p:ph type="body" sz="quarter" idx="4294967295"/>
          </p:nvPr>
        </p:nvSpPr>
        <p:spPr>
          <a:xfrm>
            <a:off x="274640" y="1820862"/>
            <a:ext cx="6248398" cy="3200876"/>
          </a:xfrm>
          <a:prstGeom prst="rect">
            <a:avLst/>
          </a:prstGeom>
        </p:spPr>
        <p:txBody>
          <a:bodyPr/>
          <a:lstStyle/>
          <a:p>
            <a:r>
              <a:rPr lang="en-US" dirty="0"/>
              <a:t>Go to the site login page. </a:t>
            </a:r>
          </a:p>
          <a:p>
            <a:r>
              <a:rPr lang="en-US" dirty="0"/>
              <a:t>Click the </a:t>
            </a:r>
            <a:r>
              <a:rPr lang="en-US" b="1" dirty="0"/>
              <a:t>Sign in with Office 365</a:t>
            </a:r>
            <a:r>
              <a:rPr lang="en-US" dirty="0"/>
              <a:t> button.</a:t>
            </a:r>
          </a:p>
          <a:p>
            <a:r>
              <a:rPr lang="en-US" dirty="0"/>
              <a:t>Login with an Office 365 account.</a:t>
            </a:r>
          </a:p>
        </p:txBody>
      </p:sp>
      <p:pic>
        <p:nvPicPr>
          <p:cNvPr id="12" name="Picture 11"/>
          <p:cNvPicPr>
            <a:picLocks noChangeAspect="1"/>
          </p:cNvPicPr>
          <p:nvPr/>
        </p:nvPicPr>
        <p:blipFill>
          <a:blip r:embed="rId3"/>
          <a:stretch>
            <a:fillRect/>
          </a:stretch>
        </p:blipFill>
        <p:spPr>
          <a:xfrm>
            <a:off x="6523037" y="2030412"/>
            <a:ext cx="5318811" cy="1847850"/>
          </a:xfrm>
          <a:prstGeom prst="rect">
            <a:avLst/>
          </a:prstGeom>
        </p:spPr>
      </p:pic>
    </p:spTree>
    <p:extLst>
      <p:ext uri="{BB962C8B-B14F-4D97-AF65-F5344CB8AC3E}">
        <p14:creationId xmlns:p14="http://schemas.microsoft.com/office/powerpoint/2010/main" val="259226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2582862"/>
            <a:ext cx="7315203" cy="914400"/>
          </a:xfrm>
        </p:spPr>
        <p:txBody>
          <a:bodyPr/>
          <a:lstStyle/>
          <a:p>
            <a:pPr marL="571500" indent="-571500">
              <a:buFont typeface="Arial" panose="020B0604020202020204" pitchFamily="34" charset="0"/>
              <a:buChar char="•"/>
            </a:pPr>
            <a:r>
              <a:rPr lang="en-US" dirty="0"/>
              <a:t>Click the </a:t>
            </a:r>
            <a:r>
              <a:rPr lang="en-US" b="1" dirty="0"/>
              <a:t>Yes</a:t>
            </a:r>
            <a:r>
              <a:rPr lang="en-US" dirty="0"/>
              <a:t> button to link the account.</a:t>
            </a:r>
          </a:p>
          <a:p>
            <a:pPr marL="571500" indent="-571500">
              <a:buFont typeface="Arial" panose="020B0604020202020204" pitchFamily="34" charset="0"/>
              <a:buChar char="•"/>
            </a:pPr>
            <a:r>
              <a:rPr lang="en-US" dirty="0"/>
              <a:t>Click the </a:t>
            </a:r>
            <a:r>
              <a:rPr lang="en-US" b="1" dirty="0"/>
              <a:t>No</a:t>
            </a:r>
            <a:r>
              <a:rPr lang="en-US" dirty="0"/>
              <a:t> button to go to the all schools page</a:t>
            </a:r>
          </a:p>
        </p:txBody>
      </p:sp>
      <p:sp>
        <p:nvSpPr>
          <p:cNvPr id="3" name="Title 2"/>
          <p:cNvSpPr>
            <a:spLocks noGrp="1"/>
          </p:cNvSpPr>
          <p:nvPr>
            <p:ph type="title"/>
          </p:nvPr>
        </p:nvSpPr>
        <p:spPr/>
        <p:txBody>
          <a:bodyPr/>
          <a:lstStyle/>
          <a:p>
            <a:r>
              <a:rPr lang="en-US" dirty="0"/>
              <a:t>Link an Office 365 Account to a Local Account</a:t>
            </a:r>
          </a:p>
        </p:txBody>
      </p:sp>
      <p:pic>
        <p:nvPicPr>
          <p:cNvPr id="5" name="Picture 4"/>
          <p:cNvPicPr>
            <a:picLocks noChangeAspect="1"/>
          </p:cNvPicPr>
          <p:nvPr/>
        </p:nvPicPr>
        <p:blipFill>
          <a:blip r:embed="rId3"/>
          <a:stretch>
            <a:fillRect/>
          </a:stretch>
        </p:blipFill>
        <p:spPr>
          <a:xfrm>
            <a:off x="274639" y="2278062"/>
            <a:ext cx="4297788" cy="1417452"/>
          </a:xfrm>
          <a:prstGeom prst="rect">
            <a:avLst/>
          </a:prstGeom>
        </p:spPr>
      </p:pic>
    </p:spTree>
    <p:extLst>
      <p:ext uri="{BB962C8B-B14F-4D97-AF65-F5344CB8AC3E}">
        <p14:creationId xmlns:p14="http://schemas.microsoft.com/office/powerpoint/2010/main" val="3221963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Login with a Local Account and Link the accounts</a:t>
            </a:r>
          </a:p>
        </p:txBody>
      </p:sp>
      <p:sp>
        <p:nvSpPr>
          <p:cNvPr id="8" name="Text Placeholder 1"/>
          <p:cNvSpPr>
            <a:spLocks noGrp="1"/>
          </p:cNvSpPr>
          <p:nvPr>
            <p:ph type="body" sz="quarter" idx="4294967295"/>
          </p:nvPr>
        </p:nvSpPr>
        <p:spPr>
          <a:xfrm>
            <a:off x="274640" y="1820862"/>
            <a:ext cx="6248398" cy="4185761"/>
          </a:xfrm>
          <a:prstGeom prst="rect">
            <a:avLst/>
          </a:prstGeom>
        </p:spPr>
        <p:txBody>
          <a:bodyPr/>
          <a:lstStyle/>
          <a:p>
            <a:r>
              <a:rPr lang="en-US" dirty="0"/>
              <a:t>Click the </a:t>
            </a:r>
            <a:r>
              <a:rPr lang="en-US" b="1" dirty="0"/>
              <a:t>Login with local account</a:t>
            </a:r>
            <a:r>
              <a:rPr lang="en-US" dirty="0"/>
              <a:t> button to login with Local account.</a:t>
            </a:r>
          </a:p>
          <a:p>
            <a:r>
              <a:rPr lang="en-US" dirty="0"/>
              <a:t>Click the </a:t>
            </a:r>
            <a:r>
              <a:rPr lang="en-US" b="1" dirty="0"/>
              <a:t>Create local account</a:t>
            </a:r>
            <a:r>
              <a:rPr lang="en-US" dirty="0"/>
              <a:t> to create a Local account and then link the accounts.</a:t>
            </a:r>
          </a:p>
        </p:txBody>
      </p:sp>
      <p:pic>
        <p:nvPicPr>
          <p:cNvPr id="2" name="Picture 1"/>
          <p:cNvPicPr>
            <a:picLocks noChangeAspect="1"/>
          </p:cNvPicPr>
          <p:nvPr/>
        </p:nvPicPr>
        <p:blipFill>
          <a:blip r:embed="rId3"/>
          <a:stretch>
            <a:fillRect/>
          </a:stretch>
        </p:blipFill>
        <p:spPr>
          <a:xfrm>
            <a:off x="7132637" y="1843404"/>
            <a:ext cx="4200000" cy="2790476"/>
          </a:xfrm>
          <a:prstGeom prst="rect">
            <a:avLst/>
          </a:prstGeom>
        </p:spPr>
      </p:pic>
    </p:spTree>
    <p:extLst>
      <p:ext uri="{BB962C8B-B14F-4D97-AF65-F5344CB8AC3E}">
        <p14:creationId xmlns:p14="http://schemas.microsoft.com/office/powerpoint/2010/main" val="1573372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2582862"/>
            <a:ext cx="7315203" cy="914400"/>
          </a:xfrm>
        </p:spPr>
        <p:txBody>
          <a:bodyPr/>
          <a:lstStyle/>
          <a:p>
            <a:pPr marL="571500" indent="-571500">
              <a:buFont typeface="Arial" panose="020B0604020202020204" pitchFamily="34" charset="0"/>
              <a:buChar char="•"/>
            </a:pPr>
            <a:r>
              <a:rPr lang="en-US" dirty="0"/>
              <a:t>Input the fields </a:t>
            </a:r>
            <a:r>
              <a:rPr lang="en-US" b="1" dirty="0"/>
              <a:t>Favorite color</a:t>
            </a:r>
            <a:r>
              <a:rPr lang="en-US" dirty="0"/>
              <a:t>, </a:t>
            </a:r>
            <a:r>
              <a:rPr lang="en-US" b="1" dirty="0"/>
              <a:t>Password</a:t>
            </a:r>
            <a:r>
              <a:rPr lang="en-US" dirty="0"/>
              <a:t> and </a:t>
            </a:r>
            <a:r>
              <a:rPr lang="en-US" b="1" dirty="0"/>
              <a:t>Confirm Password</a:t>
            </a:r>
            <a:r>
              <a:rPr lang="en-US" dirty="0"/>
              <a:t>.</a:t>
            </a:r>
          </a:p>
          <a:p>
            <a:pPr marL="571500" indent="-571500">
              <a:buFont typeface="Arial" panose="020B0604020202020204" pitchFamily="34" charset="0"/>
              <a:buChar char="•"/>
            </a:pPr>
            <a:r>
              <a:rPr lang="en-US" dirty="0"/>
              <a:t>Select </a:t>
            </a:r>
            <a:r>
              <a:rPr lang="en-US" b="1" dirty="0"/>
              <a:t>Favorite color</a:t>
            </a:r>
            <a:r>
              <a:rPr lang="en-US" dirty="0"/>
              <a:t>.</a:t>
            </a:r>
          </a:p>
          <a:p>
            <a:pPr marL="571500" indent="-571500">
              <a:buFont typeface="Arial" panose="020B0604020202020204" pitchFamily="34" charset="0"/>
              <a:buChar char="•"/>
            </a:pPr>
            <a:r>
              <a:rPr lang="en-US" dirty="0"/>
              <a:t>Click the </a:t>
            </a:r>
            <a:r>
              <a:rPr lang="en-US" b="1" dirty="0"/>
              <a:t>Create and Link</a:t>
            </a:r>
            <a:r>
              <a:rPr lang="en-US" dirty="0"/>
              <a:t> button to create a new local account and then link the accounts.</a:t>
            </a:r>
          </a:p>
        </p:txBody>
      </p:sp>
      <p:sp>
        <p:nvSpPr>
          <p:cNvPr id="3" name="Title 2"/>
          <p:cNvSpPr>
            <a:spLocks noGrp="1"/>
          </p:cNvSpPr>
          <p:nvPr>
            <p:ph type="title"/>
          </p:nvPr>
        </p:nvSpPr>
        <p:spPr/>
        <p:txBody>
          <a:bodyPr/>
          <a:lstStyle/>
          <a:p>
            <a:r>
              <a:rPr lang="en-US" dirty="0"/>
              <a:t>Create a Local Account and Link the accounts</a:t>
            </a:r>
          </a:p>
        </p:txBody>
      </p:sp>
      <p:pic>
        <p:nvPicPr>
          <p:cNvPr id="5" name="Picture 4"/>
          <p:cNvPicPr>
            <a:picLocks noChangeAspect="1"/>
          </p:cNvPicPr>
          <p:nvPr/>
        </p:nvPicPr>
        <p:blipFill>
          <a:blip r:embed="rId3"/>
          <a:stretch>
            <a:fillRect/>
          </a:stretch>
        </p:blipFill>
        <p:spPr>
          <a:xfrm>
            <a:off x="288019" y="1592262"/>
            <a:ext cx="4600000" cy="3276190"/>
          </a:xfrm>
          <a:prstGeom prst="rect">
            <a:avLst/>
          </a:prstGeom>
        </p:spPr>
      </p:pic>
    </p:spTree>
    <p:extLst>
      <p:ext uri="{BB962C8B-B14F-4D97-AF65-F5344CB8AC3E}">
        <p14:creationId xmlns:p14="http://schemas.microsoft.com/office/powerpoint/2010/main" val="4090964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smtClean="0"/>
              <a:t>About Me</a:t>
            </a:r>
            <a:endParaRPr lang="en-US" dirty="0"/>
          </a:p>
        </p:txBody>
      </p:sp>
      <p:sp>
        <p:nvSpPr>
          <p:cNvPr id="8" name="Text Placeholder 1"/>
          <p:cNvSpPr>
            <a:spLocks noGrp="1"/>
          </p:cNvSpPr>
          <p:nvPr>
            <p:ph type="body" sz="quarter" idx="4294967295"/>
          </p:nvPr>
        </p:nvSpPr>
        <p:spPr>
          <a:xfrm>
            <a:off x="274639" y="1820862"/>
            <a:ext cx="8381997" cy="4431983"/>
          </a:xfrm>
          <a:prstGeom prst="rect">
            <a:avLst/>
          </a:prstGeom>
        </p:spPr>
        <p:txBody>
          <a:bodyPr/>
          <a:lstStyle/>
          <a:p>
            <a:r>
              <a:rPr lang="en-US" altLang="zh-CN" dirty="0" smtClean="0"/>
              <a:t>Click username on top right corner and click “About Me”.</a:t>
            </a:r>
          </a:p>
          <a:p>
            <a:r>
              <a:rPr lang="en-US" dirty="0" smtClean="0"/>
              <a:t>Username will display here.</a:t>
            </a:r>
          </a:p>
          <a:p>
            <a:r>
              <a:rPr lang="en-US" dirty="0" smtClean="0"/>
              <a:t>User’s favorite color will show here if linked to local account and user can change/save it.</a:t>
            </a:r>
          </a:p>
          <a:p>
            <a:r>
              <a:rPr lang="en-US" dirty="0" smtClean="0"/>
              <a:t>User classes will display here.</a:t>
            </a:r>
            <a:endParaRPr lang="en-US" dirty="0"/>
          </a:p>
        </p:txBody>
      </p:sp>
      <p:pic>
        <p:nvPicPr>
          <p:cNvPr id="2" name="Picture 1"/>
          <p:cNvPicPr>
            <a:picLocks noChangeAspect="1"/>
          </p:cNvPicPr>
          <p:nvPr/>
        </p:nvPicPr>
        <p:blipFill>
          <a:blip r:embed="rId3"/>
          <a:stretch>
            <a:fillRect/>
          </a:stretch>
        </p:blipFill>
        <p:spPr>
          <a:xfrm>
            <a:off x="9205594" y="1363662"/>
            <a:ext cx="2685714" cy="1866667"/>
          </a:xfrm>
          <a:prstGeom prst="rect">
            <a:avLst/>
          </a:prstGeom>
        </p:spPr>
      </p:pic>
      <p:pic>
        <p:nvPicPr>
          <p:cNvPr id="5" name="Picture 4"/>
          <p:cNvPicPr>
            <a:picLocks noChangeAspect="1"/>
          </p:cNvPicPr>
          <p:nvPr/>
        </p:nvPicPr>
        <p:blipFill>
          <a:blip r:embed="rId4"/>
          <a:stretch>
            <a:fillRect/>
          </a:stretch>
        </p:blipFill>
        <p:spPr>
          <a:xfrm>
            <a:off x="9190037" y="3667521"/>
            <a:ext cx="2142857" cy="2285714"/>
          </a:xfrm>
          <a:prstGeom prst="rect">
            <a:avLst/>
          </a:prstGeom>
        </p:spPr>
      </p:pic>
    </p:spTree>
    <p:extLst>
      <p:ext uri="{BB962C8B-B14F-4D97-AF65-F5344CB8AC3E}">
        <p14:creationId xmlns:p14="http://schemas.microsoft.com/office/powerpoint/2010/main" val="2551412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2582862"/>
            <a:ext cx="7315203" cy="914400"/>
          </a:xfrm>
        </p:spPr>
        <p:txBody>
          <a:bodyPr/>
          <a:lstStyle/>
          <a:p>
            <a:pPr marL="571500" indent="-571500">
              <a:buFont typeface="Arial" panose="020B0604020202020204" pitchFamily="34" charset="0"/>
              <a:buChar char="•"/>
            </a:pPr>
            <a:r>
              <a:rPr lang="en-US" altLang="zh-CN" dirty="0"/>
              <a:t>Click username on top right corner and click </a:t>
            </a:r>
            <a:r>
              <a:rPr lang="en-US" altLang="zh-CN" dirty="0" smtClean="0"/>
              <a:t>“Link”.</a:t>
            </a:r>
          </a:p>
          <a:p>
            <a:pPr marL="571500" indent="-571500">
              <a:buFont typeface="Arial" panose="020B0604020202020204" pitchFamily="34" charset="0"/>
              <a:buChar char="•"/>
            </a:pPr>
            <a:r>
              <a:rPr lang="en-US" altLang="zh-CN" dirty="0" smtClean="0"/>
              <a:t>Here will display link status if account is linked to local account.</a:t>
            </a:r>
          </a:p>
          <a:p>
            <a:pPr marL="571500" indent="-571500">
              <a:buFont typeface="Arial" panose="020B0604020202020204" pitchFamily="34" charset="0"/>
              <a:buChar char="•"/>
            </a:pPr>
            <a:r>
              <a:rPr lang="en-US" altLang="zh-CN" dirty="0" smtClean="0"/>
              <a:t>If O365 account is not linked to local account it will show link options like “Login with local account” or “Create local account”.</a:t>
            </a:r>
            <a:endParaRPr lang="en-US" altLang="zh-CN" dirty="0"/>
          </a:p>
        </p:txBody>
      </p:sp>
      <p:sp>
        <p:nvSpPr>
          <p:cNvPr id="3" name="Title 2"/>
          <p:cNvSpPr>
            <a:spLocks noGrp="1"/>
          </p:cNvSpPr>
          <p:nvPr>
            <p:ph type="title"/>
          </p:nvPr>
        </p:nvSpPr>
        <p:spPr/>
        <p:txBody>
          <a:bodyPr/>
          <a:lstStyle/>
          <a:p>
            <a:r>
              <a:rPr lang="en-US" dirty="0" smtClean="0"/>
              <a:t>Link</a:t>
            </a:r>
            <a:endParaRPr lang="en-US" dirty="0"/>
          </a:p>
        </p:txBody>
      </p:sp>
      <p:pic>
        <p:nvPicPr>
          <p:cNvPr id="6" name="Picture 5"/>
          <p:cNvPicPr>
            <a:picLocks noChangeAspect="1"/>
          </p:cNvPicPr>
          <p:nvPr/>
        </p:nvPicPr>
        <p:blipFill>
          <a:blip r:embed="rId3"/>
          <a:stretch>
            <a:fillRect/>
          </a:stretch>
        </p:blipFill>
        <p:spPr>
          <a:xfrm>
            <a:off x="338409" y="1292325"/>
            <a:ext cx="2514600" cy="1747737"/>
          </a:xfrm>
          <a:prstGeom prst="rect">
            <a:avLst/>
          </a:prstGeom>
        </p:spPr>
      </p:pic>
      <p:pic>
        <p:nvPicPr>
          <p:cNvPr id="4" name="Picture 3"/>
          <p:cNvPicPr>
            <a:picLocks noChangeAspect="1"/>
          </p:cNvPicPr>
          <p:nvPr/>
        </p:nvPicPr>
        <p:blipFill>
          <a:blip r:embed="rId4"/>
          <a:stretch>
            <a:fillRect/>
          </a:stretch>
        </p:blipFill>
        <p:spPr>
          <a:xfrm>
            <a:off x="338409" y="3272313"/>
            <a:ext cx="3461340" cy="1318969"/>
          </a:xfrm>
          <a:prstGeom prst="rect">
            <a:avLst/>
          </a:prstGeom>
        </p:spPr>
      </p:pic>
      <p:pic>
        <p:nvPicPr>
          <p:cNvPr id="7" name="Picture 6"/>
          <p:cNvPicPr>
            <a:picLocks noChangeAspect="1"/>
          </p:cNvPicPr>
          <p:nvPr/>
        </p:nvPicPr>
        <p:blipFill>
          <a:blip r:embed="rId5"/>
          <a:stretch>
            <a:fillRect/>
          </a:stretch>
        </p:blipFill>
        <p:spPr>
          <a:xfrm>
            <a:off x="338409" y="4823533"/>
            <a:ext cx="2958288" cy="1887061"/>
          </a:xfrm>
          <a:prstGeom prst="rect">
            <a:avLst/>
          </a:prstGeom>
        </p:spPr>
      </p:pic>
    </p:spTree>
    <p:extLst>
      <p:ext uri="{BB962C8B-B14F-4D97-AF65-F5344CB8AC3E}">
        <p14:creationId xmlns:p14="http://schemas.microsoft.com/office/powerpoint/2010/main" val="1439746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ALL SCHOOLS</a:t>
            </a:r>
          </a:p>
        </p:txBody>
      </p:sp>
    </p:spTree>
    <p:extLst>
      <p:ext uri="{BB962C8B-B14F-4D97-AF65-F5344CB8AC3E}">
        <p14:creationId xmlns:p14="http://schemas.microsoft.com/office/powerpoint/2010/main" val="3297895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9" y="1265046"/>
            <a:ext cx="11887199" cy="2743199"/>
          </a:xfrm>
        </p:spPr>
        <p:txBody>
          <a:bodyPr/>
          <a:lstStyle/>
          <a:p>
            <a:r>
              <a:rPr lang="en-US" sz="2800" dirty="0"/>
              <a:t>Login with a teacher/student account &amp; go to the all schools page. </a:t>
            </a:r>
          </a:p>
          <a:p>
            <a:r>
              <a:rPr lang="en-US" sz="2800" dirty="0"/>
              <a:t>Teacher/student’s id is displayed in the top right corner. </a:t>
            </a:r>
          </a:p>
          <a:p>
            <a:r>
              <a:rPr lang="en-US" sz="2800" dirty="0"/>
              <a:t>Current school(s) enrolled are marked with green color.</a:t>
            </a:r>
          </a:p>
          <a:p>
            <a:r>
              <a:rPr lang="en-US" sz="2800" dirty="0"/>
              <a:t>Click a school name to go to the classes page.</a:t>
            </a:r>
          </a:p>
          <a:p>
            <a:r>
              <a:rPr lang="en-US" sz="2800" dirty="0"/>
              <a:t>Click the Bing map icon to show a map of the selected school. </a:t>
            </a:r>
          </a:p>
        </p:txBody>
      </p:sp>
      <p:sp>
        <p:nvSpPr>
          <p:cNvPr id="3" name="Title 2"/>
          <p:cNvSpPr>
            <a:spLocks noGrp="1"/>
          </p:cNvSpPr>
          <p:nvPr>
            <p:ph type="title"/>
          </p:nvPr>
        </p:nvSpPr>
        <p:spPr/>
        <p:txBody>
          <a:bodyPr/>
          <a:lstStyle/>
          <a:p>
            <a:r>
              <a:rPr lang="en-US" dirty="0"/>
              <a:t>ALL SCHOOLS</a:t>
            </a:r>
          </a:p>
        </p:txBody>
      </p:sp>
      <p:pic>
        <p:nvPicPr>
          <p:cNvPr id="4" name="Picture 3"/>
          <p:cNvPicPr>
            <a:picLocks noChangeAspect="1"/>
          </p:cNvPicPr>
          <p:nvPr/>
        </p:nvPicPr>
        <p:blipFill>
          <a:blip r:embed="rId3"/>
          <a:stretch>
            <a:fillRect/>
          </a:stretch>
        </p:blipFill>
        <p:spPr>
          <a:xfrm>
            <a:off x="503237" y="4008245"/>
            <a:ext cx="9220198" cy="2919882"/>
          </a:xfrm>
          <a:prstGeom prst="rect">
            <a:avLst/>
          </a:prstGeom>
        </p:spPr>
      </p:pic>
    </p:spTree>
    <p:extLst>
      <p:ext uri="{BB962C8B-B14F-4D97-AF65-F5344CB8AC3E}">
        <p14:creationId xmlns:p14="http://schemas.microsoft.com/office/powerpoint/2010/main" val="1675107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Admin Account Login Authentication Flow</a:t>
            </a:r>
          </a:p>
        </p:txBody>
      </p:sp>
    </p:spTree>
    <p:extLst>
      <p:ext uri="{BB962C8B-B14F-4D97-AF65-F5344CB8AC3E}">
        <p14:creationId xmlns:p14="http://schemas.microsoft.com/office/powerpoint/2010/main" val="141284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SCHOOL CLASSES</a:t>
            </a:r>
          </a:p>
        </p:txBody>
      </p:sp>
    </p:spTree>
    <p:extLst>
      <p:ext uri="{BB962C8B-B14F-4D97-AF65-F5344CB8AC3E}">
        <p14:creationId xmlns:p14="http://schemas.microsoft.com/office/powerpoint/2010/main" val="1223378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9" y="1265046"/>
            <a:ext cx="11887199" cy="2743199"/>
          </a:xfrm>
        </p:spPr>
        <p:txBody>
          <a:bodyPr/>
          <a:lstStyle/>
          <a:p>
            <a:r>
              <a:rPr lang="en-US" sz="2800" dirty="0"/>
              <a:t>All classes are displayed on the school classes page.</a:t>
            </a:r>
          </a:p>
          <a:p>
            <a:r>
              <a:rPr lang="en-US" sz="2800" dirty="0"/>
              <a:t>My classes are highlighted with a green color.</a:t>
            </a:r>
          </a:p>
          <a:p>
            <a:r>
              <a:rPr lang="en-US" sz="2800" dirty="0"/>
              <a:t>Classes that the current users are highlighted with the gray color.</a:t>
            </a:r>
          </a:p>
          <a:p>
            <a:r>
              <a:rPr lang="en-US" sz="2800" dirty="0"/>
              <a:t>Hover on a class to pop up the class details window.</a:t>
            </a:r>
          </a:p>
          <a:p>
            <a:r>
              <a:rPr lang="en-US" sz="2800" dirty="0"/>
              <a:t>Click on a green highlighted class to go to the class detail page.</a:t>
            </a:r>
          </a:p>
          <a:p>
            <a:r>
              <a:rPr lang="en-US" sz="2800" dirty="0"/>
              <a:t>Click the </a:t>
            </a:r>
            <a:r>
              <a:rPr lang="en-US" sz="2800" b="1" dirty="0"/>
              <a:t>My Classes</a:t>
            </a:r>
            <a:r>
              <a:rPr lang="en-US" sz="2800" dirty="0"/>
              <a:t> or </a:t>
            </a:r>
            <a:r>
              <a:rPr lang="en-US" sz="2800" b="1" dirty="0"/>
              <a:t>All Classes</a:t>
            </a:r>
            <a:r>
              <a:rPr lang="en-US" sz="2800" dirty="0"/>
              <a:t> links to switch views.</a:t>
            </a:r>
          </a:p>
        </p:txBody>
      </p:sp>
      <p:sp>
        <p:nvSpPr>
          <p:cNvPr id="3" name="Title 2"/>
          <p:cNvSpPr>
            <a:spLocks noGrp="1"/>
          </p:cNvSpPr>
          <p:nvPr>
            <p:ph type="title"/>
          </p:nvPr>
        </p:nvSpPr>
        <p:spPr/>
        <p:txBody>
          <a:bodyPr/>
          <a:lstStyle/>
          <a:p>
            <a:r>
              <a:rPr lang="en-US" dirty="0"/>
              <a:t>SCHOOL CLASSES</a:t>
            </a:r>
          </a:p>
        </p:txBody>
      </p:sp>
      <p:pic>
        <p:nvPicPr>
          <p:cNvPr id="4" name="Picture 3"/>
          <p:cNvPicPr>
            <a:picLocks noChangeAspect="1"/>
          </p:cNvPicPr>
          <p:nvPr/>
        </p:nvPicPr>
        <p:blipFill>
          <a:blip r:embed="rId3"/>
          <a:stretch>
            <a:fillRect/>
          </a:stretch>
        </p:blipFill>
        <p:spPr>
          <a:xfrm>
            <a:off x="1951037" y="4565954"/>
            <a:ext cx="7685714" cy="2428571"/>
          </a:xfrm>
          <a:prstGeom prst="rect">
            <a:avLst/>
          </a:prstGeom>
        </p:spPr>
      </p:pic>
    </p:spTree>
    <p:extLst>
      <p:ext uri="{BB962C8B-B14F-4D97-AF65-F5344CB8AC3E}">
        <p14:creationId xmlns:p14="http://schemas.microsoft.com/office/powerpoint/2010/main" val="3150711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683183" y="1767204"/>
            <a:ext cx="7315203" cy="914400"/>
          </a:xfrm>
        </p:spPr>
        <p:txBody>
          <a:bodyPr/>
          <a:lstStyle/>
          <a:p>
            <a:pPr marL="571500" indent="-571500">
              <a:buFont typeface="Arial" panose="020B0604020202020204" pitchFamily="34" charset="0"/>
              <a:buChar char="•"/>
            </a:pPr>
            <a:r>
              <a:rPr lang="en-US" dirty="0"/>
              <a:t>Hover on a class tile to pop up the class detail window.</a:t>
            </a:r>
          </a:p>
        </p:txBody>
      </p:sp>
      <p:sp>
        <p:nvSpPr>
          <p:cNvPr id="3" name="Title 2"/>
          <p:cNvSpPr>
            <a:spLocks noGrp="1"/>
          </p:cNvSpPr>
          <p:nvPr>
            <p:ph type="title"/>
          </p:nvPr>
        </p:nvSpPr>
        <p:spPr/>
        <p:txBody>
          <a:bodyPr/>
          <a:lstStyle/>
          <a:p>
            <a:r>
              <a:rPr lang="en-US" dirty="0"/>
              <a:t>Class detail information</a:t>
            </a:r>
          </a:p>
        </p:txBody>
      </p:sp>
      <p:pic>
        <p:nvPicPr>
          <p:cNvPr id="4" name="Picture 3"/>
          <p:cNvPicPr>
            <a:picLocks noChangeAspect="1"/>
          </p:cNvPicPr>
          <p:nvPr/>
        </p:nvPicPr>
        <p:blipFill>
          <a:blip r:embed="rId3"/>
          <a:stretch>
            <a:fillRect/>
          </a:stretch>
        </p:blipFill>
        <p:spPr>
          <a:xfrm>
            <a:off x="244476" y="1744662"/>
            <a:ext cx="4407910" cy="2590800"/>
          </a:xfrm>
          <a:prstGeom prst="rect">
            <a:avLst/>
          </a:prstGeom>
        </p:spPr>
      </p:pic>
    </p:spTree>
    <p:extLst>
      <p:ext uri="{BB962C8B-B14F-4D97-AF65-F5344CB8AC3E}">
        <p14:creationId xmlns:p14="http://schemas.microsoft.com/office/powerpoint/2010/main" val="366940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CLASS DETAILS</a:t>
            </a:r>
          </a:p>
        </p:txBody>
      </p:sp>
    </p:spTree>
    <p:extLst>
      <p:ext uri="{BB962C8B-B14F-4D97-AF65-F5344CB8AC3E}">
        <p14:creationId xmlns:p14="http://schemas.microsoft.com/office/powerpoint/2010/main" val="2423215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19906" y="2735262"/>
            <a:ext cx="7315203" cy="914400"/>
          </a:xfrm>
        </p:spPr>
        <p:txBody>
          <a:bodyPr/>
          <a:lstStyle/>
          <a:p>
            <a:pPr marL="571500" indent="-571500">
              <a:buFont typeface="Arial" panose="020B0604020202020204" pitchFamily="34" charset="0"/>
              <a:buChar char="•"/>
            </a:pPr>
            <a:r>
              <a:rPr lang="en-US" dirty="0"/>
              <a:t>Class detail are displayed on this page.</a:t>
            </a:r>
          </a:p>
          <a:p>
            <a:pPr marL="571500" indent="-571500">
              <a:buFont typeface="Arial" panose="020B0604020202020204" pitchFamily="34" charset="0"/>
              <a:buChar char="•"/>
            </a:pPr>
            <a:r>
              <a:rPr lang="en-US" dirty="0"/>
              <a:t>There are 3 tabs containing  students, class documents and conversations. </a:t>
            </a:r>
          </a:p>
          <a:p>
            <a:pPr marL="571500" indent="-571500">
              <a:buFont typeface="Arial" panose="020B0604020202020204" pitchFamily="34" charset="0"/>
              <a:buChar char="•"/>
            </a:pPr>
            <a:r>
              <a:rPr lang="en-US" dirty="0"/>
              <a:t>Click each tab to see detailed information.</a:t>
            </a:r>
          </a:p>
        </p:txBody>
      </p:sp>
      <p:sp>
        <p:nvSpPr>
          <p:cNvPr id="3" name="Title 2"/>
          <p:cNvSpPr>
            <a:spLocks noGrp="1"/>
          </p:cNvSpPr>
          <p:nvPr>
            <p:ph type="title"/>
          </p:nvPr>
        </p:nvSpPr>
        <p:spPr/>
        <p:txBody>
          <a:bodyPr/>
          <a:lstStyle/>
          <a:p>
            <a:r>
              <a:rPr lang="en-US" dirty="0"/>
              <a:t>Class detail</a:t>
            </a:r>
          </a:p>
        </p:txBody>
      </p:sp>
      <p:pic>
        <p:nvPicPr>
          <p:cNvPr id="5" name="Picture 4"/>
          <p:cNvPicPr>
            <a:picLocks noChangeAspect="1"/>
          </p:cNvPicPr>
          <p:nvPr/>
        </p:nvPicPr>
        <p:blipFill>
          <a:blip r:embed="rId3"/>
          <a:stretch>
            <a:fillRect/>
          </a:stretch>
        </p:blipFill>
        <p:spPr>
          <a:xfrm>
            <a:off x="122237" y="1410923"/>
            <a:ext cx="4697669" cy="2263458"/>
          </a:xfrm>
          <a:prstGeom prst="rect">
            <a:avLst/>
          </a:prstGeom>
        </p:spPr>
      </p:pic>
      <p:pic>
        <p:nvPicPr>
          <p:cNvPr id="4" name="Picture 3"/>
          <p:cNvPicPr>
            <a:picLocks noChangeAspect="1"/>
          </p:cNvPicPr>
          <p:nvPr/>
        </p:nvPicPr>
        <p:blipFill>
          <a:blip r:embed="rId4"/>
          <a:stretch>
            <a:fillRect/>
          </a:stretch>
        </p:blipFill>
        <p:spPr>
          <a:xfrm>
            <a:off x="122236" y="3878262"/>
            <a:ext cx="4697669" cy="1468129"/>
          </a:xfrm>
          <a:prstGeom prst="rect">
            <a:avLst/>
          </a:prstGeom>
        </p:spPr>
      </p:pic>
      <p:pic>
        <p:nvPicPr>
          <p:cNvPr id="6" name="Picture 5"/>
          <p:cNvPicPr>
            <a:picLocks noChangeAspect="1"/>
          </p:cNvPicPr>
          <p:nvPr/>
        </p:nvPicPr>
        <p:blipFill>
          <a:blip r:embed="rId5"/>
          <a:stretch>
            <a:fillRect/>
          </a:stretch>
        </p:blipFill>
        <p:spPr>
          <a:xfrm>
            <a:off x="122236" y="5487940"/>
            <a:ext cx="4697669" cy="1209721"/>
          </a:xfrm>
          <a:prstGeom prst="rect">
            <a:avLst/>
          </a:prstGeom>
        </p:spPr>
      </p:pic>
    </p:spTree>
    <p:extLst>
      <p:ext uri="{BB962C8B-B14F-4D97-AF65-F5344CB8AC3E}">
        <p14:creationId xmlns:p14="http://schemas.microsoft.com/office/powerpoint/2010/main" val="3070007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Sync Data With Web Job</a:t>
            </a:r>
          </a:p>
        </p:txBody>
      </p:sp>
    </p:spTree>
    <p:extLst>
      <p:ext uri="{BB962C8B-B14F-4D97-AF65-F5344CB8AC3E}">
        <p14:creationId xmlns:p14="http://schemas.microsoft.com/office/powerpoint/2010/main" val="778039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136829" y="3444624"/>
            <a:ext cx="7315203" cy="914400"/>
          </a:xfrm>
        </p:spPr>
        <p:txBody>
          <a:bodyPr/>
          <a:lstStyle/>
          <a:p>
            <a:pPr marL="571500" indent="-571500">
              <a:buFont typeface="Arial" panose="020B0604020202020204" pitchFamily="34" charset="0"/>
              <a:buChar char="•"/>
            </a:pPr>
            <a:r>
              <a:rPr lang="en-US" dirty="0"/>
              <a:t>Got to </a:t>
            </a:r>
            <a:r>
              <a:rPr lang="en-US" dirty="0">
                <a:hlinkClick r:id="rId3"/>
              </a:rPr>
              <a:t>https://portal.azure.com</a:t>
            </a:r>
            <a:r>
              <a:rPr lang="en-US" dirty="0"/>
              <a:t> and login with the admin account.</a:t>
            </a:r>
          </a:p>
          <a:p>
            <a:pPr marL="571500" indent="-571500">
              <a:buFont typeface="Arial" panose="020B0604020202020204" pitchFamily="34" charset="0"/>
              <a:buChar char="•"/>
            </a:pPr>
            <a:r>
              <a:rPr lang="en-US" dirty="0"/>
              <a:t>Click </a:t>
            </a:r>
            <a:r>
              <a:rPr lang="en-US" b="1" dirty="0"/>
              <a:t>All resources</a:t>
            </a:r>
            <a:r>
              <a:rPr lang="en-US" dirty="0"/>
              <a:t> on the left side of the page. All resources are displayed. </a:t>
            </a:r>
          </a:p>
          <a:p>
            <a:pPr marL="571500" indent="-571500">
              <a:buFont typeface="Arial" panose="020B0604020202020204" pitchFamily="34" charset="0"/>
              <a:buChar char="•"/>
            </a:pPr>
            <a:r>
              <a:rPr lang="en-US" dirty="0"/>
              <a:t>Click the App Service named </a:t>
            </a:r>
            <a:r>
              <a:rPr lang="en-US" b="1" dirty="0" err="1"/>
              <a:t>EDUGraphAPI</a:t>
            </a:r>
            <a:r>
              <a:rPr lang="en-US" dirty="0"/>
              <a:t>.</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Sync Data With Web Job</a:t>
            </a:r>
          </a:p>
        </p:txBody>
      </p:sp>
      <p:pic>
        <p:nvPicPr>
          <p:cNvPr id="4" name="Picture 3"/>
          <p:cNvPicPr>
            <a:picLocks noChangeAspect="1"/>
          </p:cNvPicPr>
          <p:nvPr/>
        </p:nvPicPr>
        <p:blipFill>
          <a:blip r:embed="rId4"/>
          <a:stretch>
            <a:fillRect/>
          </a:stretch>
        </p:blipFill>
        <p:spPr>
          <a:xfrm>
            <a:off x="274639" y="1897062"/>
            <a:ext cx="4833541" cy="3733800"/>
          </a:xfrm>
          <a:prstGeom prst="rect">
            <a:avLst/>
          </a:prstGeom>
        </p:spPr>
      </p:pic>
    </p:spTree>
    <p:extLst>
      <p:ext uri="{BB962C8B-B14F-4D97-AF65-F5344CB8AC3E}">
        <p14:creationId xmlns:p14="http://schemas.microsoft.com/office/powerpoint/2010/main" val="619492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Web Jobs</a:t>
            </a:r>
          </a:p>
        </p:txBody>
      </p:sp>
      <p:sp>
        <p:nvSpPr>
          <p:cNvPr id="8" name="Text Placeholder 1"/>
          <p:cNvSpPr>
            <a:spLocks noGrp="1"/>
          </p:cNvSpPr>
          <p:nvPr>
            <p:ph type="body" sz="quarter" idx="4294967295"/>
          </p:nvPr>
        </p:nvSpPr>
        <p:spPr>
          <a:xfrm>
            <a:off x="274640" y="1820862"/>
            <a:ext cx="6248398" cy="2523768"/>
          </a:xfrm>
          <a:prstGeom prst="rect">
            <a:avLst/>
          </a:prstGeom>
        </p:spPr>
        <p:txBody>
          <a:bodyPr/>
          <a:lstStyle/>
          <a:p>
            <a:r>
              <a:rPr lang="en-US" dirty="0"/>
              <a:t>In the </a:t>
            </a:r>
            <a:r>
              <a:rPr lang="en-US" b="1" dirty="0"/>
              <a:t>Settings</a:t>
            </a:r>
            <a:r>
              <a:rPr lang="en-US" dirty="0"/>
              <a:t> group, click </a:t>
            </a:r>
            <a:r>
              <a:rPr lang="en-US" b="1" dirty="0"/>
              <a:t>Web Jobs</a:t>
            </a:r>
            <a:r>
              <a:rPr lang="en-US" dirty="0"/>
              <a:t>.</a:t>
            </a:r>
          </a:p>
          <a:p>
            <a:r>
              <a:rPr lang="en-US" dirty="0"/>
              <a:t>Select the job named </a:t>
            </a:r>
            <a:r>
              <a:rPr lang="en-US" b="1" dirty="0" err="1"/>
              <a:t>SyncData</a:t>
            </a:r>
            <a:r>
              <a:rPr lang="en-US" b="1" dirty="0"/>
              <a:t>,</a:t>
            </a:r>
            <a:r>
              <a:rPr lang="en-US" dirty="0"/>
              <a:t> then click </a:t>
            </a:r>
            <a:r>
              <a:rPr lang="en-US" b="1" dirty="0"/>
              <a:t>Logs.</a:t>
            </a:r>
            <a:endParaRPr lang="en-US" dirty="0"/>
          </a:p>
        </p:txBody>
      </p:sp>
      <p:pic>
        <p:nvPicPr>
          <p:cNvPr id="4" name="Picture 3"/>
          <p:cNvPicPr>
            <a:picLocks noChangeAspect="1"/>
          </p:cNvPicPr>
          <p:nvPr/>
        </p:nvPicPr>
        <p:blipFill>
          <a:blip r:embed="rId3"/>
          <a:stretch>
            <a:fillRect/>
          </a:stretch>
        </p:blipFill>
        <p:spPr>
          <a:xfrm>
            <a:off x="6523038" y="1843404"/>
            <a:ext cx="5814989" cy="2644458"/>
          </a:xfrm>
          <a:prstGeom prst="rect">
            <a:avLst/>
          </a:prstGeom>
        </p:spPr>
      </p:pic>
    </p:spTree>
    <p:extLst>
      <p:ext uri="{BB962C8B-B14F-4D97-AF65-F5344CB8AC3E}">
        <p14:creationId xmlns:p14="http://schemas.microsoft.com/office/powerpoint/2010/main" val="1152566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684838" y="2887662"/>
            <a:ext cx="6751638" cy="914400"/>
          </a:xfrm>
        </p:spPr>
        <p:txBody>
          <a:bodyPr/>
          <a:lstStyle/>
          <a:p>
            <a:pPr marL="571500" indent="-571500">
              <a:buFont typeface="Arial" panose="020B0604020202020204" pitchFamily="34" charset="0"/>
              <a:buChar char="•"/>
            </a:pPr>
            <a:r>
              <a:rPr lang="en-US" dirty="0"/>
              <a:t>Click the </a:t>
            </a:r>
            <a:r>
              <a:rPr lang="en-US" b="1" dirty="0" err="1"/>
              <a:t>SyncData</a:t>
            </a:r>
            <a:r>
              <a:rPr lang="en-US" dirty="0"/>
              <a:t> link to see Log details.</a:t>
            </a:r>
          </a:p>
          <a:p>
            <a:pPr marL="571500" indent="-571500">
              <a:buFont typeface="Arial" panose="020B0604020202020204" pitchFamily="34" charset="0"/>
              <a:buChar char="•"/>
            </a:pPr>
            <a:r>
              <a:rPr lang="en-US" dirty="0"/>
              <a:t>On Log detail page click the </a:t>
            </a:r>
            <a:r>
              <a:rPr lang="en-US" b="1" dirty="0"/>
              <a:t>Toggle Output</a:t>
            </a:r>
            <a:r>
              <a:rPr lang="en-US" dirty="0"/>
              <a:t> button to show Log details.</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Web Job Logs</a:t>
            </a:r>
          </a:p>
        </p:txBody>
      </p:sp>
      <p:pic>
        <p:nvPicPr>
          <p:cNvPr id="5" name="Picture 4"/>
          <p:cNvPicPr>
            <a:picLocks noChangeAspect="1"/>
          </p:cNvPicPr>
          <p:nvPr/>
        </p:nvPicPr>
        <p:blipFill>
          <a:blip r:embed="rId3"/>
          <a:stretch>
            <a:fillRect/>
          </a:stretch>
        </p:blipFill>
        <p:spPr>
          <a:xfrm>
            <a:off x="290197" y="1744663"/>
            <a:ext cx="5205700" cy="1828800"/>
          </a:xfrm>
          <a:prstGeom prst="rect">
            <a:avLst/>
          </a:prstGeom>
        </p:spPr>
      </p:pic>
      <p:pic>
        <p:nvPicPr>
          <p:cNvPr id="6" name="Picture 5"/>
          <p:cNvPicPr>
            <a:picLocks noChangeAspect="1"/>
          </p:cNvPicPr>
          <p:nvPr/>
        </p:nvPicPr>
        <p:blipFill>
          <a:blip r:embed="rId4"/>
          <a:stretch>
            <a:fillRect/>
          </a:stretch>
        </p:blipFill>
        <p:spPr>
          <a:xfrm>
            <a:off x="290197" y="4263515"/>
            <a:ext cx="5205700" cy="2233902"/>
          </a:xfrm>
          <a:prstGeom prst="rect">
            <a:avLst/>
          </a:prstGeom>
        </p:spPr>
      </p:pic>
    </p:spTree>
    <p:extLst>
      <p:ext uri="{BB962C8B-B14F-4D97-AF65-F5344CB8AC3E}">
        <p14:creationId xmlns:p14="http://schemas.microsoft.com/office/powerpoint/2010/main" val="2731358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Update AD User Information</a:t>
            </a:r>
          </a:p>
        </p:txBody>
      </p:sp>
      <p:sp>
        <p:nvSpPr>
          <p:cNvPr id="8" name="Text Placeholder 1"/>
          <p:cNvSpPr>
            <a:spLocks noGrp="1"/>
          </p:cNvSpPr>
          <p:nvPr>
            <p:ph type="body" sz="quarter" idx="4294967295"/>
          </p:nvPr>
        </p:nvSpPr>
        <p:spPr>
          <a:xfrm>
            <a:off x="274640" y="1820862"/>
            <a:ext cx="6248398" cy="5539978"/>
          </a:xfrm>
          <a:prstGeom prst="rect">
            <a:avLst/>
          </a:prstGeom>
        </p:spPr>
        <p:txBody>
          <a:bodyPr/>
          <a:lstStyle/>
          <a:p>
            <a:r>
              <a:rPr lang="en-US" dirty="0"/>
              <a:t>Go to </a:t>
            </a:r>
            <a:r>
              <a:rPr lang="en-US" dirty="0">
                <a:hlinkClick r:id="rId3"/>
              </a:rPr>
              <a:t>https://manage.windowsazure.com/</a:t>
            </a:r>
            <a:r>
              <a:rPr lang="en-US" dirty="0"/>
              <a:t> and login with the admin account.</a:t>
            </a:r>
          </a:p>
          <a:p>
            <a:r>
              <a:rPr lang="en-US" dirty="0"/>
              <a:t>Click </a:t>
            </a:r>
            <a:r>
              <a:rPr lang="en-US" b="1" dirty="0"/>
              <a:t>ACTIVE DIRECTORY</a:t>
            </a:r>
            <a:r>
              <a:rPr lang="en-US" dirty="0"/>
              <a:t> in the left menu.</a:t>
            </a:r>
          </a:p>
          <a:p>
            <a:r>
              <a:rPr lang="en-US" dirty="0"/>
              <a:t>Click the AD named </a:t>
            </a:r>
            <a:r>
              <a:rPr lang="en-US" b="1" dirty="0"/>
              <a:t>Canviz EDU</a:t>
            </a:r>
            <a:r>
              <a:rPr lang="en-US" dirty="0"/>
              <a:t>. </a:t>
            </a:r>
          </a:p>
          <a:p>
            <a:endParaRPr lang="en-US" dirty="0"/>
          </a:p>
        </p:txBody>
      </p:sp>
      <p:pic>
        <p:nvPicPr>
          <p:cNvPr id="2" name="Picture 1"/>
          <p:cNvPicPr>
            <a:picLocks noChangeAspect="1"/>
          </p:cNvPicPr>
          <p:nvPr/>
        </p:nvPicPr>
        <p:blipFill>
          <a:blip r:embed="rId4"/>
          <a:stretch>
            <a:fillRect/>
          </a:stretch>
        </p:blipFill>
        <p:spPr>
          <a:xfrm>
            <a:off x="6751637" y="1973262"/>
            <a:ext cx="5319396" cy="2986711"/>
          </a:xfrm>
          <a:prstGeom prst="rect">
            <a:avLst/>
          </a:prstGeom>
        </p:spPr>
      </p:pic>
    </p:spTree>
    <p:extLst>
      <p:ext uri="{BB962C8B-B14F-4D97-AF65-F5344CB8AC3E}">
        <p14:creationId xmlns:p14="http://schemas.microsoft.com/office/powerpoint/2010/main" val="1811741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Admin Account Login Authentication Flow</a:t>
            </a:r>
          </a:p>
        </p:txBody>
      </p:sp>
      <p:pic>
        <p:nvPicPr>
          <p:cNvPr id="4" name="Picture 3"/>
          <p:cNvPicPr>
            <a:picLocks noChangeAspect="1"/>
          </p:cNvPicPr>
          <p:nvPr/>
        </p:nvPicPr>
        <p:blipFill>
          <a:blip r:embed="rId2"/>
          <a:stretch>
            <a:fillRect/>
          </a:stretch>
        </p:blipFill>
        <p:spPr>
          <a:xfrm>
            <a:off x="427037" y="1363662"/>
            <a:ext cx="11620767" cy="4419600"/>
          </a:xfrm>
          <a:prstGeom prst="rect">
            <a:avLst/>
          </a:prstGeom>
        </p:spPr>
      </p:pic>
    </p:spTree>
    <p:extLst>
      <p:ext uri="{BB962C8B-B14F-4D97-AF65-F5344CB8AC3E}">
        <p14:creationId xmlns:p14="http://schemas.microsoft.com/office/powerpoint/2010/main" val="3169000962"/>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700394" y="1897062"/>
            <a:ext cx="6751638" cy="914400"/>
          </a:xfrm>
        </p:spPr>
        <p:txBody>
          <a:bodyPr/>
          <a:lstStyle/>
          <a:p>
            <a:pPr marL="571500" indent="-571500">
              <a:buFont typeface="Arial" panose="020B0604020202020204" pitchFamily="34" charset="0"/>
              <a:buChar char="•"/>
            </a:pPr>
            <a:r>
              <a:rPr lang="en-US" dirty="0"/>
              <a:t>Click the </a:t>
            </a:r>
            <a:r>
              <a:rPr lang="en-US" b="1" dirty="0"/>
              <a:t>Users</a:t>
            </a:r>
            <a:r>
              <a:rPr lang="en-US" dirty="0"/>
              <a:t> link to show all the users in the AD. </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Update AD User Information</a:t>
            </a:r>
          </a:p>
        </p:txBody>
      </p:sp>
      <p:pic>
        <p:nvPicPr>
          <p:cNvPr id="7" name="Picture 6"/>
          <p:cNvPicPr>
            <a:picLocks noChangeAspect="1"/>
          </p:cNvPicPr>
          <p:nvPr/>
        </p:nvPicPr>
        <p:blipFill>
          <a:blip r:embed="rId3"/>
          <a:stretch>
            <a:fillRect/>
          </a:stretch>
        </p:blipFill>
        <p:spPr>
          <a:xfrm>
            <a:off x="274639" y="1549624"/>
            <a:ext cx="5892064" cy="2938238"/>
          </a:xfrm>
          <a:prstGeom prst="rect">
            <a:avLst/>
          </a:prstGeom>
        </p:spPr>
      </p:pic>
    </p:spTree>
    <p:extLst>
      <p:ext uri="{BB962C8B-B14F-4D97-AF65-F5344CB8AC3E}">
        <p14:creationId xmlns:p14="http://schemas.microsoft.com/office/powerpoint/2010/main" val="1529063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Update AD User Information</a:t>
            </a:r>
          </a:p>
        </p:txBody>
      </p:sp>
      <p:sp>
        <p:nvSpPr>
          <p:cNvPr id="8" name="Text Placeholder 1"/>
          <p:cNvSpPr>
            <a:spLocks noGrp="1"/>
          </p:cNvSpPr>
          <p:nvPr>
            <p:ph type="body" sz="quarter" idx="4294967295"/>
          </p:nvPr>
        </p:nvSpPr>
        <p:spPr>
          <a:xfrm>
            <a:off x="274640" y="1820862"/>
            <a:ext cx="6248398" cy="3754874"/>
          </a:xfrm>
          <a:prstGeom prst="rect">
            <a:avLst/>
          </a:prstGeom>
        </p:spPr>
        <p:txBody>
          <a:bodyPr/>
          <a:lstStyle/>
          <a:p>
            <a:r>
              <a:rPr lang="en-US" dirty="0"/>
              <a:t>Click a user and open the edit page.</a:t>
            </a:r>
          </a:p>
          <a:p>
            <a:r>
              <a:rPr lang="en-US" dirty="0"/>
              <a:t>Update user information like </a:t>
            </a:r>
            <a:r>
              <a:rPr lang="en-US" b="1" dirty="0"/>
              <a:t>First name</a:t>
            </a:r>
            <a:r>
              <a:rPr lang="en-US" dirty="0"/>
              <a:t> or </a:t>
            </a:r>
            <a:r>
              <a:rPr lang="en-US" b="1" dirty="0"/>
              <a:t>Last name</a:t>
            </a:r>
            <a:r>
              <a:rPr lang="en-US" dirty="0"/>
              <a:t>.</a:t>
            </a:r>
          </a:p>
          <a:p>
            <a:r>
              <a:rPr lang="en-US" dirty="0"/>
              <a:t>Save the changes.</a:t>
            </a:r>
          </a:p>
        </p:txBody>
      </p:sp>
      <p:pic>
        <p:nvPicPr>
          <p:cNvPr id="4" name="Picture 3"/>
          <p:cNvPicPr>
            <a:picLocks noChangeAspect="1"/>
          </p:cNvPicPr>
          <p:nvPr/>
        </p:nvPicPr>
        <p:blipFill>
          <a:blip r:embed="rId3"/>
          <a:stretch>
            <a:fillRect/>
          </a:stretch>
        </p:blipFill>
        <p:spPr>
          <a:xfrm>
            <a:off x="6459251" y="1820862"/>
            <a:ext cx="5704952" cy="3138373"/>
          </a:xfrm>
          <a:prstGeom prst="rect">
            <a:avLst/>
          </a:prstGeom>
        </p:spPr>
      </p:pic>
    </p:spTree>
    <p:extLst>
      <p:ext uri="{BB962C8B-B14F-4D97-AF65-F5344CB8AC3E}">
        <p14:creationId xmlns:p14="http://schemas.microsoft.com/office/powerpoint/2010/main" val="1727353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532437" y="3725862"/>
            <a:ext cx="6751638" cy="914400"/>
          </a:xfrm>
        </p:spPr>
        <p:txBody>
          <a:bodyPr/>
          <a:lstStyle/>
          <a:p>
            <a:pPr marL="571500" indent="-571500">
              <a:buFont typeface="Arial" panose="020B0604020202020204" pitchFamily="34" charset="0"/>
              <a:buChar char="•"/>
            </a:pPr>
            <a:r>
              <a:rPr lang="en-US" dirty="0"/>
              <a:t>Go back to web job log detail page.</a:t>
            </a:r>
          </a:p>
          <a:p>
            <a:pPr marL="571500" indent="-571500">
              <a:buFont typeface="Arial" panose="020B0604020202020204" pitchFamily="34" charset="0"/>
              <a:buChar char="•"/>
            </a:pPr>
            <a:r>
              <a:rPr lang="en-US" dirty="0"/>
              <a:t>Wait about 1 minute, then refresh the page.</a:t>
            </a:r>
          </a:p>
          <a:p>
            <a:pPr marL="571500" indent="-571500">
              <a:buFont typeface="Arial" panose="020B0604020202020204" pitchFamily="34" charset="0"/>
              <a:buChar char="•"/>
            </a:pPr>
            <a:r>
              <a:rPr lang="en-US" dirty="0"/>
              <a:t>Click the last function invoked to open the detail page.</a:t>
            </a:r>
          </a:p>
          <a:p>
            <a:pPr marL="571500" indent="-571500">
              <a:buFont typeface="Arial" panose="020B0604020202020204" pitchFamily="34" charset="0"/>
              <a:buChar char="•"/>
            </a:pPr>
            <a:r>
              <a:rPr lang="en-US" dirty="0"/>
              <a:t>Click the </a:t>
            </a:r>
            <a:r>
              <a:rPr lang="en-US" b="1" dirty="0"/>
              <a:t>Toggle Output</a:t>
            </a:r>
            <a:r>
              <a:rPr lang="en-US" dirty="0"/>
              <a:t> button.</a:t>
            </a:r>
          </a:p>
          <a:p>
            <a:pPr marL="571500" indent="-571500">
              <a:buFont typeface="Arial" panose="020B0604020202020204" pitchFamily="34" charset="0"/>
              <a:buChar char="•"/>
            </a:pPr>
            <a:r>
              <a:rPr lang="en-US" dirty="0"/>
              <a:t>View the log that shows one </a:t>
            </a:r>
            <a:r>
              <a:rPr lang="en-US"/>
              <a:t>item was updated</a:t>
            </a:r>
            <a:r>
              <a:rPr lang="en-US" dirty="0"/>
              <a:t>.</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Check Web Job Sync Result</a:t>
            </a:r>
          </a:p>
        </p:txBody>
      </p:sp>
      <p:pic>
        <p:nvPicPr>
          <p:cNvPr id="7" name="Picture 6"/>
          <p:cNvPicPr>
            <a:picLocks noChangeAspect="1"/>
          </p:cNvPicPr>
          <p:nvPr/>
        </p:nvPicPr>
        <p:blipFill>
          <a:blip r:embed="rId3"/>
          <a:stretch>
            <a:fillRect/>
          </a:stretch>
        </p:blipFill>
        <p:spPr>
          <a:xfrm>
            <a:off x="246723" y="1592262"/>
            <a:ext cx="5285714" cy="4457143"/>
          </a:xfrm>
          <a:prstGeom prst="rect">
            <a:avLst/>
          </a:prstGeom>
        </p:spPr>
      </p:pic>
    </p:spTree>
    <p:extLst>
      <p:ext uri="{BB962C8B-B14F-4D97-AF65-F5344CB8AC3E}">
        <p14:creationId xmlns:p14="http://schemas.microsoft.com/office/powerpoint/2010/main" val="4284202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Admin Login with an Office 365 Account</a:t>
            </a:r>
          </a:p>
        </p:txBody>
      </p:sp>
      <p:sp>
        <p:nvSpPr>
          <p:cNvPr id="8" name="Text Placeholder 1"/>
          <p:cNvSpPr>
            <a:spLocks noGrp="1"/>
          </p:cNvSpPr>
          <p:nvPr>
            <p:ph type="body" sz="quarter" idx="4294967295"/>
          </p:nvPr>
        </p:nvSpPr>
        <p:spPr>
          <a:xfrm>
            <a:off x="274640" y="1820862"/>
            <a:ext cx="6248398" cy="3200876"/>
          </a:xfrm>
          <a:prstGeom prst="rect">
            <a:avLst/>
          </a:prstGeom>
        </p:spPr>
        <p:txBody>
          <a:bodyPr/>
          <a:lstStyle/>
          <a:p>
            <a:r>
              <a:rPr lang="en-US" dirty="0"/>
              <a:t>Go to the site login page. </a:t>
            </a:r>
          </a:p>
          <a:p>
            <a:r>
              <a:rPr lang="en-US" dirty="0"/>
              <a:t>Click the </a:t>
            </a:r>
            <a:r>
              <a:rPr lang="en-US" b="1" dirty="0"/>
              <a:t>Sign in with Office 365</a:t>
            </a:r>
            <a:r>
              <a:rPr lang="en-US" dirty="0"/>
              <a:t> button.</a:t>
            </a:r>
          </a:p>
          <a:p>
            <a:r>
              <a:rPr lang="en-US" dirty="0"/>
              <a:t>Login with the Admin account.</a:t>
            </a:r>
          </a:p>
        </p:txBody>
      </p:sp>
      <p:pic>
        <p:nvPicPr>
          <p:cNvPr id="12" name="Picture 11"/>
          <p:cNvPicPr>
            <a:picLocks noChangeAspect="1"/>
          </p:cNvPicPr>
          <p:nvPr/>
        </p:nvPicPr>
        <p:blipFill>
          <a:blip r:embed="rId3"/>
          <a:stretch>
            <a:fillRect/>
          </a:stretch>
        </p:blipFill>
        <p:spPr>
          <a:xfrm>
            <a:off x="6523037" y="2030412"/>
            <a:ext cx="5318811" cy="1847850"/>
          </a:xfrm>
          <a:prstGeom prst="rect">
            <a:avLst/>
          </a:prstGeom>
        </p:spPr>
      </p:pic>
    </p:spTree>
    <p:extLst>
      <p:ext uri="{BB962C8B-B14F-4D97-AF65-F5344CB8AC3E}">
        <p14:creationId xmlns:p14="http://schemas.microsoft.com/office/powerpoint/2010/main" val="2203498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9" y="1578611"/>
            <a:ext cx="8778210" cy="1828799"/>
          </a:xfrm>
        </p:spPr>
        <p:txBody>
          <a:bodyPr/>
          <a:lstStyle/>
          <a:p>
            <a:pPr marL="0" indent="0">
              <a:buNone/>
            </a:pPr>
            <a:r>
              <a:rPr lang="en-US" sz="3200" dirty="0"/>
              <a:t>Is the Admin account linked to a local account?</a:t>
            </a:r>
          </a:p>
          <a:p>
            <a:pPr marL="527050" lvl="1" indent="-285750"/>
            <a:r>
              <a:rPr lang="en-US" sz="2800" dirty="0">
                <a:latin typeface="+mj-lt"/>
              </a:rPr>
              <a:t>Yes, go to the link account page.</a:t>
            </a:r>
          </a:p>
          <a:p>
            <a:pPr marL="527050" lvl="1" indent="-285750"/>
            <a:r>
              <a:rPr lang="en-US" sz="2800" dirty="0">
                <a:latin typeface="+mj-lt"/>
              </a:rPr>
              <a:t>No, go to the schools page.</a:t>
            </a:r>
          </a:p>
        </p:txBody>
      </p:sp>
      <p:sp>
        <p:nvSpPr>
          <p:cNvPr id="3" name="Title 2"/>
          <p:cNvSpPr>
            <a:spLocks noGrp="1"/>
          </p:cNvSpPr>
          <p:nvPr>
            <p:ph type="title"/>
          </p:nvPr>
        </p:nvSpPr>
        <p:spPr/>
        <p:txBody>
          <a:bodyPr/>
          <a:lstStyle/>
          <a:p>
            <a:r>
              <a:rPr lang="en-US" dirty="0"/>
              <a:t>Is Admin Account Linked to a Local Account?</a:t>
            </a:r>
          </a:p>
        </p:txBody>
      </p:sp>
      <p:pic>
        <p:nvPicPr>
          <p:cNvPr id="5" name="Picture 4"/>
          <p:cNvPicPr>
            <a:picLocks noChangeAspect="1"/>
          </p:cNvPicPr>
          <p:nvPr/>
        </p:nvPicPr>
        <p:blipFill>
          <a:blip r:embed="rId3"/>
          <a:stretch>
            <a:fillRect/>
          </a:stretch>
        </p:blipFill>
        <p:spPr>
          <a:xfrm>
            <a:off x="274956" y="3407410"/>
            <a:ext cx="6065855" cy="2047874"/>
          </a:xfrm>
          <a:prstGeom prst="rect">
            <a:avLst/>
          </a:prstGeom>
        </p:spPr>
      </p:pic>
    </p:spTree>
    <p:extLst>
      <p:ext uri="{BB962C8B-B14F-4D97-AF65-F5344CB8AC3E}">
        <p14:creationId xmlns:p14="http://schemas.microsoft.com/office/powerpoint/2010/main" val="582778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2659062"/>
            <a:ext cx="7315203" cy="914400"/>
          </a:xfrm>
        </p:spPr>
        <p:txBody>
          <a:bodyPr/>
          <a:lstStyle/>
          <a:p>
            <a:pPr marL="571500" indent="-571500">
              <a:buFont typeface="Arial" panose="020B0604020202020204" pitchFamily="34" charset="0"/>
              <a:buChar char="•"/>
            </a:pPr>
            <a:r>
              <a:rPr lang="en-US" dirty="0"/>
              <a:t>If you have a Local account, login and then link the account.</a:t>
            </a:r>
          </a:p>
          <a:p>
            <a:pPr marL="571500" indent="-571500">
              <a:buFont typeface="Arial" panose="020B0604020202020204" pitchFamily="34" charset="0"/>
              <a:buChar char="•"/>
            </a:pPr>
            <a:r>
              <a:rPr lang="en-US" dirty="0"/>
              <a:t>If you do not have a local account, create a local account and link it.</a:t>
            </a:r>
          </a:p>
        </p:txBody>
      </p:sp>
      <p:sp>
        <p:nvSpPr>
          <p:cNvPr id="3" name="Title 2"/>
          <p:cNvSpPr>
            <a:spLocks noGrp="1"/>
          </p:cNvSpPr>
          <p:nvPr>
            <p:ph type="title"/>
          </p:nvPr>
        </p:nvSpPr>
        <p:spPr/>
        <p:txBody>
          <a:bodyPr/>
          <a:lstStyle/>
          <a:p>
            <a:r>
              <a:rPr lang="en-US" dirty="0"/>
              <a:t>Link the Admin Account to a Local Account</a:t>
            </a:r>
          </a:p>
        </p:txBody>
      </p:sp>
      <p:pic>
        <p:nvPicPr>
          <p:cNvPr id="16" name="Picture 15"/>
          <p:cNvPicPr>
            <a:picLocks noChangeAspect="1"/>
          </p:cNvPicPr>
          <p:nvPr/>
        </p:nvPicPr>
        <p:blipFill>
          <a:blip r:embed="rId3"/>
          <a:stretch>
            <a:fillRect/>
          </a:stretch>
        </p:blipFill>
        <p:spPr>
          <a:xfrm>
            <a:off x="503237" y="1973262"/>
            <a:ext cx="4484990" cy="3200400"/>
          </a:xfrm>
          <a:prstGeom prst="rect">
            <a:avLst/>
          </a:prstGeom>
        </p:spPr>
      </p:pic>
    </p:spTree>
    <p:extLst>
      <p:ext uri="{BB962C8B-B14F-4D97-AF65-F5344CB8AC3E}">
        <p14:creationId xmlns:p14="http://schemas.microsoft.com/office/powerpoint/2010/main" val="939181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Sign Up Tenant</a:t>
            </a:r>
          </a:p>
        </p:txBody>
      </p:sp>
      <p:sp>
        <p:nvSpPr>
          <p:cNvPr id="8" name="Text Placeholder 1"/>
          <p:cNvSpPr>
            <a:spLocks noGrp="1"/>
          </p:cNvSpPr>
          <p:nvPr>
            <p:ph type="body" sz="quarter" idx="4294967295"/>
          </p:nvPr>
        </p:nvSpPr>
        <p:spPr>
          <a:xfrm>
            <a:off x="274640" y="1820862"/>
            <a:ext cx="6248398" cy="3077766"/>
          </a:xfrm>
          <a:prstGeom prst="rect">
            <a:avLst/>
          </a:prstGeom>
        </p:spPr>
        <p:txBody>
          <a:bodyPr/>
          <a:lstStyle/>
          <a:p>
            <a:r>
              <a:rPr lang="en-US" dirty="0"/>
              <a:t>Click the </a:t>
            </a:r>
            <a:r>
              <a:rPr lang="en-US" b="1" dirty="0"/>
              <a:t>Sign Up</a:t>
            </a:r>
            <a:r>
              <a:rPr lang="en-US" dirty="0"/>
              <a:t> button to sign up the tenant.</a:t>
            </a:r>
          </a:p>
          <a:p>
            <a:r>
              <a:rPr lang="en-US" dirty="0"/>
              <a:t>After the sign up is complete, go to Admin panel.</a:t>
            </a:r>
          </a:p>
        </p:txBody>
      </p:sp>
      <p:pic>
        <p:nvPicPr>
          <p:cNvPr id="4" name="Picture 3"/>
          <p:cNvPicPr>
            <a:picLocks noChangeAspect="1"/>
          </p:cNvPicPr>
          <p:nvPr/>
        </p:nvPicPr>
        <p:blipFill>
          <a:blip r:embed="rId3"/>
          <a:stretch>
            <a:fillRect/>
          </a:stretch>
        </p:blipFill>
        <p:spPr>
          <a:xfrm>
            <a:off x="6370637" y="1820862"/>
            <a:ext cx="5028571" cy="2257143"/>
          </a:xfrm>
          <a:prstGeom prst="rect">
            <a:avLst/>
          </a:prstGeom>
        </p:spPr>
      </p:pic>
    </p:spTree>
    <p:extLst>
      <p:ext uri="{BB962C8B-B14F-4D97-AF65-F5344CB8AC3E}">
        <p14:creationId xmlns:p14="http://schemas.microsoft.com/office/powerpoint/2010/main" val="1557109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761037" y="1973262"/>
            <a:ext cx="5865037" cy="3505200"/>
          </a:xfrm>
        </p:spPr>
        <p:txBody>
          <a:bodyPr/>
          <a:lstStyle/>
          <a:p>
            <a:pPr marL="571500" indent="-571500">
              <a:buFont typeface="Arial" panose="020B0604020202020204" pitchFamily="34" charset="0"/>
              <a:buChar char="•"/>
            </a:pPr>
            <a:r>
              <a:rPr lang="en-US" dirty="0"/>
              <a:t>Click the </a:t>
            </a:r>
            <a:r>
              <a:rPr lang="en-US" b="1" dirty="0"/>
              <a:t>Re-Sign Up</a:t>
            </a:r>
            <a:r>
              <a:rPr lang="en-US" dirty="0"/>
              <a:t> button to re-sign up the tenant (need to login again).</a:t>
            </a:r>
          </a:p>
          <a:p>
            <a:pPr marL="571500" indent="-571500">
              <a:buFont typeface="Arial" panose="020B0604020202020204" pitchFamily="34" charset="0"/>
              <a:buChar char="•"/>
            </a:pPr>
            <a:r>
              <a:rPr lang="en-US" dirty="0"/>
              <a:t>Click the </a:t>
            </a:r>
            <a:r>
              <a:rPr lang="en-US" b="1" dirty="0"/>
              <a:t>Manage Linked Accounts</a:t>
            </a:r>
            <a:r>
              <a:rPr lang="en-US" dirty="0"/>
              <a:t> button to view/unlink accounts.</a:t>
            </a:r>
          </a:p>
          <a:p>
            <a:pPr marL="571500" indent="-571500">
              <a:buFont typeface="Arial" panose="020B0604020202020204" pitchFamily="34" charset="0"/>
              <a:buChar char="•"/>
            </a:pPr>
            <a:r>
              <a:rPr lang="en-US" dirty="0"/>
              <a:t>Click the </a:t>
            </a:r>
            <a:r>
              <a:rPr lang="en-US" b="1" dirty="0"/>
              <a:t>Install App</a:t>
            </a:r>
            <a:r>
              <a:rPr lang="en-US" dirty="0"/>
              <a:t> button to install the App in an Office 365 tenancy.</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Admin Panel</a:t>
            </a:r>
          </a:p>
        </p:txBody>
      </p:sp>
      <p:pic>
        <p:nvPicPr>
          <p:cNvPr id="4" name="Picture 3"/>
          <p:cNvPicPr>
            <a:picLocks noChangeAspect="1"/>
          </p:cNvPicPr>
          <p:nvPr/>
        </p:nvPicPr>
        <p:blipFill>
          <a:blip r:embed="rId3"/>
          <a:stretch>
            <a:fillRect/>
          </a:stretch>
        </p:blipFill>
        <p:spPr>
          <a:xfrm>
            <a:off x="427037" y="1668462"/>
            <a:ext cx="5254564" cy="3581400"/>
          </a:xfrm>
          <a:prstGeom prst="rect">
            <a:avLst/>
          </a:prstGeom>
        </p:spPr>
      </p:pic>
    </p:spTree>
    <p:extLst>
      <p:ext uri="{BB962C8B-B14F-4D97-AF65-F5344CB8AC3E}">
        <p14:creationId xmlns:p14="http://schemas.microsoft.com/office/powerpoint/2010/main" val="1187192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5-30629_Build_Template_WHITE">
  <a:themeElements>
    <a:clrScheme name="Canviz">
      <a:dk1>
        <a:srgbClr val="777778"/>
      </a:dk1>
      <a:lt1>
        <a:srgbClr val="FFFFFF"/>
      </a:lt1>
      <a:dk2>
        <a:srgbClr val="F58520"/>
      </a:dk2>
      <a:lt2>
        <a:srgbClr val="FFFFFF"/>
      </a:lt2>
      <a:accent1>
        <a:srgbClr val="202020"/>
      </a:accent1>
      <a:accent2>
        <a:srgbClr val="F58520"/>
      </a:accent2>
      <a:accent3>
        <a:srgbClr val="777778"/>
      </a:accent3>
      <a:accent4>
        <a:srgbClr val="E4E4E4"/>
      </a:accent4>
      <a:accent5>
        <a:srgbClr val="FFFFFF"/>
      </a:accent5>
      <a:accent6>
        <a:srgbClr val="FFFFFF"/>
      </a:accent6>
      <a:hlink>
        <a:srgbClr val="F58520"/>
      </a:hlink>
      <a:folHlink>
        <a:srgbClr val="F5852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Canviz.potx" id="{AA1BADDC-7EE1-453F-BA8B-F034B96F0B67}" vid="{68850F1C-EFE8-489A-ADE5-3C4D23D6BA27}"/>
    </a:ext>
  </a:extLst>
</a:theme>
</file>

<file path=ppt/theme/theme2.xml><?xml version="1.0" encoding="utf-8"?>
<a:theme xmlns:a="http://schemas.openxmlformats.org/drawingml/2006/main" name="5-30629_Build_Template_DARK BLUE">
  <a:themeElements>
    <a:clrScheme name="Canviz">
      <a:dk1>
        <a:srgbClr val="777778"/>
      </a:dk1>
      <a:lt1>
        <a:srgbClr val="FFFFFF"/>
      </a:lt1>
      <a:dk2>
        <a:srgbClr val="F58520"/>
      </a:dk2>
      <a:lt2>
        <a:srgbClr val="FFFFFF"/>
      </a:lt2>
      <a:accent1>
        <a:srgbClr val="202020"/>
      </a:accent1>
      <a:accent2>
        <a:srgbClr val="F58520"/>
      </a:accent2>
      <a:accent3>
        <a:srgbClr val="777778"/>
      </a:accent3>
      <a:accent4>
        <a:srgbClr val="E4E4E4"/>
      </a:accent4>
      <a:accent5>
        <a:srgbClr val="FFFFFF"/>
      </a:accent5>
      <a:accent6>
        <a:srgbClr val="FFFFFF"/>
      </a:accent6>
      <a:hlink>
        <a:srgbClr val="F58520"/>
      </a:hlink>
      <a:folHlink>
        <a:srgbClr val="F5852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Canviz.potx" id="{AA1BADDC-7EE1-453F-BA8B-F034B96F0B67}" vid="{55C22E20-5440-413C-80BF-A4D7C920F469}"/>
    </a:ext>
  </a:extLst>
</a:theme>
</file>

<file path=ppt/theme/theme3.xml><?xml version="1.0" encoding="utf-8"?>
<a:theme xmlns:a="http://schemas.openxmlformats.org/drawingml/2006/main" name="1_5-30629_Build_Template_WHITE">
  <a:themeElements>
    <a:clrScheme name="Canviz">
      <a:dk1>
        <a:srgbClr val="777778"/>
      </a:dk1>
      <a:lt1>
        <a:srgbClr val="FFFFFF"/>
      </a:lt1>
      <a:dk2>
        <a:srgbClr val="F58520"/>
      </a:dk2>
      <a:lt2>
        <a:srgbClr val="FFFFFF"/>
      </a:lt2>
      <a:accent1>
        <a:srgbClr val="202020"/>
      </a:accent1>
      <a:accent2>
        <a:srgbClr val="F58520"/>
      </a:accent2>
      <a:accent3>
        <a:srgbClr val="777778"/>
      </a:accent3>
      <a:accent4>
        <a:srgbClr val="E4E4E4"/>
      </a:accent4>
      <a:accent5>
        <a:srgbClr val="FFFFFF"/>
      </a:accent5>
      <a:accent6>
        <a:srgbClr val="FFFFFF"/>
      </a:accent6>
      <a:hlink>
        <a:srgbClr val="F58520"/>
      </a:hlink>
      <a:folHlink>
        <a:srgbClr val="F5852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Canviz.potx" id="{AA1BADDC-7EE1-453F-BA8B-F034B96F0B67}" vid="{68850F1C-EFE8-489A-ADE5-3C4D23D6BA27}"/>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3433B08FA9EE742BB667ECEF5AA0226" ma:contentTypeVersion="4" ma:contentTypeDescription="Create a new document." ma:contentTypeScope="" ma:versionID="898350153c3cb7409c9d00c11df4aa1a">
  <xsd:schema xmlns:xsd="http://www.w3.org/2001/XMLSchema" xmlns:xs="http://www.w3.org/2001/XMLSchema" xmlns:p="http://schemas.microsoft.com/office/2006/metadata/properties" xmlns:ns2="09eba053-c572-4474-974d-b0bef0e9174f" targetNamespace="http://schemas.microsoft.com/office/2006/metadata/properties" ma:root="true" ma:fieldsID="f69afda497831ad76ed280df00c0bf48" ns2:_="">
    <xsd:import namespace="09eba053-c572-4474-974d-b0bef0e9174f"/>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9eba053-c572-4474-974d-b0bef0e9174f"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79EF7F2-79F0-4950-9137-4016BE64CE46}">
  <ds:schemaRefs>
    <ds:schemaRef ds:uri="http://schemas.openxmlformats.org/package/2006/metadata/core-properties"/>
    <ds:schemaRef ds:uri="http://purl.org/dc/terms/"/>
    <ds:schemaRef ds:uri="09eba053-c572-4474-974d-b0bef0e9174f"/>
    <ds:schemaRef ds:uri="http://schemas.microsoft.com/office/infopath/2007/PartnerControls"/>
    <ds:schemaRef ds:uri="http://www.w3.org/XML/1998/namespace"/>
    <ds:schemaRef ds:uri="http://schemas.microsoft.com/office/2006/documentManagement/types"/>
    <ds:schemaRef ds:uri="http://purl.org/dc/dcmitype/"/>
    <ds:schemaRef ds:uri="http://schemas.microsoft.com/office/2006/metadata/properties"/>
    <ds:schemaRef ds:uri="http://purl.org/dc/elements/1.1/"/>
  </ds:schemaRefs>
</ds:datastoreItem>
</file>

<file path=customXml/itemProps2.xml><?xml version="1.0" encoding="utf-8"?>
<ds:datastoreItem xmlns:ds="http://schemas.openxmlformats.org/officeDocument/2006/customXml" ds:itemID="{41543473-98BF-41A8-AEE8-AF1C274C4DD8}">
  <ds:schemaRefs>
    <ds:schemaRef ds:uri="http://schemas.microsoft.com/sharepoint/v3/contenttype/forms"/>
  </ds:schemaRefs>
</ds:datastoreItem>
</file>

<file path=customXml/itemProps3.xml><?xml version="1.0" encoding="utf-8"?>
<ds:datastoreItem xmlns:ds="http://schemas.openxmlformats.org/officeDocument/2006/customXml" ds:itemID="{55F7FE33-E5CA-47B4-B8F6-126891A96CF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9eba053-c572-4474-974d-b0bef0e9174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Canviz</Template>
  <TotalTime>0</TotalTime>
  <Words>5841</Words>
  <Application>Microsoft Office PowerPoint</Application>
  <PresentationFormat>Custom</PresentationFormat>
  <Paragraphs>289</Paragraphs>
  <Slides>42</Slides>
  <Notes>39</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42</vt:i4>
      </vt:variant>
    </vt:vector>
  </HeadingPairs>
  <TitlesOfParts>
    <vt:vector size="51" baseType="lpstr">
      <vt:lpstr>Avenir LT Pro 45 Book</vt:lpstr>
      <vt:lpstr>ＭＳ Ｐゴシック</vt:lpstr>
      <vt:lpstr>Arial</vt:lpstr>
      <vt:lpstr>Consolas</vt:lpstr>
      <vt:lpstr>Segoe UI</vt:lpstr>
      <vt:lpstr>Segoe UI Light</vt:lpstr>
      <vt:lpstr>5-30629_Build_Template_WHITE</vt:lpstr>
      <vt:lpstr>5-30629_Build_Template_DARK BLUE</vt:lpstr>
      <vt:lpstr>1_5-30629_Build_Template_WHITE</vt:lpstr>
      <vt:lpstr>EDU GRAPH-API  Demo Script</vt:lpstr>
      <vt:lpstr>Agenda </vt:lpstr>
      <vt:lpstr>Admin Account Login Authentication Flow</vt:lpstr>
      <vt:lpstr>Admin Account Login Authentication Flow</vt:lpstr>
      <vt:lpstr>Admin Login with an Office 365 Account</vt:lpstr>
      <vt:lpstr>Is Admin Account Linked to a Local Account?</vt:lpstr>
      <vt:lpstr>Link the Admin Account to a Local Account</vt:lpstr>
      <vt:lpstr>Sign Up Tenant</vt:lpstr>
      <vt:lpstr>Admin Panel</vt:lpstr>
      <vt:lpstr>Admin Panel - Manage linked accounts</vt:lpstr>
      <vt:lpstr>Local Account Login Authentication Flow</vt:lpstr>
      <vt:lpstr>Local Account Login Authentication Flow</vt:lpstr>
      <vt:lpstr>Create Local Account</vt:lpstr>
      <vt:lpstr>Login with the Local Account</vt:lpstr>
      <vt:lpstr>Link the Local Account to an Office 365 Account</vt:lpstr>
      <vt:lpstr>Login to Office 365 and Link the accounts</vt:lpstr>
      <vt:lpstr>Login succeeded</vt:lpstr>
      <vt:lpstr>About Me</vt:lpstr>
      <vt:lpstr>Link</vt:lpstr>
      <vt:lpstr>Office 365 Login Authentication Flow</vt:lpstr>
      <vt:lpstr>Office 365 Login Authentication Flow</vt:lpstr>
      <vt:lpstr>Login with Office 365 Account</vt:lpstr>
      <vt:lpstr>Link an Office 365 Account to a Local Account</vt:lpstr>
      <vt:lpstr>Login with a Local Account and Link the accounts</vt:lpstr>
      <vt:lpstr>Create a Local Account and Link the accounts</vt:lpstr>
      <vt:lpstr>About Me</vt:lpstr>
      <vt:lpstr>Link</vt:lpstr>
      <vt:lpstr>ALL SCHOOLS</vt:lpstr>
      <vt:lpstr>ALL SCHOOLS</vt:lpstr>
      <vt:lpstr>SCHOOL CLASSES</vt:lpstr>
      <vt:lpstr>SCHOOL CLASSES</vt:lpstr>
      <vt:lpstr>Class detail information</vt:lpstr>
      <vt:lpstr>CLASS DETAILS</vt:lpstr>
      <vt:lpstr>Class detail</vt:lpstr>
      <vt:lpstr>Sync Data With Web Job</vt:lpstr>
      <vt:lpstr>Sync Data With Web Job</vt:lpstr>
      <vt:lpstr>Web Jobs</vt:lpstr>
      <vt:lpstr>Web Job Logs</vt:lpstr>
      <vt:lpstr>Update AD User Information</vt:lpstr>
      <vt:lpstr>Update AD User Information</vt:lpstr>
      <vt:lpstr>Update AD User Information</vt:lpstr>
      <vt:lpstr>Check Web Job Sync Result</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2015-08-04T19:41:25Z</dcterms:created>
  <dcterms:modified xsi:type="dcterms:W3CDTF">2016-11-24T03:24:15Z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0x01010053433B08FA9EE742BB667ECEF5AA0226</vt:lpwstr>
  </property>
</Properties>
</file>