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88"/>
            <a:ext cx="12192000" cy="685762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988436" y="2752764"/>
            <a:ext cx="7794459" cy="87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569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图书管理系统</a:t>
            </a: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988437" y="4798550"/>
            <a:ext cx="1988115" cy="271780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</a:ln>
          <a:effectLst/>
        </p:spPr>
        <p:txBody>
          <a:bodyPr wrap="square" lIns="34133" tIns="34133" rIns="34133" bIns="34133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zh-CN" sz="13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123</a:t>
            </a:r>
            <a:r>
              <a:rPr lang="zh-CN" altLang="en-US" sz="13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小组</a:t>
            </a: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507717" y="4798550"/>
            <a:ext cx="2120620" cy="272835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</a:ln>
          <a:effectLst/>
        </p:spPr>
        <p:txBody>
          <a:bodyPr wrap="square" lIns="34133" tIns="34133" rIns="34133" bIns="34133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3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成员：涂珈玮，康盛尧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/>
      <p:bldP spid="8" grpId="1"/>
      <p:bldP spid="9" grpId="0" bldLvl="0" animBg="1"/>
      <p:bldP spid="1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188"/>
            <a:ext cx="12192000" cy="685762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6" name="矩形 5"/>
          <p:cNvSpPr/>
          <p:nvPr/>
        </p:nvSpPr>
        <p:spPr>
          <a:xfrm>
            <a:off x="2853151" y="2131860"/>
            <a:ext cx="6485698" cy="259427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70683" y="2786571"/>
            <a:ext cx="3019126" cy="5840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795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创新点</a:t>
            </a: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959348" y="2076457"/>
            <a:ext cx="2255993" cy="2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085" cap="all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</a:p>
          <a:p>
            <a:pPr algn="ctr">
              <a:buNone/>
            </a:pPr>
            <a:r>
              <a:rPr lang="en-US" altLang="zh-CN" sz="3035" cap="all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chapter</a:t>
            </a:r>
            <a:endParaRPr lang="zh-CN" altLang="en-US" sz="3035" cap="all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24520" y="2281533"/>
            <a:ext cx="0" cy="22118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6" grpId="0" bldLvl="0" animBg="1"/>
      <p:bldP spid="10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296910" y="162225"/>
            <a:ext cx="8893755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0" y="162225"/>
            <a:ext cx="240922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3997" y="162225"/>
            <a:ext cx="64153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41" y="6635308"/>
            <a:ext cx="12189324" cy="85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124412" y="168190"/>
            <a:ext cx="1353255" cy="559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创新点</a:t>
            </a:r>
          </a:p>
        </p:txBody>
      </p:sp>
      <p:sp>
        <p:nvSpPr>
          <p:cNvPr id="39" name="Content Placeholder 2"/>
          <p:cNvSpPr txBox="1"/>
          <p:nvPr/>
        </p:nvSpPr>
        <p:spPr>
          <a:xfrm>
            <a:off x="10055689" y="182778"/>
            <a:ext cx="1807531" cy="5245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4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LOGO</a:t>
            </a:r>
            <a:endParaRPr lang="en-US" sz="341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87970" y="691966"/>
            <a:ext cx="1826141" cy="325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1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CREATION POINT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72628" y="1954521"/>
            <a:ext cx="5978506" cy="219290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altLang="en-US" sz="2275" b="0" dirty="0">
                <a:ea typeface="等线" panose="02010600030101010101" charset="-122"/>
              </a:rPr>
              <a:t>实现了图书的推荐功能，在进入图书馆首页时，自动按推荐数排序，能直观地向用户呈现出最受欢迎的书籍。</a:t>
            </a:r>
            <a:endParaRPr lang="en-US" altLang="zh-CN" sz="2275" b="0" dirty="0">
              <a:ea typeface="等线" panose="02010600030101010101" charset="-122"/>
            </a:endParaRPr>
          </a:p>
          <a:p>
            <a:pPr marL="0" indent="0"/>
            <a:r>
              <a:rPr lang="zh-CN" altLang="en-US" sz="2275">
                <a:ea typeface="等线" panose="02010600030101010101" charset="-122"/>
              </a:rPr>
              <a:t>实现了如果程序打开时，有人的借阅已经到期会自动归还这本书（如果有人预约则直接将书借给他）。</a:t>
            </a:r>
            <a:endParaRPr lang="zh-CN" altLang="en-US" sz="227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58723" y="0"/>
            <a:ext cx="12192000" cy="685762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988436" y="3226596"/>
            <a:ext cx="7794459" cy="87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569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接下来开始演示程序：</a:t>
            </a:r>
            <a:endParaRPr lang="zh-CN" altLang="en-US" sz="417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988437" y="4798550"/>
            <a:ext cx="1988115" cy="271780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</a:ln>
          <a:effectLst/>
        </p:spPr>
        <p:txBody>
          <a:bodyPr wrap="square" lIns="34133" tIns="34133" rIns="34133" bIns="34133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3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汇报</a:t>
            </a:r>
            <a:r>
              <a:rPr lang="en-US" altLang="zh-CN" sz="13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:123</a:t>
            </a:r>
            <a:r>
              <a:rPr lang="zh-CN" altLang="en-US" sz="13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小组</a:t>
            </a:r>
            <a:endParaRPr lang="en-US" altLang="zh-CN" sz="1325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88436" y="2981066"/>
            <a:ext cx="7316540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endParaRPr lang="zh-CN" altLang="en-US" sz="1705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50"/>
                            </p:stCondLst>
                            <p:childTnLst>
                              <p:par>
                                <p:cTn id="19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/>
      <p:bldP spid="8" grpId="1"/>
      <p:bldP spid="9" grpId="0" bldLvl="0" animBg="1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" y="1793732"/>
            <a:ext cx="5386919" cy="21604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4" name="TextBox 69"/>
          <p:cNvSpPr>
            <a:spLocks noChangeArrowheads="1"/>
          </p:cNvSpPr>
          <p:nvPr/>
        </p:nvSpPr>
        <p:spPr bwMode="auto">
          <a:xfrm>
            <a:off x="6505320" y="1788440"/>
            <a:ext cx="1359346" cy="40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55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选题动机</a:t>
            </a:r>
            <a:endParaRPr lang="zh-CN" altLang="en-US" sz="151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72"/>
          <p:cNvSpPr>
            <a:spLocks noChangeArrowheads="1"/>
          </p:cNvSpPr>
          <p:nvPr/>
        </p:nvSpPr>
        <p:spPr bwMode="auto">
          <a:xfrm>
            <a:off x="2833523" y="3140216"/>
            <a:ext cx="2184400" cy="69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45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0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73"/>
          <p:cNvSpPr>
            <a:spLocks noChangeArrowheads="1"/>
          </p:cNvSpPr>
          <p:nvPr/>
        </p:nvSpPr>
        <p:spPr bwMode="auto">
          <a:xfrm>
            <a:off x="2865273" y="1936847"/>
            <a:ext cx="2120900" cy="128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8345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758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直接连接符 74"/>
          <p:cNvSpPr>
            <a:spLocks noChangeShapeType="1"/>
          </p:cNvSpPr>
          <p:nvPr/>
        </p:nvSpPr>
        <p:spPr bwMode="auto">
          <a:xfrm>
            <a:off x="5946286" y="1788439"/>
            <a:ext cx="0" cy="3748880"/>
          </a:xfrm>
          <a:prstGeom prst="line">
            <a:avLst/>
          </a:prstGeom>
          <a:noFill/>
          <a:ln w="12700" cap="flat" cmpd="sng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69"/>
          <p:cNvSpPr>
            <a:spLocks noChangeArrowheads="1"/>
          </p:cNvSpPr>
          <p:nvPr/>
        </p:nvSpPr>
        <p:spPr bwMode="auto">
          <a:xfrm>
            <a:off x="6505320" y="2853259"/>
            <a:ext cx="135128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55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项目功能</a:t>
            </a:r>
            <a:endParaRPr lang="en-US" altLang="zh-CN" sz="2655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sz="1515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69"/>
          <p:cNvSpPr>
            <a:spLocks noChangeArrowheads="1"/>
          </p:cNvSpPr>
          <p:nvPr/>
        </p:nvSpPr>
        <p:spPr bwMode="auto">
          <a:xfrm>
            <a:off x="6505320" y="3918079"/>
            <a:ext cx="1359346" cy="40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55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关键技术</a:t>
            </a:r>
            <a:endParaRPr lang="zh-CN" altLang="en-US" sz="1515" b="1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69"/>
          <p:cNvSpPr>
            <a:spLocks noChangeArrowheads="1"/>
          </p:cNvSpPr>
          <p:nvPr/>
        </p:nvSpPr>
        <p:spPr bwMode="auto">
          <a:xfrm>
            <a:off x="6505320" y="4982897"/>
            <a:ext cx="1019510" cy="40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55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创新点</a:t>
            </a:r>
            <a:endParaRPr lang="zh-CN" altLang="en-US" sz="1515" b="1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7" grpId="0"/>
      <p:bldP spid="8" grpId="0"/>
      <p:bldP spid="9" grpId="0" bldLvl="0" animBg="1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188"/>
            <a:ext cx="12192000" cy="685762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6" name="矩形 5"/>
          <p:cNvSpPr/>
          <p:nvPr/>
        </p:nvSpPr>
        <p:spPr>
          <a:xfrm>
            <a:off x="2853151" y="2131860"/>
            <a:ext cx="6485698" cy="259427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34447" y="2777540"/>
            <a:ext cx="3019126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795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选题动机</a:t>
            </a: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959348" y="2076457"/>
            <a:ext cx="2255993" cy="2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085" cap="all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</a:p>
          <a:p>
            <a:pPr algn="ctr">
              <a:buNone/>
            </a:pPr>
            <a:r>
              <a:rPr lang="en-US" altLang="zh-CN" sz="3035" cap="all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chapter</a:t>
            </a:r>
            <a:endParaRPr lang="zh-CN" altLang="en-US" sz="3035" cap="all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24520" y="2281533"/>
            <a:ext cx="0" cy="22118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6" grpId="0" bldLvl="0" animBg="1"/>
      <p:bldP spid="10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3296910" y="162225"/>
            <a:ext cx="8893755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340" y="162225"/>
            <a:ext cx="240922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73997" y="162225"/>
            <a:ext cx="64153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341" y="6635308"/>
            <a:ext cx="12189324" cy="85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37438" y="168190"/>
            <a:ext cx="1727200" cy="55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35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选题背景</a:t>
            </a:r>
          </a:p>
        </p:txBody>
      </p:sp>
      <p:sp>
        <p:nvSpPr>
          <p:cNvPr id="85" name="Content Placeholder 2"/>
          <p:cNvSpPr txBox="1"/>
          <p:nvPr/>
        </p:nvSpPr>
        <p:spPr>
          <a:xfrm>
            <a:off x="10055689" y="182778"/>
            <a:ext cx="1807531" cy="5245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4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LOGO</a:t>
            </a:r>
            <a:endParaRPr lang="en-US" sz="341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75793" y="691966"/>
            <a:ext cx="2650490" cy="324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15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ANNUAL WORK SUMMARY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3534" y="1678169"/>
            <a:ext cx="10367716" cy="25430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75" dirty="0"/>
              <a:t>     图书管理系统是一个很古老、也是较基本的选题，功能不是很复杂，适合用来进一步熟悉新语言，我们力争做到人机交互良好、美观大方、数据存储安全系数高、可靠性高，信息分类清晰、明确。具有易维护性和易操作性。</a:t>
            </a:r>
            <a:endParaRPr lang="en-US" altLang="zh-CN" sz="2275" dirty="0"/>
          </a:p>
          <a:p>
            <a:r>
              <a:rPr lang="en-US" altLang="zh-CN" sz="2275" dirty="0"/>
              <a:t>     </a:t>
            </a:r>
            <a:r>
              <a:rPr lang="zh-CN" altLang="en-US" sz="2275" dirty="0"/>
              <a:t>最初我们打算实现一个网络图书馆，但因为组员高估了自己的能力并且组内出现了一些问题，导致最终只能做出这样一个单机版的图书管理系统。虽然如此，原本设想的图书管理系统的常规的功能已基本实现，只是受限于单机，部分功能并不能像正式的电子图书馆一样使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188"/>
            <a:ext cx="12192000" cy="685762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6" name="矩形 5"/>
          <p:cNvSpPr/>
          <p:nvPr/>
        </p:nvSpPr>
        <p:spPr>
          <a:xfrm>
            <a:off x="2853151" y="2131860"/>
            <a:ext cx="6485698" cy="259427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70683" y="2786571"/>
            <a:ext cx="3019126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795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项目功能</a:t>
            </a: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959348" y="2076457"/>
            <a:ext cx="2255993" cy="2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085" cap="all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</a:p>
          <a:p>
            <a:pPr algn="ctr">
              <a:buNone/>
            </a:pPr>
            <a:r>
              <a:rPr lang="en-US" altLang="zh-CN" sz="3035" cap="all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chapter</a:t>
            </a:r>
            <a:endParaRPr lang="zh-CN" altLang="en-US" sz="3035" cap="all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24520" y="2281533"/>
            <a:ext cx="0" cy="22118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6" grpId="0" bldLvl="0" animBg="1"/>
      <p:bldP spid="10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3543143" y="4686637"/>
            <a:ext cx="1902581" cy="50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25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Open Sans" panose="020B0606030504020204" pitchFamily="34" charset="0"/>
                <a:sym typeface="Times New Roman" panose="02020603050405020304" pitchFamily="18" charset="0"/>
              </a:rPr>
              <a:t>借阅图书时，可以查看图书的细节</a:t>
            </a:r>
            <a:endParaRPr lang="en-US" sz="1325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9317357" y="2509876"/>
            <a:ext cx="2010254" cy="704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25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Open Sans" panose="020B0606030504020204" pitchFamily="34" charset="0"/>
                <a:sym typeface="Times New Roman" panose="02020603050405020304" pitchFamily="18" charset="0"/>
              </a:rPr>
              <a:t>可以记录不同的使用者的借阅、预约、还书等操作</a:t>
            </a:r>
            <a:endParaRPr lang="en-US" sz="1325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9287055" y="4400425"/>
            <a:ext cx="2070858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25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Open Sans" panose="020B0606030504020204" pitchFamily="34" charset="0"/>
                <a:sym typeface="Times New Roman" panose="02020603050405020304" pitchFamily="18" charset="0"/>
              </a:rPr>
              <a:t>登录图书管理员账号时，可以对图书馆的书籍进行管理，添加、删除以及修改信息； </a:t>
            </a:r>
            <a:endParaRPr lang="en-US" sz="1325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3412254" y="2866000"/>
            <a:ext cx="2291580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25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Open Sans" panose="020B0606030504020204" pitchFamily="34" charset="0"/>
                <a:sym typeface="Times New Roman" panose="02020603050405020304" pitchFamily="18" charset="0"/>
              </a:rPr>
              <a:t>可以注册和登录账号</a:t>
            </a:r>
            <a:endParaRPr lang="en-US" sz="1325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 bwMode="auto">
          <a:xfrm>
            <a:off x="6437766" y="1746914"/>
            <a:ext cx="5098482" cy="1598953"/>
            <a:chOff x="3798640" y="2664087"/>
            <a:chExt cx="5609728" cy="1759294"/>
          </a:xfrm>
        </p:grpSpPr>
        <p:sp>
          <p:nvSpPr>
            <p:cNvPr id="9" name="圆角矩形 6"/>
            <p:cNvSpPr/>
            <p:nvPr/>
          </p:nvSpPr>
          <p:spPr>
            <a:xfrm>
              <a:off x="3798640" y="2664087"/>
              <a:ext cx="5609728" cy="1759294"/>
            </a:xfrm>
            <a:custGeom>
              <a:avLst/>
              <a:gdLst>
                <a:gd name="connsiteX0" fmla="*/ 1289248 w 5969768"/>
                <a:gd name="connsiteY0" fmla="*/ 0 h 1872208"/>
                <a:gd name="connsiteX1" fmla="*/ 5346173 w 5969768"/>
                <a:gd name="connsiteY1" fmla="*/ 0 h 1872208"/>
                <a:gd name="connsiteX2" fmla="*/ 5969768 w 5969768"/>
                <a:gd name="connsiteY2" fmla="*/ 623595 h 1872208"/>
                <a:gd name="connsiteX3" fmla="*/ 5969768 w 5969768"/>
                <a:gd name="connsiteY3" fmla="*/ 1248613 h 1872208"/>
                <a:gd name="connsiteX4" fmla="*/ 5346173 w 5969768"/>
                <a:gd name="connsiteY4" fmla="*/ 1872208 h 1872208"/>
                <a:gd name="connsiteX5" fmla="*/ 1368152 w 5969768"/>
                <a:gd name="connsiteY5" fmla="*/ 1872208 h 1872208"/>
                <a:gd name="connsiteX6" fmla="*/ 1289248 w 5969768"/>
                <a:gd name="connsiteY6" fmla="*/ 1872208 h 1872208"/>
                <a:gd name="connsiteX7" fmla="*/ 407735 w 5969768"/>
                <a:gd name="connsiteY7" fmla="*/ 1872208 h 1872208"/>
                <a:gd name="connsiteX8" fmla="*/ 0 w 5969768"/>
                <a:gd name="connsiteY8" fmla="*/ 1464473 h 1872208"/>
                <a:gd name="connsiteX9" fmla="*/ 0 w 5969768"/>
                <a:gd name="connsiteY9" fmla="*/ 1055807 h 1872208"/>
                <a:gd name="connsiteX10" fmla="*/ 407735 w 5969768"/>
                <a:gd name="connsiteY10" fmla="*/ 648072 h 1872208"/>
                <a:gd name="connsiteX11" fmla="*/ 1368152 w 5969768"/>
                <a:gd name="connsiteY11" fmla="*/ 648072 h 1872208"/>
                <a:gd name="connsiteX12" fmla="*/ 1368152 w 5969768"/>
                <a:gd name="connsiteY12" fmla="*/ 850487 h 1872208"/>
                <a:gd name="connsiteX13" fmla="*/ 488918 w 5969768"/>
                <a:gd name="connsiteY13" fmla="*/ 850487 h 1872208"/>
                <a:gd name="connsiteX14" fmla="*/ 216024 w 5969768"/>
                <a:gd name="connsiteY14" fmla="*/ 1123381 h 1872208"/>
                <a:gd name="connsiteX15" fmla="*/ 216024 w 5969768"/>
                <a:gd name="connsiteY15" fmla="*/ 1396898 h 1872208"/>
                <a:gd name="connsiteX16" fmla="*/ 488918 w 5969768"/>
                <a:gd name="connsiteY16" fmla="*/ 1669792 h 1872208"/>
                <a:gd name="connsiteX17" fmla="*/ 1368152 w 5969768"/>
                <a:gd name="connsiteY17" fmla="*/ 1669792 h 1872208"/>
                <a:gd name="connsiteX18" fmla="*/ 1368152 w 5969768"/>
                <a:gd name="connsiteY18" fmla="*/ 1670095 h 1872208"/>
                <a:gd name="connsiteX19" fmla="*/ 5264789 w 5969768"/>
                <a:gd name="connsiteY19" fmla="*/ 1670095 h 1872208"/>
                <a:gd name="connsiteX20" fmla="*/ 5753744 w 5969768"/>
                <a:gd name="connsiteY20" fmla="*/ 1181140 h 1872208"/>
                <a:gd name="connsiteX21" fmla="*/ 5753744 w 5969768"/>
                <a:gd name="connsiteY21" fmla="*/ 691068 h 1872208"/>
                <a:gd name="connsiteX22" fmla="*/ 5264789 w 5969768"/>
                <a:gd name="connsiteY22" fmla="*/ 202113 h 1872208"/>
                <a:gd name="connsiteX23" fmla="*/ 1289248 w 5969768"/>
                <a:gd name="connsiteY23" fmla="*/ 202113 h 1872208"/>
                <a:gd name="connsiteX24" fmla="*/ 1288082 w 5969768"/>
                <a:gd name="connsiteY24" fmla="*/ 80739 h 1872208"/>
                <a:gd name="connsiteX25" fmla="*/ 1289248 w 5969768"/>
                <a:gd name="connsiteY25" fmla="*/ 0 h 1872208"/>
                <a:gd name="connsiteX0-1" fmla="*/ 1289248 w 5969768"/>
                <a:gd name="connsiteY0-2" fmla="*/ 0 h 1872208"/>
                <a:gd name="connsiteX1-3" fmla="*/ 5346173 w 5969768"/>
                <a:gd name="connsiteY1-4" fmla="*/ 0 h 1872208"/>
                <a:gd name="connsiteX2-5" fmla="*/ 5969768 w 5969768"/>
                <a:gd name="connsiteY2-6" fmla="*/ 623595 h 1872208"/>
                <a:gd name="connsiteX3-7" fmla="*/ 5969768 w 5969768"/>
                <a:gd name="connsiteY3-8" fmla="*/ 1248613 h 1872208"/>
                <a:gd name="connsiteX4-9" fmla="*/ 5346173 w 5969768"/>
                <a:gd name="connsiteY4-10" fmla="*/ 1872208 h 1872208"/>
                <a:gd name="connsiteX5-11" fmla="*/ 1368152 w 5969768"/>
                <a:gd name="connsiteY5-12" fmla="*/ 1872208 h 1872208"/>
                <a:gd name="connsiteX6-13" fmla="*/ 1289248 w 5969768"/>
                <a:gd name="connsiteY6-14" fmla="*/ 1872208 h 1872208"/>
                <a:gd name="connsiteX7-15" fmla="*/ 407735 w 5969768"/>
                <a:gd name="connsiteY7-16" fmla="*/ 1872208 h 1872208"/>
                <a:gd name="connsiteX8-17" fmla="*/ 0 w 5969768"/>
                <a:gd name="connsiteY8-18" fmla="*/ 1464473 h 1872208"/>
                <a:gd name="connsiteX9-19" fmla="*/ 0 w 5969768"/>
                <a:gd name="connsiteY9-20" fmla="*/ 1055807 h 1872208"/>
                <a:gd name="connsiteX10-21" fmla="*/ 407735 w 5969768"/>
                <a:gd name="connsiteY10-22" fmla="*/ 648072 h 1872208"/>
                <a:gd name="connsiteX11-23" fmla="*/ 1368152 w 5969768"/>
                <a:gd name="connsiteY11-24" fmla="*/ 648072 h 1872208"/>
                <a:gd name="connsiteX12-25" fmla="*/ 1368152 w 5969768"/>
                <a:gd name="connsiteY12-26" fmla="*/ 850487 h 1872208"/>
                <a:gd name="connsiteX13-27" fmla="*/ 488918 w 5969768"/>
                <a:gd name="connsiteY13-28" fmla="*/ 850487 h 1872208"/>
                <a:gd name="connsiteX14-29" fmla="*/ 216024 w 5969768"/>
                <a:gd name="connsiteY14-30" fmla="*/ 1123381 h 1872208"/>
                <a:gd name="connsiteX15-31" fmla="*/ 216024 w 5969768"/>
                <a:gd name="connsiteY15-32" fmla="*/ 1396898 h 1872208"/>
                <a:gd name="connsiteX16-33" fmla="*/ 488918 w 5969768"/>
                <a:gd name="connsiteY16-34" fmla="*/ 1669792 h 1872208"/>
                <a:gd name="connsiteX17-35" fmla="*/ 1368152 w 5969768"/>
                <a:gd name="connsiteY17-36" fmla="*/ 1669792 h 1872208"/>
                <a:gd name="connsiteX18-37" fmla="*/ 1368152 w 5969768"/>
                <a:gd name="connsiteY18-38" fmla="*/ 1670095 h 1872208"/>
                <a:gd name="connsiteX19-39" fmla="*/ 5264789 w 5969768"/>
                <a:gd name="connsiteY19-40" fmla="*/ 1670095 h 1872208"/>
                <a:gd name="connsiteX20-41" fmla="*/ 5753744 w 5969768"/>
                <a:gd name="connsiteY20-42" fmla="*/ 1181140 h 1872208"/>
                <a:gd name="connsiteX21-43" fmla="*/ 5753744 w 5969768"/>
                <a:gd name="connsiteY21-44" fmla="*/ 691068 h 1872208"/>
                <a:gd name="connsiteX22-45" fmla="*/ 5264789 w 5969768"/>
                <a:gd name="connsiteY22-46" fmla="*/ 202113 h 1872208"/>
                <a:gd name="connsiteX23-47" fmla="*/ 1289248 w 5969768"/>
                <a:gd name="connsiteY23-48" fmla="*/ 202113 h 1872208"/>
                <a:gd name="connsiteX24-49" fmla="*/ 1421432 w 5969768"/>
                <a:gd name="connsiteY24-50" fmla="*/ 109314 h 1872208"/>
                <a:gd name="connsiteX25-51" fmla="*/ 1289248 w 5969768"/>
                <a:gd name="connsiteY25-5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</a:cxnLst>
              <a:rect l="l" t="t" r="r" b="b"/>
              <a:pathLst>
                <a:path w="5969768" h="1872208">
                  <a:moveTo>
                    <a:pt x="1289248" y="0"/>
                  </a:moveTo>
                  <a:lnTo>
                    <a:pt x="5346173" y="0"/>
                  </a:lnTo>
                  <a:cubicBezTo>
                    <a:pt x="5690575" y="0"/>
                    <a:pt x="5969768" y="279193"/>
                    <a:pt x="5969768" y="623595"/>
                  </a:cubicBezTo>
                  <a:lnTo>
                    <a:pt x="5969768" y="1248613"/>
                  </a:lnTo>
                  <a:cubicBezTo>
                    <a:pt x="5969768" y="1593015"/>
                    <a:pt x="5690575" y="1872208"/>
                    <a:pt x="5346173" y="1872208"/>
                  </a:cubicBezTo>
                  <a:lnTo>
                    <a:pt x="1368152" y="1872208"/>
                  </a:lnTo>
                  <a:lnTo>
                    <a:pt x="1289248" y="1872208"/>
                  </a:lnTo>
                  <a:lnTo>
                    <a:pt x="407735" y="1872208"/>
                  </a:lnTo>
                  <a:cubicBezTo>
                    <a:pt x="182549" y="1872208"/>
                    <a:pt x="0" y="1689659"/>
                    <a:pt x="0" y="1464473"/>
                  </a:cubicBezTo>
                  <a:lnTo>
                    <a:pt x="0" y="1055807"/>
                  </a:lnTo>
                  <a:cubicBezTo>
                    <a:pt x="0" y="830621"/>
                    <a:pt x="182549" y="648072"/>
                    <a:pt x="407735" y="648072"/>
                  </a:cubicBezTo>
                  <a:lnTo>
                    <a:pt x="1368152" y="648072"/>
                  </a:lnTo>
                  <a:lnTo>
                    <a:pt x="1368152" y="850487"/>
                  </a:lnTo>
                  <a:lnTo>
                    <a:pt x="488918" y="850487"/>
                  </a:lnTo>
                  <a:cubicBezTo>
                    <a:pt x="338203" y="850487"/>
                    <a:pt x="216024" y="972666"/>
                    <a:pt x="216024" y="1123381"/>
                  </a:cubicBezTo>
                  <a:lnTo>
                    <a:pt x="216024" y="1396898"/>
                  </a:lnTo>
                  <a:cubicBezTo>
                    <a:pt x="216024" y="1547613"/>
                    <a:pt x="338203" y="1669792"/>
                    <a:pt x="488918" y="1669792"/>
                  </a:cubicBezTo>
                  <a:lnTo>
                    <a:pt x="1368152" y="1669792"/>
                  </a:lnTo>
                  <a:lnTo>
                    <a:pt x="1368152" y="1670095"/>
                  </a:lnTo>
                  <a:lnTo>
                    <a:pt x="5264789" y="1670095"/>
                  </a:lnTo>
                  <a:cubicBezTo>
                    <a:pt x="5534831" y="1670095"/>
                    <a:pt x="5753744" y="1451182"/>
                    <a:pt x="5753744" y="1181140"/>
                  </a:cubicBezTo>
                  <a:lnTo>
                    <a:pt x="5753744" y="691068"/>
                  </a:lnTo>
                  <a:cubicBezTo>
                    <a:pt x="5753744" y="421026"/>
                    <a:pt x="5534831" y="202113"/>
                    <a:pt x="5264789" y="202113"/>
                  </a:cubicBezTo>
                  <a:lnTo>
                    <a:pt x="1289248" y="202113"/>
                  </a:lnTo>
                  <a:cubicBezTo>
                    <a:pt x="1288859" y="161655"/>
                    <a:pt x="1421821" y="149772"/>
                    <a:pt x="1421432" y="109314"/>
                  </a:cubicBezTo>
                  <a:cubicBezTo>
                    <a:pt x="1421821" y="82401"/>
                    <a:pt x="1288859" y="26913"/>
                    <a:pt x="128924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kern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0" name="燕尾形 23"/>
            <p:cNvSpPr/>
            <p:nvPr/>
          </p:nvSpPr>
          <p:spPr>
            <a:xfrm>
              <a:off x="4921221" y="3200767"/>
              <a:ext cx="323913" cy="325502"/>
            </a:xfrm>
            <a:prstGeom prst="chevron">
              <a:avLst/>
            </a:prstGeom>
            <a:solidFill>
              <a:schemeClr val="accent2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kern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1" name="燕尾形 24"/>
            <p:cNvSpPr/>
            <p:nvPr/>
          </p:nvSpPr>
          <p:spPr>
            <a:xfrm>
              <a:off x="5167331" y="3200767"/>
              <a:ext cx="323913" cy="325502"/>
            </a:xfrm>
            <a:prstGeom prst="chevron">
              <a:avLst/>
            </a:prstGeom>
            <a:solidFill>
              <a:schemeClr val="accent2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kern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2689" y="3332359"/>
              <a:ext cx="2972766" cy="10547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4800" b="1" kern="0" dirty="0">
                  <a:solidFill>
                    <a:sysClr val="window" lastClr="FFFFFF">
                      <a:lumMod val="50000"/>
                    </a:sys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alibri" panose="020F0502020204030204" pitchFamily="34" charset="0"/>
                  <a:sym typeface="Times New Roman" panose="02020603050405020304" pitchFamily="18" charset="0"/>
                </a:rPr>
                <a:t>图书查询</a:t>
              </a:r>
              <a:endParaRPr lang="en-US" altLang="zh-CN" sz="4800" b="1" kern="0" dirty="0">
                <a:solidFill>
                  <a:sysClr val="window" lastClr="FFFFFF">
                    <a:lumMod val="50000"/>
                  </a:sys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alibri" panose="020F050202020403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 bwMode="auto">
          <a:xfrm>
            <a:off x="6430332" y="3855100"/>
            <a:ext cx="5099925" cy="1598956"/>
            <a:chOff x="3798640" y="4694042"/>
            <a:chExt cx="5609728" cy="1759294"/>
          </a:xfrm>
        </p:grpSpPr>
        <p:sp>
          <p:nvSpPr>
            <p:cNvPr id="15" name="圆角矩形 6"/>
            <p:cNvSpPr/>
            <p:nvPr/>
          </p:nvSpPr>
          <p:spPr>
            <a:xfrm>
              <a:off x="3798640" y="4694042"/>
              <a:ext cx="5609728" cy="1759294"/>
            </a:xfrm>
            <a:custGeom>
              <a:avLst/>
              <a:gdLst>
                <a:gd name="connsiteX0" fmla="*/ 1289248 w 5969768"/>
                <a:gd name="connsiteY0" fmla="*/ 0 h 1872208"/>
                <a:gd name="connsiteX1" fmla="*/ 5346173 w 5969768"/>
                <a:gd name="connsiteY1" fmla="*/ 0 h 1872208"/>
                <a:gd name="connsiteX2" fmla="*/ 5969768 w 5969768"/>
                <a:gd name="connsiteY2" fmla="*/ 623595 h 1872208"/>
                <a:gd name="connsiteX3" fmla="*/ 5969768 w 5969768"/>
                <a:gd name="connsiteY3" fmla="*/ 1248613 h 1872208"/>
                <a:gd name="connsiteX4" fmla="*/ 5346173 w 5969768"/>
                <a:gd name="connsiteY4" fmla="*/ 1872208 h 1872208"/>
                <a:gd name="connsiteX5" fmla="*/ 1368152 w 5969768"/>
                <a:gd name="connsiteY5" fmla="*/ 1872208 h 1872208"/>
                <a:gd name="connsiteX6" fmla="*/ 1289248 w 5969768"/>
                <a:gd name="connsiteY6" fmla="*/ 1872208 h 1872208"/>
                <a:gd name="connsiteX7" fmla="*/ 407735 w 5969768"/>
                <a:gd name="connsiteY7" fmla="*/ 1872208 h 1872208"/>
                <a:gd name="connsiteX8" fmla="*/ 0 w 5969768"/>
                <a:gd name="connsiteY8" fmla="*/ 1464473 h 1872208"/>
                <a:gd name="connsiteX9" fmla="*/ 0 w 5969768"/>
                <a:gd name="connsiteY9" fmla="*/ 1055807 h 1872208"/>
                <a:gd name="connsiteX10" fmla="*/ 407735 w 5969768"/>
                <a:gd name="connsiteY10" fmla="*/ 648072 h 1872208"/>
                <a:gd name="connsiteX11" fmla="*/ 1368152 w 5969768"/>
                <a:gd name="connsiteY11" fmla="*/ 648072 h 1872208"/>
                <a:gd name="connsiteX12" fmla="*/ 1368152 w 5969768"/>
                <a:gd name="connsiteY12" fmla="*/ 850487 h 1872208"/>
                <a:gd name="connsiteX13" fmla="*/ 488918 w 5969768"/>
                <a:gd name="connsiteY13" fmla="*/ 850487 h 1872208"/>
                <a:gd name="connsiteX14" fmla="*/ 216024 w 5969768"/>
                <a:gd name="connsiteY14" fmla="*/ 1123381 h 1872208"/>
                <a:gd name="connsiteX15" fmla="*/ 216024 w 5969768"/>
                <a:gd name="connsiteY15" fmla="*/ 1396898 h 1872208"/>
                <a:gd name="connsiteX16" fmla="*/ 488918 w 5969768"/>
                <a:gd name="connsiteY16" fmla="*/ 1669792 h 1872208"/>
                <a:gd name="connsiteX17" fmla="*/ 1368152 w 5969768"/>
                <a:gd name="connsiteY17" fmla="*/ 1669792 h 1872208"/>
                <a:gd name="connsiteX18" fmla="*/ 1368152 w 5969768"/>
                <a:gd name="connsiteY18" fmla="*/ 1670095 h 1872208"/>
                <a:gd name="connsiteX19" fmla="*/ 5264789 w 5969768"/>
                <a:gd name="connsiteY19" fmla="*/ 1670095 h 1872208"/>
                <a:gd name="connsiteX20" fmla="*/ 5753744 w 5969768"/>
                <a:gd name="connsiteY20" fmla="*/ 1181140 h 1872208"/>
                <a:gd name="connsiteX21" fmla="*/ 5753744 w 5969768"/>
                <a:gd name="connsiteY21" fmla="*/ 691068 h 1872208"/>
                <a:gd name="connsiteX22" fmla="*/ 5264789 w 5969768"/>
                <a:gd name="connsiteY22" fmla="*/ 202113 h 1872208"/>
                <a:gd name="connsiteX23" fmla="*/ 1289248 w 5969768"/>
                <a:gd name="connsiteY23" fmla="*/ 202113 h 1872208"/>
                <a:gd name="connsiteX24" fmla="*/ 1288082 w 5969768"/>
                <a:gd name="connsiteY24" fmla="*/ 80739 h 1872208"/>
                <a:gd name="connsiteX25" fmla="*/ 1289248 w 5969768"/>
                <a:gd name="connsiteY25" fmla="*/ 0 h 1872208"/>
                <a:gd name="connsiteX0-1" fmla="*/ 1289248 w 5969768"/>
                <a:gd name="connsiteY0-2" fmla="*/ 0 h 1872208"/>
                <a:gd name="connsiteX1-3" fmla="*/ 5346173 w 5969768"/>
                <a:gd name="connsiteY1-4" fmla="*/ 0 h 1872208"/>
                <a:gd name="connsiteX2-5" fmla="*/ 5969768 w 5969768"/>
                <a:gd name="connsiteY2-6" fmla="*/ 623595 h 1872208"/>
                <a:gd name="connsiteX3-7" fmla="*/ 5969768 w 5969768"/>
                <a:gd name="connsiteY3-8" fmla="*/ 1248613 h 1872208"/>
                <a:gd name="connsiteX4-9" fmla="*/ 5346173 w 5969768"/>
                <a:gd name="connsiteY4-10" fmla="*/ 1872208 h 1872208"/>
                <a:gd name="connsiteX5-11" fmla="*/ 1368152 w 5969768"/>
                <a:gd name="connsiteY5-12" fmla="*/ 1872208 h 1872208"/>
                <a:gd name="connsiteX6-13" fmla="*/ 1289248 w 5969768"/>
                <a:gd name="connsiteY6-14" fmla="*/ 1872208 h 1872208"/>
                <a:gd name="connsiteX7-15" fmla="*/ 407735 w 5969768"/>
                <a:gd name="connsiteY7-16" fmla="*/ 1872208 h 1872208"/>
                <a:gd name="connsiteX8-17" fmla="*/ 0 w 5969768"/>
                <a:gd name="connsiteY8-18" fmla="*/ 1464473 h 1872208"/>
                <a:gd name="connsiteX9-19" fmla="*/ 0 w 5969768"/>
                <a:gd name="connsiteY9-20" fmla="*/ 1055807 h 1872208"/>
                <a:gd name="connsiteX10-21" fmla="*/ 407735 w 5969768"/>
                <a:gd name="connsiteY10-22" fmla="*/ 648072 h 1872208"/>
                <a:gd name="connsiteX11-23" fmla="*/ 1368152 w 5969768"/>
                <a:gd name="connsiteY11-24" fmla="*/ 648072 h 1872208"/>
                <a:gd name="connsiteX12-25" fmla="*/ 1368152 w 5969768"/>
                <a:gd name="connsiteY12-26" fmla="*/ 850487 h 1872208"/>
                <a:gd name="connsiteX13-27" fmla="*/ 488918 w 5969768"/>
                <a:gd name="connsiteY13-28" fmla="*/ 850487 h 1872208"/>
                <a:gd name="connsiteX14-29" fmla="*/ 216024 w 5969768"/>
                <a:gd name="connsiteY14-30" fmla="*/ 1123381 h 1872208"/>
                <a:gd name="connsiteX15-31" fmla="*/ 216024 w 5969768"/>
                <a:gd name="connsiteY15-32" fmla="*/ 1396898 h 1872208"/>
                <a:gd name="connsiteX16-33" fmla="*/ 488918 w 5969768"/>
                <a:gd name="connsiteY16-34" fmla="*/ 1669792 h 1872208"/>
                <a:gd name="connsiteX17-35" fmla="*/ 1368152 w 5969768"/>
                <a:gd name="connsiteY17-36" fmla="*/ 1669792 h 1872208"/>
                <a:gd name="connsiteX18-37" fmla="*/ 1368152 w 5969768"/>
                <a:gd name="connsiteY18-38" fmla="*/ 1670095 h 1872208"/>
                <a:gd name="connsiteX19-39" fmla="*/ 5264789 w 5969768"/>
                <a:gd name="connsiteY19-40" fmla="*/ 1670095 h 1872208"/>
                <a:gd name="connsiteX20-41" fmla="*/ 5753744 w 5969768"/>
                <a:gd name="connsiteY20-42" fmla="*/ 1181140 h 1872208"/>
                <a:gd name="connsiteX21-43" fmla="*/ 5753744 w 5969768"/>
                <a:gd name="connsiteY21-44" fmla="*/ 691068 h 1872208"/>
                <a:gd name="connsiteX22-45" fmla="*/ 5264789 w 5969768"/>
                <a:gd name="connsiteY22-46" fmla="*/ 202113 h 1872208"/>
                <a:gd name="connsiteX23-47" fmla="*/ 1289248 w 5969768"/>
                <a:gd name="connsiteY23-48" fmla="*/ 202113 h 1872208"/>
                <a:gd name="connsiteX24-49" fmla="*/ 1421432 w 5969768"/>
                <a:gd name="connsiteY24-50" fmla="*/ 109314 h 1872208"/>
                <a:gd name="connsiteX25-51" fmla="*/ 1289248 w 5969768"/>
                <a:gd name="connsiteY25-5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</a:cxnLst>
              <a:rect l="l" t="t" r="r" b="b"/>
              <a:pathLst>
                <a:path w="5969768" h="1872208">
                  <a:moveTo>
                    <a:pt x="1289248" y="0"/>
                  </a:moveTo>
                  <a:lnTo>
                    <a:pt x="5346173" y="0"/>
                  </a:lnTo>
                  <a:cubicBezTo>
                    <a:pt x="5690575" y="0"/>
                    <a:pt x="5969768" y="279193"/>
                    <a:pt x="5969768" y="623595"/>
                  </a:cubicBezTo>
                  <a:lnTo>
                    <a:pt x="5969768" y="1248613"/>
                  </a:lnTo>
                  <a:cubicBezTo>
                    <a:pt x="5969768" y="1593015"/>
                    <a:pt x="5690575" y="1872208"/>
                    <a:pt x="5346173" y="1872208"/>
                  </a:cubicBezTo>
                  <a:lnTo>
                    <a:pt x="1368152" y="1872208"/>
                  </a:lnTo>
                  <a:lnTo>
                    <a:pt x="1289248" y="1872208"/>
                  </a:lnTo>
                  <a:lnTo>
                    <a:pt x="407735" y="1872208"/>
                  </a:lnTo>
                  <a:cubicBezTo>
                    <a:pt x="182549" y="1872208"/>
                    <a:pt x="0" y="1689659"/>
                    <a:pt x="0" y="1464473"/>
                  </a:cubicBezTo>
                  <a:lnTo>
                    <a:pt x="0" y="1055807"/>
                  </a:lnTo>
                  <a:cubicBezTo>
                    <a:pt x="0" y="830621"/>
                    <a:pt x="182549" y="648072"/>
                    <a:pt x="407735" y="648072"/>
                  </a:cubicBezTo>
                  <a:lnTo>
                    <a:pt x="1368152" y="648072"/>
                  </a:lnTo>
                  <a:lnTo>
                    <a:pt x="1368152" y="850487"/>
                  </a:lnTo>
                  <a:lnTo>
                    <a:pt x="488918" y="850487"/>
                  </a:lnTo>
                  <a:cubicBezTo>
                    <a:pt x="338203" y="850487"/>
                    <a:pt x="216024" y="972666"/>
                    <a:pt x="216024" y="1123381"/>
                  </a:cubicBezTo>
                  <a:lnTo>
                    <a:pt x="216024" y="1396898"/>
                  </a:lnTo>
                  <a:cubicBezTo>
                    <a:pt x="216024" y="1547613"/>
                    <a:pt x="338203" y="1669792"/>
                    <a:pt x="488918" y="1669792"/>
                  </a:cubicBezTo>
                  <a:lnTo>
                    <a:pt x="1368152" y="1669792"/>
                  </a:lnTo>
                  <a:lnTo>
                    <a:pt x="1368152" y="1670095"/>
                  </a:lnTo>
                  <a:lnTo>
                    <a:pt x="5264789" y="1670095"/>
                  </a:lnTo>
                  <a:cubicBezTo>
                    <a:pt x="5534831" y="1670095"/>
                    <a:pt x="5753744" y="1451182"/>
                    <a:pt x="5753744" y="1181140"/>
                  </a:cubicBezTo>
                  <a:lnTo>
                    <a:pt x="5753744" y="691068"/>
                  </a:lnTo>
                  <a:cubicBezTo>
                    <a:pt x="5753744" y="421026"/>
                    <a:pt x="5534831" y="202113"/>
                    <a:pt x="5264789" y="202113"/>
                  </a:cubicBezTo>
                  <a:lnTo>
                    <a:pt x="1289248" y="202113"/>
                  </a:lnTo>
                  <a:cubicBezTo>
                    <a:pt x="1288859" y="161655"/>
                    <a:pt x="1421821" y="149772"/>
                    <a:pt x="1421432" y="109314"/>
                  </a:cubicBezTo>
                  <a:cubicBezTo>
                    <a:pt x="1421821" y="82401"/>
                    <a:pt x="1288859" y="26913"/>
                    <a:pt x="128924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kern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6" name="燕尾形 26"/>
            <p:cNvSpPr/>
            <p:nvPr/>
          </p:nvSpPr>
          <p:spPr>
            <a:xfrm>
              <a:off x="4920904" y="5230722"/>
              <a:ext cx="323821" cy="325501"/>
            </a:xfrm>
            <a:prstGeom prst="chevron">
              <a:avLst/>
            </a:prstGeom>
            <a:solidFill>
              <a:schemeClr val="accent3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kern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7" name="燕尾形 27"/>
            <p:cNvSpPr/>
            <p:nvPr/>
          </p:nvSpPr>
          <p:spPr>
            <a:xfrm>
              <a:off x="5166944" y="5230722"/>
              <a:ext cx="323821" cy="325501"/>
            </a:xfrm>
            <a:prstGeom prst="chevron">
              <a:avLst/>
            </a:prstGeom>
            <a:solidFill>
              <a:schemeClr val="accent3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kern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24049" y="5352180"/>
              <a:ext cx="2904352" cy="105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4800" b="1" kern="0" dirty="0">
                  <a:solidFill>
                    <a:sysClr val="window" lastClr="FFFFFF">
                      <a:lumMod val="50000"/>
                    </a:sys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alibri" panose="020F0502020204030204" pitchFamily="34" charset="0"/>
                  <a:sym typeface="Times New Roman" panose="02020603050405020304" pitchFamily="18" charset="0"/>
                </a:rPr>
                <a:t>图书管理</a:t>
              </a:r>
              <a:endParaRPr lang="en-US" altLang="zh-CN" sz="4800" b="1" kern="0" dirty="0">
                <a:solidFill>
                  <a:sysClr val="window" lastClr="FFFFFF">
                    <a:lumMod val="50000"/>
                  </a:sys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alibri" panose="020F050202020403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 bwMode="auto">
          <a:xfrm>
            <a:off x="653544" y="1732498"/>
            <a:ext cx="5099925" cy="1598956"/>
            <a:chOff x="3798640" y="4694042"/>
            <a:chExt cx="5609728" cy="1759294"/>
          </a:xfrm>
        </p:grpSpPr>
        <p:sp>
          <p:nvSpPr>
            <p:cNvPr id="21" name="圆角矩形 6"/>
            <p:cNvSpPr/>
            <p:nvPr/>
          </p:nvSpPr>
          <p:spPr>
            <a:xfrm>
              <a:off x="3798640" y="4694042"/>
              <a:ext cx="5609728" cy="1759294"/>
            </a:xfrm>
            <a:custGeom>
              <a:avLst/>
              <a:gdLst>
                <a:gd name="connsiteX0" fmla="*/ 1289248 w 5969768"/>
                <a:gd name="connsiteY0" fmla="*/ 0 h 1872208"/>
                <a:gd name="connsiteX1" fmla="*/ 5346173 w 5969768"/>
                <a:gd name="connsiteY1" fmla="*/ 0 h 1872208"/>
                <a:gd name="connsiteX2" fmla="*/ 5969768 w 5969768"/>
                <a:gd name="connsiteY2" fmla="*/ 623595 h 1872208"/>
                <a:gd name="connsiteX3" fmla="*/ 5969768 w 5969768"/>
                <a:gd name="connsiteY3" fmla="*/ 1248613 h 1872208"/>
                <a:gd name="connsiteX4" fmla="*/ 5346173 w 5969768"/>
                <a:gd name="connsiteY4" fmla="*/ 1872208 h 1872208"/>
                <a:gd name="connsiteX5" fmla="*/ 1368152 w 5969768"/>
                <a:gd name="connsiteY5" fmla="*/ 1872208 h 1872208"/>
                <a:gd name="connsiteX6" fmla="*/ 1289248 w 5969768"/>
                <a:gd name="connsiteY6" fmla="*/ 1872208 h 1872208"/>
                <a:gd name="connsiteX7" fmla="*/ 407735 w 5969768"/>
                <a:gd name="connsiteY7" fmla="*/ 1872208 h 1872208"/>
                <a:gd name="connsiteX8" fmla="*/ 0 w 5969768"/>
                <a:gd name="connsiteY8" fmla="*/ 1464473 h 1872208"/>
                <a:gd name="connsiteX9" fmla="*/ 0 w 5969768"/>
                <a:gd name="connsiteY9" fmla="*/ 1055807 h 1872208"/>
                <a:gd name="connsiteX10" fmla="*/ 407735 w 5969768"/>
                <a:gd name="connsiteY10" fmla="*/ 648072 h 1872208"/>
                <a:gd name="connsiteX11" fmla="*/ 1368152 w 5969768"/>
                <a:gd name="connsiteY11" fmla="*/ 648072 h 1872208"/>
                <a:gd name="connsiteX12" fmla="*/ 1368152 w 5969768"/>
                <a:gd name="connsiteY12" fmla="*/ 850487 h 1872208"/>
                <a:gd name="connsiteX13" fmla="*/ 488918 w 5969768"/>
                <a:gd name="connsiteY13" fmla="*/ 850487 h 1872208"/>
                <a:gd name="connsiteX14" fmla="*/ 216024 w 5969768"/>
                <a:gd name="connsiteY14" fmla="*/ 1123381 h 1872208"/>
                <a:gd name="connsiteX15" fmla="*/ 216024 w 5969768"/>
                <a:gd name="connsiteY15" fmla="*/ 1396898 h 1872208"/>
                <a:gd name="connsiteX16" fmla="*/ 488918 w 5969768"/>
                <a:gd name="connsiteY16" fmla="*/ 1669792 h 1872208"/>
                <a:gd name="connsiteX17" fmla="*/ 1368152 w 5969768"/>
                <a:gd name="connsiteY17" fmla="*/ 1669792 h 1872208"/>
                <a:gd name="connsiteX18" fmla="*/ 1368152 w 5969768"/>
                <a:gd name="connsiteY18" fmla="*/ 1670095 h 1872208"/>
                <a:gd name="connsiteX19" fmla="*/ 5264789 w 5969768"/>
                <a:gd name="connsiteY19" fmla="*/ 1670095 h 1872208"/>
                <a:gd name="connsiteX20" fmla="*/ 5753744 w 5969768"/>
                <a:gd name="connsiteY20" fmla="*/ 1181140 h 1872208"/>
                <a:gd name="connsiteX21" fmla="*/ 5753744 w 5969768"/>
                <a:gd name="connsiteY21" fmla="*/ 691068 h 1872208"/>
                <a:gd name="connsiteX22" fmla="*/ 5264789 w 5969768"/>
                <a:gd name="connsiteY22" fmla="*/ 202113 h 1872208"/>
                <a:gd name="connsiteX23" fmla="*/ 1289248 w 5969768"/>
                <a:gd name="connsiteY23" fmla="*/ 202113 h 1872208"/>
                <a:gd name="connsiteX24" fmla="*/ 1288082 w 5969768"/>
                <a:gd name="connsiteY24" fmla="*/ 80739 h 1872208"/>
                <a:gd name="connsiteX25" fmla="*/ 1289248 w 5969768"/>
                <a:gd name="connsiteY25" fmla="*/ 0 h 1872208"/>
                <a:gd name="connsiteX0-1" fmla="*/ 1289248 w 5969768"/>
                <a:gd name="connsiteY0-2" fmla="*/ 0 h 1872208"/>
                <a:gd name="connsiteX1-3" fmla="*/ 5346173 w 5969768"/>
                <a:gd name="connsiteY1-4" fmla="*/ 0 h 1872208"/>
                <a:gd name="connsiteX2-5" fmla="*/ 5969768 w 5969768"/>
                <a:gd name="connsiteY2-6" fmla="*/ 623595 h 1872208"/>
                <a:gd name="connsiteX3-7" fmla="*/ 5969768 w 5969768"/>
                <a:gd name="connsiteY3-8" fmla="*/ 1248613 h 1872208"/>
                <a:gd name="connsiteX4-9" fmla="*/ 5346173 w 5969768"/>
                <a:gd name="connsiteY4-10" fmla="*/ 1872208 h 1872208"/>
                <a:gd name="connsiteX5-11" fmla="*/ 1368152 w 5969768"/>
                <a:gd name="connsiteY5-12" fmla="*/ 1872208 h 1872208"/>
                <a:gd name="connsiteX6-13" fmla="*/ 1289248 w 5969768"/>
                <a:gd name="connsiteY6-14" fmla="*/ 1872208 h 1872208"/>
                <a:gd name="connsiteX7-15" fmla="*/ 407735 w 5969768"/>
                <a:gd name="connsiteY7-16" fmla="*/ 1872208 h 1872208"/>
                <a:gd name="connsiteX8-17" fmla="*/ 0 w 5969768"/>
                <a:gd name="connsiteY8-18" fmla="*/ 1464473 h 1872208"/>
                <a:gd name="connsiteX9-19" fmla="*/ 0 w 5969768"/>
                <a:gd name="connsiteY9-20" fmla="*/ 1055807 h 1872208"/>
                <a:gd name="connsiteX10-21" fmla="*/ 407735 w 5969768"/>
                <a:gd name="connsiteY10-22" fmla="*/ 648072 h 1872208"/>
                <a:gd name="connsiteX11-23" fmla="*/ 1368152 w 5969768"/>
                <a:gd name="connsiteY11-24" fmla="*/ 648072 h 1872208"/>
                <a:gd name="connsiteX12-25" fmla="*/ 1368152 w 5969768"/>
                <a:gd name="connsiteY12-26" fmla="*/ 850487 h 1872208"/>
                <a:gd name="connsiteX13-27" fmla="*/ 488918 w 5969768"/>
                <a:gd name="connsiteY13-28" fmla="*/ 850487 h 1872208"/>
                <a:gd name="connsiteX14-29" fmla="*/ 216024 w 5969768"/>
                <a:gd name="connsiteY14-30" fmla="*/ 1123381 h 1872208"/>
                <a:gd name="connsiteX15-31" fmla="*/ 216024 w 5969768"/>
                <a:gd name="connsiteY15-32" fmla="*/ 1396898 h 1872208"/>
                <a:gd name="connsiteX16-33" fmla="*/ 488918 w 5969768"/>
                <a:gd name="connsiteY16-34" fmla="*/ 1669792 h 1872208"/>
                <a:gd name="connsiteX17-35" fmla="*/ 1368152 w 5969768"/>
                <a:gd name="connsiteY17-36" fmla="*/ 1669792 h 1872208"/>
                <a:gd name="connsiteX18-37" fmla="*/ 1368152 w 5969768"/>
                <a:gd name="connsiteY18-38" fmla="*/ 1670095 h 1872208"/>
                <a:gd name="connsiteX19-39" fmla="*/ 5264789 w 5969768"/>
                <a:gd name="connsiteY19-40" fmla="*/ 1670095 h 1872208"/>
                <a:gd name="connsiteX20-41" fmla="*/ 5753744 w 5969768"/>
                <a:gd name="connsiteY20-42" fmla="*/ 1181140 h 1872208"/>
                <a:gd name="connsiteX21-43" fmla="*/ 5753744 w 5969768"/>
                <a:gd name="connsiteY21-44" fmla="*/ 691068 h 1872208"/>
                <a:gd name="connsiteX22-45" fmla="*/ 5264789 w 5969768"/>
                <a:gd name="connsiteY22-46" fmla="*/ 202113 h 1872208"/>
                <a:gd name="connsiteX23-47" fmla="*/ 1289248 w 5969768"/>
                <a:gd name="connsiteY23-48" fmla="*/ 202113 h 1872208"/>
                <a:gd name="connsiteX24-49" fmla="*/ 1421432 w 5969768"/>
                <a:gd name="connsiteY24-50" fmla="*/ 109314 h 1872208"/>
                <a:gd name="connsiteX25-51" fmla="*/ 1289248 w 5969768"/>
                <a:gd name="connsiteY25-5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</a:cxnLst>
              <a:rect l="l" t="t" r="r" b="b"/>
              <a:pathLst>
                <a:path w="5969768" h="1872208">
                  <a:moveTo>
                    <a:pt x="1289248" y="0"/>
                  </a:moveTo>
                  <a:lnTo>
                    <a:pt x="5346173" y="0"/>
                  </a:lnTo>
                  <a:cubicBezTo>
                    <a:pt x="5690575" y="0"/>
                    <a:pt x="5969768" y="279193"/>
                    <a:pt x="5969768" y="623595"/>
                  </a:cubicBezTo>
                  <a:lnTo>
                    <a:pt x="5969768" y="1248613"/>
                  </a:lnTo>
                  <a:cubicBezTo>
                    <a:pt x="5969768" y="1593015"/>
                    <a:pt x="5690575" y="1872208"/>
                    <a:pt x="5346173" y="1872208"/>
                  </a:cubicBezTo>
                  <a:lnTo>
                    <a:pt x="1368152" y="1872208"/>
                  </a:lnTo>
                  <a:lnTo>
                    <a:pt x="1289248" y="1872208"/>
                  </a:lnTo>
                  <a:lnTo>
                    <a:pt x="407735" y="1872208"/>
                  </a:lnTo>
                  <a:cubicBezTo>
                    <a:pt x="182549" y="1872208"/>
                    <a:pt x="0" y="1689659"/>
                    <a:pt x="0" y="1464473"/>
                  </a:cubicBezTo>
                  <a:lnTo>
                    <a:pt x="0" y="1055807"/>
                  </a:lnTo>
                  <a:cubicBezTo>
                    <a:pt x="0" y="830621"/>
                    <a:pt x="182549" y="648072"/>
                    <a:pt x="407735" y="648072"/>
                  </a:cubicBezTo>
                  <a:lnTo>
                    <a:pt x="1368152" y="648072"/>
                  </a:lnTo>
                  <a:lnTo>
                    <a:pt x="1368152" y="850487"/>
                  </a:lnTo>
                  <a:lnTo>
                    <a:pt x="488918" y="850487"/>
                  </a:lnTo>
                  <a:cubicBezTo>
                    <a:pt x="338203" y="850487"/>
                    <a:pt x="216024" y="972666"/>
                    <a:pt x="216024" y="1123381"/>
                  </a:cubicBezTo>
                  <a:lnTo>
                    <a:pt x="216024" y="1396898"/>
                  </a:lnTo>
                  <a:cubicBezTo>
                    <a:pt x="216024" y="1547613"/>
                    <a:pt x="338203" y="1669792"/>
                    <a:pt x="488918" y="1669792"/>
                  </a:cubicBezTo>
                  <a:lnTo>
                    <a:pt x="1368152" y="1669792"/>
                  </a:lnTo>
                  <a:lnTo>
                    <a:pt x="1368152" y="1670095"/>
                  </a:lnTo>
                  <a:lnTo>
                    <a:pt x="5264789" y="1670095"/>
                  </a:lnTo>
                  <a:cubicBezTo>
                    <a:pt x="5534831" y="1670095"/>
                    <a:pt x="5753744" y="1451182"/>
                    <a:pt x="5753744" y="1181140"/>
                  </a:cubicBezTo>
                  <a:lnTo>
                    <a:pt x="5753744" y="691068"/>
                  </a:lnTo>
                  <a:cubicBezTo>
                    <a:pt x="5753744" y="421026"/>
                    <a:pt x="5534831" y="202113"/>
                    <a:pt x="5264789" y="202113"/>
                  </a:cubicBezTo>
                  <a:lnTo>
                    <a:pt x="1289248" y="202113"/>
                  </a:lnTo>
                  <a:cubicBezTo>
                    <a:pt x="1288859" y="161655"/>
                    <a:pt x="1421821" y="149772"/>
                    <a:pt x="1421432" y="109314"/>
                  </a:cubicBezTo>
                  <a:cubicBezTo>
                    <a:pt x="1421821" y="82401"/>
                    <a:pt x="1288859" y="26913"/>
                    <a:pt x="1289248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kern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2" name="燕尾形 26"/>
            <p:cNvSpPr/>
            <p:nvPr/>
          </p:nvSpPr>
          <p:spPr>
            <a:xfrm>
              <a:off x="4920904" y="5230722"/>
              <a:ext cx="323821" cy="325501"/>
            </a:xfrm>
            <a:prstGeom prst="chevron">
              <a:avLst/>
            </a:prstGeom>
            <a:solidFill>
              <a:schemeClr val="accent4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kern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3" name="燕尾形 27"/>
            <p:cNvSpPr/>
            <p:nvPr/>
          </p:nvSpPr>
          <p:spPr>
            <a:xfrm>
              <a:off x="5166944" y="5230722"/>
              <a:ext cx="323821" cy="325501"/>
            </a:xfrm>
            <a:prstGeom prst="chevron">
              <a:avLst/>
            </a:prstGeom>
            <a:solidFill>
              <a:schemeClr val="accent4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kern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24049" y="5352180"/>
              <a:ext cx="2902080" cy="105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4800" b="1" kern="0" dirty="0">
                  <a:solidFill>
                    <a:sysClr val="window" lastClr="FFFFFF">
                      <a:lumMod val="50000"/>
                    </a:sys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alibri" panose="020F0502020204030204" pitchFamily="34" charset="0"/>
                  <a:sym typeface="Times New Roman" panose="02020603050405020304" pitchFamily="18" charset="0"/>
                </a:rPr>
                <a:t>账户信息</a:t>
              </a:r>
              <a:endParaRPr lang="en-US" altLang="zh-CN" sz="4800" b="1" kern="0" dirty="0">
                <a:solidFill>
                  <a:sysClr val="window" lastClr="FFFFFF">
                    <a:lumMod val="50000"/>
                  </a:sys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alibri" panose="020F050202020403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3543" y="3819222"/>
            <a:ext cx="5099925" cy="1600401"/>
            <a:chOff x="603607" y="1746900"/>
            <a:chExt cx="5100205" cy="1600489"/>
          </a:xfrm>
        </p:grpSpPr>
        <p:grpSp>
          <p:nvGrpSpPr>
            <p:cNvPr id="2" name="Group 1"/>
            <p:cNvGrpSpPr/>
            <p:nvPr/>
          </p:nvGrpSpPr>
          <p:grpSpPr>
            <a:xfrm>
              <a:off x="603607" y="1746900"/>
              <a:ext cx="5100205" cy="1600489"/>
              <a:chOff x="603607" y="1746900"/>
              <a:chExt cx="5100205" cy="1600489"/>
            </a:xfrm>
          </p:grpSpPr>
          <p:sp>
            <p:nvSpPr>
              <p:cNvPr id="3" name="圆角矩形 6"/>
              <p:cNvSpPr/>
              <p:nvPr/>
            </p:nvSpPr>
            <p:spPr bwMode="auto">
              <a:xfrm>
                <a:off x="603607" y="1746900"/>
                <a:ext cx="5100205" cy="1600489"/>
              </a:xfrm>
              <a:custGeom>
                <a:avLst/>
                <a:gdLst>
                  <a:gd name="connsiteX0" fmla="*/ 1289248 w 5969768"/>
                  <a:gd name="connsiteY0" fmla="*/ 0 h 1872208"/>
                  <a:gd name="connsiteX1" fmla="*/ 5346173 w 5969768"/>
                  <a:gd name="connsiteY1" fmla="*/ 0 h 1872208"/>
                  <a:gd name="connsiteX2" fmla="*/ 5969768 w 5969768"/>
                  <a:gd name="connsiteY2" fmla="*/ 623595 h 1872208"/>
                  <a:gd name="connsiteX3" fmla="*/ 5969768 w 5969768"/>
                  <a:gd name="connsiteY3" fmla="*/ 1248613 h 1872208"/>
                  <a:gd name="connsiteX4" fmla="*/ 5346173 w 5969768"/>
                  <a:gd name="connsiteY4" fmla="*/ 1872208 h 1872208"/>
                  <a:gd name="connsiteX5" fmla="*/ 1368152 w 5969768"/>
                  <a:gd name="connsiteY5" fmla="*/ 1872208 h 1872208"/>
                  <a:gd name="connsiteX6" fmla="*/ 1289248 w 5969768"/>
                  <a:gd name="connsiteY6" fmla="*/ 1872208 h 1872208"/>
                  <a:gd name="connsiteX7" fmla="*/ 407735 w 5969768"/>
                  <a:gd name="connsiteY7" fmla="*/ 1872208 h 1872208"/>
                  <a:gd name="connsiteX8" fmla="*/ 0 w 5969768"/>
                  <a:gd name="connsiteY8" fmla="*/ 1464473 h 1872208"/>
                  <a:gd name="connsiteX9" fmla="*/ 0 w 5969768"/>
                  <a:gd name="connsiteY9" fmla="*/ 1055807 h 1872208"/>
                  <a:gd name="connsiteX10" fmla="*/ 407735 w 5969768"/>
                  <a:gd name="connsiteY10" fmla="*/ 648072 h 1872208"/>
                  <a:gd name="connsiteX11" fmla="*/ 1368152 w 5969768"/>
                  <a:gd name="connsiteY11" fmla="*/ 648072 h 1872208"/>
                  <a:gd name="connsiteX12" fmla="*/ 1368152 w 5969768"/>
                  <a:gd name="connsiteY12" fmla="*/ 850487 h 1872208"/>
                  <a:gd name="connsiteX13" fmla="*/ 488918 w 5969768"/>
                  <a:gd name="connsiteY13" fmla="*/ 850487 h 1872208"/>
                  <a:gd name="connsiteX14" fmla="*/ 216024 w 5969768"/>
                  <a:gd name="connsiteY14" fmla="*/ 1123381 h 1872208"/>
                  <a:gd name="connsiteX15" fmla="*/ 216024 w 5969768"/>
                  <a:gd name="connsiteY15" fmla="*/ 1396898 h 1872208"/>
                  <a:gd name="connsiteX16" fmla="*/ 488918 w 5969768"/>
                  <a:gd name="connsiteY16" fmla="*/ 1669792 h 1872208"/>
                  <a:gd name="connsiteX17" fmla="*/ 1368152 w 5969768"/>
                  <a:gd name="connsiteY17" fmla="*/ 1669792 h 1872208"/>
                  <a:gd name="connsiteX18" fmla="*/ 1368152 w 5969768"/>
                  <a:gd name="connsiteY18" fmla="*/ 1670095 h 1872208"/>
                  <a:gd name="connsiteX19" fmla="*/ 5264789 w 5969768"/>
                  <a:gd name="connsiteY19" fmla="*/ 1670095 h 1872208"/>
                  <a:gd name="connsiteX20" fmla="*/ 5753744 w 5969768"/>
                  <a:gd name="connsiteY20" fmla="*/ 1181140 h 1872208"/>
                  <a:gd name="connsiteX21" fmla="*/ 5753744 w 5969768"/>
                  <a:gd name="connsiteY21" fmla="*/ 691068 h 1872208"/>
                  <a:gd name="connsiteX22" fmla="*/ 5264789 w 5969768"/>
                  <a:gd name="connsiteY22" fmla="*/ 202113 h 1872208"/>
                  <a:gd name="connsiteX23" fmla="*/ 1289248 w 5969768"/>
                  <a:gd name="connsiteY23" fmla="*/ 202113 h 1872208"/>
                  <a:gd name="connsiteX24" fmla="*/ 1288082 w 5969768"/>
                  <a:gd name="connsiteY24" fmla="*/ 80739 h 1872208"/>
                  <a:gd name="connsiteX25" fmla="*/ 1289248 w 5969768"/>
                  <a:gd name="connsiteY25" fmla="*/ 0 h 1872208"/>
                  <a:gd name="connsiteX0-1" fmla="*/ 1289248 w 5969768"/>
                  <a:gd name="connsiteY0-2" fmla="*/ 0 h 1872208"/>
                  <a:gd name="connsiteX1-3" fmla="*/ 5346173 w 5969768"/>
                  <a:gd name="connsiteY1-4" fmla="*/ 0 h 1872208"/>
                  <a:gd name="connsiteX2-5" fmla="*/ 5969768 w 5969768"/>
                  <a:gd name="connsiteY2-6" fmla="*/ 623595 h 1872208"/>
                  <a:gd name="connsiteX3-7" fmla="*/ 5969768 w 5969768"/>
                  <a:gd name="connsiteY3-8" fmla="*/ 1248613 h 1872208"/>
                  <a:gd name="connsiteX4-9" fmla="*/ 5346173 w 5969768"/>
                  <a:gd name="connsiteY4-10" fmla="*/ 1872208 h 1872208"/>
                  <a:gd name="connsiteX5-11" fmla="*/ 1368152 w 5969768"/>
                  <a:gd name="connsiteY5-12" fmla="*/ 1872208 h 1872208"/>
                  <a:gd name="connsiteX6-13" fmla="*/ 1289248 w 5969768"/>
                  <a:gd name="connsiteY6-14" fmla="*/ 1872208 h 1872208"/>
                  <a:gd name="connsiteX7-15" fmla="*/ 407735 w 5969768"/>
                  <a:gd name="connsiteY7-16" fmla="*/ 1872208 h 1872208"/>
                  <a:gd name="connsiteX8-17" fmla="*/ 0 w 5969768"/>
                  <a:gd name="connsiteY8-18" fmla="*/ 1464473 h 1872208"/>
                  <a:gd name="connsiteX9-19" fmla="*/ 0 w 5969768"/>
                  <a:gd name="connsiteY9-20" fmla="*/ 1055807 h 1872208"/>
                  <a:gd name="connsiteX10-21" fmla="*/ 407735 w 5969768"/>
                  <a:gd name="connsiteY10-22" fmla="*/ 648072 h 1872208"/>
                  <a:gd name="connsiteX11-23" fmla="*/ 1368152 w 5969768"/>
                  <a:gd name="connsiteY11-24" fmla="*/ 648072 h 1872208"/>
                  <a:gd name="connsiteX12-25" fmla="*/ 1368152 w 5969768"/>
                  <a:gd name="connsiteY12-26" fmla="*/ 850487 h 1872208"/>
                  <a:gd name="connsiteX13-27" fmla="*/ 488918 w 5969768"/>
                  <a:gd name="connsiteY13-28" fmla="*/ 850487 h 1872208"/>
                  <a:gd name="connsiteX14-29" fmla="*/ 216024 w 5969768"/>
                  <a:gd name="connsiteY14-30" fmla="*/ 1123381 h 1872208"/>
                  <a:gd name="connsiteX15-31" fmla="*/ 216024 w 5969768"/>
                  <a:gd name="connsiteY15-32" fmla="*/ 1396898 h 1872208"/>
                  <a:gd name="connsiteX16-33" fmla="*/ 488918 w 5969768"/>
                  <a:gd name="connsiteY16-34" fmla="*/ 1669792 h 1872208"/>
                  <a:gd name="connsiteX17-35" fmla="*/ 1368152 w 5969768"/>
                  <a:gd name="connsiteY17-36" fmla="*/ 1669792 h 1872208"/>
                  <a:gd name="connsiteX18-37" fmla="*/ 1368152 w 5969768"/>
                  <a:gd name="connsiteY18-38" fmla="*/ 1670095 h 1872208"/>
                  <a:gd name="connsiteX19-39" fmla="*/ 5264789 w 5969768"/>
                  <a:gd name="connsiteY19-40" fmla="*/ 1670095 h 1872208"/>
                  <a:gd name="connsiteX20-41" fmla="*/ 5753744 w 5969768"/>
                  <a:gd name="connsiteY20-42" fmla="*/ 1181140 h 1872208"/>
                  <a:gd name="connsiteX21-43" fmla="*/ 5753744 w 5969768"/>
                  <a:gd name="connsiteY21-44" fmla="*/ 691068 h 1872208"/>
                  <a:gd name="connsiteX22-45" fmla="*/ 5264789 w 5969768"/>
                  <a:gd name="connsiteY22-46" fmla="*/ 202113 h 1872208"/>
                  <a:gd name="connsiteX23-47" fmla="*/ 1289248 w 5969768"/>
                  <a:gd name="connsiteY23-48" fmla="*/ 202113 h 1872208"/>
                  <a:gd name="connsiteX24-49" fmla="*/ 1421432 w 5969768"/>
                  <a:gd name="connsiteY24-50" fmla="*/ 109314 h 1872208"/>
                  <a:gd name="connsiteX25-51" fmla="*/ 1289248 w 5969768"/>
                  <a:gd name="connsiteY25-52" fmla="*/ 0 h 18722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</a:cxnLst>
                <a:rect l="l" t="t" r="r" b="b"/>
                <a:pathLst>
                  <a:path w="5969768" h="1872208">
                    <a:moveTo>
                      <a:pt x="1289248" y="0"/>
                    </a:moveTo>
                    <a:lnTo>
                      <a:pt x="5346173" y="0"/>
                    </a:lnTo>
                    <a:cubicBezTo>
                      <a:pt x="5690575" y="0"/>
                      <a:pt x="5969768" y="279193"/>
                      <a:pt x="5969768" y="623595"/>
                    </a:cubicBezTo>
                    <a:lnTo>
                      <a:pt x="5969768" y="1248613"/>
                    </a:lnTo>
                    <a:cubicBezTo>
                      <a:pt x="5969768" y="1593015"/>
                      <a:pt x="5690575" y="1872208"/>
                      <a:pt x="5346173" y="1872208"/>
                    </a:cubicBezTo>
                    <a:lnTo>
                      <a:pt x="1368152" y="1872208"/>
                    </a:lnTo>
                    <a:lnTo>
                      <a:pt x="1289248" y="1872208"/>
                    </a:lnTo>
                    <a:lnTo>
                      <a:pt x="407735" y="1872208"/>
                    </a:lnTo>
                    <a:cubicBezTo>
                      <a:pt x="182549" y="1872208"/>
                      <a:pt x="0" y="1689659"/>
                      <a:pt x="0" y="1464473"/>
                    </a:cubicBezTo>
                    <a:lnTo>
                      <a:pt x="0" y="1055807"/>
                    </a:lnTo>
                    <a:cubicBezTo>
                      <a:pt x="0" y="830621"/>
                      <a:pt x="182549" y="648072"/>
                      <a:pt x="407735" y="648072"/>
                    </a:cubicBezTo>
                    <a:lnTo>
                      <a:pt x="1368152" y="648072"/>
                    </a:lnTo>
                    <a:lnTo>
                      <a:pt x="1368152" y="850487"/>
                    </a:lnTo>
                    <a:lnTo>
                      <a:pt x="488918" y="850487"/>
                    </a:lnTo>
                    <a:cubicBezTo>
                      <a:pt x="338203" y="850487"/>
                      <a:pt x="216024" y="972666"/>
                      <a:pt x="216024" y="1123381"/>
                    </a:cubicBezTo>
                    <a:lnTo>
                      <a:pt x="216024" y="1396898"/>
                    </a:lnTo>
                    <a:cubicBezTo>
                      <a:pt x="216024" y="1547613"/>
                      <a:pt x="338203" y="1669792"/>
                      <a:pt x="488918" y="1669792"/>
                    </a:cubicBezTo>
                    <a:lnTo>
                      <a:pt x="1368152" y="1669792"/>
                    </a:lnTo>
                    <a:lnTo>
                      <a:pt x="1368152" y="1670095"/>
                    </a:lnTo>
                    <a:lnTo>
                      <a:pt x="5264789" y="1670095"/>
                    </a:lnTo>
                    <a:cubicBezTo>
                      <a:pt x="5534831" y="1670095"/>
                      <a:pt x="5753744" y="1451182"/>
                      <a:pt x="5753744" y="1181140"/>
                    </a:cubicBezTo>
                    <a:lnTo>
                      <a:pt x="5753744" y="691068"/>
                    </a:lnTo>
                    <a:cubicBezTo>
                      <a:pt x="5753744" y="421026"/>
                      <a:pt x="5534831" y="202113"/>
                      <a:pt x="5264789" y="202113"/>
                    </a:cubicBezTo>
                    <a:lnTo>
                      <a:pt x="1289248" y="202113"/>
                    </a:lnTo>
                    <a:cubicBezTo>
                      <a:pt x="1288859" y="161655"/>
                      <a:pt x="1421821" y="149772"/>
                      <a:pt x="1421432" y="109314"/>
                    </a:cubicBezTo>
                    <a:cubicBezTo>
                      <a:pt x="1421821" y="82401"/>
                      <a:pt x="1288859" y="26913"/>
                      <a:pt x="1289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705" kern="0">
                  <a:solidFill>
                    <a:sysClr val="window" lastClr="FFFF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 bwMode="auto">
              <a:xfrm>
                <a:off x="864101" y="2354300"/>
                <a:ext cx="2810144" cy="958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4800" b="1" kern="0" dirty="0">
                    <a:solidFill>
                      <a:sysClr val="window" lastClr="FFFFFF">
                        <a:lumMod val="50000"/>
                      </a:sys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Calibri" panose="020F0502020204030204" pitchFamily="34" charset="0"/>
                    <a:sym typeface="Times New Roman" panose="02020603050405020304" pitchFamily="18" charset="0"/>
                  </a:rPr>
                  <a:t>查看细节</a:t>
                </a:r>
                <a:endParaRPr lang="en-US" altLang="zh-CN" sz="4800" b="1" kern="0" dirty="0">
                  <a:solidFill>
                    <a:sysClr val="window" lastClr="FFFFFF">
                      <a:lumMod val="50000"/>
                    </a:sys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alibri" panose="020F0502020204030204" pitchFamily="34" charset="0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4" name="燕尾形 20"/>
            <p:cNvSpPr/>
            <p:nvPr/>
          </p:nvSpPr>
          <p:spPr bwMode="auto">
            <a:xfrm>
              <a:off x="1623937" y="2236139"/>
              <a:ext cx="294409" cy="294409"/>
            </a:xfrm>
            <a:prstGeom prst="chevron">
              <a:avLst/>
            </a:prstGeom>
            <a:solidFill>
              <a:schemeClr val="accent1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kern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" name="燕尾形 21"/>
            <p:cNvSpPr/>
            <p:nvPr/>
          </p:nvSpPr>
          <p:spPr bwMode="auto">
            <a:xfrm>
              <a:off x="1847630" y="2236139"/>
              <a:ext cx="294409" cy="294409"/>
            </a:xfrm>
            <a:prstGeom prst="chevron">
              <a:avLst/>
            </a:prstGeom>
            <a:solidFill>
              <a:schemeClr val="accent1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kern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3296910" y="162225"/>
            <a:ext cx="8893755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40" y="162225"/>
            <a:ext cx="240922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73997" y="162225"/>
            <a:ext cx="64153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41" y="6635308"/>
            <a:ext cx="12189324" cy="85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37438" y="168190"/>
            <a:ext cx="1727200" cy="55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35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项目功能</a:t>
            </a:r>
          </a:p>
        </p:txBody>
      </p:sp>
      <p:sp>
        <p:nvSpPr>
          <p:cNvPr id="43" name="Content Placeholder 2"/>
          <p:cNvSpPr txBox="1"/>
          <p:nvPr/>
        </p:nvSpPr>
        <p:spPr>
          <a:xfrm>
            <a:off x="10055689" y="182778"/>
            <a:ext cx="1807531" cy="5245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4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LOGO</a:t>
            </a:r>
            <a:endParaRPr lang="en-US" sz="341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75793" y="691966"/>
            <a:ext cx="2650490" cy="324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15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ANNUAL WORK SUMMARY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188"/>
            <a:ext cx="12192000" cy="685762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6" name="矩形 5"/>
          <p:cNvSpPr/>
          <p:nvPr/>
        </p:nvSpPr>
        <p:spPr>
          <a:xfrm>
            <a:off x="2853151" y="2131860"/>
            <a:ext cx="6485698" cy="259427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70683" y="2786571"/>
            <a:ext cx="3019126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795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关键技术</a:t>
            </a: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959348" y="2076457"/>
            <a:ext cx="2255993" cy="2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085" cap="all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</a:p>
          <a:p>
            <a:pPr algn="ctr">
              <a:buNone/>
            </a:pPr>
            <a:r>
              <a:rPr lang="en-US" altLang="zh-CN" sz="3035" cap="all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chapter</a:t>
            </a:r>
            <a:endParaRPr lang="zh-CN" altLang="en-US" sz="3035" cap="all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24520" y="2281533"/>
            <a:ext cx="0" cy="22118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6" grpId="0" bldLvl="0" animBg="1"/>
      <p:bldP spid="10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3296910" y="162225"/>
            <a:ext cx="8893755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340" y="162225"/>
            <a:ext cx="240922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73997" y="162225"/>
            <a:ext cx="64153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341" y="6635308"/>
            <a:ext cx="12189324" cy="85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929647" y="168190"/>
            <a:ext cx="1742785" cy="559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关键技术</a:t>
            </a:r>
          </a:p>
        </p:txBody>
      </p:sp>
      <p:sp>
        <p:nvSpPr>
          <p:cNvPr id="82" name="Content Placeholder 2"/>
          <p:cNvSpPr txBox="1"/>
          <p:nvPr/>
        </p:nvSpPr>
        <p:spPr>
          <a:xfrm>
            <a:off x="10055689" y="182778"/>
            <a:ext cx="1807531" cy="5245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4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LOGO</a:t>
            </a:r>
            <a:endParaRPr lang="en-US" sz="341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09742" y="691966"/>
            <a:ext cx="1982594" cy="325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1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KEY TECHNOLOGY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29303" y="1300493"/>
            <a:ext cx="8992202" cy="522989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3035" b="0" dirty="0">
                <a:ea typeface="等线" panose="02010600030101010101" charset="-122"/>
                <a:cs typeface="Times New Roman" panose="02020603050405020304" pitchFamily="18" charset="0"/>
              </a:rPr>
              <a:t>(一)</a:t>
            </a:r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与读者相关的基本功能元素 </a:t>
            </a:r>
          </a:p>
          <a:p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3035" dirty="0">
                <a:ea typeface="等线" panose="0201060003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）图书查询和排序：能够按照图书不同信息对图书进行查询、排序，如书名、作者、分类等条件查询，使用</a:t>
            </a:r>
            <a:r>
              <a:rPr lang="en-US" altLang="zh-CN" sz="3035" dirty="0">
                <a:ea typeface="等线" panose="02010600030101010101" charset="-122"/>
                <a:cs typeface="Times New Roman" panose="02020603050405020304" pitchFamily="18" charset="0"/>
              </a:rPr>
              <a:t>LINQ</a:t>
            </a:r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语句实现。 </a:t>
            </a:r>
          </a:p>
          <a:p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3035" dirty="0">
                <a:ea typeface="等线" panose="0201060003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）读者操作：读者能够进行以下重要操作</a:t>
            </a:r>
            <a:endParaRPr lang="en-US" altLang="zh-CN" sz="3035" dirty="0">
              <a:ea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①查看图书细节</a:t>
            </a:r>
            <a:r>
              <a:rPr lang="en-US" altLang="zh-CN" sz="3035" dirty="0">
                <a:ea typeface="等线" panose="02010600030101010101" charset="-122"/>
                <a:cs typeface="Times New Roman" panose="02020603050405020304" pitchFamily="18" charset="0"/>
              </a:rPr>
              <a:t>——</a:t>
            </a:r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查看书籍的名字、作者、描述和封面，并在这一页面进行预约、借阅操作。</a:t>
            </a:r>
            <a:endParaRPr lang="en-US" altLang="zh-CN" sz="3035" dirty="0">
              <a:ea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②取消预约</a:t>
            </a:r>
            <a:r>
              <a:rPr lang="en-US" altLang="zh-CN" sz="3035" dirty="0">
                <a:ea typeface="等线" panose="02010600030101010101" charset="-122"/>
                <a:cs typeface="Times New Roman" panose="02020603050405020304" pitchFamily="18" charset="0"/>
              </a:rPr>
              <a:t>——</a:t>
            </a:r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可以随时取消自己的预约，从预约人中删除当前账号。</a:t>
            </a:r>
          </a:p>
          <a:p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③归还和续借图书</a:t>
            </a:r>
            <a:r>
              <a:rPr lang="en-US" altLang="zh-CN" sz="3035" dirty="0">
                <a:ea typeface="等线" panose="02010600030101010101" charset="-122"/>
                <a:cs typeface="Times New Roman" panose="02020603050405020304" pitchFamily="18" charset="0"/>
              </a:rPr>
              <a:t>——</a:t>
            </a:r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可以归还和续借图书，归还时，如果有人预约，则自动将该书借给预约队列第一人。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3296910" y="162225"/>
            <a:ext cx="8893755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0" y="162225"/>
            <a:ext cx="240922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73997" y="162225"/>
            <a:ext cx="64153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341" y="6635308"/>
            <a:ext cx="12189324" cy="85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37438" y="168190"/>
            <a:ext cx="1727200" cy="55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35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项目难点</a:t>
            </a:r>
          </a:p>
        </p:txBody>
      </p:sp>
      <p:sp>
        <p:nvSpPr>
          <p:cNvPr id="56" name="Content Placeholder 2"/>
          <p:cNvSpPr txBox="1"/>
          <p:nvPr/>
        </p:nvSpPr>
        <p:spPr>
          <a:xfrm>
            <a:off x="10055689" y="182778"/>
            <a:ext cx="1807531" cy="5245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4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LOGO</a:t>
            </a:r>
            <a:endParaRPr lang="en-US" sz="341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75793" y="691966"/>
            <a:ext cx="2650490" cy="324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15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ANNUAL WORK SUMMARY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55056" y="2004493"/>
            <a:ext cx="8103049" cy="3828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3035" b="0" dirty="0">
                <a:ea typeface="等线" panose="02010600030101010101" charset="-122"/>
                <a:cs typeface="Times New Roman" panose="02020603050405020304" pitchFamily="18" charset="0"/>
              </a:rPr>
              <a:t>(二)</a:t>
            </a:r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与管理员相关的基本功能元素 </a:t>
            </a:r>
          </a:p>
          <a:p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系统内置了一个管理员账号，只有通过这个账号才能进行图书管理操作，具体是增加、删除书架，增加、删除某一书架上的书籍，修改某一本书的详细信息。</a:t>
            </a:r>
            <a:endParaRPr lang="en-US" altLang="zh-CN" sz="3035" dirty="0">
              <a:ea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一般情况下，管理员通过书架来管理书籍，但也可以通过让全体书籍按分类排序实现按分类管理书籍。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549</Words>
  <Application>Microsoft Office PowerPoint</Application>
  <PresentationFormat>宽屏</PresentationFormat>
  <Paragraphs>71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涂 珈玮</cp:lastModifiedBy>
  <cp:revision>17</cp:revision>
  <dcterms:created xsi:type="dcterms:W3CDTF">2020-03-04T13:13:03Z</dcterms:created>
  <dcterms:modified xsi:type="dcterms:W3CDTF">2020-06-20T10:17:25Z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