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14"/>
  </p:notesMasterIdLst>
  <p:handoutMasterIdLst>
    <p:handoutMasterId r:id="rId15"/>
  </p:handoutMasterIdLst>
  <p:sldIdLst>
    <p:sldId id="256" r:id="rId8"/>
    <p:sldId id="264" r:id="rId9"/>
    <p:sldId id="257" r:id="rId10"/>
    <p:sldId id="258" r:id="rId11"/>
    <p:sldId id="262" r:id="rId12"/>
    <p:sldId id="263" r:id="rId13"/>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3E9"/>
    <a:srgbClr val="484848"/>
    <a:srgbClr val="3A5A78"/>
    <a:srgbClr val="EFC21B"/>
    <a:srgbClr val="F7941F"/>
    <a:srgbClr val="C0504D"/>
    <a:srgbClr val="4D4369"/>
    <a:srgbClr val="058F96"/>
    <a:srgbClr val="847094"/>
    <a:srgbClr val="0188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0" autoAdjust="0"/>
    <p:restoredTop sz="94660"/>
  </p:normalViewPr>
  <p:slideViewPr>
    <p:cSldViewPr>
      <p:cViewPr varScale="1">
        <p:scale>
          <a:sx n="99" d="100"/>
          <a:sy n="99" d="100"/>
        </p:scale>
        <p:origin x="-20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slideMaster" Target="slideMasters/slideMaster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ED1C5160-70D3-413C-9762-010D66539BDA}" type="datetimeFigureOut">
              <a:rPr lang="en-US" smtClean="0"/>
              <a:t>5/30/18</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41DB67B3-E628-4661-BF6F-C3C22666167E}" type="slidenum">
              <a:rPr lang="en-US" smtClean="0"/>
              <a:t>‹#›</a:t>
            </a:fld>
            <a:endParaRPr lang="en-US"/>
          </a:p>
        </p:txBody>
      </p:sp>
    </p:spTree>
    <p:extLst>
      <p:ext uri="{BB962C8B-B14F-4D97-AF65-F5344CB8AC3E}">
        <p14:creationId xmlns:p14="http://schemas.microsoft.com/office/powerpoint/2010/main" val="1238612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185"/>
          </a:xfrm>
          <a:prstGeom prst="rect">
            <a:avLst/>
          </a:prstGeom>
          <a:noFill/>
          <a:ln>
            <a:noFill/>
          </a:ln>
          <a:effectLst/>
          <a:extLst/>
        </p:spPr>
        <p:txBody>
          <a:bodyPr vert="horz" wrap="square" lIns="93031" tIns="46516" rIns="93031" bIns="46516" numCol="1" anchor="t" anchorCtr="0" compatLnSpc="1">
            <a:prstTxWarp prst="textNoShape">
              <a:avLst/>
            </a:prstTxWarp>
          </a:bodyPr>
          <a:lstStyle>
            <a:lvl1pPr>
              <a:defRPr sz="1200"/>
            </a:lvl1pPr>
          </a:lstStyle>
          <a:p>
            <a:pPr>
              <a:defRPr/>
            </a:pPr>
            <a:endParaRPr lang="en-US" altLang="en-US"/>
          </a:p>
        </p:txBody>
      </p:sp>
      <p:sp>
        <p:nvSpPr>
          <p:cNvPr id="43011" name="Rectangle 3"/>
          <p:cNvSpPr>
            <a:spLocks noGrp="1" noChangeArrowheads="1"/>
          </p:cNvSpPr>
          <p:nvPr>
            <p:ph type="dt" idx="1"/>
          </p:nvPr>
        </p:nvSpPr>
        <p:spPr bwMode="auto">
          <a:xfrm>
            <a:off x="3963744" y="0"/>
            <a:ext cx="3032337" cy="464185"/>
          </a:xfrm>
          <a:prstGeom prst="rect">
            <a:avLst/>
          </a:prstGeom>
          <a:noFill/>
          <a:ln>
            <a:noFill/>
          </a:ln>
          <a:effectLst/>
          <a:extLst/>
        </p:spPr>
        <p:txBody>
          <a:bodyPr vert="horz" wrap="square" lIns="93031" tIns="46516" rIns="93031" bIns="46516" numCol="1" anchor="t" anchorCtr="0" compatLnSpc="1">
            <a:prstTxWarp prst="textNoShape">
              <a:avLst/>
            </a:prstTxWarp>
          </a:bodyPr>
          <a:lstStyle>
            <a:lvl1pPr algn="r">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99770" y="4409758"/>
            <a:ext cx="5598160" cy="4177665"/>
          </a:xfrm>
          <a:prstGeom prst="rect">
            <a:avLst/>
          </a:prstGeom>
          <a:noFill/>
          <a:ln>
            <a:noFill/>
          </a:ln>
          <a:effectLst/>
          <a:extLst/>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3014" name="Rectangle 6"/>
          <p:cNvSpPr>
            <a:spLocks noGrp="1" noChangeArrowheads="1"/>
          </p:cNvSpPr>
          <p:nvPr>
            <p:ph type="ftr" sz="quarter" idx="4"/>
          </p:nvPr>
        </p:nvSpPr>
        <p:spPr bwMode="auto">
          <a:xfrm>
            <a:off x="0" y="8817904"/>
            <a:ext cx="3032337" cy="464185"/>
          </a:xfrm>
          <a:prstGeom prst="rect">
            <a:avLst/>
          </a:prstGeom>
          <a:noFill/>
          <a:ln>
            <a:noFill/>
          </a:ln>
          <a:effectLst/>
          <a:extLst/>
        </p:spPr>
        <p:txBody>
          <a:bodyPr vert="horz" wrap="square" lIns="93031" tIns="46516" rIns="93031" bIns="46516" numCol="1" anchor="b" anchorCtr="0" compatLnSpc="1">
            <a:prstTxWarp prst="textNoShape">
              <a:avLst/>
            </a:prstTxWarp>
          </a:bodyPr>
          <a:lstStyle>
            <a:lvl1pPr>
              <a:defRPr sz="1200"/>
            </a:lvl1pPr>
          </a:lstStyle>
          <a:p>
            <a:pPr>
              <a:defRPr/>
            </a:pPr>
            <a:endParaRPr lang="en-US" altLang="en-US"/>
          </a:p>
        </p:txBody>
      </p:sp>
      <p:sp>
        <p:nvSpPr>
          <p:cNvPr id="43015" name="Rectangle 7"/>
          <p:cNvSpPr>
            <a:spLocks noGrp="1" noChangeArrowheads="1"/>
          </p:cNvSpPr>
          <p:nvPr>
            <p:ph type="sldNum" sz="quarter" idx="5"/>
          </p:nvPr>
        </p:nvSpPr>
        <p:spPr bwMode="auto">
          <a:xfrm>
            <a:off x="3963744" y="8817904"/>
            <a:ext cx="3032337" cy="464185"/>
          </a:xfrm>
          <a:prstGeom prst="rect">
            <a:avLst/>
          </a:prstGeom>
          <a:noFill/>
          <a:ln>
            <a:noFill/>
          </a:ln>
          <a:effectLst/>
          <a:extLst/>
        </p:spPr>
        <p:txBody>
          <a:bodyPr vert="horz" wrap="square" lIns="93031" tIns="46516" rIns="93031" bIns="46516" numCol="1" anchor="b" anchorCtr="0" compatLnSpc="1">
            <a:prstTxWarp prst="textNoShape">
              <a:avLst/>
            </a:prstTxWarp>
          </a:bodyPr>
          <a:lstStyle>
            <a:lvl1pPr algn="r">
              <a:defRPr sz="1200"/>
            </a:lvl1pPr>
          </a:lstStyle>
          <a:p>
            <a:pPr>
              <a:defRPr/>
            </a:pPr>
            <a:fld id="{0EB2B284-1554-48B6-A6E2-FFBA963387BB}" type="slidenum">
              <a:rPr lang="en-US" altLang="en-US"/>
              <a:pPr>
                <a:defRPr/>
              </a:pPr>
              <a:t>‹#›</a:t>
            </a:fld>
            <a:endParaRPr lang="en-US" altLang="en-US"/>
          </a:p>
        </p:txBody>
      </p:sp>
    </p:spTree>
    <p:extLst>
      <p:ext uri="{BB962C8B-B14F-4D97-AF65-F5344CB8AC3E}">
        <p14:creationId xmlns:p14="http://schemas.microsoft.com/office/powerpoint/2010/main" val="294642098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1</a:t>
            </a:fld>
            <a:endParaRPr lang="en-US" altLang="en-US"/>
          </a:p>
        </p:txBody>
      </p:sp>
    </p:spTree>
    <p:extLst>
      <p:ext uri="{BB962C8B-B14F-4D97-AF65-F5344CB8AC3E}">
        <p14:creationId xmlns:p14="http://schemas.microsoft.com/office/powerpoint/2010/main" val="195675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2</a:t>
            </a:fld>
            <a:endParaRPr lang="en-US" altLang="en-US"/>
          </a:p>
        </p:txBody>
      </p:sp>
    </p:spTree>
    <p:extLst>
      <p:ext uri="{BB962C8B-B14F-4D97-AF65-F5344CB8AC3E}">
        <p14:creationId xmlns:p14="http://schemas.microsoft.com/office/powerpoint/2010/main" val="195675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3</a:t>
            </a:fld>
            <a:endParaRPr lang="en-US" altLang="en-US"/>
          </a:p>
        </p:txBody>
      </p:sp>
    </p:spTree>
    <p:extLst>
      <p:ext uri="{BB962C8B-B14F-4D97-AF65-F5344CB8AC3E}">
        <p14:creationId xmlns:p14="http://schemas.microsoft.com/office/powerpoint/2010/main" val="96739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4</a:t>
            </a:fld>
            <a:endParaRPr lang="en-US" altLang="en-US"/>
          </a:p>
        </p:txBody>
      </p:sp>
    </p:spTree>
    <p:extLst>
      <p:ext uri="{BB962C8B-B14F-4D97-AF65-F5344CB8AC3E}">
        <p14:creationId xmlns:p14="http://schemas.microsoft.com/office/powerpoint/2010/main" val="217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5</a:t>
            </a:fld>
            <a:endParaRPr lang="en-US" altLang="en-US"/>
          </a:p>
        </p:txBody>
      </p:sp>
    </p:spTree>
    <p:extLst>
      <p:ext uri="{BB962C8B-B14F-4D97-AF65-F5344CB8AC3E}">
        <p14:creationId xmlns:p14="http://schemas.microsoft.com/office/powerpoint/2010/main" val="217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6</a:t>
            </a:fld>
            <a:endParaRPr lang="en-US" altLang="en-US"/>
          </a:p>
        </p:txBody>
      </p:sp>
    </p:spTree>
    <p:extLst>
      <p:ext uri="{BB962C8B-B14F-4D97-AF65-F5344CB8AC3E}">
        <p14:creationId xmlns:p14="http://schemas.microsoft.com/office/powerpoint/2010/main" val="212075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srcRect/>
          <a:stretch>
            <a:fillRect/>
          </a:stretch>
        </p:blipFill>
        <p:spPr bwMode="auto">
          <a:xfrm>
            <a:off x="0" y="3840480"/>
            <a:ext cx="6983730" cy="1188720"/>
          </a:xfrm>
          <a:prstGeom prst="rect">
            <a:avLst/>
          </a:prstGeom>
          <a:solidFill>
            <a:srgbClr val="B6D3E9"/>
          </a:solidFill>
          <a:ln w="9525">
            <a:noFill/>
            <a:miter lim="800000"/>
            <a:headEnd/>
            <a:tailEnd/>
          </a:ln>
        </p:spPr>
      </p:pic>
      <p:pic>
        <p:nvPicPr>
          <p:cNvPr id="5" name="Picture 18" descr="Hartford_Logo"/>
          <p:cNvPicPr>
            <a:picLocks noChangeAspect="1" noChangeArrowheads="1"/>
          </p:cNvPicPr>
          <p:nvPr userDrawn="1"/>
        </p:nvPicPr>
        <p:blipFill>
          <a:blip r:embed="rId3"/>
          <a:srcRect/>
          <a:stretch>
            <a:fillRect/>
          </a:stretch>
        </p:blipFill>
        <p:spPr bwMode="auto">
          <a:xfrm>
            <a:off x="7524750" y="3790950"/>
            <a:ext cx="1247775" cy="1238250"/>
          </a:xfrm>
          <a:prstGeom prst="rect">
            <a:avLst/>
          </a:prstGeom>
          <a:noFill/>
          <a:ln w="9525">
            <a:noFill/>
            <a:miter lim="800000"/>
            <a:headEnd/>
            <a:tailEnd/>
          </a:ln>
        </p:spPr>
      </p:pic>
      <p:sp>
        <p:nvSpPr>
          <p:cNvPr id="3074" name="Rectangle 2"/>
          <p:cNvSpPr>
            <a:spLocks noGrp="1" noChangeArrowheads="1"/>
          </p:cNvSpPr>
          <p:nvPr>
            <p:ph type="ctrTitle"/>
          </p:nvPr>
        </p:nvSpPr>
        <p:spPr>
          <a:xfrm>
            <a:off x="274320" y="3840480"/>
            <a:ext cx="6400800" cy="1188720"/>
          </a:xfrm>
        </p:spPr>
        <p:txBody>
          <a:bodyPr anchor="ctr"/>
          <a:lstStyle>
            <a:lvl1pPr>
              <a:defRPr/>
            </a:lvl1pPr>
          </a:lstStyle>
          <a:p>
            <a:pPr lvl="0"/>
            <a:r>
              <a:rPr lang="en-US" altLang="en-US" noProof="0" dirty="0" smtClean="0"/>
              <a:t>PRESENTATION TITLE</a:t>
            </a:r>
          </a:p>
        </p:txBody>
      </p:sp>
      <p:sp>
        <p:nvSpPr>
          <p:cNvPr id="3075" name="Rectangle 3"/>
          <p:cNvSpPr>
            <a:spLocks noGrp="1" noChangeArrowheads="1"/>
          </p:cNvSpPr>
          <p:nvPr>
            <p:ph type="subTitle" idx="1"/>
          </p:nvPr>
        </p:nvSpPr>
        <p:spPr>
          <a:xfrm>
            <a:off x="274320" y="914400"/>
            <a:ext cx="6400800" cy="914400"/>
          </a:xfrm>
        </p:spPr>
        <p:txBody>
          <a:bodyPr/>
          <a:lstStyle>
            <a:lvl1pPr marL="0" indent="0">
              <a:buFontTx/>
              <a:buNone/>
              <a:defRPr sz="1400" b="1">
                <a:solidFill>
                  <a:srgbClr val="3A5A78"/>
                </a:solidFill>
              </a:defRPr>
            </a:lvl1pPr>
          </a:lstStyle>
          <a:p>
            <a:pPr lvl="0"/>
            <a:r>
              <a:rPr lang="en-US" altLang="en-US" noProof="0" smtClean="0"/>
              <a:t>Presenter’s Name</a:t>
            </a:r>
          </a:p>
          <a:p>
            <a:pPr lvl="0"/>
            <a:r>
              <a:rPr lang="en-US" altLang="en-US" noProof="0" smtClean="0"/>
              <a:t>Presenter’s Title</a:t>
            </a:r>
          </a:p>
          <a:p>
            <a:pPr lvl="0"/>
            <a:r>
              <a:rPr lang="en-US" altLang="en-US" noProof="0" smtClean="0"/>
              <a:t>Month 00, 0000</a:t>
            </a:r>
          </a:p>
        </p:txBody>
      </p:sp>
      <p:sp>
        <p:nvSpPr>
          <p:cNvPr id="8" name="TextBox 7"/>
          <p:cNvSpPr txBox="1"/>
          <p:nvPr userDrawn="1"/>
        </p:nvSpPr>
        <p:spPr>
          <a:xfrm>
            <a:off x="280356" y="6543538"/>
            <a:ext cx="7654504" cy="184666"/>
          </a:xfrm>
          <a:prstGeom prst="rect">
            <a:avLst/>
          </a:prstGeom>
          <a:noFill/>
        </p:spPr>
        <p:txBody>
          <a:bodyPr wrap="square">
            <a:spAutoFit/>
          </a:bodyPr>
          <a:lstStyle/>
          <a:p>
            <a:pPr fontAlgn="auto">
              <a:spcBef>
                <a:spcPts val="0"/>
              </a:spcBef>
              <a:spcAft>
                <a:spcPts val="0"/>
              </a:spcAft>
              <a:defRPr/>
            </a:pPr>
            <a:r>
              <a:rPr lang="en-US" sz="600" kern="1200" spc="0" baseline="0" dirty="0" smtClean="0">
                <a:solidFill>
                  <a:schemeClr val="accent4"/>
                </a:solidFill>
                <a:effectLst/>
                <a:latin typeface="Arial" charset="0"/>
                <a:ea typeface="+mn-ea"/>
                <a:cs typeface="+mn-cs"/>
              </a:rPr>
              <a:t>Copyright © 2018 by The Hartford. All rights reserved. No part of this document may be reproduced, published or posted without the permission of The Hartford.</a:t>
            </a:r>
            <a:endParaRPr lang="en-US" sz="600" spc="0" baseline="0" dirty="0">
              <a:solidFill>
                <a:schemeClr val="accent4"/>
              </a:solidFill>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Layou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dirty="0"/>
          </a:p>
        </p:txBody>
      </p:sp>
      <p:sp>
        <p:nvSpPr>
          <p:cNvPr id="7" name="Content Placeholder 2"/>
          <p:cNvSpPr>
            <a:spLocks noGrp="1"/>
          </p:cNvSpPr>
          <p:nvPr>
            <p:ph idx="1"/>
          </p:nvPr>
        </p:nvSpPr>
        <p:spPr>
          <a:xfrm>
            <a:off x="274320" y="1371600"/>
            <a:ext cx="832104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dirty="0" smtClean="0"/>
              <a:t>Click to add title </a:t>
            </a:r>
            <a:r>
              <a:rPr lang="en-US" dirty="0" smtClean="0"/>
              <a:t>– use sentence case</a:t>
            </a:r>
            <a:endParaRPr lang="en-US" alt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A7888CC-A97D-4440-8229-399165F08B27}" type="slidenum">
              <a:rPr lang="en-US" altLang="en-US" smtClean="0"/>
              <a:pPr>
                <a:defRPr/>
              </a:pPr>
              <a:t>‹#›</a:t>
            </a:fld>
            <a:endParaRPr lang="en-US" altLang="en-US" dirty="0"/>
          </a:p>
        </p:txBody>
      </p:sp>
      <p:sp>
        <p:nvSpPr>
          <p:cNvPr id="5" name="Content Placeholder 2"/>
          <p:cNvSpPr>
            <a:spLocks noGrp="1"/>
          </p:cNvSpPr>
          <p:nvPr>
            <p:ph idx="11"/>
          </p:nvPr>
        </p:nvSpPr>
        <p:spPr>
          <a:xfrm>
            <a:off x="274320" y="1371600"/>
            <a:ext cx="393192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4663440" y="1371600"/>
            <a:ext cx="393192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dirty="0" smtClean="0"/>
              <a:t>Click to add title </a:t>
            </a:r>
            <a:r>
              <a:rPr lang="en-US" dirty="0" smtClean="0"/>
              <a:t>– use sentence case</a:t>
            </a:r>
            <a:endParaRPr lang="en-US" altLang="en-US" dirty="0" smtClean="0"/>
          </a:p>
        </p:txBody>
      </p:sp>
    </p:spTree>
    <p:extLst>
      <p:ext uri="{BB962C8B-B14F-4D97-AF65-F5344CB8AC3E}">
        <p14:creationId xmlns:p14="http://schemas.microsoft.com/office/powerpoint/2010/main" val="165220717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Two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200400"/>
            <a:ext cx="3931920" cy="297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dirty="0"/>
          </a:p>
        </p:txBody>
      </p:sp>
      <p:sp>
        <p:nvSpPr>
          <p:cNvPr id="5" name="Content Placeholder 2"/>
          <p:cNvSpPr>
            <a:spLocks noGrp="1"/>
          </p:cNvSpPr>
          <p:nvPr>
            <p:ph idx="11"/>
          </p:nvPr>
        </p:nvSpPr>
        <p:spPr>
          <a:xfrm>
            <a:off x="4663440" y="3200400"/>
            <a:ext cx="3931920" cy="297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274320" y="1371600"/>
            <a:ext cx="8321040" cy="160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dirty="0" smtClean="0"/>
              <a:t>Click to add title </a:t>
            </a:r>
            <a:r>
              <a:rPr lang="en-US" dirty="0" smtClean="0"/>
              <a:t>– use sentence case</a:t>
            </a:r>
            <a:endParaRPr lang="en-US" altLang="en-US" dirty="0" smtClean="0"/>
          </a:p>
        </p:txBody>
      </p:sp>
    </p:spTree>
    <p:extLst>
      <p:ext uri="{BB962C8B-B14F-4D97-AF65-F5344CB8AC3E}">
        <p14:creationId xmlns:p14="http://schemas.microsoft.com/office/powerpoint/2010/main" val="362796557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1163B6C9-B84A-40BC-93CF-54B09D60C2F0}" type="slidenum">
              <a:rPr lang="en-US" altLang="en-US"/>
              <a:pPr>
                <a:defRPr/>
              </a:pPr>
              <a:t>‹#›</a:t>
            </a:fld>
            <a:endParaRPr lang="en-US" altLang="en-US" dirty="0"/>
          </a:p>
        </p:txBody>
      </p:sp>
      <p:sp>
        <p:nvSpPr>
          <p:cNvPr id="4"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dirty="0" smtClean="0"/>
              <a:t>Click to add title </a:t>
            </a:r>
            <a:r>
              <a:rPr lang="en-US" dirty="0" smtClean="0"/>
              <a:t>– use sentence case</a:t>
            </a:r>
            <a:endParaRPr lang="en-US" alt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B7265E8-8161-46F2-A219-55BD5CF01B9F}" type="slidenum">
              <a:rPr lang="en-US" altLang="en-US"/>
              <a:pPr>
                <a:defRPr/>
              </a:pPr>
              <a:t>‹#›</a:t>
            </a:fld>
            <a:endParaRPr lang="en-US" alt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9" descr="Hartford_Logo"/>
          <p:cNvPicPr>
            <a:picLocks noChangeAspect="1" noChangeArrowheads="1"/>
          </p:cNvPicPr>
          <p:nvPr userDrawn="1"/>
        </p:nvPicPr>
        <p:blipFill>
          <a:blip r:embed="rId8"/>
          <a:srcRect/>
          <a:stretch>
            <a:fillRect/>
          </a:stretch>
        </p:blipFill>
        <p:spPr bwMode="auto">
          <a:xfrm>
            <a:off x="7848600" y="257175"/>
            <a:ext cx="831850" cy="8255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dirty="0" smtClean="0"/>
              <a:t>Click to add title </a:t>
            </a:r>
            <a:r>
              <a:rPr lang="en-US" dirty="0" smtClean="0"/>
              <a:t>– use sentence case</a:t>
            </a:r>
            <a:endParaRPr lang="en-US" altLang="en-US" dirty="0" smtClean="0"/>
          </a:p>
        </p:txBody>
      </p:sp>
      <p:sp>
        <p:nvSpPr>
          <p:cNvPr id="1028" name="Rectangle 3"/>
          <p:cNvSpPr>
            <a:spLocks noGrp="1" noChangeArrowheads="1"/>
          </p:cNvSpPr>
          <p:nvPr>
            <p:ph type="body" idx="1"/>
          </p:nvPr>
        </p:nvSpPr>
        <p:spPr bwMode="auto">
          <a:xfrm>
            <a:off x="274320" y="1371600"/>
            <a:ext cx="832104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Level 1 text is Arial 18pt, indented with a bullet</a:t>
            </a:r>
          </a:p>
          <a:p>
            <a:pPr lvl="1"/>
            <a:r>
              <a:rPr lang="en-US" altLang="en-US" smtClean="0"/>
              <a:t>Use the “Increase Indent” and “Decrease Indent” buttons </a:t>
            </a:r>
            <a:br>
              <a:rPr lang="en-US" altLang="en-US" smtClean="0"/>
            </a:br>
            <a:r>
              <a:rPr lang="en-US" altLang="en-US" smtClean="0"/>
              <a:t>to change text levels</a:t>
            </a:r>
          </a:p>
          <a:p>
            <a:pPr lvl="1"/>
            <a:r>
              <a:rPr lang="en-US" altLang="en-US" smtClean="0"/>
              <a:t>Level 2 text is Arial 18pt, indented, with a dash</a:t>
            </a:r>
          </a:p>
          <a:p>
            <a:pPr lvl="2"/>
            <a:r>
              <a:rPr lang="en-US" altLang="en-US" smtClean="0"/>
              <a:t>Level 3 text is Arial 16pt</a:t>
            </a:r>
          </a:p>
          <a:p>
            <a:pPr lvl="3"/>
            <a:r>
              <a:rPr lang="en-US" altLang="en-US" smtClean="0"/>
              <a:t>Level 4 text is Arial 16pt</a:t>
            </a:r>
          </a:p>
          <a:p>
            <a:pPr lvl="4"/>
            <a:r>
              <a:rPr lang="en-US" altLang="en-US" smtClean="0"/>
              <a:t>Level 5 text is Arial 16pt</a:t>
            </a:r>
          </a:p>
          <a:p>
            <a:pPr lvl="0"/>
            <a:r>
              <a:rPr lang="en-US" altLang="en-US" smtClean="0"/>
              <a:t>These sample slides illustrate how to use this template</a:t>
            </a:r>
          </a:p>
          <a:p>
            <a:pPr lvl="0"/>
            <a:r>
              <a:rPr lang="en-US" altLang="en-US" smtClean="0"/>
              <a:t>Use, modify or delete these slides as appropriate</a:t>
            </a:r>
          </a:p>
        </p:txBody>
      </p:sp>
      <p:sp>
        <p:nvSpPr>
          <p:cNvPr id="1030" name="Rectangle 6"/>
          <p:cNvSpPr>
            <a:spLocks noGrp="1" noChangeArrowheads="1"/>
          </p:cNvSpPr>
          <p:nvPr>
            <p:ph type="sldNum" sz="quarter" idx="4"/>
          </p:nvPr>
        </p:nvSpPr>
        <p:spPr bwMode="auto">
          <a:xfrm>
            <a:off x="8416925" y="6512881"/>
            <a:ext cx="422275"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900">
                <a:solidFill>
                  <a:srgbClr val="484848"/>
                </a:solidFill>
              </a:defRPr>
            </a:lvl1pPr>
          </a:lstStyle>
          <a:p>
            <a:pPr>
              <a:defRPr/>
            </a:pPr>
            <a:fld id="{2A7888CC-A97D-4440-8229-399165F08B27}" type="slidenum">
              <a:rPr lang="en-US" altLang="en-US" smtClean="0"/>
              <a:pPr>
                <a:defRPr/>
              </a:pPr>
              <a:t>‹#›</a:t>
            </a:fld>
            <a:endParaRPr lang="en-US" altLang="en-US" dirty="0"/>
          </a:p>
        </p:txBody>
      </p:sp>
      <p:cxnSp>
        <p:nvCxnSpPr>
          <p:cNvPr id="3" name="Straight Connector 2"/>
          <p:cNvCxnSpPr/>
          <p:nvPr userDrawn="1"/>
        </p:nvCxnSpPr>
        <p:spPr>
          <a:xfrm>
            <a:off x="365125" y="1219200"/>
            <a:ext cx="8229600" cy="0"/>
          </a:xfrm>
          <a:prstGeom prst="line">
            <a:avLst/>
          </a:prstGeom>
          <a:ln w="6350">
            <a:solidFill>
              <a:srgbClr val="3A5A78"/>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280356" y="6543538"/>
            <a:ext cx="7654504" cy="184666"/>
          </a:xfrm>
          <a:prstGeom prst="rect">
            <a:avLst/>
          </a:prstGeom>
          <a:noFill/>
        </p:spPr>
        <p:txBody>
          <a:bodyPr wrap="square">
            <a:spAutoFit/>
          </a:bodyPr>
          <a:lstStyle/>
          <a:p>
            <a:pPr fontAlgn="auto">
              <a:spcBef>
                <a:spcPts val="0"/>
              </a:spcBef>
              <a:spcAft>
                <a:spcPts val="0"/>
              </a:spcAft>
              <a:defRPr/>
            </a:pPr>
            <a:r>
              <a:rPr lang="en-US" sz="600" kern="1200" spc="0" baseline="0" dirty="0" smtClean="0">
                <a:solidFill>
                  <a:schemeClr val="accent4"/>
                </a:solidFill>
                <a:effectLst/>
                <a:latin typeface="Arial" charset="0"/>
                <a:ea typeface="+mn-ea"/>
                <a:cs typeface="+mn-cs"/>
              </a:rPr>
              <a:t>Copyright © 2018 by The Hartford. All rights reserved. No part of this document may be reproduced, published or posted without the permission of The Hartford.</a:t>
            </a:r>
            <a:endParaRPr lang="en-US" sz="600" spc="0" baseline="0" dirty="0">
              <a:solidFill>
                <a:schemeClr val="accent4"/>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1" r:id="rId5"/>
    <p:sldLayoutId id="2147483650" r:id="rId6"/>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1600" b="1" baseline="0">
          <a:solidFill>
            <a:srgbClr val="3A5A78"/>
          </a:solidFill>
          <a:latin typeface="+mj-lt"/>
          <a:ea typeface="+mj-ea"/>
          <a:cs typeface="+mj-cs"/>
        </a:defRPr>
      </a:lvl1pPr>
      <a:lvl2pPr algn="l" rtl="0" eaLnBrk="0" fontAlgn="base" hangingPunct="0">
        <a:spcBef>
          <a:spcPct val="0"/>
        </a:spcBef>
        <a:spcAft>
          <a:spcPct val="0"/>
        </a:spcAft>
        <a:defRPr sz="1600" b="1">
          <a:solidFill>
            <a:srgbClr val="3A5A78"/>
          </a:solidFill>
          <a:latin typeface="Arial" charset="0"/>
        </a:defRPr>
      </a:lvl2pPr>
      <a:lvl3pPr algn="l" rtl="0" eaLnBrk="0" fontAlgn="base" hangingPunct="0">
        <a:spcBef>
          <a:spcPct val="0"/>
        </a:spcBef>
        <a:spcAft>
          <a:spcPct val="0"/>
        </a:spcAft>
        <a:defRPr sz="1600" b="1">
          <a:solidFill>
            <a:srgbClr val="3A5A78"/>
          </a:solidFill>
          <a:latin typeface="Arial" charset="0"/>
        </a:defRPr>
      </a:lvl3pPr>
      <a:lvl4pPr algn="l" rtl="0" eaLnBrk="0" fontAlgn="base" hangingPunct="0">
        <a:spcBef>
          <a:spcPct val="0"/>
        </a:spcBef>
        <a:spcAft>
          <a:spcPct val="0"/>
        </a:spcAft>
        <a:defRPr sz="1600" b="1">
          <a:solidFill>
            <a:srgbClr val="3A5A78"/>
          </a:solidFill>
          <a:latin typeface="Arial" charset="0"/>
        </a:defRPr>
      </a:lvl4pPr>
      <a:lvl5pPr algn="l" rtl="0" eaLnBrk="0" fontAlgn="base" hangingPunct="0">
        <a:spcBef>
          <a:spcPct val="0"/>
        </a:spcBef>
        <a:spcAft>
          <a:spcPct val="0"/>
        </a:spcAft>
        <a:defRPr sz="1600" b="1">
          <a:solidFill>
            <a:srgbClr val="3A5A78"/>
          </a:solidFill>
          <a:latin typeface="Arial" charset="0"/>
        </a:defRPr>
      </a:lvl5pPr>
      <a:lvl6pPr marL="457200" algn="l" rtl="0" fontAlgn="base">
        <a:spcBef>
          <a:spcPct val="0"/>
        </a:spcBef>
        <a:spcAft>
          <a:spcPct val="0"/>
        </a:spcAft>
        <a:defRPr sz="1600" b="1">
          <a:solidFill>
            <a:srgbClr val="3A5A78"/>
          </a:solidFill>
          <a:latin typeface="Arial" charset="0"/>
        </a:defRPr>
      </a:lvl6pPr>
      <a:lvl7pPr marL="914400" algn="l" rtl="0" fontAlgn="base">
        <a:spcBef>
          <a:spcPct val="0"/>
        </a:spcBef>
        <a:spcAft>
          <a:spcPct val="0"/>
        </a:spcAft>
        <a:defRPr sz="1600" b="1">
          <a:solidFill>
            <a:srgbClr val="3A5A78"/>
          </a:solidFill>
          <a:latin typeface="Arial" charset="0"/>
        </a:defRPr>
      </a:lvl7pPr>
      <a:lvl8pPr marL="1371600" algn="l" rtl="0" fontAlgn="base">
        <a:spcBef>
          <a:spcPct val="0"/>
        </a:spcBef>
        <a:spcAft>
          <a:spcPct val="0"/>
        </a:spcAft>
        <a:defRPr sz="1600" b="1">
          <a:solidFill>
            <a:srgbClr val="3A5A78"/>
          </a:solidFill>
          <a:latin typeface="Arial" charset="0"/>
        </a:defRPr>
      </a:lvl8pPr>
      <a:lvl9pPr marL="1828800" algn="l" rtl="0" fontAlgn="base">
        <a:spcBef>
          <a:spcPct val="0"/>
        </a:spcBef>
        <a:spcAft>
          <a:spcPct val="0"/>
        </a:spcAft>
        <a:defRPr sz="1600" b="1">
          <a:solidFill>
            <a:srgbClr val="3A5A78"/>
          </a:solidFill>
          <a:latin typeface="Arial" charset="0"/>
        </a:defRPr>
      </a:lvl9pPr>
    </p:titleStyle>
    <p:bodyStyle>
      <a:lvl1pPr marL="228600" indent="-228600" algn="l" rtl="0" eaLnBrk="0" fontAlgn="base" hangingPunct="0">
        <a:spcBef>
          <a:spcPct val="20000"/>
        </a:spcBef>
        <a:spcAft>
          <a:spcPct val="0"/>
        </a:spcAft>
        <a:buChar char="•"/>
        <a:defRPr>
          <a:solidFill>
            <a:schemeClr val="tx1"/>
          </a:solidFill>
          <a:latin typeface="+mn-lt"/>
          <a:ea typeface="+mn-ea"/>
          <a:cs typeface="+mn-cs"/>
        </a:defRPr>
      </a:lvl1pPr>
      <a:lvl2pPr marL="747713"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p:txBody>
          <a:bodyPr/>
          <a:lstStyle/>
          <a:p>
            <a:pPr eaLnBrk="1" hangingPunct="1"/>
            <a:r>
              <a:rPr lang="en-US" altLang="en-US" dirty="0" smtClean="0"/>
              <a:t>CODEATHON 2018</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p:txBody>
          <a:bodyPr/>
          <a:lstStyle/>
          <a:p>
            <a:pPr eaLnBrk="1" hangingPunct="1"/>
            <a:r>
              <a:rPr lang="en-US" altLang="en-US" dirty="0" smtClean="0"/>
              <a:t>THE CHALLENGE!</a:t>
            </a:r>
          </a:p>
        </p:txBody>
      </p:sp>
      <p:pic>
        <p:nvPicPr>
          <p:cNvPr id="4" name="Picture 3" descr="pacm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91200" y="4191000"/>
            <a:ext cx="903262" cy="558279"/>
          </a:xfrm>
          <a:prstGeom prst="rect">
            <a:avLst/>
          </a:prstGeom>
        </p:spPr>
      </p:pic>
      <p:pic>
        <p:nvPicPr>
          <p:cNvPr id="5" name="Picture 4" descr="mario_PNG127.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5568" y="3987279"/>
            <a:ext cx="689432" cy="838200"/>
          </a:xfrm>
          <a:prstGeom prst="rect">
            <a:avLst/>
          </a:prstGeom>
        </p:spPr>
      </p:pic>
      <p:pic>
        <p:nvPicPr>
          <p:cNvPr id="6" name="Picture 5" descr="Gamification5-770x54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76200"/>
            <a:ext cx="6705600" cy="3657600"/>
          </a:xfrm>
          <a:prstGeom prst="rect">
            <a:avLst/>
          </a:prstGeom>
        </p:spPr>
      </p:pic>
    </p:spTree>
    <p:extLst>
      <p:ext uri="{BB962C8B-B14F-4D97-AF65-F5344CB8AC3E}">
        <p14:creationId xmlns:p14="http://schemas.microsoft.com/office/powerpoint/2010/main" val="28356639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0"/>
          </p:nvPr>
        </p:nvSpPr>
        <p:spPr>
          <a:noFill/>
          <a:ln>
            <a:miter lim="800000"/>
            <a:headEnd/>
            <a:tailEnd/>
          </a:ln>
        </p:spPr>
        <p:txBody>
          <a:bodyPr/>
          <a:lstStyle/>
          <a:p>
            <a:fld id="{2508F19E-3B47-4E9D-9F2F-9D2A1917C847}" type="slidenum">
              <a:rPr lang="en-US" altLang="en-US" smtClean="0"/>
              <a:pPr/>
              <a:t>3</a:t>
            </a:fld>
            <a:endParaRPr lang="en-US" altLang="en-US" smtClean="0"/>
          </a:p>
        </p:txBody>
      </p:sp>
      <p:sp>
        <p:nvSpPr>
          <p:cNvPr id="4" name="Rectangle 3"/>
          <p:cNvSpPr txBox="1">
            <a:spLocks noChangeArrowheads="1"/>
          </p:cNvSpPr>
          <p:nvPr/>
        </p:nvSpPr>
        <p:spPr bwMode="auto">
          <a:xfrm>
            <a:off x="274320" y="1295400"/>
            <a:ext cx="841248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har char="•"/>
              <a:defRPr>
                <a:solidFill>
                  <a:schemeClr val="tx1"/>
                </a:solidFill>
                <a:latin typeface="+mn-lt"/>
                <a:ea typeface="+mn-ea"/>
                <a:cs typeface="+mn-cs"/>
              </a:defRPr>
            </a:lvl1pPr>
            <a:lvl2pPr marL="747713"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1400" dirty="0"/>
              <a:t>The </a:t>
            </a:r>
            <a:r>
              <a:rPr lang="en-US" sz="1400" b="1" dirty="0"/>
              <a:t>challenge </a:t>
            </a:r>
            <a:r>
              <a:rPr lang="en-US" sz="1400" b="1" dirty="0" smtClean="0"/>
              <a:t>is Gamification</a:t>
            </a:r>
            <a:r>
              <a:rPr lang="en-US" sz="1400" dirty="0" smtClean="0"/>
              <a:t>!</a:t>
            </a:r>
            <a:endParaRPr lang="en-US" sz="1400" dirty="0"/>
          </a:p>
          <a:p>
            <a:r>
              <a:rPr lang="en-US" sz="1400" dirty="0"/>
              <a:t>In 5 hours, you will need to take the online starter app and create a </a:t>
            </a:r>
            <a:r>
              <a:rPr lang="en-US" sz="1400" dirty="0" smtClean="0"/>
              <a:t>“</a:t>
            </a:r>
            <a:r>
              <a:rPr lang="en-US" sz="1400" b="1" dirty="0"/>
              <a:t>g</a:t>
            </a:r>
            <a:r>
              <a:rPr lang="en-US" sz="1400" b="1" dirty="0" smtClean="0"/>
              <a:t>amified</a:t>
            </a:r>
            <a:r>
              <a:rPr lang="en-US" sz="1400" dirty="0"/>
              <a:t>" experience for users filling out the application and it will need to meet the following criteria: </a:t>
            </a:r>
            <a:endParaRPr lang="en-US" sz="1400" dirty="0" smtClean="0"/>
          </a:p>
          <a:p>
            <a:pPr lvl="1"/>
            <a:r>
              <a:rPr lang="en-US" sz="1400" dirty="0"/>
              <a:t>Must leverage some type of </a:t>
            </a:r>
            <a:r>
              <a:rPr lang="en-US" sz="1400" dirty="0" smtClean="0"/>
              <a:t>“</a:t>
            </a:r>
            <a:r>
              <a:rPr lang="en-US" sz="1400" b="1" dirty="0" smtClean="0"/>
              <a:t>gamification</a:t>
            </a:r>
            <a:r>
              <a:rPr lang="en-US" sz="1400" dirty="0" smtClean="0"/>
              <a:t>” </a:t>
            </a:r>
            <a:r>
              <a:rPr lang="en-US" sz="1400" dirty="0"/>
              <a:t>that incentivizes users to fully complete the application</a:t>
            </a:r>
          </a:p>
          <a:p>
            <a:pPr lvl="1"/>
            <a:r>
              <a:rPr lang="en-US" sz="1400" dirty="0" smtClean="0"/>
              <a:t>Must </a:t>
            </a:r>
            <a:r>
              <a:rPr lang="en-US" sz="1400" dirty="0"/>
              <a:t>leverage elements from the </a:t>
            </a:r>
            <a:r>
              <a:rPr lang="en-US" sz="1400" b="1" dirty="0"/>
              <a:t>HIG UX </a:t>
            </a:r>
            <a:r>
              <a:rPr lang="en-US" sz="1400" b="1" dirty="0" smtClean="0"/>
              <a:t>KIT </a:t>
            </a:r>
            <a:r>
              <a:rPr lang="en-US" sz="1400" dirty="0"/>
              <a:t>(For example: for form fields, UX </a:t>
            </a:r>
            <a:r>
              <a:rPr lang="en-US" sz="1400" dirty="0" smtClean="0"/>
              <a:t>KIT styling </a:t>
            </a:r>
            <a:r>
              <a:rPr lang="en-US" sz="1400" dirty="0"/>
              <a:t>must be used)</a:t>
            </a:r>
          </a:p>
          <a:p>
            <a:pPr lvl="1"/>
            <a:r>
              <a:rPr lang="en-US" sz="1400" dirty="0"/>
              <a:t>Must take the user from beginning to end of the application to be considered </a:t>
            </a:r>
            <a:r>
              <a:rPr lang="en-US" sz="1400" dirty="0" smtClean="0"/>
              <a:t>complete</a:t>
            </a:r>
          </a:p>
          <a:p>
            <a:pPr lvl="1"/>
            <a:r>
              <a:rPr lang="en-US" sz="1400" i="1" dirty="0" smtClean="0"/>
              <a:t>There are no requirements for repositories, so we encourage teams to collaborate in the way most comfortable to them.</a:t>
            </a:r>
            <a:endParaRPr lang="en-US" sz="1400" i="1" dirty="0"/>
          </a:p>
          <a:p>
            <a:r>
              <a:rPr lang="en-US" sz="1200" dirty="0" smtClean="0"/>
              <a:t>Leverage the starter package that has a base online application consisting of 3 basic sections (this way you can focus on building the “</a:t>
            </a:r>
            <a:r>
              <a:rPr lang="en-US" sz="1200" b="1" dirty="0" smtClean="0"/>
              <a:t>gamification</a:t>
            </a:r>
            <a:r>
              <a:rPr lang="en-US" sz="1200" dirty="0" smtClean="0"/>
              <a:t>” piece)</a:t>
            </a:r>
          </a:p>
          <a:p>
            <a:pPr lvl="1"/>
            <a:r>
              <a:rPr lang="en-US" sz="1400" dirty="0" smtClean="0"/>
              <a:t>Expand on the starter package</a:t>
            </a:r>
          </a:p>
          <a:p>
            <a:pPr lvl="2"/>
            <a:r>
              <a:rPr lang="en-US" sz="1200" dirty="0" smtClean="0"/>
              <a:t>Add new sections, fields</a:t>
            </a:r>
          </a:p>
          <a:p>
            <a:pPr lvl="2"/>
            <a:r>
              <a:rPr lang="en-US" sz="1200" dirty="0" smtClean="0"/>
              <a:t>Add images, styles</a:t>
            </a:r>
          </a:p>
          <a:p>
            <a:pPr lvl="2"/>
            <a:r>
              <a:rPr lang="en-US" sz="1200" dirty="0" smtClean="0"/>
              <a:t>Make it your own</a:t>
            </a:r>
          </a:p>
          <a:p>
            <a:pPr lvl="2"/>
            <a:r>
              <a:rPr lang="en-US" sz="1200" dirty="0" smtClean="0"/>
              <a:t>Leverage Game Mechanics to create your “</a:t>
            </a:r>
            <a:r>
              <a:rPr lang="en-US" sz="1200" b="1" dirty="0" smtClean="0"/>
              <a:t>gamified</a:t>
            </a:r>
            <a:r>
              <a:rPr lang="en-US" sz="1200" dirty="0" smtClean="0"/>
              <a:t>” </a:t>
            </a:r>
            <a:r>
              <a:rPr lang="en-US" sz="1200" dirty="0" smtClean="0"/>
              <a:t>experience</a:t>
            </a:r>
          </a:p>
          <a:p>
            <a:r>
              <a:rPr lang="en-US" sz="1200" b="1" u="sng" dirty="0" smtClean="0"/>
              <a:t>At the end of the 5 hours, please visit the </a:t>
            </a:r>
            <a:r>
              <a:rPr lang="en-US" sz="1200" b="1" u="sng" dirty="0" err="1" smtClean="0"/>
              <a:t>codeathon</a:t>
            </a:r>
            <a:r>
              <a:rPr lang="en-US" sz="1200" b="1" u="sng" dirty="0" smtClean="0"/>
              <a:t> </a:t>
            </a:r>
            <a:r>
              <a:rPr lang="en-US" sz="1200" b="1" u="sng" dirty="0" err="1" smtClean="0"/>
              <a:t>sharepoint</a:t>
            </a:r>
            <a:r>
              <a:rPr lang="en-US" sz="1200" b="1" u="sng" dirty="0" smtClean="0"/>
              <a:t> site and go to Upload Zip. </a:t>
            </a:r>
            <a:r>
              <a:rPr lang="en-US" sz="1200" b="1" u="sng" dirty="0" smtClean="0"/>
              <a:t>Upload a zipped version of your final project into your Team’s folder</a:t>
            </a:r>
            <a:endParaRPr lang="en-US" sz="1200" b="1" u="sng" dirty="0" smtClean="0"/>
          </a:p>
          <a:p>
            <a:r>
              <a:rPr lang="en-US" sz="1200" dirty="0" smtClean="0"/>
              <a:t>Some “DONT’S”:</a:t>
            </a:r>
            <a:endParaRPr lang="en-US" sz="1200" dirty="0"/>
          </a:p>
          <a:p>
            <a:pPr lvl="1"/>
            <a:r>
              <a:rPr lang="en-US" sz="1000" dirty="0"/>
              <a:t>Can NOT have any PII (use dummy data at all times, not even team member data)</a:t>
            </a:r>
          </a:p>
          <a:p>
            <a:pPr lvl="1"/>
            <a:r>
              <a:rPr lang="en-US" sz="1000" dirty="0"/>
              <a:t>Can NOT connect to any Hartford APIs or Web services that return any real life data</a:t>
            </a:r>
          </a:p>
          <a:p>
            <a:pPr lvl="1"/>
            <a:r>
              <a:rPr lang="en-US" sz="1000" dirty="0"/>
              <a:t>Can NOT connect to any APIs or Web services that are paid services that only certain people can access</a:t>
            </a:r>
          </a:p>
        </p:txBody>
      </p:sp>
      <p:sp>
        <p:nvSpPr>
          <p:cNvPr id="2" name="Title 1"/>
          <p:cNvSpPr>
            <a:spLocks noGrp="1"/>
          </p:cNvSpPr>
          <p:nvPr>
            <p:ph type="title"/>
          </p:nvPr>
        </p:nvSpPr>
        <p:spPr/>
        <p:txBody>
          <a:bodyPr/>
          <a:lstStyle/>
          <a:p>
            <a:r>
              <a:rPr lang="en-US" dirty="0" smtClean="0"/>
              <a:t>The Tech </a:t>
            </a:r>
            <a:r>
              <a:rPr lang="en-US" dirty="0" smtClean="0"/>
              <a:t>Challenge </a:t>
            </a:r>
            <a:r>
              <a:rPr lang="mr-IN" dirty="0" smtClean="0"/>
              <a:t>–</a:t>
            </a:r>
            <a:r>
              <a:rPr lang="en-US" dirty="0" smtClean="0"/>
              <a:t> GAMIFICATION!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miter lim="800000"/>
            <a:headEnd/>
            <a:tailEnd/>
          </a:ln>
        </p:spPr>
        <p:txBody>
          <a:bodyPr/>
          <a:lstStyle/>
          <a:p>
            <a:fld id="{B54583D9-9C43-4646-9155-EA34DE63E8E3}" type="slidenum">
              <a:rPr lang="en-US" altLang="en-US" smtClean="0"/>
              <a:pPr/>
              <a:t>4</a:t>
            </a:fld>
            <a:endParaRPr lang="en-US" altLang="en-US" smtClean="0"/>
          </a:p>
        </p:txBody>
      </p:sp>
      <p:sp>
        <p:nvSpPr>
          <p:cNvPr id="5" name="Rectangle 2"/>
          <p:cNvSpPr txBox="1">
            <a:spLocks noChangeArrowheads="1"/>
          </p:cNvSpPr>
          <p:nvPr/>
        </p:nvSpPr>
        <p:spPr bwMode="auto">
          <a:xfrm>
            <a:off x="30480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1600" b="1" baseline="0">
                <a:solidFill>
                  <a:srgbClr val="3A5A78"/>
                </a:solidFill>
                <a:latin typeface="+mj-lt"/>
                <a:ea typeface="+mj-ea"/>
                <a:cs typeface="+mj-cs"/>
              </a:defRPr>
            </a:lvl1pPr>
            <a:lvl2pPr algn="l" rtl="0" eaLnBrk="0" fontAlgn="base" hangingPunct="0">
              <a:spcBef>
                <a:spcPct val="0"/>
              </a:spcBef>
              <a:spcAft>
                <a:spcPct val="0"/>
              </a:spcAft>
              <a:defRPr sz="1600" b="1">
                <a:solidFill>
                  <a:srgbClr val="3A5A78"/>
                </a:solidFill>
                <a:latin typeface="Arial" charset="0"/>
              </a:defRPr>
            </a:lvl2pPr>
            <a:lvl3pPr algn="l" rtl="0" eaLnBrk="0" fontAlgn="base" hangingPunct="0">
              <a:spcBef>
                <a:spcPct val="0"/>
              </a:spcBef>
              <a:spcAft>
                <a:spcPct val="0"/>
              </a:spcAft>
              <a:defRPr sz="1600" b="1">
                <a:solidFill>
                  <a:srgbClr val="3A5A78"/>
                </a:solidFill>
                <a:latin typeface="Arial" charset="0"/>
              </a:defRPr>
            </a:lvl3pPr>
            <a:lvl4pPr algn="l" rtl="0" eaLnBrk="0" fontAlgn="base" hangingPunct="0">
              <a:spcBef>
                <a:spcPct val="0"/>
              </a:spcBef>
              <a:spcAft>
                <a:spcPct val="0"/>
              </a:spcAft>
              <a:defRPr sz="1600" b="1">
                <a:solidFill>
                  <a:srgbClr val="3A5A78"/>
                </a:solidFill>
                <a:latin typeface="Arial" charset="0"/>
              </a:defRPr>
            </a:lvl4pPr>
            <a:lvl5pPr algn="l" rtl="0" eaLnBrk="0" fontAlgn="base" hangingPunct="0">
              <a:spcBef>
                <a:spcPct val="0"/>
              </a:spcBef>
              <a:spcAft>
                <a:spcPct val="0"/>
              </a:spcAft>
              <a:defRPr sz="1600" b="1">
                <a:solidFill>
                  <a:srgbClr val="3A5A78"/>
                </a:solidFill>
                <a:latin typeface="Arial" charset="0"/>
              </a:defRPr>
            </a:lvl5pPr>
            <a:lvl6pPr marL="457200" algn="l" rtl="0" fontAlgn="base">
              <a:spcBef>
                <a:spcPct val="0"/>
              </a:spcBef>
              <a:spcAft>
                <a:spcPct val="0"/>
              </a:spcAft>
              <a:defRPr sz="1600" b="1">
                <a:solidFill>
                  <a:srgbClr val="3A5A78"/>
                </a:solidFill>
                <a:latin typeface="Arial" charset="0"/>
              </a:defRPr>
            </a:lvl6pPr>
            <a:lvl7pPr marL="914400" algn="l" rtl="0" fontAlgn="base">
              <a:spcBef>
                <a:spcPct val="0"/>
              </a:spcBef>
              <a:spcAft>
                <a:spcPct val="0"/>
              </a:spcAft>
              <a:defRPr sz="1600" b="1">
                <a:solidFill>
                  <a:srgbClr val="3A5A78"/>
                </a:solidFill>
                <a:latin typeface="Arial" charset="0"/>
              </a:defRPr>
            </a:lvl7pPr>
            <a:lvl8pPr marL="1371600" algn="l" rtl="0" fontAlgn="base">
              <a:spcBef>
                <a:spcPct val="0"/>
              </a:spcBef>
              <a:spcAft>
                <a:spcPct val="0"/>
              </a:spcAft>
              <a:defRPr sz="1600" b="1">
                <a:solidFill>
                  <a:srgbClr val="3A5A78"/>
                </a:solidFill>
                <a:latin typeface="Arial" charset="0"/>
              </a:defRPr>
            </a:lvl8pPr>
            <a:lvl9pPr marL="1828800" algn="l" rtl="0" fontAlgn="base">
              <a:spcBef>
                <a:spcPct val="0"/>
              </a:spcBef>
              <a:spcAft>
                <a:spcPct val="0"/>
              </a:spcAft>
              <a:defRPr sz="1600" b="1">
                <a:solidFill>
                  <a:srgbClr val="3A5A78"/>
                </a:solidFill>
                <a:latin typeface="Arial" charset="0"/>
              </a:defRPr>
            </a:lvl9pPr>
          </a:lstStyle>
          <a:p>
            <a:r>
              <a:rPr lang="en-US" altLang="en-US" kern="0" dirty="0" smtClean="0"/>
              <a:t>What is Gamification?</a:t>
            </a:r>
          </a:p>
        </p:txBody>
      </p:sp>
      <p:sp>
        <p:nvSpPr>
          <p:cNvPr id="7" name="Rectangle 3"/>
          <p:cNvSpPr txBox="1">
            <a:spLocks noChangeArrowheads="1"/>
          </p:cNvSpPr>
          <p:nvPr/>
        </p:nvSpPr>
        <p:spPr bwMode="auto">
          <a:xfrm>
            <a:off x="274320" y="1371600"/>
            <a:ext cx="832104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har char="•"/>
              <a:defRPr>
                <a:solidFill>
                  <a:schemeClr val="tx1"/>
                </a:solidFill>
                <a:latin typeface="+mn-lt"/>
                <a:ea typeface="+mn-ea"/>
                <a:cs typeface="+mn-cs"/>
              </a:defRPr>
            </a:lvl1pPr>
            <a:lvl2pPr marL="747713"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buNone/>
            </a:pPr>
            <a:r>
              <a:rPr lang="en-US" sz="1400" b="1" dirty="0" err="1"/>
              <a:t>gam·i·fi·ca·tion</a:t>
            </a:r>
            <a:endParaRPr lang="en-US" sz="1400" b="1" dirty="0"/>
          </a:p>
          <a:p>
            <a:pPr marL="0" indent="0">
              <a:buNone/>
            </a:pPr>
            <a:r>
              <a:rPr lang="en-US" sz="1000" b="1" dirty="0" err="1" smtClean="0"/>
              <a:t>ɡāmifəˈkāSHən</a:t>
            </a:r>
            <a:r>
              <a:rPr lang="en-US" sz="1000" b="1" dirty="0" smtClean="0"/>
              <a:t>/</a:t>
            </a:r>
          </a:p>
          <a:p>
            <a:pPr marL="0" indent="0">
              <a:buNone/>
            </a:pPr>
            <a:r>
              <a:rPr lang="en-US" sz="1000" i="1" dirty="0" smtClean="0"/>
              <a:t> noun</a:t>
            </a:r>
            <a:endParaRPr lang="en-US" sz="1400" dirty="0"/>
          </a:p>
          <a:p>
            <a:pPr marL="519113" lvl="1" indent="0">
              <a:buNone/>
            </a:pPr>
            <a:r>
              <a:rPr lang="en-US" sz="1400" dirty="0" smtClean="0"/>
              <a:t>the </a:t>
            </a:r>
            <a:r>
              <a:rPr lang="en-US" sz="1400" dirty="0"/>
              <a:t>application of typical elements of game playing (e.g., point scoring, competition with others, rules of play) to other areas of activity, typically as an online marketing technique to encourage engagement with a product or service</a:t>
            </a:r>
            <a:r>
              <a:rPr lang="en-US" sz="1400" dirty="0" smtClean="0"/>
              <a:t>. "</a:t>
            </a:r>
            <a:r>
              <a:rPr lang="en-US" sz="1400" dirty="0"/>
              <a:t>gamification is exciting because it promises to make the hard stuff in life </a:t>
            </a:r>
            <a:r>
              <a:rPr lang="en-US" sz="1400" dirty="0" smtClean="0"/>
              <a:t>fun”</a:t>
            </a:r>
            <a:endParaRPr lang="en-US" sz="1400" dirty="0"/>
          </a:p>
          <a:p>
            <a:pPr marL="0" indent="0">
              <a:buNone/>
            </a:pPr>
            <a:endParaRPr lang="en-US" sz="1400" dirty="0" smtClean="0"/>
          </a:p>
          <a:p>
            <a:pPr marL="0" indent="0">
              <a:buNone/>
            </a:pPr>
            <a:r>
              <a:rPr lang="en-US" sz="1400" dirty="0" smtClean="0"/>
              <a:t>“Gamification </a:t>
            </a:r>
            <a:r>
              <a:rPr lang="en-US" sz="1400" dirty="0"/>
              <a:t>involves the use of game techniques and elements to influence the behaviors of individuals. The use cases are many and diverse, but most involve prizes and points, competition and/or teamwork and scorekeeping to motivate people to meet specific goals</a:t>
            </a:r>
            <a:r>
              <a:rPr lang="en-US" sz="1400" dirty="0" smtClean="0"/>
              <a:t>.”</a:t>
            </a:r>
          </a:p>
          <a:p>
            <a:pPr marL="0" indent="0">
              <a:buNone/>
            </a:pPr>
            <a:endParaRPr lang="en-US" sz="1400" dirty="0"/>
          </a:p>
          <a:p>
            <a:pPr marL="0" indent="0">
              <a:buNone/>
            </a:pPr>
            <a:r>
              <a:rPr lang="en-US" sz="1400" dirty="0" smtClean="0"/>
              <a:t>“</a:t>
            </a:r>
            <a:r>
              <a:rPr lang="en-US" sz="1400" dirty="0">
                <a:solidFill>
                  <a:srgbClr val="353535"/>
                </a:solidFill>
                <a:latin typeface="AppleSystemUIFont"/>
              </a:rPr>
              <a:t>Within insurance, gamification offers the greatest potential value in the realm of </a:t>
            </a:r>
            <a:r>
              <a:rPr lang="en-US" sz="1400" b="1" dirty="0">
                <a:solidFill>
                  <a:srgbClr val="353535"/>
                </a:solidFill>
                <a:latin typeface="AppleSystemUIFont"/>
              </a:rPr>
              <a:t>consumer engagement</a:t>
            </a:r>
            <a:r>
              <a:rPr lang="en-US" sz="1400" dirty="0">
                <a:solidFill>
                  <a:srgbClr val="353535"/>
                </a:solidFill>
                <a:latin typeface="AppleSystemUIFont"/>
              </a:rPr>
              <a:t>. Among early adopters, it has emerged as a useful practice and effective means to:</a:t>
            </a:r>
          </a:p>
          <a:p>
            <a:pPr lvl="1"/>
            <a:r>
              <a:rPr lang="en-US" sz="1400" b="1" dirty="0">
                <a:solidFill>
                  <a:srgbClr val="353535"/>
                </a:solidFill>
                <a:latin typeface="AppleSystemUIFont"/>
              </a:rPr>
              <a:t>Transform ordinary tasks </a:t>
            </a:r>
            <a:r>
              <a:rPr lang="en-US" sz="1400" dirty="0">
                <a:solidFill>
                  <a:srgbClr val="353535"/>
                </a:solidFill>
                <a:latin typeface="AppleSystemUIFont"/>
              </a:rPr>
              <a:t>into interesting and fun experiences that keep users coming back</a:t>
            </a:r>
          </a:p>
          <a:p>
            <a:pPr lvl="1"/>
            <a:r>
              <a:rPr lang="en-US" sz="1400" b="1" dirty="0">
                <a:solidFill>
                  <a:srgbClr val="353535"/>
                </a:solidFill>
                <a:latin typeface="AppleSystemUIFont"/>
              </a:rPr>
              <a:t>Strengthen</a:t>
            </a:r>
            <a:r>
              <a:rPr lang="en-US" sz="1400" dirty="0">
                <a:solidFill>
                  <a:srgbClr val="353535"/>
                </a:solidFill>
                <a:latin typeface="AppleSystemUIFont"/>
              </a:rPr>
              <a:t> </a:t>
            </a:r>
            <a:r>
              <a:rPr lang="en-US" sz="1400" b="1" dirty="0">
                <a:solidFill>
                  <a:srgbClr val="353535"/>
                </a:solidFill>
                <a:latin typeface="AppleSystemUIFont"/>
              </a:rPr>
              <a:t>brand</a:t>
            </a:r>
            <a:r>
              <a:rPr lang="en-US" sz="1400" dirty="0">
                <a:solidFill>
                  <a:srgbClr val="353535"/>
                </a:solidFill>
                <a:latin typeface="AppleSystemUIFont"/>
              </a:rPr>
              <a:t> awareness, affinity and penetration</a:t>
            </a:r>
          </a:p>
          <a:p>
            <a:pPr lvl="1"/>
            <a:r>
              <a:rPr lang="en-US" sz="1400" b="1" dirty="0">
                <a:solidFill>
                  <a:srgbClr val="353535"/>
                </a:solidFill>
                <a:latin typeface="AppleSystemUIFont"/>
              </a:rPr>
              <a:t>Educate</a:t>
            </a:r>
            <a:r>
              <a:rPr lang="en-US" sz="1400" dirty="0">
                <a:solidFill>
                  <a:srgbClr val="353535"/>
                </a:solidFill>
                <a:latin typeface="AppleSystemUIFont"/>
              </a:rPr>
              <a:t> </a:t>
            </a:r>
            <a:r>
              <a:rPr lang="en-US" sz="1400" b="1" dirty="0">
                <a:solidFill>
                  <a:srgbClr val="353535"/>
                </a:solidFill>
                <a:latin typeface="AppleSystemUIFont"/>
              </a:rPr>
              <a:t>customers</a:t>
            </a:r>
            <a:r>
              <a:rPr lang="en-US" sz="1400" dirty="0">
                <a:solidFill>
                  <a:srgbClr val="353535"/>
                </a:solidFill>
                <a:latin typeface="AppleSystemUIFont"/>
              </a:rPr>
              <a:t> about product suitability and guide them to purchase</a:t>
            </a:r>
          </a:p>
          <a:p>
            <a:pPr lvl="1"/>
            <a:r>
              <a:rPr lang="en-US" sz="1400" b="1" dirty="0">
                <a:solidFill>
                  <a:srgbClr val="353535"/>
                </a:solidFill>
                <a:latin typeface="AppleSystemUIFont"/>
              </a:rPr>
              <a:t>Motivate</a:t>
            </a:r>
            <a:r>
              <a:rPr lang="en-US" sz="1400" dirty="0">
                <a:solidFill>
                  <a:srgbClr val="353535"/>
                </a:solidFill>
                <a:latin typeface="AppleSystemUIFont"/>
              </a:rPr>
              <a:t> people </a:t>
            </a:r>
            <a:r>
              <a:rPr lang="en-US" sz="1400" b="1" dirty="0">
                <a:solidFill>
                  <a:srgbClr val="353535"/>
                </a:solidFill>
                <a:latin typeface="AppleSystemUIFont"/>
              </a:rPr>
              <a:t>to act </a:t>
            </a:r>
            <a:r>
              <a:rPr lang="en-US" sz="1400" dirty="0">
                <a:solidFill>
                  <a:srgbClr val="353535"/>
                </a:solidFill>
                <a:latin typeface="AppleSystemUIFont"/>
              </a:rPr>
              <a:t>in areas such as health and wellness, safe driving, financial planning and </a:t>
            </a:r>
            <a:r>
              <a:rPr lang="en-US" sz="1400" dirty="0" smtClean="0">
                <a:solidFill>
                  <a:srgbClr val="353535"/>
                </a:solidFill>
                <a:latin typeface="AppleSystemUIFont"/>
              </a:rPr>
              <a:t>sustainability</a:t>
            </a:r>
            <a:r>
              <a:rPr lang="en-US" sz="1400" dirty="0" smtClean="0"/>
              <a:t>”</a:t>
            </a:r>
          </a:p>
          <a:p>
            <a:pPr marL="0" indent="0">
              <a:buNone/>
            </a:pPr>
            <a:endParaRPr lang="en-US" sz="14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endParaRPr lang="en-US" sz="800" dirty="0"/>
          </a:p>
          <a:p>
            <a:pPr marL="0" indent="0" algn="r">
              <a:buNone/>
            </a:pPr>
            <a:endParaRPr lang="en-US" sz="800" dirty="0" smtClean="0"/>
          </a:p>
          <a:p>
            <a:pPr marL="0" indent="0" algn="r">
              <a:buNone/>
            </a:pPr>
            <a:r>
              <a:rPr lang="en-US" sz="800" dirty="0" smtClean="0"/>
              <a:t>Source</a:t>
            </a:r>
            <a:r>
              <a:rPr lang="en-US" sz="800" dirty="0"/>
              <a:t>: https://</a:t>
            </a:r>
            <a:r>
              <a:rPr lang="en-US" sz="800" dirty="0" err="1"/>
              <a:t>www.insurancejournal.com</a:t>
            </a:r>
            <a:r>
              <a:rPr lang="en-US" sz="800" dirty="0"/>
              <a:t>/magazines/mag-features/2016/09/19/426309.htm</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miter lim="800000"/>
            <a:headEnd/>
            <a:tailEnd/>
          </a:ln>
        </p:spPr>
        <p:txBody>
          <a:bodyPr/>
          <a:lstStyle/>
          <a:p>
            <a:fld id="{B54583D9-9C43-4646-9155-EA34DE63E8E3}" type="slidenum">
              <a:rPr lang="en-US" altLang="en-US" smtClean="0"/>
              <a:pPr/>
              <a:t>5</a:t>
            </a:fld>
            <a:endParaRPr lang="en-US" altLang="en-US" smtClean="0"/>
          </a:p>
        </p:txBody>
      </p:sp>
      <p:sp>
        <p:nvSpPr>
          <p:cNvPr id="5" name="Rectangle 2"/>
          <p:cNvSpPr txBox="1">
            <a:spLocks noChangeArrowheads="1"/>
          </p:cNvSpPr>
          <p:nvPr/>
        </p:nvSpPr>
        <p:spPr bwMode="auto">
          <a:xfrm>
            <a:off x="30480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1600" b="1" baseline="0">
                <a:solidFill>
                  <a:srgbClr val="3A5A78"/>
                </a:solidFill>
                <a:latin typeface="+mj-lt"/>
                <a:ea typeface="+mj-ea"/>
                <a:cs typeface="+mj-cs"/>
              </a:defRPr>
            </a:lvl1pPr>
            <a:lvl2pPr algn="l" rtl="0" eaLnBrk="0" fontAlgn="base" hangingPunct="0">
              <a:spcBef>
                <a:spcPct val="0"/>
              </a:spcBef>
              <a:spcAft>
                <a:spcPct val="0"/>
              </a:spcAft>
              <a:defRPr sz="1600" b="1">
                <a:solidFill>
                  <a:srgbClr val="3A5A78"/>
                </a:solidFill>
                <a:latin typeface="Arial" charset="0"/>
              </a:defRPr>
            </a:lvl2pPr>
            <a:lvl3pPr algn="l" rtl="0" eaLnBrk="0" fontAlgn="base" hangingPunct="0">
              <a:spcBef>
                <a:spcPct val="0"/>
              </a:spcBef>
              <a:spcAft>
                <a:spcPct val="0"/>
              </a:spcAft>
              <a:defRPr sz="1600" b="1">
                <a:solidFill>
                  <a:srgbClr val="3A5A78"/>
                </a:solidFill>
                <a:latin typeface="Arial" charset="0"/>
              </a:defRPr>
            </a:lvl3pPr>
            <a:lvl4pPr algn="l" rtl="0" eaLnBrk="0" fontAlgn="base" hangingPunct="0">
              <a:spcBef>
                <a:spcPct val="0"/>
              </a:spcBef>
              <a:spcAft>
                <a:spcPct val="0"/>
              </a:spcAft>
              <a:defRPr sz="1600" b="1">
                <a:solidFill>
                  <a:srgbClr val="3A5A78"/>
                </a:solidFill>
                <a:latin typeface="Arial" charset="0"/>
              </a:defRPr>
            </a:lvl4pPr>
            <a:lvl5pPr algn="l" rtl="0" eaLnBrk="0" fontAlgn="base" hangingPunct="0">
              <a:spcBef>
                <a:spcPct val="0"/>
              </a:spcBef>
              <a:spcAft>
                <a:spcPct val="0"/>
              </a:spcAft>
              <a:defRPr sz="1600" b="1">
                <a:solidFill>
                  <a:srgbClr val="3A5A78"/>
                </a:solidFill>
                <a:latin typeface="Arial" charset="0"/>
              </a:defRPr>
            </a:lvl5pPr>
            <a:lvl6pPr marL="457200" algn="l" rtl="0" fontAlgn="base">
              <a:spcBef>
                <a:spcPct val="0"/>
              </a:spcBef>
              <a:spcAft>
                <a:spcPct val="0"/>
              </a:spcAft>
              <a:defRPr sz="1600" b="1">
                <a:solidFill>
                  <a:srgbClr val="3A5A78"/>
                </a:solidFill>
                <a:latin typeface="Arial" charset="0"/>
              </a:defRPr>
            </a:lvl6pPr>
            <a:lvl7pPr marL="914400" algn="l" rtl="0" fontAlgn="base">
              <a:spcBef>
                <a:spcPct val="0"/>
              </a:spcBef>
              <a:spcAft>
                <a:spcPct val="0"/>
              </a:spcAft>
              <a:defRPr sz="1600" b="1">
                <a:solidFill>
                  <a:srgbClr val="3A5A78"/>
                </a:solidFill>
                <a:latin typeface="Arial" charset="0"/>
              </a:defRPr>
            </a:lvl7pPr>
            <a:lvl8pPr marL="1371600" algn="l" rtl="0" fontAlgn="base">
              <a:spcBef>
                <a:spcPct val="0"/>
              </a:spcBef>
              <a:spcAft>
                <a:spcPct val="0"/>
              </a:spcAft>
              <a:defRPr sz="1600" b="1">
                <a:solidFill>
                  <a:srgbClr val="3A5A78"/>
                </a:solidFill>
                <a:latin typeface="Arial" charset="0"/>
              </a:defRPr>
            </a:lvl8pPr>
            <a:lvl9pPr marL="1828800" algn="l" rtl="0" fontAlgn="base">
              <a:spcBef>
                <a:spcPct val="0"/>
              </a:spcBef>
              <a:spcAft>
                <a:spcPct val="0"/>
              </a:spcAft>
              <a:defRPr sz="1600" b="1">
                <a:solidFill>
                  <a:srgbClr val="3A5A78"/>
                </a:solidFill>
                <a:latin typeface="Arial" charset="0"/>
              </a:defRPr>
            </a:lvl9pPr>
          </a:lstStyle>
          <a:p>
            <a:r>
              <a:rPr lang="en-US" altLang="en-US" kern="0" dirty="0" smtClean="0"/>
              <a:t>Game Mechanics </a:t>
            </a:r>
            <a:r>
              <a:rPr lang="mr-IN" altLang="en-US" kern="0" dirty="0" smtClean="0"/>
              <a:t>–</a:t>
            </a:r>
            <a:r>
              <a:rPr lang="en-US" altLang="en-US" kern="0" dirty="0" smtClean="0"/>
              <a:t> Rewarding the User (“Player”)</a:t>
            </a:r>
          </a:p>
        </p:txBody>
      </p:sp>
      <p:sp>
        <p:nvSpPr>
          <p:cNvPr id="7" name="Rectangle 3"/>
          <p:cNvSpPr txBox="1">
            <a:spLocks noChangeArrowheads="1"/>
          </p:cNvSpPr>
          <p:nvPr/>
        </p:nvSpPr>
        <p:spPr bwMode="auto">
          <a:xfrm>
            <a:off x="274320" y="1371600"/>
            <a:ext cx="832104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har char="•"/>
              <a:defRPr>
                <a:solidFill>
                  <a:schemeClr val="tx1"/>
                </a:solidFill>
                <a:latin typeface="+mn-lt"/>
                <a:ea typeface="+mn-ea"/>
                <a:cs typeface="+mn-cs"/>
              </a:defRPr>
            </a:lvl1pPr>
            <a:lvl2pPr marL="747713"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1400" dirty="0" smtClean="0"/>
              <a:t>Consider the user of an online application a “player”</a:t>
            </a:r>
          </a:p>
          <a:p>
            <a:r>
              <a:rPr lang="en-US" sz="1400" dirty="0" smtClean="0"/>
              <a:t>You want to design the application with a gamification layer that could reward the “player” as they go through the application</a:t>
            </a:r>
          </a:p>
          <a:p>
            <a:r>
              <a:rPr lang="en-US" sz="1400" b="1" dirty="0" smtClean="0"/>
              <a:t>Examples of Game Mechanics:</a:t>
            </a:r>
          </a:p>
          <a:p>
            <a:pPr lvl="1"/>
            <a:r>
              <a:rPr lang="en-US" sz="1200" b="1" dirty="0"/>
              <a:t>Fast Feedback: Immediate feedback or response to actions</a:t>
            </a:r>
          </a:p>
          <a:p>
            <a:pPr lvl="2"/>
            <a:r>
              <a:rPr lang="en-US" sz="1200" dirty="0" smtClean="0"/>
              <a:t>“Encourage </a:t>
            </a:r>
            <a:r>
              <a:rPr lang="en-US" sz="1200" dirty="0"/>
              <a:t>users to continue or adjust their activities with onscreen notifications, text messages or emails. Congratulate a user for reaching a goal, encourage the next step to a milestone or promote a new reward</a:t>
            </a:r>
            <a:r>
              <a:rPr lang="en-US" sz="1200" dirty="0" smtClean="0"/>
              <a:t>.”</a:t>
            </a:r>
            <a:endParaRPr lang="en-US" sz="1200" dirty="0"/>
          </a:p>
          <a:p>
            <a:pPr lvl="1"/>
            <a:r>
              <a:rPr lang="en-US" sz="1200" b="1" dirty="0"/>
              <a:t>Goals: Short- and long-term goals to achieve</a:t>
            </a:r>
          </a:p>
          <a:p>
            <a:pPr lvl="2"/>
            <a:r>
              <a:rPr lang="en-US" sz="1200" dirty="0" smtClean="0"/>
              <a:t>“Missions </a:t>
            </a:r>
            <a:r>
              <a:rPr lang="en-US" sz="1200" dirty="0"/>
              <a:t>or challenges give users a purpose for interaction, and educate users about what is valued and possible within the experience</a:t>
            </a:r>
            <a:r>
              <a:rPr lang="en-US" sz="1200" dirty="0" smtClean="0"/>
              <a:t>.”</a:t>
            </a:r>
            <a:endParaRPr lang="en-US" sz="1200" dirty="0"/>
          </a:p>
          <a:p>
            <a:pPr lvl="1"/>
            <a:r>
              <a:rPr lang="en-US" sz="1200" b="1" dirty="0"/>
              <a:t>Badges: Evidence of accomplishments</a:t>
            </a:r>
          </a:p>
          <a:p>
            <a:pPr lvl="2"/>
            <a:r>
              <a:rPr lang="en-US" sz="1200" dirty="0" smtClean="0"/>
              <a:t>“An </a:t>
            </a:r>
            <a:r>
              <a:rPr lang="en-US" sz="1200" dirty="0"/>
              <a:t>indicator of accomplishment or mastery of a skill is especially meaningful within a community that understands its value. Often used to identify skills and expertise within a group</a:t>
            </a:r>
            <a:r>
              <a:rPr lang="en-US" sz="1200" dirty="0" smtClean="0"/>
              <a:t>.”</a:t>
            </a:r>
            <a:endParaRPr lang="en-US" sz="1200" dirty="0"/>
          </a:p>
          <a:p>
            <a:pPr lvl="1"/>
            <a:r>
              <a:rPr lang="en-US" sz="1200" b="1" dirty="0"/>
              <a:t>Competition: How I’m doing compared to others</a:t>
            </a:r>
          </a:p>
          <a:p>
            <a:pPr lvl="2"/>
            <a:r>
              <a:rPr lang="en-US" sz="1200" dirty="0" smtClean="0"/>
              <a:t>“Raise </a:t>
            </a:r>
            <a:r>
              <a:rPr lang="en-US" sz="1200" dirty="0"/>
              <a:t>the stakes for accomplishing a goal by showing users how they compare to others, as individuals or in teams. Encourage competition with time-based, team and individualized leaderboards. Where do I rank? How can I overtake my closest competitor</a:t>
            </a:r>
            <a:r>
              <a:rPr lang="en-US" sz="1200" dirty="0" smtClean="0"/>
              <a:t>?”</a:t>
            </a:r>
            <a:endParaRPr lang="en-US" sz="1200" dirty="0"/>
          </a:p>
          <a:p>
            <a:pPr lvl="1"/>
            <a:r>
              <a:rPr lang="en-US" sz="1200" b="1" dirty="0"/>
              <a:t>Points: Tangible, measurable evidence of my accomplishments</a:t>
            </a:r>
          </a:p>
          <a:p>
            <a:pPr lvl="2"/>
            <a:r>
              <a:rPr lang="en-US" sz="1200" dirty="0" smtClean="0"/>
              <a:t>“Used </a:t>
            </a:r>
            <a:r>
              <a:rPr lang="en-US" sz="1200" dirty="0"/>
              <a:t>to keep score and establish status or accumulated to purchase virtual or real goods. Earn points through activities, sharing, contributing, or by creating something useful to others</a:t>
            </a:r>
            <a:r>
              <a:rPr lang="en-US" sz="1200" dirty="0" smtClean="0"/>
              <a:t>.”</a:t>
            </a:r>
          </a:p>
          <a:p>
            <a:pPr lvl="2"/>
            <a:endParaRPr lang="en-US" sz="1200" dirty="0"/>
          </a:p>
          <a:p>
            <a:pPr marL="0" indent="0" algn="r">
              <a:buNone/>
            </a:pPr>
            <a:r>
              <a:rPr lang="en-US" sz="800" dirty="0"/>
              <a:t>Source: https://</a:t>
            </a:r>
            <a:r>
              <a:rPr lang="en-US" sz="800" dirty="0" err="1"/>
              <a:t>www.bunchball.com</a:t>
            </a:r>
            <a:r>
              <a:rPr lang="en-US" sz="800" dirty="0"/>
              <a:t>/gamification/game-mechanics</a:t>
            </a:r>
          </a:p>
        </p:txBody>
      </p:sp>
    </p:spTree>
    <p:extLst>
      <p:ext uri="{BB962C8B-B14F-4D97-AF65-F5344CB8AC3E}">
        <p14:creationId xmlns:p14="http://schemas.microsoft.com/office/powerpoint/2010/main" val="1619175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noChangeArrowheads="1"/>
          </p:cNvSpPr>
          <p:nvPr>
            <p:ph type="ctrTitle"/>
          </p:nvPr>
        </p:nvSpPr>
        <p:spPr/>
        <p:txBody>
          <a:bodyPr/>
          <a:lstStyle/>
          <a:p>
            <a:pPr eaLnBrk="1" hangingPunct="1"/>
            <a:r>
              <a:rPr lang="en-US" altLang="en-US" dirty="0" smtClean="0"/>
              <a:t>GOOD LUCK!!!</a:t>
            </a:r>
            <a:br>
              <a:rPr lang="en-US" altLang="en-US" dirty="0" smtClean="0"/>
            </a:br>
            <a:r>
              <a:rPr lang="en-US" altLang="en-US" dirty="0"/>
              <a:t/>
            </a:r>
            <a:br>
              <a:rPr lang="en-US" altLang="en-US" dirty="0"/>
            </a:br>
            <a:r>
              <a:rPr lang="en-US" altLang="en-US" dirty="0" smtClean="0"/>
              <a:t>GO 4TH, AND CODE!</a:t>
            </a:r>
          </a:p>
        </p:txBody>
      </p:sp>
    </p:spTree>
    <p:extLst>
      <p:ext uri="{BB962C8B-B14F-4D97-AF65-F5344CB8AC3E}">
        <p14:creationId xmlns:p14="http://schemas.microsoft.com/office/powerpoint/2010/main" val="3189287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The Hartford Theme Colors">
      <a:dk1>
        <a:srgbClr val="242424"/>
      </a:dk1>
      <a:lt1>
        <a:srgbClr val="FFFFFF"/>
      </a:lt1>
      <a:dk2>
        <a:srgbClr val="3A5A78"/>
      </a:dk2>
      <a:lt2>
        <a:srgbClr val="B6D3E9"/>
      </a:lt2>
      <a:accent1>
        <a:srgbClr val="FFFFFF"/>
      </a:accent1>
      <a:accent2>
        <a:srgbClr val="B6D3E9"/>
      </a:accent2>
      <a:accent3>
        <a:srgbClr val="3A5A78"/>
      </a:accent3>
      <a:accent4>
        <a:srgbClr val="484848"/>
      </a:accent4>
      <a:accent5>
        <a:srgbClr val="CFE3F2"/>
      </a:accent5>
      <a:accent6>
        <a:srgbClr val="726E6E"/>
      </a:accent6>
      <a:hlink>
        <a:srgbClr val="6E7C95"/>
      </a:hlink>
      <a:folHlink>
        <a:srgbClr val="84709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6D3E9"/>
        </a:accent1>
        <a:accent2>
          <a:srgbClr val="822B2F"/>
        </a:accent2>
        <a:accent3>
          <a:srgbClr val="FFFFFF"/>
        </a:accent3>
        <a:accent4>
          <a:srgbClr val="000000"/>
        </a:accent4>
        <a:accent5>
          <a:srgbClr val="D7E6F2"/>
        </a:accent5>
        <a:accent6>
          <a:srgbClr val="75262A"/>
        </a:accent6>
        <a:hlink>
          <a:srgbClr val="3A5A78"/>
        </a:hlink>
        <a:folHlink>
          <a:srgbClr val="4848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94878D4AC6B42AE961535AE294E1A" ma:contentTypeVersion="3" ma:contentTypeDescription="Create a new document." ma:contentTypeScope="" ma:versionID="3cf48adff6bf995d2412dc17eda949ff">
  <xsd:schema xmlns:xsd="http://www.w3.org/2001/XMLSchema" xmlns:xs="http://www.w3.org/2001/XMLSchema" xmlns:p="http://schemas.microsoft.com/office/2006/metadata/properties" xmlns:ns1="http://schemas.microsoft.com/sharepoint/v3" xmlns:ns2="9bb93603-0383-4dc3-94c0-d838e010d382" xmlns:ns3="e41776cb-f1e4-4db6-9f53-c61fb189f18a" targetNamespace="http://schemas.microsoft.com/office/2006/metadata/properties" ma:root="true" ma:fieldsID="8514c56c8a1f6390237e3354e4e76ccb" ns1:_="" ns2:_="" ns3:_="">
    <xsd:import namespace="http://schemas.microsoft.com/sharepoint/v3"/>
    <xsd:import namespace="9bb93603-0383-4dc3-94c0-d838e010d382"/>
    <xsd:import namespace="e41776cb-f1e4-4db6-9f53-c61fb189f18a"/>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element ref="ns3:ParentListItem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b93603-0383-4dc3-94c0-d838e010d382"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41776cb-f1e4-4db6-9f53-c61fb189f18a" elementFormDefault="qualified">
    <xsd:import namespace="http://schemas.microsoft.com/office/2006/documentManagement/types"/>
    <xsd:import namespace="http://schemas.microsoft.com/office/infopath/2007/PartnerControls"/>
    <xsd:element name="ParentListItemID" ma:index="13" nillable="true" ma:displayName="ParentListItemID" ma:hidden="true" ma:internalName="ParentListItemID"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
</file>

<file path=customXml/item5.xml>
</file>

<file path=customXml/item6.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9bb93603-0383-4dc3-94c0-d838e010d382">D657ZVAK56N3-157-353</_dlc_DocId>
    <_dlc_DocIdUrl xmlns="9bb93603-0383-4dc3-94c0-d838e010d382">
      <Url>http://iconnect.thehartford.com/WorkTools/Organization/Brand/_layouts/15/DocIdRedir.aspx?ID=D657ZVAK56N3-157-353</Url>
      <Description>D657ZVAK56N3-157-353</Description>
    </_dlc_DocIdUrl>
    <ParentListItemID xmlns="e41776cb-f1e4-4db6-9f53-c61fb189f18a" xsi:nil="true"/>
  </documentManagement>
</p:properties>
</file>

<file path=customXml/itemProps1.xml><?xml version="1.0" encoding="utf-8"?>
<ds:datastoreItem xmlns:ds="http://schemas.openxmlformats.org/officeDocument/2006/customXml" ds:itemID="{3698712F-0B6E-4466-AB38-22B2D1EAE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b93603-0383-4dc3-94c0-d838e010d382"/>
    <ds:schemaRef ds:uri="e41776cb-f1e4-4db6-9f53-c61fb189f1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CA0FA5-90E5-4B09-A3C7-B9B6E0A9D86F}">
  <ds:schemaRefs>
    <ds:schemaRef ds:uri="http://schemas.microsoft.com/sharepoint/events"/>
  </ds:schemaRefs>
</ds:datastoreItem>
</file>

<file path=customXml/itemProps3.xml><?xml version="1.0" encoding="utf-8"?>
<ds:datastoreItem xmlns:ds="http://schemas.openxmlformats.org/officeDocument/2006/customXml" ds:itemID="{A5DAB40E-92AA-4F2E-B9DA-35FEBE368420}">
  <ds:schemaRefs>
    <ds:schemaRef ds:uri="http://schemas.microsoft.com/sharepoint/v3/contenttype/forms"/>
  </ds:schemaRefs>
</ds:datastoreItem>
</file>

<file path=customXml/itemProps4.xml><?xml version="1.0" encoding="utf-8"?>
<ds:datastoreItem xmlns:ds="http://schemas.openxmlformats.org/officeDocument/2006/customXml" ds:itemID="{F905404C-7BFA-4095-A5EC-786F302FE4AB}">
  <ds:schemaRefs>
    <ds:schemaRef ds:uri="http://www.w3.org/2001/XMLSchema"/>
    <ds:schemaRef ds:uri="http://www.boldonjames.com/2008/01/sie/internal/label"/>
  </ds:schemaRefs>
</ds:datastoreItem>
</file>

<file path=customXml/itemProps5.xml><?xml version="1.0" encoding="utf-8"?>
<ds:datastoreItem xmlns:ds="http://schemas.openxmlformats.org/officeDocument/2006/customXml" ds:itemID="{7EB5985C-71CA-4581-A642-D1EB562F259A}">
  <ds:schemaRefs>
    <ds:schemaRef ds:uri="http://www.w3.org/2001/XMLSchema"/>
    <ds:schemaRef ds:uri="http://www.boldonjames.com/2016/02/Classifier/internal/wrappedLabelHistory"/>
  </ds:schemaRefs>
</ds:datastoreItem>
</file>

<file path=customXml/itemProps6.xml><?xml version="1.0" encoding="utf-8"?>
<ds:datastoreItem xmlns:ds="http://schemas.openxmlformats.org/officeDocument/2006/customXml" ds:itemID="{91CAAC60-F163-4857-A62E-D8F1E485AC89}">
  <ds:schemaRefs>
    <ds:schemaRef ds:uri="http://schemas.microsoft.com/office/2006/documentManagement/types"/>
    <ds:schemaRef ds:uri="9bb93603-0383-4dc3-94c0-d838e010d382"/>
    <ds:schemaRef ds:uri="http://www.w3.org/XML/1998/namespace"/>
    <ds:schemaRef ds:uri="http://purl.org/dc/terms/"/>
    <ds:schemaRef ds:uri="e41776cb-f1e4-4db6-9f53-c61fb189f18a"/>
    <ds:schemaRef ds:uri="http://purl.org/dc/elements/1.1/"/>
    <ds:schemaRef ds:uri="http://schemas.microsoft.com/sharepoint/v3"/>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3562</TotalTime>
  <Words>536</Words>
  <Application>Microsoft Macintosh PowerPoint</Application>
  <PresentationFormat>On-screen Show (4:3)</PresentationFormat>
  <Paragraphs>82</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CODEATHON 2018</vt:lpstr>
      <vt:lpstr>THE CHALLENGE!</vt:lpstr>
      <vt:lpstr>The Tech Challenge – GAMIFICATION!</vt:lpstr>
      <vt:lpstr>PowerPoint Presentation</vt:lpstr>
      <vt:lpstr>PowerPoint Presentation</vt:lpstr>
      <vt:lpstr>GOOD LUCK!!!  GO 4TH, AND CODE!</vt:lpstr>
    </vt:vector>
  </TitlesOfParts>
  <Company>The Hartford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wc80951</dc:creator>
  <cp:keywords>#C0nf1d3nti@l# #H1d3-F00t3r#</cp:keywords>
  <cp:lastModifiedBy>Derek McKinney</cp:lastModifiedBy>
  <cp:revision>195</cp:revision>
  <cp:lastPrinted>2015-01-12T16:54:20Z</cp:lastPrinted>
  <dcterms:created xsi:type="dcterms:W3CDTF">2014-06-18T16:10:36Z</dcterms:created>
  <dcterms:modified xsi:type="dcterms:W3CDTF">2018-05-31T03:05:20Z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0x01010067494878D4AC6B42AE961535AE294E1A</vt:lpwstr>
  </property>
  <property fmtid="{D5CDD505-2E9C-101B-9397-08002B2CF9AE}" pid="3" name="PublishingExpirationDate">
    <vt:lpwstr/>
  </property>
  <property fmtid="{D5CDD505-2E9C-101B-9397-08002B2CF9AE}" pid="4" name="PublishingStartDate">
    <vt:lpwstr/>
  </property>
  <property fmtid="{D5CDD505-2E9C-101B-9397-08002B2CF9AE}" pid="5" name="_dlc_DocIdItemGuid">
    <vt:lpwstr>60a33e02-01ee-4144-b179-6c416bee558b</vt:lpwstr>
  </property>
  <property fmtid="{D5CDD505-2E9C-101B-9397-08002B2CF9AE}" pid="6" name="docIndexRef">
    <vt:lpwstr>2259a209-43f5-49d3-b08f-c2b92359c6ef</vt:lpwstr>
  </property>
  <property fmtid="{D5CDD505-2E9C-101B-9397-08002B2CF9AE}" pid="7" name="bjSaver">
    <vt:lpwstr>5meRQK04Fn6hj/QuHNQ0CErpwtDgVgdi</vt:lpwstr>
  </property>
  <property fmtid="{D5CDD505-2E9C-101B-9397-08002B2CF9AE}" pid="8"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9" name="bjDocumentLabelXML-0">
    <vt:lpwstr>ames.com/2008/01/sie/internal/label"&gt;&lt;element uid="8dd2a31d-a9f5-4c3b-9dfe-89695618346f" value="" /&gt;&lt;element uid="id_classification_confidential" value="" /&gt;&lt;/sisl&gt;</vt:lpwstr>
  </property>
  <property fmtid="{D5CDD505-2E9C-101B-9397-08002B2CF9AE}" pid="10" name="bjDocumentSecurityLabel">
    <vt:lpwstr>Company Confidential ‏   ​  </vt:lpwstr>
  </property>
  <property fmtid="{D5CDD505-2E9C-101B-9397-08002B2CF9AE}" pid="11" name="bjLabelHistoryID">
    <vt:lpwstr>{7EB5985C-71CA-4581-A642-D1EB562F259A}</vt:lpwstr>
  </property>
</Properties>
</file>