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61" r:id="rId3"/>
    <p:sldId id="307" r:id="rId4"/>
    <p:sldId id="306" r:id="rId5"/>
    <p:sldId id="270" r:id="rId6"/>
    <p:sldId id="260" r:id="rId7"/>
    <p:sldId id="262" r:id="rId8"/>
    <p:sldId id="263" r:id="rId9"/>
    <p:sldId id="264" r:id="rId10"/>
    <p:sldId id="267" r:id="rId11"/>
    <p:sldId id="304" r:id="rId12"/>
    <p:sldId id="305" r:id="rId13"/>
    <p:sldId id="271" r:id="rId14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6"/>
      <p:bold r:id="rId17"/>
      <p:italic r:id="rId18"/>
      <p:boldItalic r:id="rId19"/>
    </p:embeddedFont>
    <p:embeddedFont>
      <p:font typeface="Barlow Semi Condensed Medium" panose="00000606000000000000" pitchFamily="2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Fjalla One" panose="02010600030101010101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1B9"/>
    <a:srgbClr val="77C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A2EE53-44F0-465E-B7D3-CAACC3A38C35}">
  <a:tblStyle styleId="{95A2EE53-44F0-465E-B7D3-CAACC3A38C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448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350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87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72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60" r:id="rId6"/>
    <p:sldLayoutId id="2147483661" r:id="rId7"/>
    <p:sldLayoutId id="2147483670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-274729" y="912655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097789" y="1584871"/>
            <a:ext cx="4013886" cy="29547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5000" dirty="0"/>
            </a:br>
            <a:r>
              <a:rPr lang="en-US" sz="5000" dirty="0"/>
              <a:t>Reformulating Lisbon parishes</a:t>
            </a:r>
            <a:br>
              <a:rPr lang="en-US" sz="5000" dirty="0"/>
            </a:br>
            <a:endParaRPr lang="en-US"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3908080-85E8-4DB5-B7C0-1AA35FF48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728" y="670060"/>
            <a:ext cx="4084544" cy="399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E966BD3-CEB2-46D0-B4DD-6CA22BF2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19" y="524640"/>
            <a:ext cx="4118162" cy="409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6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CD209A1-C69B-4581-8108-B146B2DD8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1295400"/>
            <a:ext cx="36385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7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619750" y="1551851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END!</a:t>
            </a:r>
            <a:endParaRPr sz="10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EDF2FF-AEB4-49A7-84F8-4E5BECCA8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13" y="428833"/>
            <a:ext cx="4097246" cy="275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D8A205-87B0-4517-A3A9-67F8B841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06" y="3272488"/>
            <a:ext cx="4492624" cy="137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2A4680-1C95-43EA-86FD-4EA8AB6A1C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42" y="769675"/>
            <a:ext cx="6050915" cy="38461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379B78-DE2F-4970-8E6F-2BCBE5131DC2}"/>
              </a:ext>
            </a:extLst>
          </p:cNvPr>
          <p:cNvSpPr txBox="1"/>
          <p:nvPr/>
        </p:nvSpPr>
        <p:spPr>
          <a:xfrm>
            <a:off x="1889311" y="278033"/>
            <a:ext cx="4572000" cy="324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Conceptual model</a:t>
            </a:r>
            <a:endParaRPr lang="en-GB" sz="12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7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C39E6D0-07FB-4E56-BF35-1364FF688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49" y="1270522"/>
            <a:ext cx="7090522" cy="26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22FBD3-FE69-42DC-B196-B2E049ED6505}"/>
              </a:ext>
            </a:extLst>
          </p:cNvPr>
          <p:cNvSpPr txBox="1"/>
          <p:nvPr/>
        </p:nvSpPr>
        <p:spPr>
          <a:xfrm>
            <a:off x="2286000" y="39378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  <a:latin typeface="-apple-system"/>
              </a:rPr>
              <a:t>According to the Pareto principle, 20% of the number of principal components was used for the next step and PCA variables were established</a:t>
            </a:r>
          </a:p>
        </p:txBody>
      </p:sp>
    </p:spTree>
    <p:extLst>
      <p:ext uri="{BB962C8B-B14F-4D97-AF65-F5344CB8AC3E}">
        <p14:creationId xmlns:p14="http://schemas.microsoft.com/office/powerpoint/2010/main" val="420210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292D33B-D6B8-4D1E-B102-97C0CB9CE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194267"/>
            <a:ext cx="5715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3B394DA3-D5E0-4FA2-A56B-D2DC8F0BDE50}"/>
              </a:ext>
            </a:extLst>
          </p:cNvPr>
          <p:cNvSpPr txBox="1"/>
          <p:nvPr/>
        </p:nvSpPr>
        <p:spPr>
          <a:xfrm>
            <a:off x="2286000" y="46261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  <a:latin typeface="-apple-system"/>
              </a:rPr>
              <a:t>Selection of the number of clusters according to the elbow rule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05ABD79-20A0-4319-8F27-ECA865F3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01" y="631869"/>
            <a:ext cx="4185397" cy="409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4565E7B-585E-4955-B5DE-41CE57670144}"/>
              </a:ext>
            </a:extLst>
          </p:cNvPr>
          <p:cNvSpPr txBox="1"/>
          <p:nvPr/>
        </p:nvSpPr>
        <p:spPr>
          <a:xfrm>
            <a:off x="2481792" y="271262"/>
            <a:ext cx="4578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  <a:latin typeface="-apple-system"/>
              </a:rPr>
              <a:t>Generate clustering labels with four different spatial weights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22ADD59-5A9A-49E5-ACDD-236989AE2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33499"/>
              </p:ext>
            </p:extLst>
          </p:nvPr>
        </p:nvGraphicFramePr>
        <p:xfrm>
          <a:off x="2119187" y="3134810"/>
          <a:ext cx="4905625" cy="1615838"/>
        </p:xfrm>
        <a:graphic>
          <a:graphicData uri="http://schemas.openxmlformats.org/drawingml/2006/table">
            <a:tbl>
              <a:tblPr/>
              <a:tblGrid>
                <a:gridCol w="981125">
                  <a:extLst>
                    <a:ext uri="{9D8B030D-6E8A-4147-A177-3AD203B41FA5}">
                      <a16:colId xmlns:a16="http://schemas.microsoft.com/office/drawing/2014/main" val="2108037180"/>
                    </a:ext>
                  </a:extLst>
                </a:gridCol>
                <a:gridCol w="981125">
                  <a:extLst>
                    <a:ext uri="{9D8B030D-6E8A-4147-A177-3AD203B41FA5}">
                      <a16:colId xmlns:a16="http://schemas.microsoft.com/office/drawing/2014/main" val="3496184108"/>
                    </a:ext>
                  </a:extLst>
                </a:gridCol>
                <a:gridCol w="981125">
                  <a:extLst>
                    <a:ext uri="{9D8B030D-6E8A-4147-A177-3AD203B41FA5}">
                      <a16:colId xmlns:a16="http://schemas.microsoft.com/office/drawing/2014/main" val="1979316953"/>
                    </a:ext>
                  </a:extLst>
                </a:gridCol>
                <a:gridCol w="981125">
                  <a:extLst>
                    <a:ext uri="{9D8B030D-6E8A-4147-A177-3AD203B41FA5}">
                      <a16:colId xmlns:a16="http://schemas.microsoft.com/office/drawing/2014/main" val="2724699026"/>
                    </a:ext>
                  </a:extLst>
                </a:gridCol>
                <a:gridCol w="981125">
                  <a:extLst>
                    <a:ext uri="{9D8B030D-6E8A-4147-A177-3AD203B41FA5}">
                      <a16:colId xmlns:a16="http://schemas.microsoft.com/office/drawing/2014/main" val="2494924689"/>
                    </a:ext>
                  </a:extLst>
                </a:gridCol>
              </a:tblGrid>
              <a:tr h="396638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GB" sz="10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wardwq</a:t>
                      </a:r>
                      <a:endParaRPr lang="en-GB" sz="10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wardwknn</a:t>
                      </a:r>
                      <a:endParaRPr lang="en-GB" sz="10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wardwblock</a:t>
                      </a:r>
                      <a:endParaRPr lang="en-GB" sz="10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0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wardwunit</a:t>
                      </a:r>
                      <a:endParaRPr lang="en-GB" sz="10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1939914"/>
                  </a:ext>
                </a:extLst>
              </a:tr>
              <a:tr h="23331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480933"/>
                  </a:ext>
                </a:extLst>
              </a:tr>
              <a:tr h="23331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440178"/>
                  </a:ext>
                </a:extLst>
              </a:tr>
              <a:tr h="23331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18248"/>
                  </a:ext>
                </a:extLst>
              </a:tr>
              <a:tr h="23331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40097"/>
                  </a:ext>
                </a:extLst>
              </a:tr>
              <a:tr h="233317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573666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D486407B-2836-41FA-AD5D-A0483F65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393" y="909448"/>
            <a:ext cx="5551520" cy="19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#Queen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w_q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contiguity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Queen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from_dataframe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df_pca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pca_feat_names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['geometry']])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#KNN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w_k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from_dataframe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df_pca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pca_feat_names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['geometry']],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4)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#Block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w_b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block_weights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df_pca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['FR11']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#Unit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w_u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set_operations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w_union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w_b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w_q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33DA2FC-ADE3-42A8-B37C-87946A20C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65" y="325485"/>
            <a:ext cx="4602069" cy="449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8AE33E-BE36-4E7D-B472-287FB8F74CF3}"/>
              </a:ext>
            </a:extLst>
          </p:cNvPr>
          <p:cNvSpPr txBox="1"/>
          <p:nvPr/>
        </p:nvSpPr>
        <p:spPr>
          <a:xfrm>
            <a:off x="2286000" y="21239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r>
              <a:rPr lang="en-GB" b="0" i="0" dirty="0">
                <a:effectLst/>
                <a:latin typeface="-apple-system"/>
              </a:rPr>
              <a:t>Calculate IPQ score for different number of KNN </a:t>
            </a:r>
            <a:r>
              <a:rPr lang="en-GB" b="0" i="0" dirty="0" err="1">
                <a:effectLst/>
                <a:latin typeface="-apple-system"/>
              </a:rPr>
              <a:t>neighbors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EAA0C6-C429-4053-AE21-F920AF4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871" y="1327073"/>
            <a:ext cx="4635593" cy="320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197</Words>
  <Application>Microsoft Office PowerPoint</Application>
  <PresentationFormat>全屏显示(16:9)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Barlow Semi Condensed</vt:lpstr>
      <vt:lpstr>Calibri</vt:lpstr>
      <vt:lpstr>Barlow Semi Condensed Medium</vt:lpstr>
      <vt:lpstr>Arial Unicode MS</vt:lpstr>
      <vt:lpstr>Fjalla One</vt:lpstr>
      <vt:lpstr>-apple-system</vt:lpstr>
      <vt:lpstr>Arial</vt:lpstr>
      <vt:lpstr>Times New Roman</vt:lpstr>
      <vt:lpstr>Technology Consulting by Slidesgo</vt:lpstr>
      <vt:lpstr> Reformulating Lisbon parishes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Reformulating Lisbon parishes</dc:title>
  <dc:creator>DESMOND</dc:creator>
  <cp:lastModifiedBy>Liu Desmond</cp:lastModifiedBy>
  <cp:revision>7</cp:revision>
  <dcterms:modified xsi:type="dcterms:W3CDTF">2023-02-02T16:51:11Z</dcterms:modified>
</cp:coreProperties>
</file>