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256" r:id="rId2"/>
    <p:sldId id="257" r:id="rId3"/>
    <p:sldId id="260" r:id="rId4"/>
    <p:sldId id="261" r:id="rId5"/>
    <p:sldId id="262" r:id="rId6"/>
    <p:sldId id="263" r:id="rId7"/>
    <p:sldId id="264" r:id="rId8"/>
    <p:sldId id="267" r:id="rId9"/>
    <p:sldId id="304" r:id="rId10"/>
    <p:sldId id="305" r:id="rId11"/>
    <p:sldId id="270" r:id="rId12"/>
    <p:sldId id="271" r:id="rId13"/>
  </p:sldIdLst>
  <p:sldSz cx="9144000" cy="5143500" type="screen16x9"/>
  <p:notesSz cx="6858000" cy="9144000"/>
  <p:embeddedFontLst>
    <p:embeddedFont>
      <p:font typeface="Barlow Semi Condensed" panose="00000506000000000000" pitchFamily="2" charset="0"/>
      <p:regular r:id="rId15"/>
      <p:bold r:id="rId16"/>
      <p:italic r:id="rId17"/>
      <p:boldItalic r:id="rId18"/>
    </p:embeddedFont>
    <p:embeddedFont>
      <p:font typeface="Barlow Semi Condensed Medium" panose="00000606000000000000" pitchFamily="2"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
      <p:font typeface="Fjalla One" panose="020B0604020202020204" charset="0"/>
      <p:regular r:id="rId29"/>
    </p:embeddedFont>
    <p:embeddedFont>
      <p:font typeface="Roboto Condensed Light" panose="02000000000000000000" pitchFamily="2"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91B9"/>
    <a:srgbClr val="77C6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A2EE53-44F0-465E-B7D3-CAACC3A38C35}">
  <a:tblStyle styleId="{95A2EE53-44F0-465E-B7D3-CAACC3A38C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86fa6133bc_4_21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86fa6133bc_4_21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8350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8714a43093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86fa6133bc_4_21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86fa6133bc_4_21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86fa6133bc_4_21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86fa6133bc_4_21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8448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8" r:id="rId5"/>
    <p:sldLayoutId id="2147483660" r:id="rId6"/>
    <p:sldLayoutId id="2147483661" r:id="rId7"/>
    <p:sldLayoutId id="2147483669" r:id="rId8"/>
    <p:sldLayoutId id="2147483670" r:id="rId9"/>
    <p:sldLayoutId id="2147483673" r:id="rId10"/>
    <p:sldLayoutId id="2147483674" r:id="rId11"/>
    <p:sldLayoutId id="2147483675" r:id="rId12"/>
    <p:sldLayoutId id="2147483676" r:id="rId13"/>
    <p:sldLayoutId id="214748367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sergerey.org/"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hyperlink" Target="http://www.ljwolf.org/" TargetMode="External"/><Relationship Id="rId4" Type="http://schemas.openxmlformats.org/officeDocument/2006/relationships/hyperlink" Target="https://darribas.or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274729" y="912655"/>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097789" y="1584871"/>
            <a:ext cx="4013886" cy="2954724"/>
          </a:xfrm>
          <a:prstGeom prst="rect">
            <a:avLst/>
          </a:prstGeom>
        </p:spPr>
        <p:txBody>
          <a:bodyPr spcFirstLastPara="1" wrap="square" lIns="91425" tIns="91425" rIns="91425" bIns="91425" anchor="b" anchorCtr="0">
            <a:noAutofit/>
          </a:bodyPr>
          <a:lstStyle/>
          <a:p>
            <a:br>
              <a:rPr lang="en-US" sz="5000" dirty="0"/>
            </a:br>
            <a:r>
              <a:rPr lang="en-US" sz="5000" dirty="0"/>
              <a:t>Reformulating Lisbon parishes</a:t>
            </a:r>
            <a:br>
              <a:rPr lang="en-US" sz="5000" dirty="0"/>
            </a:br>
            <a:endParaRPr lang="en-US" sz="5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0"/>
        <p:cNvGrpSpPr/>
        <p:nvPr/>
      </p:nvGrpSpPr>
      <p:grpSpPr>
        <a:xfrm>
          <a:off x="0" y="0"/>
          <a:ext cx="0" cy="0"/>
          <a:chOff x="0" y="0"/>
          <a:chExt cx="0" cy="0"/>
        </a:xfrm>
      </p:grpSpPr>
      <p:sp>
        <p:nvSpPr>
          <p:cNvPr id="2342" name="Google Shape;2342;p4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p>
            <a:pPr>
              <a:lnSpc>
                <a:spcPct val="107000"/>
              </a:lnSpc>
              <a:spcAft>
                <a:spcPts val="800"/>
              </a:spcAft>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Summary of the guidance document</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2614" name="Google Shape;2614;p46"/>
          <p:cNvSpPr txBox="1"/>
          <p:nvPr/>
        </p:nvSpPr>
        <p:spPr>
          <a:xfrm>
            <a:off x="1236052" y="1033348"/>
            <a:ext cx="6671893" cy="347400"/>
          </a:xfrm>
          <a:prstGeom prst="rect">
            <a:avLst/>
          </a:prstGeom>
          <a:noFill/>
          <a:ln>
            <a:noFill/>
          </a:ln>
        </p:spPr>
        <p:txBody>
          <a:bodyPr spcFirstLastPara="1" wrap="square" lIns="91425" tIns="91425" rIns="91425" bIns="91425" anchor="t" anchorCtr="0">
            <a:noAutofit/>
          </a:bodyPr>
          <a:lstStyle/>
          <a:p>
            <a:pPr algn="ctr"/>
            <a:r>
              <a:rPr lang="en-US" b="1" u="sng" dirty="0">
                <a:solidFill>
                  <a:srgbClr val="77C6FC"/>
                </a:solidFill>
                <a:latin typeface="Times New Roman" panose="02020603050405020304" pitchFamily="18" charset="0"/>
                <a:cs typeface="Times New Roman" panose="02020603050405020304" pitchFamily="18" charset="0"/>
              </a:rPr>
              <a:t>Chao Wu</a:t>
            </a:r>
            <a:r>
              <a:rPr lang="en-US" b="1" dirty="0">
                <a:solidFill>
                  <a:schemeClr val="tx1"/>
                </a:solidFill>
                <a:latin typeface="Times New Roman" panose="02020603050405020304" pitchFamily="18" charset="0"/>
                <a:cs typeface="Times New Roman" panose="02020603050405020304" pitchFamily="18" charset="0"/>
              </a:rPr>
              <a:t>, </a:t>
            </a:r>
            <a:r>
              <a:rPr lang="en-US" b="1" u="sng" dirty="0">
                <a:solidFill>
                  <a:srgbClr val="77C6FC"/>
                </a:solidFill>
                <a:latin typeface="Times New Roman" panose="02020603050405020304" pitchFamily="18" charset="0"/>
                <a:cs typeface="Times New Roman" panose="02020603050405020304" pitchFamily="18" charset="0"/>
              </a:rPr>
              <a:t>Wei Hu</a:t>
            </a:r>
            <a:r>
              <a:rPr lang="en-US" b="1" dirty="0">
                <a:solidFill>
                  <a:schemeClr val="tx1"/>
                </a:solidFill>
                <a:latin typeface="Times New Roman" panose="02020603050405020304" pitchFamily="18" charset="0"/>
                <a:cs typeface="Times New Roman" panose="02020603050405020304" pitchFamily="18" charset="0"/>
              </a:rPr>
              <a:t>, </a:t>
            </a:r>
            <a:r>
              <a:rPr lang="en-US" b="1" u="sng" dirty="0" err="1">
                <a:solidFill>
                  <a:srgbClr val="77C6FC"/>
                </a:solidFill>
                <a:latin typeface="Times New Roman" panose="02020603050405020304" pitchFamily="18" charset="0"/>
                <a:cs typeface="Times New Roman" panose="02020603050405020304" pitchFamily="18" charset="0"/>
              </a:rPr>
              <a:t>Mengjie</a:t>
            </a:r>
            <a:r>
              <a:rPr lang="en-US" b="1" u="sng" dirty="0">
                <a:solidFill>
                  <a:srgbClr val="77C6FC"/>
                </a:solidFill>
                <a:latin typeface="Times New Roman" panose="02020603050405020304" pitchFamily="18" charset="0"/>
                <a:cs typeface="Times New Roman" panose="02020603050405020304" pitchFamily="18" charset="0"/>
              </a:rPr>
              <a:t> Zhou</a:t>
            </a:r>
            <a:r>
              <a:rPr lang="en-US" b="1" dirty="0">
                <a:solidFill>
                  <a:schemeClr val="tx1"/>
                </a:solidFill>
                <a:latin typeface="Times New Roman" panose="02020603050405020304" pitchFamily="18" charset="0"/>
                <a:cs typeface="Times New Roman" panose="02020603050405020304" pitchFamily="18" charset="0"/>
              </a:rPr>
              <a:t>, </a:t>
            </a:r>
            <a:r>
              <a:rPr lang="en-US" b="1" u="sng" dirty="0">
                <a:solidFill>
                  <a:srgbClr val="77C6FC"/>
                </a:solidFill>
                <a:latin typeface="Times New Roman" panose="02020603050405020304" pitchFamily="18" charset="0"/>
                <a:cs typeface="Times New Roman" panose="02020603050405020304" pitchFamily="18" charset="0"/>
              </a:rPr>
              <a:t>Sheng Li </a:t>
            </a:r>
            <a:r>
              <a:rPr lang="en-US" b="1" dirty="0">
                <a:solidFill>
                  <a:schemeClr val="tx1"/>
                </a:solidFill>
                <a:latin typeface="Times New Roman" panose="02020603050405020304" pitchFamily="18" charset="0"/>
                <a:cs typeface="Times New Roman" panose="02020603050405020304" pitchFamily="18" charset="0"/>
              </a:rPr>
              <a:t>and</a:t>
            </a:r>
            <a:r>
              <a:rPr lang="en-US" b="1" u="sng" dirty="0">
                <a:solidFill>
                  <a:srgbClr val="77C6FC"/>
                </a:solidFill>
                <a:latin typeface="Times New Roman" panose="02020603050405020304" pitchFamily="18" charset="0"/>
                <a:cs typeface="Times New Roman" panose="02020603050405020304" pitchFamily="18" charset="0"/>
              </a:rPr>
              <a:t> Yan Jia</a:t>
            </a:r>
            <a:r>
              <a:rPr lang="en-US" dirty="0">
                <a:effectLst/>
                <a:latin typeface="Times New Roman" panose="02020603050405020304" pitchFamily="18" charset="0"/>
                <a:ea typeface="SimSun" panose="02010600030101010101" pitchFamily="2" charset="-122"/>
              </a:rPr>
              <a:t>, 15 April 2019.</a:t>
            </a:r>
            <a:r>
              <a:rPr lang="en-US" b="1" i="1" dirty="0">
                <a:effectLst/>
                <a:latin typeface="Times New Roman" panose="02020603050405020304" pitchFamily="18" charset="0"/>
                <a:ea typeface="SimSun" panose="02010600030101010101" pitchFamily="2" charset="-122"/>
              </a:rPr>
              <a:t> Data-driven regionalization for analyzing the spatiotemporal characteristics of air quality in China.</a:t>
            </a:r>
            <a:endParaRPr sz="1100" b="1" i="1" dirty="0">
              <a:solidFill>
                <a:schemeClr val="accent1"/>
              </a:solidFill>
              <a:latin typeface="Barlow Semi Condensed Medium"/>
              <a:ea typeface="Barlow Semi Condensed Medium"/>
              <a:cs typeface="Barlow Semi Condensed Medium"/>
              <a:sym typeface="Barlow Semi Condensed Medium"/>
            </a:endParaRPr>
          </a:p>
        </p:txBody>
      </p:sp>
      <p:sp>
        <p:nvSpPr>
          <p:cNvPr id="278" name="文本框 277">
            <a:extLst>
              <a:ext uri="{FF2B5EF4-FFF2-40B4-BE49-F238E27FC236}">
                <a16:creationId xmlns:a16="http://schemas.microsoft.com/office/drawing/2014/main" id="{5796FD90-500B-4539-B769-B8DC3A50AEBF}"/>
              </a:ext>
            </a:extLst>
          </p:cNvPr>
          <p:cNvSpPr txBox="1"/>
          <p:nvPr/>
        </p:nvSpPr>
        <p:spPr>
          <a:xfrm>
            <a:off x="1067963" y="1803066"/>
            <a:ext cx="7008069" cy="2651688"/>
          </a:xfrm>
          <a:prstGeom prst="rect">
            <a:avLst/>
          </a:prstGeom>
          <a:noFill/>
        </p:spPr>
        <p:txBody>
          <a:bodyPr wrap="square">
            <a:spAutoFit/>
          </a:bodyPr>
          <a:lstStyle/>
          <a:p>
            <a:pPr algn="just">
              <a:lnSpc>
                <a:spcPct val="107000"/>
              </a:lnSpc>
              <a:spcAft>
                <a:spcPts val="80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This paper focuses on the extraction of local principal components of air quality indicators based on the </a:t>
            </a:r>
            <a:r>
              <a:rPr lang="en-US" sz="1200" b="1" dirty="0">
                <a:solidFill>
                  <a:srgbClr val="77C6FC"/>
                </a:solidFill>
                <a:effectLst/>
                <a:latin typeface="Times New Roman" panose="02020603050405020304" pitchFamily="18" charset="0"/>
                <a:ea typeface="SimSun" panose="02010600030101010101" pitchFamily="2" charset="-122"/>
                <a:cs typeface="Times New Roman" panose="02020603050405020304" pitchFamily="18" charset="0"/>
              </a:rPr>
              <a:t>geographically weighted principal component analysis (GWPCA) method</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which is superior to PCA in accounting for spatial heterogeneity. A commonly used data-driven regionalization framework for studying air quality, identifying areas with similar air pollution behavior, and locating emission sources includes combining principal component analysis (PCA) with cluster analysis ( CA) methods in combination. However, traditional PCA does not consider spatial heterogeneity, which is a noteworthy problem in geographic studies. Then, based on the results of GWPCA, spatial cluster analysis (SCA) was used to identify areas with similar air pollution behavior. The results are all visualized, indicating that GWPCA has higher explanatory power than conventional PCA. Our revised framework for assessing air quality based on GWPCA and SCA can effectively guide environmentalists and geographers to assess and improve air quality from a spatial perspective. In addition, the visualization results can be used by urban planners and governments to monitor and manage air pollution. Finally, policy recommendations for mitigating air pollution through regional cooperation are suggested.</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28074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sp>
        <p:nvSpPr>
          <p:cNvPr id="2694" name="Google Shape;2694;p49"/>
          <p:cNvSpPr txBox="1">
            <a:spLocks noGrp="1"/>
          </p:cNvSpPr>
          <p:nvPr>
            <p:ph type="title"/>
          </p:nvPr>
        </p:nvSpPr>
        <p:spPr>
          <a:xfrm>
            <a:off x="1822482" y="166697"/>
            <a:ext cx="549690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800" b="1" dirty="0">
                <a:latin typeface="Times New Roman" panose="02020603050405020304" pitchFamily="18" charset="0"/>
                <a:ea typeface="SimSun" panose="02010600030101010101" pitchFamily="2" charset="-122"/>
              </a:rPr>
              <a:t>R</a:t>
            </a:r>
            <a:r>
              <a:rPr lang="en-US" sz="1800" b="1" dirty="0">
                <a:effectLst/>
                <a:latin typeface="Times New Roman" panose="02020603050405020304" pitchFamily="18" charset="0"/>
                <a:ea typeface="SimSun" panose="02010600030101010101" pitchFamily="2" charset="-122"/>
              </a:rPr>
              <a:t>esearch progress</a:t>
            </a:r>
            <a:endParaRPr dirty="0"/>
          </a:p>
        </p:txBody>
      </p:sp>
      <p:sp>
        <p:nvSpPr>
          <p:cNvPr id="2695" name="Google Shape;2695;p49"/>
          <p:cNvSpPr txBox="1"/>
          <p:nvPr/>
        </p:nvSpPr>
        <p:spPr>
          <a:xfrm>
            <a:off x="1005450" y="1143537"/>
            <a:ext cx="2219400" cy="1168859"/>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dirty="0">
                <a:effectLst/>
                <a:latin typeface="Calibri" panose="020F0502020204030204" pitchFamily="34" charset="0"/>
                <a:ea typeface="SimSun" panose="02010600030101010101" pitchFamily="2" charset="-122"/>
                <a:cs typeface="Times New Roman" panose="02020603050405020304" pitchFamily="18" charset="0"/>
              </a:rPr>
              <a:t>basic modeling and analysis of the regionalization of Lisbon based on the 2011 census data</a:t>
            </a:r>
            <a:endParaRPr sz="1200" dirty="0">
              <a:solidFill>
                <a:schemeClr val="dk2"/>
              </a:solidFill>
              <a:latin typeface="Barlow Semi Condensed"/>
              <a:ea typeface="Barlow Semi Condensed"/>
              <a:cs typeface="Barlow Semi Condensed"/>
              <a:sym typeface="Barlow Semi Condensed"/>
            </a:endParaRPr>
          </a:p>
        </p:txBody>
      </p:sp>
      <p:sp>
        <p:nvSpPr>
          <p:cNvPr id="2696" name="Google Shape;2696;p49"/>
          <p:cNvSpPr txBox="1"/>
          <p:nvPr/>
        </p:nvSpPr>
        <p:spPr>
          <a:xfrm>
            <a:off x="4280273" y="1498378"/>
            <a:ext cx="2219400" cy="57270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dirty="0">
                <a:solidFill>
                  <a:schemeClr val="dk2"/>
                </a:solidFill>
                <a:latin typeface="Barlow Semi Condensed"/>
                <a:ea typeface="Barlow Semi Condensed"/>
                <a:cs typeface="Barlow Semi Condensed"/>
                <a:sym typeface="Barlow Semi Condensed"/>
              </a:rPr>
              <a:t>Final data modeling optimization evaluation</a:t>
            </a:r>
            <a:endParaRPr dirty="0">
              <a:solidFill>
                <a:schemeClr val="dk2"/>
              </a:solidFill>
              <a:latin typeface="Barlow Semi Condensed"/>
              <a:ea typeface="Barlow Semi Condensed"/>
              <a:cs typeface="Barlow Semi Condensed"/>
              <a:sym typeface="Barlow Semi Condensed"/>
            </a:endParaRPr>
          </a:p>
        </p:txBody>
      </p:sp>
      <p:sp>
        <p:nvSpPr>
          <p:cNvPr id="2697" name="Google Shape;2697;p49"/>
          <p:cNvSpPr txBox="1"/>
          <p:nvPr/>
        </p:nvSpPr>
        <p:spPr>
          <a:xfrm>
            <a:off x="2641535" y="3624325"/>
            <a:ext cx="2219400" cy="63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200" dirty="0">
                <a:effectLst/>
                <a:latin typeface="Calibri" panose="020F0502020204030204" pitchFamily="34" charset="0"/>
                <a:ea typeface="SimSun" panose="02010600030101010101" pitchFamily="2" charset="-122"/>
                <a:cs typeface="Times New Roman" panose="02020603050405020304" pitchFamily="18" charset="0"/>
              </a:rPr>
              <a:t>Collate </a:t>
            </a:r>
            <a:r>
              <a:rPr lang="en-US" altLang="zh-CN" sz="1200" dirty="0">
                <a:latin typeface="Calibri" panose="020F0502020204030204" pitchFamily="34" charset="0"/>
                <a:ea typeface="SimSun" panose="02010600030101010101" pitchFamily="2" charset="-122"/>
                <a:cs typeface="Times New Roman" panose="02020603050405020304" pitchFamily="18" charset="0"/>
              </a:rPr>
              <a:t>and prepare </a:t>
            </a:r>
            <a:r>
              <a:rPr lang="en-US" sz="1200" dirty="0">
                <a:effectLst/>
                <a:latin typeface="Calibri" panose="020F0502020204030204" pitchFamily="34" charset="0"/>
                <a:ea typeface="SimSun" panose="02010600030101010101" pitchFamily="2" charset="-122"/>
                <a:cs typeface="Times New Roman" panose="02020603050405020304" pitchFamily="18" charset="0"/>
              </a:rPr>
              <a:t>more relevant </a:t>
            </a:r>
            <a:r>
              <a:rPr lang="en-US" dirty="0">
                <a:effectLst/>
                <a:latin typeface="Calibri" panose="020F0502020204030204" pitchFamily="34" charset="0"/>
                <a:ea typeface="SimSun" panose="02010600030101010101" pitchFamily="2" charset="-122"/>
                <a:cs typeface="Times New Roman" panose="02020603050405020304" pitchFamily="18" charset="0"/>
              </a:rPr>
              <a:t>geographic</a:t>
            </a:r>
            <a:r>
              <a:rPr lang="en-US" sz="1200" dirty="0">
                <a:effectLst/>
                <a:latin typeface="Calibri" panose="020F0502020204030204" pitchFamily="34" charset="0"/>
                <a:ea typeface="SimSun" panose="02010600030101010101" pitchFamily="2" charset="-122"/>
                <a:cs typeface="Times New Roman" panose="02020603050405020304" pitchFamily="18" charset="0"/>
              </a:rPr>
              <a:t> data</a:t>
            </a:r>
            <a:endParaRPr sz="1100" dirty="0">
              <a:solidFill>
                <a:schemeClr val="dk2"/>
              </a:solidFill>
              <a:latin typeface="Barlow Semi Condensed"/>
              <a:ea typeface="Barlow Semi Condensed"/>
              <a:cs typeface="Barlow Semi Condensed"/>
              <a:sym typeface="Barlow Semi Condensed"/>
            </a:endParaRPr>
          </a:p>
        </p:txBody>
      </p:sp>
      <p:sp>
        <p:nvSpPr>
          <p:cNvPr id="2698" name="Google Shape;2698;p49"/>
          <p:cNvSpPr txBox="1"/>
          <p:nvPr/>
        </p:nvSpPr>
        <p:spPr>
          <a:xfrm>
            <a:off x="5919150" y="3609329"/>
            <a:ext cx="2219400" cy="63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600" dirty="0">
                <a:solidFill>
                  <a:schemeClr val="dk2"/>
                </a:solidFill>
                <a:latin typeface="Barlow Semi Condensed"/>
                <a:ea typeface="Barlow Semi Condensed"/>
                <a:cs typeface="Barlow Semi Condensed"/>
                <a:sym typeface="Barlow Semi Condensed"/>
              </a:rPr>
              <a:t>Comparison with reality and theoretical analysis</a:t>
            </a:r>
            <a:endParaRPr sz="1600" dirty="0">
              <a:solidFill>
                <a:schemeClr val="dk2"/>
              </a:solidFill>
              <a:latin typeface="Barlow Semi Condensed"/>
              <a:ea typeface="Barlow Semi Condensed"/>
              <a:cs typeface="Barlow Semi Condensed"/>
              <a:sym typeface="Barlow Semi Condensed"/>
            </a:endParaRPr>
          </a:p>
        </p:txBody>
      </p:sp>
      <p:grpSp>
        <p:nvGrpSpPr>
          <p:cNvPr id="2699" name="Google Shape;2699;p49"/>
          <p:cNvGrpSpPr/>
          <p:nvPr/>
        </p:nvGrpSpPr>
        <p:grpSpPr>
          <a:xfrm>
            <a:off x="1620199" y="2106974"/>
            <a:ext cx="5900364" cy="1517351"/>
            <a:chOff x="1621724" y="2106974"/>
            <a:chExt cx="5900364" cy="1517351"/>
          </a:xfrm>
        </p:grpSpPr>
        <p:grpSp>
          <p:nvGrpSpPr>
            <p:cNvPr id="2700" name="Google Shape;2700;p49"/>
            <p:cNvGrpSpPr/>
            <p:nvPr/>
          </p:nvGrpSpPr>
          <p:grpSpPr>
            <a:xfrm>
              <a:off x="2604811" y="2884996"/>
              <a:ext cx="4021725" cy="538"/>
              <a:chOff x="3762462" y="2553002"/>
              <a:chExt cx="1121570" cy="150"/>
            </a:xfrm>
          </p:grpSpPr>
          <p:cxnSp>
            <p:nvCxnSpPr>
              <p:cNvPr id="2701" name="Google Shape;2701;p49"/>
              <p:cNvCxnSpPr/>
              <p:nvPr/>
            </p:nvCxnSpPr>
            <p:spPr>
              <a:xfrm>
                <a:off x="4195395" y="2553002"/>
                <a:ext cx="231600" cy="0"/>
              </a:xfrm>
              <a:prstGeom prst="straightConnector1">
                <a:avLst/>
              </a:prstGeom>
              <a:noFill/>
              <a:ln w="9525" cap="flat" cmpd="sng">
                <a:solidFill>
                  <a:srgbClr val="595959"/>
                </a:solidFill>
                <a:prstDash val="solid"/>
                <a:round/>
                <a:headEnd type="none" w="med" len="med"/>
                <a:tailEnd type="none" w="med" len="med"/>
              </a:ln>
            </p:spPr>
          </p:cxnSp>
          <p:cxnSp>
            <p:nvCxnSpPr>
              <p:cNvPr id="2702" name="Google Shape;2702;p49"/>
              <p:cNvCxnSpPr/>
              <p:nvPr/>
            </p:nvCxnSpPr>
            <p:spPr>
              <a:xfrm>
                <a:off x="4652432" y="2553002"/>
                <a:ext cx="231600" cy="0"/>
              </a:xfrm>
              <a:prstGeom prst="straightConnector1">
                <a:avLst/>
              </a:prstGeom>
              <a:noFill/>
              <a:ln w="9525" cap="flat" cmpd="sng">
                <a:solidFill>
                  <a:srgbClr val="595959"/>
                </a:solidFill>
                <a:prstDash val="solid"/>
                <a:round/>
                <a:headEnd type="none" w="med" len="med"/>
                <a:tailEnd type="none" w="med" len="med"/>
              </a:ln>
            </p:spPr>
          </p:cxnSp>
          <p:cxnSp>
            <p:nvCxnSpPr>
              <p:cNvPr id="2703" name="Google Shape;2703;p49"/>
              <p:cNvCxnSpPr>
                <a:stCxn id="2704" idx="6"/>
                <a:endCxn id="2705" idx="2"/>
              </p:cNvCxnSpPr>
              <p:nvPr/>
            </p:nvCxnSpPr>
            <p:spPr>
              <a:xfrm>
                <a:off x="3762462" y="2553152"/>
                <a:ext cx="183000" cy="0"/>
              </a:xfrm>
              <a:prstGeom prst="straightConnector1">
                <a:avLst/>
              </a:prstGeom>
              <a:noFill/>
              <a:ln w="9525" cap="flat" cmpd="sng">
                <a:solidFill>
                  <a:srgbClr val="595959"/>
                </a:solidFill>
                <a:prstDash val="solid"/>
                <a:round/>
                <a:headEnd type="none" w="med" len="med"/>
                <a:tailEnd type="none" w="med" len="med"/>
              </a:ln>
            </p:spPr>
          </p:cxnSp>
        </p:grpSp>
        <p:cxnSp>
          <p:nvCxnSpPr>
            <p:cNvPr id="2706" name="Google Shape;2706;p49"/>
            <p:cNvCxnSpPr/>
            <p:nvPr/>
          </p:nvCxnSpPr>
          <p:spPr>
            <a:xfrm>
              <a:off x="3752008" y="3186309"/>
              <a:ext cx="0" cy="358221"/>
            </a:xfrm>
            <a:prstGeom prst="straightConnector1">
              <a:avLst/>
            </a:prstGeom>
            <a:noFill/>
            <a:ln w="9525" cap="flat" cmpd="sng">
              <a:solidFill>
                <a:schemeClr val="dk2"/>
              </a:solidFill>
              <a:prstDash val="solid"/>
              <a:round/>
              <a:headEnd type="none" w="med" len="med"/>
              <a:tailEnd type="none" w="med" len="med"/>
            </a:ln>
          </p:spPr>
        </p:cxnSp>
        <p:grpSp>
          <p:nvGrpSpPr>
            <p:cNvPr id="2707" name="Google Shape;2707;p49"/>
            <p:cNvGrpSpPr/>
            <p:nvPr/>
          </p:nvGrpSpPr>
          <p:grpSpPr>
            <a:xfrm>
              <a:off x="3261117" y="2393765"/>
              <a:ext cx="983055" cy="983055"/>
              <a:chOff x="3347725" y="2480342"/>
              <a:chExt cx="810032" cy="810032"/>
            </a:xfrm>
          </p:grpSpPr>
          <p:sp>
            <p:nvSpPr>
              <p:cNvPr id="2705" name="Google Shape;2705;p49"/>
              <p:cNvSpPr/>
              <p:nvPr/>
            </p:nvSpPr>
            <p:spPr>
              <a:xfrm>
                <a:off x="3347725" y="2480342"/>
                <a:ext cx="810032" cy="810032"/>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9"/>
              <p:cNvSpPr/>
              <p:nvPr/>
            </p:nvSpPr>
            <p:spPr>
              <a:xfrm>
                <a:off x="3451091" y="2583719"/>
                <a:ext cx="603490" cy="60349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09" name="Google Shape;2709;p49"/>
            <p:cNvCxnSpPr>
              <a:stCxn id="2710" idx="0"/>
            </p:cNvCxnSpPr>
            <p:nvPr/>
          </p:nvCxnSpPr>
          <p:spPr>
            <a:xfrm rot="10800000">
              <a:off x="5391613" y="2122099"/>
              <a:ext cx="0" cy="396900"/>
            </a:xfrm>
            <a:prstGeom prst="straightConnector1">
              <a:avLst/>
            </a:prstGeom>
            <a:noFill/>
            <a:ln w="9525" cap="flat" cmpd="sng">
              <a:solidFill>
                <a:schemeClr val="dk2"/>
              </a:solidFill>
              <a:prstDash val="solid"/>
              <a:round/>
              <a:headEnd type="none" w="med" len="med"/>
              <a:tailEnd type="none" w="med" len="med"/>
            </a:ln>
          </p:spPr>
        </p:cxnSp>
        <p:grpSp>
          <p:nvGrpSpPr>
            <p:cNvPr id="2711" name="Google Shape;2711;p49"/>
            <p:cNvGrpSpPr/>
            <p:nvPr/>
          </p:nvGrpSpPr>
          <p:grpSpPr>
            <a:xfrm>
              <a:off x="4899976" y="2393376"/>
              <a:ext cx="983044" cy="983044"/>
              <a:chOff x="4987056" y="2480342"/>
              <a:chExt cx="808956" cy="808956"/>
            </a:xfrm>
          </p:grpSpPr>
          <p:sp>
            <p:nvSpPr>
              <p:cNvPr id="2712" name="Google Shape;2712;p49"/>
              <p:cNvSpPr/>
              <p:nvPr/>
            </p:nvSpPr>
            <p:spPr>
              <a:xfrm>
                <a:off x="4987056" y="2480342"/>
                <a:ext cx="808956" cy="808956"/>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9"/>
              <p:cNvSpPr/>
              <p:nvPr/>
            </p:nvSpPr>
            <p:spPr>
              <a:xfrm>
                <a:off x="5090423" y="2583719"/>
                <a:ext cx="602414" cy="602414"/>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13" name="Google Shape;2713;p49"/>
            <p:cNvCxnSpPr/>
            <p:nvPr/>
          </p:nvCxnSpPr>
          <p:spPr>
            <a:xfrm>
              <a:off x="7031106" y="3186309"/>
              <a:ext cx="0" cy="357146"/>
            </a:xfrm>
            <a:prstGeom prst="straightConnector1">
              <a:avLst/>
            </a:prstGeom>
            <a:noFill/>
            <a:ln w="9525" cap="flat" cmpd="sng">
              <a:solidFill>
                <a:schemeClr val="dk2"/>
              </a:solidFill>
              <a:prstDash val="solid"/>
              <a:round/>
              <a:headEnd type="none" w="med" len="med"/>
              <a:tailEnd type="none" w="med" len="med"/>
            </a:ln>
          </p:spPr>
        </p:cxnSp>
        <p:grpSp>
          <p:nvGrpSpPr>
            <p:cNvPr id="2714" name="Google Shape;2714;p49"/>
            <p:cNvGrpSpPr/>
            <p:nvPr/>
          </p:nvGrpSpPr>
          <p:grpSpPr>
            <a:xfrm>
              <a:off x="6539045" y="2393178"/>
              <a:ext cx="983044" cy="983044"/>
              <a:chOff x="6626363" y="2480342"/>
              <a:chExt cx="808956" cy="808956"/>
            </a:xfrm>
          </p:grpSpPr>
          <p:sp>
            <p:nvSpPr>
              <p:cNvPr id="2715" name="Google Shape;2715;p49"/>
              <p:cNvSpPr/>
              <p:nvPr/>
            </p:nvSpPr>
            <p:spPr>
              <a:xfrm>
                <a:off x="6626363" y="2480342"/>
                <a:ext cx="808956" cy="808956"/>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9"/>
              <p:cNvSpPr/>
              <p:nvPr/>
            </p:nvSpPr>
            <p:spPr>
              <a:xfrm>
                <a:off x="6729729" y="2583719"/>
                <a:ext cx="602414" cy="602414"/>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17" name="Google Shape;2717;p49"/>
            <p:cNvCxnSpPr>
              <a:stCxn id="2718" idx="0"/>
            </p:cNvCxnSpPr>
            <p:nvPr/>
          </p:nvCxnSpPr>
          <p:spPr>
            <a:xfrm rot="10800000">
              <a:off x="2113432" y="2122227"/>
              <a:ext cx="0" cy="397200"/>
            </a:xfrm>
            <a:prstGeom prst="straightConnector1">
              <a:avLst/>
            </a:prstGeom>
            <a:noFill/>
            <a:ln w="9525" cap="flat" cmpd="sng">
              <a:solidFill>
                <a:schemeClr val="dk2"/>
              </a:solidFill>
              <a:prstDash val="solid"/>
              <a:round/>
              <a:headEnd type="none" w="med" len="med"/>
              <a:tailEnd type="none" w="med" len="med"/>
            </a:ln>
          </p:spPr>
        </p:cxnSp>
        <p:grpSp>
          <p:nvGrpSpPr>
            <p:cNvPr id="2719" name="Google Shape;2719;p49"/>
            <p:cNvGrpSpPr/>
            <p:nvPr/>
          </p:nvGrpSpPr>
          <p:grpSpPr>
            <a:xfrm>
              <a:off x="1621724" y="2393805"/>
              <a:ext cx="983087" cy="983459"/>
              <a:chOff x="1708681" y="2480698"/>
              <a:chExt cx="809125" cy="809432"/>
            </a:xfrm>
          </p:grpSpPr>
          <p:sp>
            <p:nvSpPr>
              <p:cNvPr id="2704" name="Google Shape;2704;p49"/>
              <p:cNvSpPr/>
              <p:nvPr/>
            </p:nvSpPr>
            <p:spPr>
              <a:xfrm>
                <a:off x="1708681" y="2480698"/>
                <a:ext cx="809125" cy="809432"/>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9"/>
              <p:cNvSpPr/>
              <p:nvPr/>
            </p:nvSpPr>
            <p:spPr>
              <a:xfrm>
                <a:off x="1812063" y="2584091"/>
                <a:ext cx="602631" cy="602631"/>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0" name="Google Shape;2720;p49"/>
            <p:cNvSpPr/>
            <p:nvPr/>
          </p:nvSpPr>
          <p:spPr>
            <a:xfrm>
              <a:off x="2073125" y="2106975"/>
              <a:ext cx="79800" cy="79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9"/>
            <p:cNvSpPr/>
            <p:nvPr/>
          </p:nvSpPr>
          <p:spPr>
            <a:xfrm>
              <a:off x="5351645" y="2106974"/>
              <a:ext cx="79800" cy="79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9"/>
            <p:cNvSpPr/>
            <p:nvPr/>
          </p:nvSpPr>
          <p:spPr>
            <a:xfrm>
              <a:off x="3711575" y="3544525"/>
              <a:ext cx="79800" cy="798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9"/>
            <p:cNvSpPr/>
            <p:nvPr/>
          </p:nvSpPr>
          <p:spPr>
            <a:xfrm>
              <a:off x="6990966" y="3544525"/>
              <a:ext cx="79800" cy="798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4" name="Google Shape;2724;p49"/>
          <p:cNvSpPr txBox="1"/>
          <p:nvPr/>
        </p:nvSpPr>
        <p:spPr>
          <a:xfrm>
            <a:off x="1762947" y="2723910"/>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dirty="0">
                <a:solidFill>
                  <a:schemeClr val="lt1"/>
                </a:solidFill>
                <a:latin typeface="Barlow Semi Condensed Medium"/>
                <a:ea typeface="Barlow Semi Condensed Medium"/>
                <a:cs typeface="Barlow Semi Condensed Medium"/>
                <a:sym typeface="Barlow Semi Condensed Medium"/>
              </a:rPr>
              <a:t>1</a:t>
            </a:r>
            <a:endParaRPr sz="1800" dirty="0">
              <a:solidFill>
                <a:schemeClr val="lt1"/>
              </a:solidFill>
              <a:latin typeface="Barlow Semi Condensed Medium"/>
              <a:ea typeface="Barlow Semi Condensed Medium"/>
              <a:cs typeface="Barlow Semi Condensed Medium"/>
              <a:sym typeface="Barlow Semi Condensed Medium"/>
            </a:endParaRPr>
          </a:p>
        </p:txBody>
      </p:sp>
      <p:sp>
        <p:nvSpPr>
          <p:cNvPr id="2725" name="Google Shape;2725;p49"/>
          <p:cNvSpPr txBox="1"/>
          <p:nvPr/>
        </p:nvSpPr>
        <p:spPr>
          <a:xfrm>
            <a:off x="3400847" y="2744235"/>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dirty="0">
                <a:solidFill>
                  <a:schemeClr val="accent1"/>
                </a:solidFill>
                <a:latin typeface="Barlow Semi Condensed Medium"/>
                <a:ea typeface="Barlow Semi Condensed Medium"/>
                <a:cs typeface="Barlow Semi Condensed Medium"/>
                <a:sym typeface="Barlow Semi Condensed Medium"/>
              </a:rPr>
              <a:t>2</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2726" name="Google Shape;2726;p49"/>
          <p:cNvSpPr txBox="1"/>
          <p:nvPr/>
        </p:nvSpPr>
        <p:spPr>
          <a:xfrm>
            <a:off x="5038747" y="2744235"/>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dirty="0">
                <a:solidFill>
                  <a:schemeClr val="lt1"/>
                </a:solidFill>
                <a:latin typeface="Barlow Semi Condensed Medium"/>
                <a:ea typeface="Barlow Semi Condensed Medium"/>
                <a:cs typeface="Barlow Semi Condensed Medium"/>
                <a:sym typeface="Barlow Semi Condensed Medium"/>
              </a:rPr>
              <a:t>3</a:t>
            </a:r>
            <a:endParaRPr sz="1800" dirty="0">
              <a:solidFill>
                <a:schemeClr val="lt1"/>
              </a:solidFill>
              <a:latin typeface="Barlow Semi Condensed Medium"/>
              <a:ea typeface="Barlow Semi Condensed Medium"/>
              <a:cs typeface="Barlow Semi Condensed Medium"/>
              <a:sym typeface="Barlow Semi Condensed Medium"/>
            </a:endParaRPr>
          </a:p>
        </p:txBody>
      </p:sp>
      <p:sp>
        <p:nvSpPr>
          <p:cNvPr id="2727" name="Google Shape;2727;p49"/>
          <p:cNvSpPr txBox="1"/>
          <p:nvPr/>
        </p:nvSpPr>
        <p:spPr>
          <a:xfrm>
            <a:off x="6676647" y="2744235"/>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dirty="0">
                <a:solidFill>
                  <a:schemeClr val="accent1"/>
                </a:solidFill>
                <a:latin typeface="Barlow Semi Condensed Medium"/>
                <a:ea typeface="Barlow Semi Condensed Medium"/>
                <a:cs typeface="Barlow Semi Condensed Medium"/>
                <a:sym typeface="Barlow Semi Condensed Medium"/>
              </a:rPr>
              <a:t>4</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2" name="箭头: 下 1">
            <a:extLst>
              <a:ext uri="{FF2B5EF4-FFF2-40B4-BE49-F238E27FC236}">
                <a16:creationId xmlns:a16="http://schemas.microsoft.com/office/drawing/2014/main" id="{913C5E99-147B-4539-9F30-D8A17B80B68C}"/>
              </a:ext>
            </a:extLst>
          </p:cNvPr>
          <p:cNvSpPr/>
          <p:nvPr/>
        </p:nvSpPr>
        <p:spPr>
          <a:xfrm>
            <a:off x="3471365" y="1445136"/>
            <a:ext cx="477370" cy="6793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文本框 37">
            <a:extLst>
              <a:ext uri="{FF2B5EF4-FFF2-40B4-BE49-F238E27FC236}">
                <a16:creationId xmlns:a16="http://schemas.microsoft.com/office/drawing/2014/main" id="{758AB2A2-DEEE-4710-B2F5-DB04A3896A1F}"/>
              </a:ext>
            </a:extLst>
          </p:cNvPr>
          <p:cNvSpPr txBox="1"/>
          <p:nvPr/>
        </p:nvSpPr>
        <p:spPr>
          <a:xfrm>
            <a:off x="3278253" y="1058515"/>
            <a:ext cx="1501240" cy="369332"/>
          </a:xfrm>
          <a:prstGeom prst="rect">
            <a:avLst/>
          </a:prstGeom>
          <a:noFill/>
          <a:ln w="28575">
            <a:solidFill>
              <a:srgbClr val="5691B9"/>
            </a:solidFill>
          </a:ln>
        </p:spPr>
        <p:txBody>
          <a:bodyPr wrap="square">
            <a:spAutoFit/>
          </a:bodyPr>
          <a:lstStyle/>
          <a:p>
            <a:r>
              <a:rPr lang="en-US" sz="1800" b="1" dirty="0">
                <a:solidFill>
                  <a:srgbClr val="77C6FC"/>
                </a:solidFill>
                <a:effectLst/>
                <a:latin typeface="Times New Roman" panose="02020603050405020304" pitchFamily="18" charset="0"/>
                <a:ea typeface="SimSun" panose="02010600030101010101" pitchFamily="2" charset="-122"/>
              </a:rPr>
              <a:t>I’m here now </a:t>
            </a:r>
            <a:endParaRPr lang="en-US" sz="1800" dirty="0">
              <a:solidFill>
                <a:srgbClr val="77C6FC"/>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2" name="Google Shape;2732;p50"/>
          <p:cNvSpPr txBox="1">
            <a:spLocks noGrp="1"/>
          </p:cNvSpPr>
          <p:nvPr>
            <p:ph type="title"/>
          </p:nvPr>
        </p:nvSpPr>
        <p:spPr>
          <a:xfrm>
            <a:off x="2619750" y="1551851"/>
            <a:ext cx="39045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0" dirty="0"/>
              <a:t>END!</a:t>
            </a:r>
            <a:endParaRPr sz="10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714650" y="338328"/>
            <a:ext cx="5905738"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Research Methodologies 1st presentation</a:t>
            </a:r>
            <a:endParaRPr dirty="0"/>
          </a:p>
        </p:txBody>
      </p:sp>
      <p:sp>
        <p:nvSpPr>
          <p:cNvPr id="1891" name="Google Shape;1891;p36"/>
          <p:cNvSpPr txBox="1">
            <a:spLocks noGrp="1"/>
          </p:cNvSpPr>
          <p:nvPr>
            <p:ph type="body" idx="1"/>
          </p:nvPr>
        </p:nvSpPr>
        <p:spPr>
          <a:xfrm>
            <a:off x="714650" y="1152150"/>
            <a:ext cx="7705500" cy="3529500"/>
          </a:xfrm>
          <a:prstGeom prst="rect">
            <a:avLst/>
          </a:prstGeom>
        </p:spPr>
        <p:txBody>
          <a:bodyPr spcFirstLastPara="1" wrap="square" lIns="91425" tIns="91425" rIns="91425" bIns="91425" anchor="ctr" anchorCtr="0">
            <a:noAutofit/>
          </a:bodyPr>
          <a:lstStyle/>
          <a:p>
            <a:pPr marL="914400">
              <a:buClr>
                <a:schemeClr val="dk2"/>
              </a:buClr>
            </a:pPr>
            <a:r>
              <a:rPr lang="en-US" sz="2400" dirty="0">
                <a:uFill>
                  <a:noFill/>
                </a:uFill>
              </a:rPr>
              <a:t>Topic description</a:t>
            </a:r>
          </a:p>
          <a:p>
            <a:pPr marL="914400">
              <a:buClr>
                <a:schemeClr val="dk2"/>
              </a:buClr>
            </a:pPr>
            <a:r>
              <a:rPr lang="en-US" sz="2400" dirty="0">
                <a:uFill>
                  <a:noFill/>
                </a:uFill>
              </a:rPr>
              <a:t>Research gap and objectives.</a:t>
            </a:r>
          </a:p>
          <a:p>
            <a:pPr marL="914400">
              <a:buClr>
                <a:schemeClr val="dk2"/>
              </a:buClr>
            </a:pPr>
            <a:r>
              <a:rPr lang="en-US" sz="2400" dirty="0">
                <a:uFill>
                  <a:noFill/>
                </a:uFill>
              </a:rPr>
              <a:t>Methodological approach</a:t>
            </a:r>
            <a:r>
              <a:rPr lang="en" sz="2400" dirty="0">
                <a:uFill>
                  <a:noFill/>
                </a:uFill>
              </a:rPr>
              <a:t>.</a:t>
            </a:r>
            <a:endParaRPr sz="2400" dirty="0">
              <a:uFill>
                <a:noFill/>
              </a:uFill>
            </a:endParaRPr>
          </a:p>
          <a:p>
            <a:pPr marL="914400">
              <a:buClr>
                <a:schemeClr val="dk2"/>
              </a:buClr>
            </a:pPr>
            <a:r>
              <a:rPr lang="en-US" sz="2400" dirty="0">
                <a:uFill>
                  <a:noFill/>
                </a:uFill>
              </a:rPr>
              <a:t>Expected results and contributions</a:t>
            </a:r>
            <a:r>
              <a:rPr lang="en" sz="2400" dirty="0">
                <a:uFill>
                  <a:noFill/>
                </a:uFill>
              </a:rPr>
              <a:t>.</a:t>
            </a:r>
            <a:endParaRPr sz="2400" dirty="0">
              <a:uFill>
                <a:noFill/>
              </a:uFill>
            </a:endParaRPr>
          </a:p>
          <a:p>
            <a:pPr marL="914400">
              <a:buClr>
                <a:schemeClr val="dk2"/>
              </a:buClr>
            </a:pPr>
            <a:r>
              <a:rPr lang="en-US" sz="2400" dirty="0">
                <a:uFill>
                  <a:noFill/>
                </a:uFill>
              </a:rPr>
              <a:t>Summary of the guidance document</a:t>
            </a:r>
          </a:p>
          <a:p>
            <a:pPr marL="914400">
              <a:buClr>
                <a:schemeClr val="dk2"/>
              </a:buClr>
            </a:pPr>
            <a:r>
              <a:rPr lang="en-US" sz="2400" dirty="0">
                <a:uFill>
                  <a:noFill/>
                </a:uFill>
              </a:rPr>
              <a:t>Current research progress</a:t>
            </a:r>
            <a:endParaRPr sz="2400" dirty="0">
              <a:latin typeface="Barlow Semi Condensed"/>
              <a:ea typeface="Barlow Semi Condensed"/>
              <a:cs typeface="Barlow Semi Condensed"/>
              <a:sym typeface="Barlow Semi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8" name="Google Shape;2178;p39"/>
          <p:cNvSpPr txBox="1">
            <a:spLocks noGrp="1"/>
          </p:cNvSpPr>
          <p:nvPr>
            <p:ph type="subTitle" idx="1"/>
          </p:nvPr>
        </p:nvSpPr>
        <p:spPr>
          <a:xfrm>
            <a:off x="1227080" y="871835"/>
            <a:ext cx="6689840" cy="3637430"/>
          </a:xfrm>
          <a:prstGeom prst="rect">
            <a:avLst/>
          </a:prstGeom>
        </p:spPr>
        <p:txBody>
          <a:bodyPr spcFirstLastPara="1" wrap="square" lIns="91425" tIns="91425" rIns="91425" bIns="91425" anchor="t" anchorCtr="0">
            <a:noAutofit/>
          </a:bodyPr>
          <a:lstStyle/>
          <a:p>
            <a:pPr algn="ctr">
              <a:lnSpc>
                <a:spcPct val="107000"/>
              </a:lnSpc>
              <a:spcAft>
                <a:spcPts val="8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In 2012 Lisbon suffered one of the most important administrative changes in its history. Their administrative boundaries changed from </a:t>
            </a:r>
            <a:r>
              <a:rPr lang="en-US" sz="1800" dirty="0">
                <a:solidFill>
                  <a:srgbClr val="77C6FC"/>
                </a:solidFill>
                <a:effectLst/>
                <a:latin typeface="Times New Roman" panose="02020603050405020304" pitchFamily="18" charset="0"/>
                <a:ea typeface="SimSun" panose="02010600030101010101" pitchFamily="2" charset="-122"/>
                <a:cs typeface="Times New Roman" panose="02020603050405020304" pitchFamily="18" charset="0"/>
              </a:rPr>
              <a:t>54 units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before 2012 to the current </a:t>
            </a:r>
            <a:r>
              <a:rPr lang="en-US" sz="1800" dirty="0">
                <a:solidFill>
                  <a:srgbClr val="77C6FC"/>
                </a:solidFill>
                <a:effectLst/>
                <a:latin typeface="Times New Roman" panose="02020603050405020304" pitchFamily="18" charset="0"/>
                <a:ea typeface="SimSun" panose="02010600030101010101" pitchFamily="2" charset="-122"/>
                <a:cs typeface="Times New Roman" panose="02020603050405020304" pitchFamily="18" charset="0"/>
              </a:rPr>
              <a:t>24 parishes</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This transformation combined adjoining parishes, alleviating the over-dimensioned administrative positions, and creating a new parish result of the 1998 Lisbon World Exposition. This research wants to understand this change from a data-driven approach.</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8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Because in 2021, Portugal completes its national census. Exactly 10 years have passed since the last census in 2011. We want to study this topic using the latest census data and various geographical data provided by the Lisbon Municipality.</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标题 2">
            <a:extLst>
              <a:ext uri="{FF2B5EF4-FFF2-40B4-BE49-F238E27FC236}">
                <a16:creationId xmlns:a16="http://schemas.microsoft.com/office/drawing/2014/main" id="{DD3FF62C-29D6-4BBE-9DD4-833ACACC6FF1}"/>
              </a:ext>
            </a:extLst>
          </p:cNvPr>
          <p:cNvSpPr>
            <a:spLocks noGrp="1"/>
          </p:cNvSpPr>
          <p:nvPr>
            <p:ph type="title"/>
          </p:nvPr>
        </p:nvSpPr>
        <p:spPr>
          <a:xfrm>
            <a:off x="2167200" y="147918"/>
            <a:ext cx="4809600" cy="576000"/>
          </a:xfrm>
        </p:spPr>
        <p:txBody>
          <a:bodyPr/>
          <a:lstStyle/>
          <a:p>
            <a:r>
              <a:rPr lang="en-US" sz="2800" b="1" dirty="0">
                <a:effectLst/>
                <a:latin typeface="Times New Roman" panose="02020603050405020304" pitchFamily="18" charset="0"/>
                <a:ea typeface="SimSun" panose="02010600030101010101" pitchFamily="2" charset="-122"/>
                <a:cs typeface="Times New Roman" panose="02020603050405020304" pitchFamily="18" charset="0"/>
              </a:rPr>
              <a:t>Topic description:</a:t>
            </a:r>
            <a:br>
              <a:rPr lang="en-US" sz="2800" dirty="0">
                <a:effectLst/>
                <a:latin typeface="Calibri" panose="020F0502020204030204" pitchFamily="34" charset="0"/>
                <a:ea typeface="SimSun" panose="02010600030101010101" pitchFamily="2" charset="-122"/>
                <a:cs typeface="Times New Roman" panose="02020603050405020304" pitchFamily="18" charset="0"/>
              </a:rPr>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pic>
        <p:nvPicPr>
          <p:cNvPr id="1026" name="Picture 2">
            <a:extLst>
              <a:ext uri="{FF2B5EF4-FFF2-40B4-BE49-F238E27FC236}">
                <a16:creationId xmlns:a16="http://schemas.microsoft.com/office/drawing/2014/main" id="{1BEDF2FF-AEB4-49A7-84F8-4E5BECCA8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913" y="428833"/>
            <a:ext cx="4097246" cy="27565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8D8A205-87B0-4517-A3A9-67F8B841D7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7906" y="3272488"/>
            <a:ext cx="4492624" cy="13726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effectLst/>
                <a:latin typeface="Times New Roman" panose="02020603050405020304" pitchFamily="18" charset="0"/>
                <a:ea typeface="SimSun" panose="02010600030101010101" pitchFamily="2" charset="-122"/>
              </a:rPr>
              <a:t>Research gap and objectives</a:t>
            </a:r>
            <a:endParaRPr dirty="0"/>
          </a:p>
        </p:txBody>
      </p:sp>
      <p:sp>
        <p:nvSpPr>
          <p:cNvPr id="2226" name="Google Shape;2226;p41"/>
          <p:cNvSpPr txBox="1">
            <a:spLocks noGrp="1"/>
          </p:cNvSpPr>
          <p:nvPr>
            <p:ph type="subTitle" idx="2"/>
          </p:nvPr>
        </p:nvSpPr>
        <p:spPr>
          <a:xfrm>
            <a:off x="1691664" y="1700784"/>
            <a:ext cx="2386512" cy="3056296"/>
          </a:xfrm>
          <a:prstGeom prst="rect">
            <a:avLst/>
          </a:prstGeom>
        </p:spPr>
        <p:txBody>
          <a:bodyPr spcFirstLastPara="1" wrap="square" lIns="91425" tIns="91425" rIns="91425" bIns="91425" anchor="t" anchorCtr="0">
            <a:noAutofit/>
          </a:bodyPr>
          <a:lstStyle/>
          <a:p>
            <a:pPr>
              <a:lnSpc>
                <a:spcPct val="115000"/>
              </a:lnSpc>
              <a:spcAft>
                <a:spcPts val="8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Data science is used to compensate or explain the changes and progress made by the government in municipal construction as well as in planning, and the shortcomings therein.</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2228" name="Google Shape;2228;p41"/>
          <p:cNvSpPr txBox="1">
            <a:spLocks noGrp="1"/>
          </p:cNvSpPr>
          <p:nvPr>
            <p:ph type="subTitle" idx="4"/>
          </p:nvPr>
        </p:nvSpPr>
        <p:spPr>
          <a:xfrm>
            <a:off x="5504736" y="1700783"/>
            <a:ext cx="2529882" cy="2884663"/>
          </a:xfrm>
          <a:prstGeom prst="rect">
            <a:avLst/>
          </a:prstGeom>
        </p:spPr>
        <p:txBody>
          <a:bodyPr spcFirstLastPara="1" wrap="square" lIns="91425" tIns="91425" rIns="91425" bIns="91425" anchor="t" anchorCtr="0">
            <a:noAutofit/>
          </a:bodyPr>
          <a:lstStyle/>
          <a:p>
            <a:pPr>
              <a:lnSpc>
                <a:spcPct val="115000"/>
              </a:lnSpc>
              <a:spcAft>
                <a:spcPts val="8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Solve </a:t>
            </a:r>
            <a:r>
              <a:rPr lang="en-US" sz="1800" dirty="0">
                <a:solidFill>
                  <a:srgbClr val="77C6FC"/>
                </a:solidFill>
                <a:effectLst/>
                <a:latin typeface="Times New Roman" panose="02020603050405020304" pitchFamily="18" charset="0"/>
                <a:ea typeface="SimSun" panose="02010600030101010101" pitchFamily="2" charset="-122"/>
                <a:cs typeface="Times New Roman" panose="02020603050405020304" pitchFamily="18" charset="0"/>
              </a:rPr>
              <a:t>real-world problems</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faced by municipal administrative units through the application of geographic data science.</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2233" name="Google Shape;2233;p41"/>
          <p:cNvSpPr txBox="1"/>
          <p:nvPr/>
        </p:nvSpPr>
        <p:spPr>
          <a:xfrm>
            <a:off x="512064" y="17007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01</a:t>
            </a:r>
            <a:endParaRPr sz="7200">
              <a:solidFill>
                <a:schemeClr val="accent1"/>
              </a:solidFill>
              <a:latin typeface="Fjalla One"/>
              <a:ea typeface="Fjalla One"/>
              <a:cs typeface="Fjalla One"/>
              <a:sym typeface="Fjalla One"/>
            </a:endParaRPr>
          </a:p>
        </p:txBody>
      </p:sp>
      <p:sp>
        <p:nvSpPr>
          <p:cNvPr id="2236" name="Google Shape;2236;p41"/>
          <p:cNvSpPr txBox="1"/>
          <p:nvPr/>
        </p:nvSpPr>
        <p:spPr>
          <a:xfrm>
            <a:off x="4268116" y="17007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02</a:t>
            </a:r>
            <a:endParaRPr sz="7200">
              <a:solidFill>
                <a:schemeClr val="accent1"/>
              </a:solidFill>
              <a:latin typeface="Fjalla One"/>
              <a:ea typeface="Fjalla One"/>
              <a:cs typeface="Fjalla One"/>
              <a:sym typeface="Fjalla O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a:lnSpc>
                <a:spcPct val="115000"/>
              </a:lnSpc>
              <a:spcAft>
                <a:spcPts val="800"/>
              </a:spcAft>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Methodological approach:</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65" name="文本框 64">
            <a:extLst>
              <a:ext uri="{FF2B5EF4-FFF2-40B4-BE49-F238E27FC236}">
                <a16:creationId xmlns:a16="http://schemas.microsoft.com/office/drawing/2014/main" id="{EBB00DE8-EC37-4F87-B5A4-A46880A8391C}"/>
              </a:ext>
            </a:extLst>
          </p:cNvPr>
          <p:cNvSpPr txBox="1"/>
          <p:nvPr/>
        </p:nvSpPr>
        <p:spPr>
          <a:xfrm>
            <a:off x="1546337" y="1294637"/>
            <a:ext cx="6051176" cy="2554225"/>
          </a:xfrm>
          <a:prstGeom prst="rect">
            <a:avLst/>
          </a:prstGeom>
          <a:noFill/>
        </p:spPr>
        <p:txBody>
          <a:bodyPr wrap="square">
            <a:spAutoFit/>
          </a:bodyPr>
          <a:lstStyle/>
          <a:p>
            <a:pPr>
              <a:lnSpc>
                <a:spcPct val="115000"/>
              </a:lnSpc>
              <a:spcAft>
                <a:spcPts val="800"/>
              </a:spcAft>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We consider clustering techniques and </a:t>
            </a:r>
            <a:r>
              <a:rPr lang="en-US" sz="1400" dirty="0">
                <a:solidFill>
                  <a:srgbClr val="77C6FC"/>
                </a:solidFill>
                <a:effectLst/>
                <a:latin typeface="Times New Roman" panose="02020603050405020304" pitchFamily="18" charset="0"/>
                <a:ea typeface="SimSun" panose="02010600030101010101" pitchFamily="2" charset="-122"/>
                <a:cs typeface="Times New Roman" panose="02020603050405020304" pitchFamily="18" charset="0"/>
              </a:rPr>
              <a:t>regionalization methods</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In this process, we will explore the socioeconomic characteristics of Lisbon. We will extract common patterns from a </a:t>
            </a:r>
            <a:r>
              <a:rPr lang="en-US" sz="1400" dirty="0">
                <a:solidFill>
                  <a:srgbClr val="77C6FC"/>
                </a:solidFill>
                <a:effectLst/>
                <a:latin typeface="Times New Roman" panose="02020603050405020304" pitchFamily="18" charset="0"/>
                <a:ea typeface="SimSun" panose="02010600030101010101" pitchFamily="2" charset="-122"/>
                <a:cs typeface="Times New Roman" panose="02020603050405020304" pitchFamily="18" charset="0"/>
              </a:rPr>
              <a:t>multidimensional data cloud</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generated by the Census Bureau on small regions. We first explore the </a:t>
            </a:r>
            <a:r>
              <a:rPr lang="en-US" sz="1400" dirty="0">
                <a:solidFill>
                  <a:srgbClr val="77C6FC"/>
                </a:solidFill>
                <a:effectLst/>
                <a:latin typeface="Times New Roman" panose="02020603050405020304" pitchFamily="18" charset="0"/>
                <a:ea typeface="SimSun" panose="02010600030101010101" pitchFamily="2" charset="-122"/>
                <a:cs typeface="Times New Roman" panose="02020603050405020304" pitchFamily="18" charset="0"/>
              </a:rPr>
              <a:t>multivariate nature</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of our dataset, suggesting some ways to examine statistical and spatial distributions before performing any clustering. Focusing on individual variables and their pairwise associations can help guide subsequent clustering or regionalization applications. We then consider clustering methods for </a:t>
            </a:r>
            <a:r>
              <a:rPr lang="en-US" sz="1400" dirty="0">
                <a:solidFill>
                  <a:srgbClr val="77C6FC"/>
                </a:solidFill>
                <a:effectLst/>
                <a:latin typeface="Times New Roman" panose="02020603050405020304" pitchFamily="18" charset="0"/>
                <a:ea typeface="SimSun" panose="02010600030101010101" pitchFamily="2" charset="-122"/>
                <a:cs typeface="Times New Roman" panose="02020603050405020304" pitchFamily="18" charset="0"/>
              </a:rPr>
              <a:t>geo-demography - applying multivariate clustering </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to spatially referenced demographic data. We use two popular clustering algorithms: </a:t>
            </a:r>
            <a:r>
              <a:rPr lang="en-US" sz="1400" dirty="0">
                <a:solidFill>
                  <a:srgbClr val="77C6FC"/>
                </a:solidFill>
                <a:effectLst/>
                <a:latin typeface="Times New Roman" panose="02020603050405020304" pitchFamily="18" charset="0"/>
                <a:ea typeface="SimSun" panose="02010600030101010101" pitchFamily="2" charset="-122"/>
                <a:cs typeface="Times New Roman" panose="02020603050405020304" pitchFamily="18" charset="0"/>
              </a:rPr>
              <a:t>K-means</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400" dirty="0">
                <a:solidFill>
                  <a:srgbClr val="77C6FC"/>
                </a:solidFill>
                <a:effectLst/>
                <a:latin typeface="Times New Roman" panose="02020603050405020304" pitchFamily="18" charset="0"/>
                <a:ea typeface="SimSun" panose="02010600030101010101" pitchFamily="2" charset="-122"/>
                <a:cs typeface="Times New Roman" panose="02020603050405020304" pitchFamily="18" charset="0"/>
              </a:rPr>
              <a:t>Ward's hierarchical</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approach.</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a:lnSpc>
                <a:spcPct val="115000"/>
              </a:lnSpc>
              <a:spcAft>
                <a:spcPts val="800"/>
              </a:spcAft>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Expected results and contributions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FE9216C8-4CF8-45CC-A25D-8D6CDF20DC64}"/>
              </a:ext>
            </a:extLst>
          </p:cNvPr>
          <p:cNvSpPr txBox="1"/>
          <p:nvPr/>
        </p:nvSpPr>
        <p:spPr>
          <a:xfrm>
            <a:off x="1721148" y="1296658"/>
            <a:ext cx="5701553" cy="2801986"/>
          </a:xfrm>
          <a:prstGeom prst="rect">
            <a:avLst/>
          </a:prstGeom>
          <a:noFill/>
        </p:spPr>
        <p:txBody>
          <a:bodyPr wrap="square">
            <a:spAutoFit/>
          </a:bodyPr>
          <a:lstStyle/>
          <a:p>
            <a:pPr>
              <a:lnSpc>
                <a:spcPct val="115000"/>
              </a:lnSpc>
              <a:spcAft>
                <a:spcPts val="800"/>
              </a:spcAft>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As we will see, mapping the spatial distribution of the resulting clusters reveals interesting insights into the </a:t>
            </a:r>
            <a:r>
              <a:rPr lang="en-US" sz="1400" dirty="0">
                <a:solidFill>
                  <a:srgbClr val="77C6FC"/>
                </a:solidFill>
                <a:effectLst/>
                <a:latin typeface="Times New Roman" panose="02020603050405020304" pitchFamily="18" charset="0"/>
                <a:ea typeface="SimSun" panose="02010600030101010101" pitchFamily="2" charset="-122"/>
                <a:cs typeface="Times New Roman" panose="02020603050405020304" pitchFamily="18" charset="0"/>
              </a:rPr>
              <a:t>socio-economic structure of Lisbon</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We also see that in many cases clusters are spatially fragmented. That is, a cluster may actually consist of different regions that are </a:t>
            </a:r>
            <a:r>
              <a:rPr lang="en-US" sz="1400" dirty="0">
                <a:solidFill>
                  <a:srgbClr val="77C6FC"/>
                </a:solidFill>
                <a:effectLst/>
                <a:latin typeface="Times New Roman" panose="02020603050405020304" pitchFamily="18" charset="0"/>
                <a:ea typeface="SimSun" panose="02010600030101010101" pitchFamily="2" charset="-122"/>
                <a:cs typeface="Times New Roman" panose="02020603050405020304" pitchFamily="18" charset="0"/>
              </a:rPr>
              <a:t>not spatially connected</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In fact, some clusters will have members spread throughout the map. This will illustrate why connectivity may be important when building insights into spatial data, as these clusters will not provide comprehensible regions at all. With this in mind, we will continue to regionalize and explore different ways of incorporating geographic constraints into the exploration of Lisbon's social structure. Finally, </a:t>
            </a:r>
            <a:r>
              <a:rPr lang="en-US" sz="1400" dirty="0">
                <a:solidFill>
                  <a:srgbClr val="77C6FC"/>
                </a:solidFill>
                <a:effectLst/>
                <a:latin typeface="Times New Roman" panose="02020603050405020304" pitchFamily="18" charset="0"/>
                <a:ea typeface="SimSun" panose="02010600030101010101" pitchFamily="2" charset="-122"/>
                <a:cs typeface="Times New Roman" panose="02020603050405020304" pitchFamily="18" charset="0"/>
              </a:rPr>
              <a:t>the most practical and effective model</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of regionalization for Lisbon is derived.</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40"/>
        <p:cNvGrpSpPr/>
        <p:nvPr/>
      </p:nvGrpSpPr>
      <p:grpSpPr>
        <a:xfrm>
          <a:off x="0" y="0"/>
          <a:ext cx="0" cy="0"/>
          <a:chOff x="0" y="0"/>
          <a:chExt cx="0" cy="0"/>
        </a:xfrm>
      </p:grpSpPr>
      <p:sp>
        <p:nvSpPr>
          <p:cNvPr id="2342" name="Google Shape;2342;p4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p>
            <a:pPr>
              <a:lnSpc>
                <a:spcPct val="107000"/>
              </a:lnSpc>
              <a:spcAft>
                <a:spcPts val="800"/>
              </a:spcAft>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Summary of the guidance document</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2614" name="Google Shape;2614;p46"/>
          <p:cNvSpPr txBox="1"/>
          <p:nvPr/>
        </p:nvSpPr>
        <p:spPr>
          <a:xfrm>
            <a:off x="1261872" y="1005840"/>
            <a:ext cx="6308822" cy="347400"/>
          </a:xfrm>
          <a:prstGeom prst="rect">
            <a:avLst/>
          </a:prstGeom>
          <a:noFill/>
          <a:ln>
            <a:noFill/>
          </a:ln>
        </p:spPr>
        <p:txBody>
          <a:bodyPr spcFirstLastPara="1" wrap="square" lIns="91425" tIns="91425" rIns="91425" bIns="91425" anchor="t" anchorCtr="0">
            <a:noAutofit/>
          </a:bodyPr>
          <a:lstStyle/>
          <a:p>
            <a:pPr algn="ctr"/>
            <a:r>
              <a:rPr lang="en-US" b="1" u="none" strike="noStrike"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Sergio J. Rey</a:t>
            </a:r>
            <a:r>
              <a:rPr lang="en-US"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u="none" strike="noStrike"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Dani </a:t>
            </a:r>
            <a:r>
              <a:rPr lang="en-US" b="1" u="none" strike="noStrike"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Arribas</a:t>
            </a:r>
            <a:r>
              <a:rPr lang="en-US" b="1" u="none" strike="noStrike"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-Bel</a:t>
            </a:r>
            <a:r>
              <a:rPr lang="en-US"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b="1" u="none" strike="noStrike"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Levi J. Wolf</a:t>
            </a:r>
            <a:r>
              <a:rPr lang="en-US"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2020.</a:t>
            </a:r>
            <a:r>
              <a:rPr lang="en-US" b="1" kern="0" dirty="0">
                <a:solidFill>
                  <a:srgbClr val="2F5496"/>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b="1" i="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Geographic Data Science with Python , PART III - ADVANCED TOPICS, Clustering &amp; Regionalization.</a:t>
            </a:r>
            <a:endParaRPr lang="en-US" b="1" kern="0"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endParaRPr>
          </a:p>
          <a:p>
            <a:pPr marL="0" lvl="0" indent="0" algn="ctr" rtl="0">
              <a:spcBef>
                <a:spcPts val="0"/>
              </a:spcBef>
              <a:spcAft>
                <a:spcPts val="0"/>
              </a:spcAft>
              <a:buNone/>
            </a:pPr>
            <a:endParaRPr dirty="0">
              <a:solidFill>
                <a:schemeClr val="accent1"/>
              </a:solidFill>
              <a:latin typeface="Barlow Semi Condensed Medium"/>
              <a:ea typeface="Barlow Semi Condensed Medium"/>
              <a:cs typeface="Barlow Semi Condensed Medium"/>
              <a:sym typeface="Barlow Semi Condensed Medium"/>
            </a:endParaRPr>
          </a:p>
        </p:txBody>
      </p:sp>
      <p:sp>
        <p:nvSpPr>
          <p:cNvPr id="278" name="文本框 277">
            <a:extLst>
              <a:ext uri="{FF2B5EF4-FFF2-40B4-BE49-F238E27FC236}">
                <a16:creationId xmlns:a16="http://schemas.microsoft.com/office/drawing/2014/main" id="{5796FD90-500B-4539-B769-B8DC3A50AEBF}"/>
              </a:ext>
            </a:extLst>
          </p:cNvPr>
          <p:cNvSpPr txBox="1"/>
          <p:nvPr/>
        </p:nvSpPr>
        <p:spPr>
          <a:xfrm>
            <a:off x="1067965" y="1661872"/>
            <a:ext cx="7008069" cy="3077637"/>
          </a:xfrm>
          <a:prstGeom prst="rect">
            <a:avLst/>
          </a:prstGeom>
          <a:noFill/>
        </p:spPr>
        <p:txBody>
          <a:bodyPr wrap="square">
            <a:spAutoFit/>
          </a:bodyPr>
          <a:lstStyle/>
          <a:p>
            <a:pPr algn="just">
              <a:lnSpc>
                <a:spcPct val="107000"/>
              </a:lnSpc>
              <a:spcAft>
                <a:spcPts val="800"/>
              </a:spcAft>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In this paper they consider </a:t>
            </a:r>
            <a:r>
              <a:rPr lang="en-US" sz="1400" b="1" dirty="0">
                <a:solidFill>
                  <a:srgbClr val="77C6FC"/>
                </a:solidFill>
                <a:effectLst/>
                <a:latin typeface="Times New Roman" panose="02020603050405020304" pitchFamily="18" charset="0"/>
                <a:ea typeface="SimSun" panose="02010600030101010101" pitchFamily="2" charset="-122"/>
                <a:cs typeface="Times New Roman" panose="02020603050405020304" pitchFamily="18" charset="0"/>
              </a:rPr>
              <a:t>clustering techniques and regionalization methods</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In the process, they explored the </a:t>
            </a:r>
            <a:r>
              <a:rPr lang="en-US" b="1" dirty="0">
                <a:solidFill>
                  <a:srgbClr val="77C6FC"/>
                </a:solidFill>
                <a:latin typeface="Times New Roman" panose="02020603050405020304" pitchFamily="18" charset="0"/>
                <a:ea typeface="SimSun" panose="02010600030101010101" pitchFamily="2" charset="-122"/>
                <a:cs typeface="Times New Roman" panose="02020603050405020304" pitchFamily="18" charset="0"/>
              </a:rPr>
              <a:t>socioeconomic characteristics of neighborhoods in San Diego</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They extracted common patterns from the cloud of </a:t>
            </a:r>
            <a:r>
              <a:rPr lang="en-US" b="1" dirty="0">
                <a:solidFill>
                  <a:srgbClr val="77C6FC"/>
                </a:solidFill>
                <a:latin typeface="Times New Roman" panose="02020603050405020304" pitchFamily="18" charset="0"/>
                <a:ea typeface="SimSun" panose="02010600030101010101" pitchFamily="2" charset="-122"/>
                <a:cs typeface="Times New Roman" panose="02020603050405020304" pitchFamily="18" charset="0"/>
              </a:rPr>
              <a:t>multidimensional data that the Census Bureau</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produces about small areas through the </a:t>
            </a:r>
            <a:r>
              <a:rPr lang="en-US" b="1" dirty="0">
                <a:solidFill>
                  <a:srgbClr val="77C6FC"/>
                </a:solidFill>
                <a:latin typeface="Times New Roman" panose="02020603050405020304" pitchFamily="18" charset="0"/>
                <a:ea typeface="SimSun" panose="02010600030101010101" pitchFamily="2" charset="-122"/>
                <a:cs typeface="Times New Roman" panose="02020603050405020304" pitchFamily="18" charset="0"/>
              </a:rPr>
              <a:t>American Community Survey</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They began with an exploration of the multivariate nature of the dataset by suggesting some ways to examine the statistical and spatial distribution before carrying out any clustering. Focusing on the individual variables, as well as their pairwise associations, can help guide the subsequent application of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clusterings</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or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regionalizations</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They then considered geodemographic approaches to clustering—the application of multivariate clustering to spatially referenced demographic data. Two popular clustering algorithms are employed: k-means and Ward’s hierarchical method. After that they moved on to regionalization, exploring different approaches that incorporate geographical constraints into the exploration of the social structure of San Diego.</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0"/>
        <p:cNvGrpSpPr/>
        <p:nvPr/>
      </p:nvGrpSpPr>
      <p:grpSpPr>
        <a:xfrm>
          <a:off x="0" y="0"/>
          <a:ext cx="0" cy="0"/>
          <a:chOff x="0" y="0"/>
          <a:chExt cx="0" cy="0"/>
        </a:xfrm>
      </p:grpSpPr>
      <p:sp>
        <p:nvSpPr>
          <p:cNvPr id="2342" name="Google Shape;2342;p4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p>
            <a:pPr>
              <a:lnSpc>
                <a:spcPct val="107000"/>
              </a:lnSpc>
              <a:spcAft>
                <a:spcPts val="800"/>
              </a:spcAft>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Summary of the guidance document</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2614" name="Google Shape;2614;p46"/>
          <p:cNvSpPr txBox="1"/>
          <p:nvPr/>
        </p:nvSpPr>
        <p:spPr>
          <a:xfrm>
            <a:off x="1261873" y="1224969"/>
            <a:ext cx="6463462" cy="347400"/>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US" b="1" u="sng" dirty="0" err="1">
                <a:solidFill>
                  <a:srgbClr val="77C6FC"/>
                </a:solidFill>
                <a:latin typeface="Times New Roman" panose="02020603050405020304" pitchFamily="18" charset="0"/>
                <a:cs typeface="Times New Roman" panose="02020603050405020304" pitchFamily="18" charset="0"/>
              </a:rPr>
              <a:t>Oitavo</a:t>
            </a:r>
            <a:r>
              <a:rPr lang="en-US" b="1" u="sng" dirty="0">
                <a:solidFill>
                  <a:srgbClr val="77C6FC"/>
                </a:solidFill>
                <a:latin typeface="Times New Roman" panose="02020603050405020304" pitchFamily="18" charset="0"/>
                <a:cs typeface="Times New Roman" panose="02020603050405020304" pitchFamily="18" charset="0"/>
              </a:rPr>
              <a:t> </a:t>
            </a:r>
            <a:r>
              <a:rPr lang="en-US" b="1" u="sng" dirty="0" err="1">
                <a:solidFill>
                  <a:srgbClr val="77C6FC"/>
                </a:solidFill>
                <a:latin typeface="Times New Roman" panose="02020603050405020304" pitchFamily="18" charset="0"/>
                <a:cs typeface="Times New Roman" panose="02020603050405020304" pitchFamily="18" charset="0"/>
              </a:rPr>
              <a:t>Relatório</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June 2017</a:t>
            </a:r>
            <a:r>
              <a:rPr lang="en-US" b="1"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Follow-up and Monitoring of the Lisbon Administrative Reform Process Eighth Report, Part 3 Lisbon's municipal decentralization process. </a:t>
            </a:r>
          </a:p>
          <a:p>
            <a:pPr marL="0" lvl="0" indent="0" algn="ctr" rtl="0">
              <a:spcBef>
                <a:spcPts val="0"/>
              </a:spcBef>
              <a:spcAft>
                <a:spcPts val="0"/>
              </a:spcAft>
              <a:buNone/>
            </a:pPr>
            <a:endParaRPr sz="900" dirty="0">
              <a:solidFill>
                <a:schemeClr val="accent1"/>
              </a:solidFill>
              <a:latin typeface="Barlow Semi Condensed Medium"/>
              <a:ea typeface="Barlow Semi Condensed Medium"/>
              <a:cs typeface="Barlow Semi Condensed Medium"/>
              <a:sym typeface="Barlow Semi Condensed Medium"/>
            </a:endParaRPr>
          </a:p>
        </p:txBody>
      </p:sp>
      <p:sp>
        <p:nvSpPr>
          <p:cNvPr id="278" name="文本框 277">
            <a:extLst>
              <a:ext uri="{FF2B5EF4-FFF2-40B4-BE49-F238E27FC236}">
                <a16:creationId xmlns:a16="http://schemas.microsoft.com/office/drawing/2014/main" id="{5796FD90-500B-4539-B769-B8DC3A50AEBF}"/>
              </a:ext>
            </a:extLst>
          </p:cNvPr>
          <p:cNvSpPr txBox="1"/>
          <p:nvPr/>
        </p:nvSpPr>
        <p:spPr>
          <a:xfrm>
            <a:off x="1067965" y="2045113"/>
            <a:ext cx="7008069" cy="2027671"/>
          </a:xfrm>
          <a:prstGeom prst="rect">
            <a:avLst/>
          </a:prstGeom>
          <a:noFill/>
        </p:spPr>
        <p:txBody>
          <a:bodyPr wrap="square">
            <a:spAutoFit/>
          </a:bodyPr>
          <a:lstStyle/>
          <a:p>
            <a:pPr algn="just">
              <a:lnSpc>
                <a:spcPct val="107000"/>
              </a:lnSpc>
              <a:spcAft>
                <a:spcPts val="800"/>
              </a:spcAft>
            </a:pPr>
            <a:r>
              <a:rPr lang="en-US" i="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a:effectLst/>
                <a:latin typeface="Times New Roman" panose="02020603050405020304" pitchFamily="18" charset="0"/>
                <a:ea typeface="SimSun" panose="02010600030101010101" pitchFamily="2" charset="-122"/>
                <a:cs typeface="Times New Roman" panose="02020603050405020304" pitchFamily="18" charset="0"/>
              </a:rPr>
              <a:t>The article describes in detail </a:t>
            </a:r>
            <a:r>
              <a:rPr lang="en-US" b="1" dirty="0">
                <a:solidFill>
                  <a:srgbClr val="77C6FC"/>
                </a:solidFill>
                <a:effectLst/>
                <a:latin typeface="Times New Roman" panose="02020603050405020304" pitchFamily="18" charset="0"/>
                <a:ea typeface="SimSun" panose="02010600030101010101" pitchFamily="2" charset="-122"/>
                <a:cs typeface="Times New Roman" panose="02020603050405020304" pitchFamily="18" charset="0"/>
              </a:rPr>
              <a:t>the process of municipal decentralization </a:t>
            </a:r>
            <a:r>
              <a:rPr lang="en-US" dirty="0">
                <a:effectLst/>
                <a:latin typeface="Times New Roman" panose="02020603050405020304" pitchFamily="18" charset="0"/>
                <a:ea typeface="SimSun" panose="02010600030101010101" pitchFamily="2" charset="-122"/>
                <a:cs typeface="Times New Roman" panose="02020603050405020304" pitchFamily="18" charset="0"/>
              </a:rPr>
              <a:t>in Lisbon in this section. It covers the reasons for the start of this program and the final goals that were arrived at after the study. Several important guiding </a:t>
            </a:r>
            <a:r>
              <a:rPr lang="en-US" b="1" dirty="0">
                <a:solidFill>
                  <a:srgbClr val="77C6FC"/>
                </a:solidFill>
                <a:effectLst/>
                <a:latin typeface="Times New Roman" panose="02020603050405020304" pitchFamily="18" charset="0"/>
                <a:ea typeface="SimSun" panose="02010600030101010101" pitchFamily="2" charset="-122"/>
                <a:cs typeface="Times New Roman" panose="02020603050405020304" pitchFamily="18" charset="0"/>
              </a:rPr>
              <a:t>concepts and models </a:t>
            </a:r>
            <a:r>
              <a:rPr lang="en-US" dirty="0">
                <a:effectLst/>
                <a:latin typeface="Times New Roman" panose="02020603050405020304" pitchFamily="18" charset="0"/>
                <a:ea typeface="SimSun" panose="02010600030101010101" pitchFamily="2" charset="-122"/>
                <a:cs typeface="Times New Roman" panose="02020603050405020304" pitchFamily="18" charset="0"/>
              </a:rPr>
              <a:t>of urban governance for the implementation of the program are clearly articulated. The process of forming the final program, guided by these concepts and models, is then also described.</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dirty="0">
                <a:effectLst/>
                <a:latin typeface="Times New Roman" panose="02020603050405020304" pitchFamily="18" charset="0"/>
                <a:ea typeface="SimSun" panose="02010600030101010101" pitchFamily="2" charset="-122"/>
                <a:cs typeface="Times New Roman" panose="02020603050405020304" pitchFamily="18" charset="0"/>
              </a:rPr>
              <a:t>It can be seen from the article that the existing 24 parishes of Lisbon were born entirely out of </a:t>
            </a:r>
            <a:r>
              <a:rPr lang="en-US" b="1" dirty="0">
                <a:solidFill>
                  <a:srgbClr val="77C6FC"/>
                </a:solidFill>
                <a:effectLst/>
                <a:latin typeface="Times New Roman" panose="02020603050405020304" pitchFamily="18" charset="0"/>
                <a:ea typeface="SimSun" panose="02010600030101010101" pitchFamily="2" charset="-122"/>
                <a:cs typeface="Times New Roman" panose="02020603050405020304" pitchFamily="18" charset="0"/>
              </a:rPr>
              <a:t>conference discussions</a:t>
            </a:r>
            <a:r>
              <a:rPr lang="en-US" dirty="0">
                <a:effectLst/>
                <a:latin typeface="Times New Roman" panose="02020603050405020304" pitchFamily="18" charset="0"/>
                <a:ea typeface="SimSun" panose="02010600030101010101" pitchFamily="2" charset="-122"/>
                <a:cs typeface="Times New Roman" panose="02020603050405020304" pitchFamily="18" charset="0"/>
              </a:rPr>
              <a:t>, supported by advanced theories of urban governance but without a great deal of involvement of modern data science theories.</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38164691"/>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1082</Words>
  <Application>Microsoft Office PowerPoint</Application>
  <PresentationFormat>全屏显示(16:9)</PresentationFormat>
  <Paragraphs>41</Paragraphs>
  <Slides>12</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Barlow Semi Condensed Medium</vt:lpstr>
      <vt:lpstr>Roboto Condensed Light</vt:lpstr>
      <vt:lpstr>Arial</vt:lpstr>
      <vt:lpstr>Barlow Semi Condensed</vt:lpstr>
      <vt:lpstr>Fjalla One</vt:lpstr>
      <vt:lpstr>Times New Roman</vt:lpstr>
      <vt:lpstr>Calibri Light</vt:lpstr>
      <vt:lpstr>Calibri</vt:lpstr>
      <vt:lpstr>Technology Consulting by Slidesgo</vt:lpstr>
      <vt:lpstr> Reformulating Lisbon parishes </vt:lpstr>
      <vt:lpstr>Research Methodologies 1st presentation</vt:lpstr>
      <vt:lpstr>Topic description: </vt:lpstr>
      <vt:lpstr>PowerPoint 演示文稿</vt:lpstr>
      <vt:lpstr>Research gap and objectives</vt:lpstr>
      <vt:lpstr>Methodological approach:</vt:lpstr>
      <vt:lpstr>Expected results and contributions</vt:lpstr>
      <vt:lpstr>Summary of the guidance document</vt:lpstr>
      <vt:lpstr>Summary of the guidance document</vt:lpstr>
      <vt:lpstr>Summary of the guidance document</vt:lpstr>
      <vt:lpstr>Research progress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Reformulating Lisbon parishes </dc:title>
  <cp:lastModifiedBy>Desmond</cp:lastModifiedBy>
  <cp:revision>5</cp:revision>
  <dcterms:modified xsi:type="dcterms:W3CDTF">2022-11-22T17:38:24Z</dcterms:modified>
</cp:coreProperties>
</file>