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69" r:id="rId4"/>
  </p:sldMasterIdLst>
  <p:notesMasterIdLst>
    <p:notesMasterId r:id="rId28"/>
  </p:notesMasterIdLst>
  <p:sldIdLst>
    <p:sldId id="256" r:id="rId5"/>
    <p:sldId id="298" r:id="rId6"/>
    <p:sldId id="338" r:id="rId7"/>
    <p:sldId id="259" r:id="rId8"/>
    <p:sldId id="337" r:id="rId9"/>
    <p:sldId id="296" r:id="rId10"/>
    <p:sldId id="339" r:id="rId11"/>
    <p:sldId id="297" r:id="rId12"/>
    <p:sldId id="265" r:id="rId13"/>
    <p:sldId id="306" r:id="rId14"/>
    <p:sldId id="307" r:id="rId15"/>
    <p:sldId id="331" r:id="rId16"/>
    <p:sldId id="332" r:id="rId17"/>
    <p:sldId id="333" r:id="rId18"/>
    <p:sldId id="340" r:id="rId19"/>
    <p:sldId id="330" r:id="rId20"/>
    <p:sldId id="341" r:id="rId21"/>
    <p:sldId id="310" r:id="rId22"/>
    <p:sldId id="335" r:id="rId23"/>
    <p:sldId id="329" r:id="rId24"/>
    <p:sldId id="342" r:id="rId25"/>
    <p:sldId id="336" r:id="rId26"/>
    <p:sldId id="285" r:id="rId27"/>
  </p:sldIdLst>
  <p:sldSz cx="9144000" cy="5143500" type="screen16x9"/>
  <p:notesSz cx="6858000" cy="9144000"/>
  <p:embeddedFontLst>
    <p:embeddedFont>
      <p:font typeface="Advent Pro SemiBold" panose="02000506040000020004" pitchFamily="2" charset="77"/>
      <p:regular r:id="rId29"/>
      <p:bold r:id="rId30"/>
    </p:embeddedFont>
    <p:embeddedFont>
      <p:font typeface="Avenir Book" panose="02000503020000020003" pitchFamily="2" charset="0"/>
      <p:regular r:id="rId31"/>
      <p: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libri Light" panose="020F0302020204030204" pitchFamily="34" charset="0"/>
      <p:regular r:id="rId37"/>
      <p:italic r:id="rId38"/>
    </p:embeddedFont>
    <p:embeddedFont>
      <p:font typeface="Fira Sans Extra Condensed Medium" panose="020B0603050000020004" pitchFamily="34" charset="0"/>
      <p:regular r:id="rId39"/>
      <p:bold r:id="rId40"/>
      <p:italic r:id="rId41"/>
      <p:boldItalic r:id="rId42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AC4"/>
    <a:srgbClr val="CDAB8B"/>
    <a:srgbClr val="810000"/>
    <a:srgbClr val="FFEEEB"/>
    <a:srgbClr val="FF9368"/>
    <a:srgbClr val="8F8F8F"/>
    <a:srgbClr val="9D6336"/>
    <a:srgbClr val="C1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AF9A38-8B12-4DE5-981B-FA709FD767EF}">
  <a:tblStyle styleId="{83AF9A38-8B12-4DE5-981B-FA709FD76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/>
    <p:restoredTop sz="95741"/>
  </p:normalViewPr>
  <p:slideViewPr>
    <p:cSldViewPr snapToGrid="0" snapToObjects="1">
      <p:cViewPr>
        <p:scale>
          <a:sx n="106" d="100"/>
          <a:sy n="106" d="100"/>
        </p:scale>
        <p:origin x="6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1.fntdata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font" Target="fonts/font1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solidFill>
              <a:schemeClr val="bg2"/>
            </a:solidFill>
          </c:spPr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6D-2E4C-BC3B-CA173719EB3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16D-2E4C-BC3B-CA173719EB3A}"/>
              </c:ext>
            </c:extLst>
          </c:dPt>
          <c:dPt>
            <c:idx val="2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560-0F45-81EC-812820153347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560-0F45-81EC-812820153347}"/>
              </c:ext>
            </c:extLst>
          </c:dPt>
          <c:cat>
            <c:strRef>
              <c:f>Tabelle1!$A$2:$A$5</c:f>
              <c:strCache>
                <c:ptCount val="2"/>
                <c:pt idx="0">
                  <c:v>1. Quartal</c:v>
                </c:pt>
                <c:pt idx="1">
                  <c:v>2.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0.65</c:v>
                </c:pt>
                <c:pt idx="1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6D-2E4C-BC3B-CA173719EB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solidFill>
              <a:schemeClr val="bg2"/>
            </a:solidFill>
          </c:spPr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397-1341-B2B7-6F776022BBBF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397-1341-B2B7-6F776022BBBF}"/>
              </c:ext>
            </c:extLst>
          </c:dPt>
          <c:dPt>
            <c:idx val="2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397-1341-B2B7-6F776022BBBF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397-1341-B2B7-6F776022BBBF}"/>
              </c:ext>
            </c:extLst>
          </c:dPt>
          <c:cat>
            <c:strRef>
              <c:f>Tabelle1!$A$2:$A$5</c:f>
              <c:strCache>
                <c:ptCount val="2"/>
                <c:pt idx="0">
                  <c:v>1. Quartal</c:v>
                </c:pt>
                <c:pt idx="1">
                  <c:v>2.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0.2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397-1341-B2B7-6F776022BB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solidFill>
              <a:schemeClr val="bg2"/>
            </a:solidFill>
          </c:spPr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B79-B546-8D98-DE370D883A8D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B79-B546-8D98-DE370D883A8D}"/>
              </c:ext>
            </c:extLst>
          </c:dPt>
          <c:dPt>
            <c:idx val="2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B79-B546-8D98-DE370D883A8D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B79-B546-8D98-DE370D883A8D}"/>
              </c:ext>
            </c:extLst>
          </c:dPt>
          <c:cat>
            <c:strRef>
              <c:f>Tabelle1!$A$2:$A$5</c:f>
              <c:strCache>
                <c:ptCount val="2"/>
                <c:pt idx="0">
                  <c:v>1. Quartal</c:v>
                </c:pt>
                <c:pt idx="1">
                  <c:v>2.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0.18</c:v>
                </c:pt>
                <c:pt idx="1">
                  <c:v>0.82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B79-B546-8D98-DE370D883A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350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75EF7-DF4D-3A40-AC00-B0DC3110B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6EA2D2-D9D3-7648-9471-99B16C008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D00137-A983-D04D-9D4B-D3EBB45B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FD0DC0-EC42-DC45-B990-E1641748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87F068-720D-E242-96E2-B6952954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80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649D8-18B6-7E4A-AF5B-CF35F9C8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048EB5-B858-E242-8A78-158F9B1BD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243D9F-32D3-5743-936E-CC5AA2D9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7079-2E1D-1D49-9AD8-F19B34EFA272}" type="datetimeFigureOut">
              <a:rPr lang="de-DE" smtClean="0"/>
              <a:t>21.03.22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0F2125-3276-9743-9C32-81A27AAD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57B93A-812E-034C-8D63-B11FEDEF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EFC47-AA5C-5B44-A620-29EE28C581B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5957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6C4D48D-C169-9544-8F1E-68803B02E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CDF2FC-6F17-1E4B-A165-A2250867F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33CD6E-7ACC-5940-B642-56EAD9DFD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7079-2E1D-1D49-9AD8-F19B34EFA272}" type="datetimeFigureOut">
              <a:rPr lang="de-DE" smtClean="0"/>
              <a:t>21.03.22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BC94C-43FA-9A49-BC55-80EAD8B9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372B1F-7159-0A41-B84F-A975D451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EFC47-AA5C-5B44-A620-29EE28C581B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2352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301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227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B74A0-6E21-5840-988B-5AFC7F92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B97508-2C1B-D846-B819-001977539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2243CC-FA3D-6943-B201-E8D589FB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7079-2E1D-1D49-9AD8-F19B34EFA272}" type="datetimeFigureOut">
              <a:rPr lang="de-DE" smtClean="0"/>
              <a:t>21.03.22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74600F-29C8-2B43-B76F-11A0F2CD6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CF1725-E2B6-8B49-B9D0-64885F9E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EFC47-AA5C-5B44-A620-29EE28C581B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1382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5FD2B-0966-BA47-9B67-2F1220B2C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5F7FCC-ECD5-9D45-BC50-58DF76351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148F8-324B-0C4D-8FA0-FDC554C6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7079-2E1D-1D49-9AD8-F19B34EFA272}" type="datetimeFigureOut">
              <a:rPr lang="de-DE" smtClean="0"/>
              <a:t>21.03.22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016014-C7B8-DC46-B8C1-BD6B6336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8274B9-1D0A-744E-A92E-570F250B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EFC47-AA5C-5B44-A620-29EE28C581B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17944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44824-A4B6-D847-8470-8330C3B4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50A422-E0D2-EB4D-AE0A-3C0941E93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84064B-AE64-6B42-9966-DAF2DAB65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D2F8CE-3C36-5C47-B2C0-3E1643A0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7079-2E1D-1D49-9AD8-F19B34EFA272}" type="datetimeFigureOut">
              <a:rPr lang="de-DE" smtClean="0"/>
              <a:t>21.03.22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06F38F-32AB-E64C-9864-CA19424E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26B767-C49E-2D4E-90C6-56C67C41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EFC47-AA5C-5B44-A620-29EE28C581B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5873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7F7E6-5B13-DB42-8D4B-58F557F43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75850C-986B-9C45-8DAF-0BAB747FF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D505C0-F6A3-CD4B-A85F-4B9CB1A49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6500945-51F3-3249-ABBA-0C4F44D5D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CC860D-A819-084A-A3E4-759EAA06A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6C80CA5-904A-C044-9243-C436A40B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7079-2E1D-1D49-9AD8-F19B34EFA272}" type="datetimeFigureOut">
              <a:rPr lang="de-DE" smtClean="0"/>
              <a:t>21.03.22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ECB424-427C-0A4E-80C3-E46A8D76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EB062B-2655-794B-B44D-C12488CF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EFC47-AA5C-5B44-A620-29EE28C581B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61964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410A9-007D-614D-9657-CFC671D7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177470-7959-0E49-9443-D44263546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18CD1F-EFF6-B041-9339-55506943D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8B0D9D-33AD-1D4F-8597-1244FD3E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2423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22AB1F-75F2-074C-B4B5-B07C4C8F4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7079-2E1D-1D49-9AD8-F19B34EFA272}" type="datetimeFigureOut">
              <a:rPr lang="de-DE" smtClean="0"/>
              <a:t>21.03.22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2414F6-57EC-0F47-948D-11D1C779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C24306-DD79-6448-96AD-1000FA00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EFC47-AA5C-5B44-A620-29EE28C581B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8796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76889-934A-9148-856C-773656FDF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C94492-B4C1-0E4C-B8BC-5D2B4E0BB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815F65-4F40-4544-81B6-7E64B21FD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73F6E7-31DC-5A43-A7E6-F9BBCFAF8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7079-2E1D-1D49-9AD8-F19B34EFA272}" type="datetimeFigureOut">
              <a:rPr lang="de-DE" smtClean="0"/>
              <a:t>21.03.22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E32239-3B7C-9343-9F36-289213E2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968B45-AF12-FC4A-93C3-4DDB62F6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EFC47-AA5C-5B44-A620-29EE28C581B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99019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D9E61-CB16-C240-A9C0-CD1B8A926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A6AF08-EFF6-B24C-87FE-A094FEABA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A0FF62-F462-FF44-A4BB-F93E8A0A2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EB37D9-7291-DD4D-9D77-1C11B57E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7079-2E1D-1D49-9AD8-F19B34EFA272}" type="datetimeFigureOut">
              <a:rPr lang="de-DE" smtClean="0"/>
              <a:t>21.03.22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7E2D5C-E79F-CC42-9A1B-B175A829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55C9CF-91A6-F341-B496-10F1DFB5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EFC47-AA5C-5B44-A620-29EE28C581B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8590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2D7639-00FB-5345-B02A-C90C745A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290720-D886-EE4C-83F0-3620F2580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32B4EB-B03C-F643-B205-AD97E3C03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17079-2E1D-1D49-9AD8-F19B34EFA272}" type="datetimeFigureOut">
              <a:rPr lang="de-DE" smtClean="0"/>
              <a:t>21.03.22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A0ACFB-6FF5-284B-A52F-A403752E8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70F4ED-8656-BF42-90EA-51A996FF4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EFC47-AA5C-5B44-A620-29EE28C581B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34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7" name="Picture 436" descr="Hotel reception bell">
            <a:extLst>
              <a:ext uri="{FF2B5EF4-FFF2-40B4-BE49-F238E27FC236}">
                <a16:creationId xmlns:a16="http://schemas.microsoft.com/office/drawing/2014/main" id="{38A1BABB-65CC-68A2-99B0-DADB6C3117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" t="9091" r="23110" b="-2"/>
          <a:stretch/>
        </p:blipFill>
        <p:spPr>
          <a:xfrm>
            <a:off x="2642616" y="10"/>
            <a:ext cx="6501384" cy="514349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51435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358484" y="841772"/>
            <a:ext cx="4089947" cy="240310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l" defTabSz="914400">
              <a:spcAft>
                <a:spcPts val="0"/>
              </a:spcAft>
            </a:pPr>
            <a:r>
              <a:rPr lang="en-US" sz="4800" dirty="0">
                <a:solidFill>
                  <a:schemeClr val="accent3"/>
                </a:solidFill>
                <a:latin typeface="DIN Condensed" pitchFamily="2" charset="0"/>
              </a:rPr>
              <a:t>PREDICT HOTEL BOOKING CANCELATIONS</a:t>
            </a:r>
          </a:p>
        </p:txBody>
      </p:sp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358484" y="3741133"/>
            <a:ext cx="3017519" cy="423435"/>
          </a:xfrm>
          <a:prstGeom prst="rect">
            <a:avLst/>
          </a:prstGeom>
        </p:spPr>
        <p:txBody>
          <a:bodyPr spcFirstLastPara="1" lIns="91425" tIns="91425" rIns="91425" bIns="91425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200" dirty="0">
                <a:solidFill>
                  <a:schemeClr val="accent3"/>
                </a:solidFill>
                <a:latin typeface="DIN Condensed" pitchFamily="2" charset="0"/>
              </a:rPr>
              <a:t>Q CONSULTING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9941" y="260093"/>
            <a:ext cx="109728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3410190"/>
            <a:ext cx="298323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06BD6F2-C8F8-D043-A264-3FD266F2821C}"/>
              </a:ext>
            </a:extLst>
          </p:cNvPr>
          <p:cNvSpPr/>
          <p:nvPr/>
        </p:nvSpPr>
        <p:spPr>
          <a:xfrm>
            <a:off x="332923" y="396448"/>
            <a:ext cx="741266" cy="372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B923506-F990-5743-90B3-809518ED45C4}"/>
              </a:ext>
            </a:extLst>
          </p:cNvPr>
          <p:cNvSpPr txBox="1"/>
          <p:nvPr/>
        </p:nvSpPr>
        <p:spPr>
          <a:xfrm>
            <a:off x="358484" y="4087386"/>
            <a:ext cx="257559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accent3"/>
                </a:solidFill>
                <a:latin typeface="Avenir Book" panose="02000503020000020003" pitchFamily="2" charset="0"/>
              </a:rPr>
              <a:t>TONGJIUZHOU LIU</a:t>
            </a:r>
          </a:p>
          <a:p>
            <a:r>
              <a:rPr lang="de-DE" sz="1000" dirty="0">
                <a:solidFill>
                  <a:schemeClr val="accent3"/>
                </a:solidFill>
                <a:latin typeface="Avenir Book" panose="02000503020000020003" pitchFamily="2" charset="0"/>
              </a:rPr>
              <a:t>AMELIE LANGENSTEIN </a:t>
            </a:r>
          </a:p>
          <a:p>
            <a:r>
              <a:rPr lang="de-DE" sz="1000" dirty="0">
                <a:solidFill>
                  <a:schemeClr val="accent3"/>
                </a:solidFill>
                <a:latin typeface="Avenir Book" panose="02000503020000020003" pitchFamily="2" charset="0"/>
              </a:rPr>
              <a:t>NINA URBANČIČ</a:t>
            </a:r>
          </a:p>
          <a:p>
            <a:r>
              <a:rPr lang="de-DE" sz="1000" dirty="0">
                <a:solidFill>
                  <a:schemeClr val="accent3"/>
                </a:solidFill>
                <a:latin typeface="Avenir Book" panose="02000503020000020003" pitchFamily="2" charset="0"/>
              </a:rPr>
              <a:t>LAURA CUNA </a:t>
            </a:r>
          </a:p>
          <a:p>
            <a:r>
              <a:rPr lang="de-DE" sz="1000" dirty="0">
                <a:solidFill>
                  <a:schemeClr val="accent3"/>
                </a:solidFill>
                <a:latin typeface="Avenir Book" panose="02000503020000020003" pitchFamily="2" charset="0"/>
              </a:rPr>
              <a:t>  </a:t>
            </a:r>
          </a:p>
          <a:p>
            <a:endParaRPr lang="de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EC2E00C0-D4E3-844B-AFDB-18EEAB48AEEE}"/>
              </a:ext>
            </a:extLst>
          </p:cNvPr>
          <p:cNvSpPr/>
          <p:nvPr/>
        </p:nvSpPr>
        <p:spPr>
          <a:xfrm rot="18488431">
            <a:off x="747141" y="2553179"/>
            <a:ext cx="573353" cy="155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16B01FC-D0F2-684B-B1CC-CA7D30D00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72" y="1450710"/>
            <a:ext cx="3315840" cy="352070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09651C4-3166-6F4D-A2EB-1BBC87092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886" y="1450710"/>
            <a:ext cx="4470434" cy="3735995"/>
          </a:xfrm>
          <a:prstGeom prst="rect">
            <a:avLst/>
          </a:prstGeom>
        </p:spPr>
      </p:pic>
      <p:sp>
        <p:nvSpPr>
          <p:cNvPr id="13" name="Google Shape;474;p27">
            <a:extLst>
              <a:ext uri="{FF2B5EF4-FFF2-40B4-BE49-F238E27FC236}">
                <a16:creationId xmlns:a16="http://schemas.microsoft.com/office/drawing/2014/main" id="{5BEB8903-5E87-7F45-B6C7-E04064024F0E}"/>
              </a:ext>
            </a:extLst>
          </p:cNvPr>
          <p:cNvSpPr txBox="1">
            <a:spLocks/>
          </p:cNvSpPr>
          <p:nvPr/>
        </p:nvSpPr>
        <p:spPr>
          <a:xfrm>
            <a:off x="661272" y="615327"/>
            <a:ext cx="2152500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EXPLORATORY</a:t>
            </a:r>
          </a:p>
          <a:p>
            <a:pPr>
              <a:spcBef>
                <a:spcPts val="0"/>
              </a:spcBef>
            </a:pPr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DATA ANALYSIS</a:t>
            </a:r>
          </a:p>
        </p:txBody>
      </p:sp>
      <p:sp>
        <p:nvSpPr>
          <p:cNvPr id="14" name="Google Shape;476;p27">
            <a:extLst>
              <a:ext uri="{FF2B5EF4-FFF2-40B4-BE49-F238E27FC236}">
                <a16:creationId xmlns:a16="http://schemas.microsoft.com/office/drawing/2014/main" id="{7C7B2067-F7EC-E24C-B9EA-1F5AE467A2F5}"/>
              </a:ext>
            </a:extLst>
          </p:cNvPr>
          <p:cNvSpPr txBox="1">
            <a:spLocks/>
          </p:cNvSpPr>
          <p:nvPr/>
        </p:nvSpPr>
        <p:spPr>
          <a:xfrm>
            <a:off x="661272" y="17698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33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62199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5C3F7A52-CD3F-6F48-9017-2466FE1E3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72" y="1202492"/>
            <a:ext cx="3426157" cy="366754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F78DBCB-893C-6646-87B1-5E98433EC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326" y="1202492"/>
            <a:ext cx="3332358" cy="3941008"/>
          </a:xfrm>
          <a:prstGeom prst="rect">
            <a:avLst/>
          </a:prstGeom>
        </p:spPr>
      </p:pic>
      <p:sp>
        <p:nvSpPr>
          <p:cNvPr id="13" name="Google Shape;474;p27">
            <a:extLst>
              <a:ext uri="{FF2B5EF4-FFF2-40B4-BE49-F238E27FC236}">
                <a16:creationId xmlns:a16="http://schemas.microsoft.com/office/drawing/2014/main" id="{80818F6B-1735-7E4F-9597-7E18CFA63D17}"/>
              </a:ext>
            </a:extLst>
          </p:cNvPr>
          <p:cNvSpPr txBox="1">
            <a:spLocks/>
          </p:cNvSpPr>
          <p:nvPr/>
        </p:nvSpPr>
        <p:spPr>
          <a:xfrm>
            <a:off x="661272" y="615327"/>
            <a:ext cx="2152500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EXPLORATORY</a:t>
            </a:r>
          </a:p>
          <a:p>
            <a:pPr>
              <a:spcBef>
                <a:spcPts val="0"/>
              </a:spcBef>
            </a:pPr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DATA ANALYSIS</a:t>
            </a:r>
          </a:p>
        </p:txBody>
      </p:sp>
      <p:sp>
        <p:nvSpPr>
          <p:cNvPr id="14" name="Google Shape;476;p27">
            <a:extLst>
              <a:ext uri="{FF2B5EF4-FFF2-40B4-BE49-F238E27FC236}">
                <a16:creationId xmlns:a16="http://schemas.microsoft.com/office/drawing/2014/main" id="{B4998809-B40C-8449-A48A-E17D82D2B0F5}"/>
              </a:ext>
            </a:extLst>
          </p:cNvPr>
          <p:cNvSpPr txBox="1">
            <a:spLocks/>
          </p:cNvSpPr>
          <p:nvPr/>
        </p:nvSpPr>
        <p:spPr>
          <a:xfrm>
            <a:off x="661272" y="17698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33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691327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B5C81E2-F1F2-1246-B3DB-C28796983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42" y="1408476"/>
            <a:ext cx="4636386" cy="3224288"/>
          </a:xfrm>
          <a:prstGeom prst="rect">
            <a:avLst/>
          </a:prstGeom>
        </p:spPr>
      </p:pic>
      <p:sp>
        <p:nvSpPr>
          <p:cNvPr id="7" name="Google Shape;474;p27">
            <a:extLst>
              <a:ext uri="{FF2B5EF4-FFF2-40B4-BE49-F238E27FC236}">
                <a16:creationId xmlns:a16="http://schemas.microsoft.com/office/drawing/2014/main" id="{0C6E95BE-A539-B04B-99A5-09DFB9AB1915}"/>
              </a:ext>
            </a:extLst>
          </p:cNvPr>
          <p:cNvSpPr txBox="1">
            <a:spLocks/>
          </p:cNvSpPr>
          <p:nvPr/>
        </p:nvSpPr>
        <p:spPr>
          <a:xfrm>
            <a:off x="661272" y="615327"/>
            <a:ext cx="2152500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EXPLORATORY</a:t>
            </a:r>
          </a:p>
          <a:p>
            <a:pPr>
              <a:spcBef>
                <a:spcPts val="0"/>
              </a:spcBef>
            </a:pPr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DATA ANALYSIS</a:t>
            </a:r>
          </a:p>
        </p:txBody>
      </p:sp>
      <p:sp>
        <p:nvSpPr>
          <p:cNvPr id="8" name="Google Shape;476;p27">
            <a:extLst>
              <a:ext uri="{FF2B5EF4-FFF2-40B4-BE49-F238E27FC236}">
                <a16:creationId xmlns:a16="http://schemas.microsoft.com/office/drawing/2014/main" id="{B744923E-2BCC-9742-8683-FF31831F5EBE}"/>
              </a:ext>
            </a:extLst>
          </p:cNvPr>
          <p:cNvSpPr txBox="1">
            <a:spLocks/>
          </p:cNvSpPr>
          <p:nvPr/>
        </p:nvSpPr>
        <p:spPr>
          <a:xfrm>
            <a:off x="661272" y="17698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33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80627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CDEA7A8-4C50-4A4A-9B50-EFB28E63E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72" y="1533913"/>
            <a:ext cx="4697537" cy="3266814"/>
          </a:xfrm>
          <a:prstGeom prst="rect">
            <a:avLst/>
          </a:prstGeom>
        </p:spPr>
      </p:pic>
      <p:sp>
        <p:nvSpPr>
          <p:cNvPr id="6" name="Google Shape;474;p27">
            <a:extLst>
              <a:ext uri="{FF2B5EF4-FFF2-40B4-BE49-F238E27FC236}">
                <a16:creationId xmlns:a16="http://schemas.microsoft.com/office/drawing/2014/main" id="{F40D47EF-F796-7D46-B43E-59DED16DAD5B}"/>
              </a:ext>
            </a:extLst>
          </p:cNvPr>
          <p:cNvSpPr txBox="1">
            <a:spLocks/>
          </p:cNvSpPr>
          <p:nvPr/>
        </p:nvSpPr>
        <p:spPr>
          <a:xfrm>
            <a:off x="661272" y="615327"/>
            <a:ext cx="2152500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EXPLORATORY</a:t>
            </a:r>
          </a:p>
          <a:p>
            <a:pPr>
              <a:spcBef>
                <a:spcPts val="0"/>
              </a:spcBef>
            </a:pPr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DATA ANALYSIS</a:t>
            </a:r>
          </a:p>
        </p:txBody>
      </p:sp>
      <p:sp>
        <p:nvSpPr>
          <p:cNvPr id="7" name="Google Shape;476;p27">
            <a:extLst>
              <a:ext uri="{FF2B5EF4-FFF2-40B4-BE49-F238E27FC236}">
                <a16:creationId xmlns:a16="http://schemas.microsoft.com/office/drawing/2014/main" id="{C529F75C-2F14-DF4B-9081-9F619CBEE7F7}"/>
              </a:ext>
            </a:extLst>
          </p:cNvPr>
          <p:cNvSpPr txBox="1">
            <a:spLocks/>
          </p:cNvSpPr>
          <p:nvPr/>
        </p:nvSpPr>
        <p:spPr>
          <a:xfrm>
            <a:off x="661272" y="17698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33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433134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08ECE24-2AAA-3046-88F4-1A63EEEEF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72" y="1529083"/>
            <a:ext cx="4682604" cy="3256430"/>
          </a:xfrm>
          <a:prstGeom prst="rect">
            <a:avLst/>
          </a:prstGeom>
        </p:spPr>
      </p:pic>
      <p:sp>
        <p:nvSpPr>
          <p:cNvPr id="7" name="Google Shape;474;p27">
            <a:extLst>
              <a:ext uri="{FF2B5EF4-FFF2-40B4-BE49-F238E27FC236}">
                <a16:creationId xmlns:a16="http://schemas.microsoft.com/office/drawing/2014/main" id="{4FDC0439-C34D-DB47-A6E9-5E6CC1611DDA}"/>
              </a:ext>
            </a:extLst>
          </p:cNvPr>
          <p:cNvSpPr txBox="1">
            <a:spLocks/>
          </p:cNvSpPr>
          <p:nvPr/>
        </p:nvSpPr>
        <p:spPr>
          <a:xfrm>
            <a:off x="661272" y="615327"/>
            <a:ext cx="2152500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EXPLORATORY</a:t>
            </a:r>
          </a:p>
          <a:p>
            <a:pPr>
              <a:spcBef>
                <a:spcPts val="0"/>
              </a:spcBef>
            </a:pPr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DATA ANALYSIS</a:t>
            </a:r>
          </a:p>
        </p:txBody>
      </p:sp>
      <p:sp>
        <p:nvSpPr>
          <p:cNvPr id="8" name="Google Shape;476;p27">
            <a:extLst>
              <a:ext uri="{FF2B5EF4-FFF2-40B4-BE49-F238E27FC236}">
                <a16:creationId xmlns:a16="http://schemas.microsoft.com/office/drawing/2014/main" id="{F0B0E955-8CD7-454F-8437-4395C83DD48B}"/>
              </a:ext>
            </a:extLst>
          </p:cNvPr>
          <p:cNvSpPr txBox="1">
            <a:spLocks/>
          </p:cNvSpPr>
          <p:nvPr/>
        </p:nvSpPr>
        <p:spPr>
          <a:xfrm>
            <a:off x="661272" y="17698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33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818213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E1AE55B1-6759-9D49-B6FA-300642653F0E}"/>
              </a:ext>
            </a:extLst>
          </p:cNvPr>
          <p:cNvSpPr/>
          <p:nvPr/>
        </p:nvSpPr>
        <p:spPr>
          <a:xfrm>
            <a:off x="6691546" y="1907279"/>
            <a:ext cx="872284" cy="814039"/>
          </a:xfrm>
          <a:prstGeom prst="ellipse">
            <a:avLst/>
          </a:prstGeom>
          <a:solidFill>
            <a:srgbClr val="CDAB8B">
              <a:alpha val="6303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Google Shape;474;p27">
            <a:extLst>
              <a:ext uri="{FF2B5EF4-FFF2-40B4-BE49-F238E27FC236}">
                <a16:creationId xmlns:a16="http://schemas.microsoft.com/office/drawing/2014/main" id="{2ABB9A19-DE82-5C43-B875-DCB21C09620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0147" y="3282217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4"/>
                </a:solidFill>
                <a:latin typeface="DIN Condensed" pitchFamily="2" charset="0"/>
              </a:rPr>
              <a:t>BUSINESS </a:t>
            </a:r>
            <a:br>
              <a:rPr lang="en" sz="1600" dirty="0">
                <a:solidFill>
                  <a:schemeClr val="accent4"/>
                </a:solidFill>
                <a:latin typeface="DIN Condensed" pitchFamily="2" charset="0"/>
              </a:rPr>
            </a:br>
            <a:r>
              <a:rPr lang="en" sz="1600" dirty="0">
                <a:solidFill>
                  <a:schemeClr val="accent4"/>
                </a:solidFill>
                <a:latin typeface="DIN Condensed" pitchFamily="2" charset="0"/>
              </a:rPr>
              <a:t>UNDERSTANDING</a:t>
            </a:r>
            <a:endParaRPr sz="1600" dirty="0">
              <a:solidFill>
                <a:schemeClr val="accent4"/>
              </a:solidFill>
              <a:latin typeface="DIN Condensed" pitchFamily="2" charset="0"/>
            </a:endParaRPr>
          </a:p>
        </p:txBody>
      </p:sp>
      <p:sp>
        <p:nvSpPr>
          <p:cNvPr id="100" name="Google Shape;476;p27">
            <a:extLst>
              <a:ext uri="{FF2B5EF4-FFF2-40B4-BE49-F238E27FC236}">
                <a16:creationId xmlns:a16="http://schemas.microsoft.com/office/drawing/2014/main" id="{3DADF0F4-7E18-6C4E-842F-F7918E888417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1521184" y="280476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01</a:t>
            </a:r>
            <a:endParaRPr dirty="0">
              <a:solidFill>
                <a:schemeClr val="accent4"/>
              </a:solidFill>
              <a:latin typeface="DIN Condensed" pitchFamily="2" charset="0"/>
            </a:endParaRPr>
          </a:p>
        </p:txBody>
      </p:sp>
      <p:sp>
        <p:nvSpPr>
          <p:cNvPr id="101" name="Google Shape;473;p27">
            <a:extLst>
              <a:ext uri="{FF2B5EF4-FFF2-40B4-BE49-F238E27FC236}">
                <a16:creationId xmlns:a16="http://schemas.microsoft.com/office/drawing/2014/main" id="{94838B86-3939-1D44-8946-C219A0CE0002}"/>
              </a:ext>
            </a:extLst>
          </p:cNvPr>
          <p:cNvSpPr txBox="1">
            <a:spLocks noGrp="1"/>
          </p:cNvSpPr>
          <p:nvPr>
            <p:ph type="ctrTitle" idx="4"/>
          </p:nvPr>
        </p:nvSpPr>
        <p:spPr>
          <a:xfrm>
            <a:off x="2417599" y="3268817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1600" dirty="0">
                <a:solidFill>
                  <a:schemeClr val="accent4"/>
                </a:solidFill>
                <a:latin typeface="DIN Condensed" pitchFamily="2" charset="0"/>
              </a:rPr>
              <a:t>EXPLORATORY</a:t>
            </a:r>
            <a:br>
              <a:rPr lang="en" sz="1600" dirty="0">
                <a:solidFill>
                  <a:schemeClr val="accent4"/>
                </a:solidFill>
                <a:latin typeface="DIN Condensed" pitchFamily="2" charset="0"/>
              </a:rPr>
            </a:br>
            <a:r>
              <a:rPr lang="en" sz="1600" dirty="0">
                <a:solidFill>
                  <a:schemeClr val="accent4"/>
                </a:solidFill>
                <a:latin typeface="DIN Condensed" pitchFamily="2" charset="0"/>
              </a:rPr>
              <a:t>DATA ANALYSIS</a:t>
            </a:r>
            <a:endParaRPr sz="1600" dirty="0">
              <a:solidFill>
                <a:schemeClr val="accent4"/>
              </a:solidFill>
              <a:latin typeface="DIN Condensed" pitchFamily="2" charset="0"/>
            </a:endParaRPr>
          </a:p>
        </p:txBody>
      </p:sp>
      <p:sp>
        <p:nvSpPr>
          <p:cNvPr id="102" name="Google Shape;478;p27">
            <a:extLst>
              <a:ext uri="{FF2B5EF4-FFF2-40B4-BE49-F238E27FC236}">
                <a16:creationId xmlns:a16="http://schemas.microsoft.com/office/drawing/2014/main" id="{CE194278-C2C1-3349-9CC2-DEBC6B49357C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2798422" y="279188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02</a:t>
            </a:r>
            <a:endParaRPr dirty="0">
              <a:solidFill>
                <a:schemeClr val="accent4"/>
              </a:solidFill>
              <a:latin typeface="DIN Condensed" pitchFamily="2" charset="0"/>
            </a:endParaRPr>
          </a:p>
        </p:txBody>
      </p:sp>
      <p:sp>
        <p:nvSpPr>
          <p:cNvPr id="104" name="Google Shape;480;p27">
            <a:extLst>
              <a:ext uri="{FF2B5EF4-FFF2-40B4-BE49-F238E27FC236}">
                <a16:creationId xmlns:a16="http://schemas.microsoft.com/office/drawing/2014/main" id="{7B4650D8-BE5B-8C45-99DF-001820DABAA5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4101755" y="282452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03</a:t>
            </a:r>
            <a:endParaRPr dirty="0">
              <a:solidFill>
                <a:schemeClr val="accent4"/>
              </a:solidFill>
              <a:latin typeface="DIN Condensed" pitchFamily="2" charset="0"/>
            </a:endParaRPr>
          </a:p>
        </p:txBody>
      </p:sp>
      <p:sp>
        <p:nvSpPr>
          <p:cNvPr id="105" name="Google Shape;471;p27">
            <a:extLst>
              <a:ext uri="{FF2B5EF4-FFF2-40B4-BE49-F238E27FC236}">
                <a16:creationId xmlns:a16="http://schemas.microsoft.com/office/drawing/2014/main" id="{DBB518F6-6F3E-7E42-A8E5-B1E75851B253}"/>
              </a:ext>
            </a:extLst>
          </p:cNvPr>
          <p:cNvSpPr txBox="1">
            <a:spLocks/>
          </p:cNvSpPr>
          <p:nvPr/>
        </p:nvSpPr>
        <p:spPr>
          <a:xfrm>
            <a:off x="5259836" y="3314517"/>
            <a:ext cx="1161782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kern="1200" baseline="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algn="ctr"/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MODELING</a:t>
            </a:r>
          </a:p>
          <a:p>
            <a:pPr algn="ctr"/>
            <a:endParaRPr lang="de-DE" sz="1600" dirty="0">
              <a:solidFill>
                <a:schemeClr val="accent4"/>
              </a:solidFill>
              <a:latin typeface="DIN Condensed" pitchFamily="2" charset="0"/>
            </a:endParaRPr>
          </a:p>
        </p:txBody>
      </p:sp>
      <p:sp>
        <p:nvSpPr>
          <p:cNvPr id="106" name="Google Shape;480;p27">
            <a:extLst>
              <a:ext uri="{FF2B5EF4-FFF2-40B4-BE49-F238E27FC236}">
                <a16:creationId xmlns:a16="http://schemas.microsoft.com/office/drawing/2014/main" id="{D1C8E968-1488-A941-8B4C-6D6E56D49478}"/>
              </a:ext>
            </a:extLst>
          </p:cNvPr>
          <p:cNvSpPr txBox="1">
            <a:spLocks/>
          </p:cNvSpPr>
          <p:nvPr/>
        </p:nvSpPr>
        <p:spPr>
          <a:xfrm>
            <a:off x="5523226" y="2816360"/>
            <a:ext cx="1036867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04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E2DCA19-9AE0-424C-A044-753D97FBAA7A}"/>
              </a:ext>
            </a:extLst>
          </p:cNvPr>
          <p:cNvSpPr/>
          <p:nvPr/>
        </p:nvSpPr>
        <p:spPr>
          <a:xfrm>
            <a:off x="2658287" y="1906766"/>
            <a:ext cx="872284" cy="814039"/>
          </a:xfrm>
          <a:prstGeom prst="ellipse">
            <a:avLst/>
          </a:prstGeom>
          <a:solidFill>
            <a:srgbClr val="CDAB8B">
              <a:alpha val="6303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E3AFCA0E-CBDB-B743-A370-D537C707C26B}"/>
              </a:ext>
            </a:extLst>
          </p:cNvPr>
          <p:cNvSpPr/>
          <p:nvPr/>
        </p:nvSpPr>
        <p:spPr>
          <a:xfrm>
            <a:off x="1403092" y="1902030"/>
            <a:ext cx="872284" cy="814039"/>
          </a:xfrm>
          <a:prstGeom prst="ellipse">
            <a:avLst/>
          </a:prstGeom>
          <a:solidFill>
            <a:srgbClr val="CDAB8B">
              <a:alpha val="6303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9C52AA2-186C-7D42-B0BA-4A41A6472C14}"/>
              </a:ext>
            </a:extLst>
          </p:cNvPr>
          <p:cNvSpPr/>
          <p:nvPr/>
        </p:nvSpPr>
        <p:spPr>
          <a:xfrm>
            <a:off x="5384822" y="1906766"/>
            <a:ext cx="872284" cy="814039"/>
          </a:xfrm>
          <a:prstGeom prst="ellipse">
            <a:avLst/>
          </a:prstGeom>
          <a:solidFill>
            <a:srgbClr val="CDAB8B">
              <a:alpha val="6303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065E7C8-1D5A-A14D-9DEC-8B642A280814}"/>
              </a:ext>
            </a:extLst>
          </p:cNvPr>
          <p:cNvSpPr/>
          <p:nvPr/>
        </p:nvSpPr>
        <p:spPr>
          <a:xfrm>
            <a:off x="3974618" y="1898408"/>
            <a:ext cx="872284" cy="814039"/>
          </a:xfrm>
          <a:prstGeom prst="ellipse">
            <a:avLst/>
          </a:prstGeom>
          <a:solidFill>
            <a:srgbClr val="CDAB8B">
              <a:alpha val="6303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Google Shape;489;p27">
            <a:extLst>
              <a:ext uri="{FF2B5EF4-FFF2-40B4-BE49-F238E27FC236}">
                <a16:creationId xmlns:a16="http://schemas.microsoft.com/office/drawing/2014/main" id="{529E7B35-F860-3A4A-B785-A5C188336D1E}"/>
              </a:ext>
            </a:extLst>
          </p:cNvPr>
          <p:cNvSpPr/>
          <p:nvPr/>
        </p:nvSpPr>
        <p:spPr>
          <a:xfrm>
            <a:off x="1529979" y="2020142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5" name="Grafik 114" descr="Lupe Silhouette">
            <a:extLst>
              <a:ext uri="{FF2B5EF4-FFF2-40B4-BE49-F238E27FC236}">
                <a16:creationId xmlns:a16="http://schemas.microsoft.com/office/drawing/2014/main" id="{C06EB375-AC24-DA48-A20C-7BCF32AFD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2614" y="2046493"/>
            <a:ext cx="535889" cy="535889"/>
          </a:xfrm>
          <a:prstGeom prst="rect">
            <a:avLst/>
          </a:prstGeom>
        </p:spPr>
      </p:pic>
      <p:pic>
        <p:nvPicPr>
          <p:cNvPr id="116" name="Grafik 115" descr="Balkendiagramm mit einfarbiger Füllung">
            <a:extLst>
              <a:ext uri="{FF2B5EF4-FFF2-40B4-BE49-F238E27FC236}">
                <a16:creationId xmlns:a16="http://schemas.microsoft.com/office/drawing/2014/main" id="{F91E963F-B883-B44F-BD5E-9B694D650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78706" y="2111193"/>
            <a:ext cx="298926" cy="298926"/>
          </a:xfrm>
          <a:prstGeom prst="rect">
            <a:avLst/>
          </a:prstGeom>
        </p:spPr>
      </p:pic>
      <p:grpSp>
        <p:nvGrpSpPr>
          <p:cNvPr id="124" name="Google Shape;11287;p60">
            <a:extLst>
              <a:ext uri="{FF2B5EF4-FFF2-40B4-BE49-F238E27FC236}">
                <a16:creationId xmlns:a16="http://schemas.microsoft.com/office/drawing/2014/main" id="{D4EA7B41-2995-EF45-9E54-E7FDB8299B42}"/>
              </a:ext>
            </a:extLst>
          </p:cNvPr>
          <p:cNvGrpSpPr/>
          <p:nvPr/>
        </p:nvGrpSpPr>
        <p:grpSpPr>
          <a:xfrm>
            <a:off x="6820778" y="2011076"/>
            <a:ext cx="613820" cy="577800"/>
            <a:chOff x="4890434" y="4287389"/>
            <a:chExt cx="345997" cy="346029"/>
          </a:xfrm>
          <a:solidFill>
            <a:schemeClr val="bg1"/>
          </a:solidFill>
        </p:grpSpPr>
        <p:sp>
          <p:nvSpPr>
            <p:cNvPr id="125" name="Google Shape;11288;p60">
              <a:extLst>
                <a:ext uri="{FF2B5EF4-FFF2-40B4-BE49-F238E27FC236}">
                  <a16:creationId xmlns:a16="http://schemas.microsoft.com/office/drawing/2014/main" id="{7BEC1FBC-0A85-5044-AB23-C53E0A59C67F}"/>
                </a:ext>
              </a:extLst>
            </p:cNvPr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1289;p60">
              <a:extLst>
                <a:ext uri="{FF2B5EF4-FFF2-40B4-BE49-F238E27FC236}">
                  <a16:creationId xmlns:a16="http://schemas.microsoft.com/office/drawing/2014/main" id="{02F1129F-A283-2941-A039-60259D0450EE}"/>
                </a:ext>
              </a:extLst>
            </p:cNvPr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1290;p60">
              <a:extLst>
                <a:ext uri="{FF2B5EF4-FFF2-40B4-BE49-F238E27FC236}">
                  <a16:creationId xmlns:a16="http://schemas.microsoft.com/office/drawing/2014/main" id="{40EC68B4-B1D3-8F4F-96D4-5F98CFF3FE2A}"/>
                </a:ext>
              </a:extLst>
            </p:cNvPr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1291;p60">
              <a:extLst>
                <a:ext uri="{FF2B5EF4-FFF2-40B4-BE49-F238E27FC236}">
                  <a16:creationId xmlns:a16="http://schemas.microsoft.com/office/drawing/2014/main" id="{37FCF1A7-DB13-2E4A-B93A-6515B6F98A89}"/>
                </a:ext>
              </a:extLst>
            </p:cNvPr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1292;p60">
              <a:extLst>
                <a:ext uri="{FF2B5EF4-FFF2-40B4-BE49-F238E27FC236}">
                  <a16:creationId xmlns:a16="http://schemas.microsoft.com/office/drawing/2014/main" id="{A44FB622-A98B-3845-89DE-EF755C97053C}"/>
                </a:ext>
              </a:extLst>
            </p:cNvPr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1293;p60">
              <a:extLst>
                <a:ext uri="{FF2B5EF4-FFF2-40B4-BE49-F238E27FC236}">
                  <a16:creationId xmlns:a16="http://schemas.microsoft.com/office/drawing/2014/main" id="{58BA2C7C-9C3C-CA4E-AD79-66F4B15C4326}"/>
                </a:ext>
              </a:extLst>
            </p:cNvPr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1294;p60">
              <a:extLst>
                <a:ext uri="{FF2B5EF4-FFF2-40B4-BE49-F238E27FC236}">
                  <a16:creationId xmlns:a16="http://schemas.microsoft.com/office/drawing/2014/main" id="{5C55201B-D8C6-BC40-8F54-22C3B06D67F7}"/>
                </a:ext>
              </a:extLst>
            </p:cNvPr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71;p27">
            <a:extLst>
              <a:ext uri="{FF2B5EF4-FFF2-40B4-BE49-F238E27FC236}">
                <a16:creationId xmlns:a16="http://schemas.microsoft.com/office/drawing/2014/main" id="{DBA5AF9D-A9BD-404D-89C0-593928EF99A1}"/>
              </a:ext>
            </a:extLst>
          </p:cNvPr>
          <p:cNvSpPr txBox="1">
            <a:spLocks/>
          </p:cNvSpPr>
          <p:nvPr/>
        </p:nvSpPr>
        <p:spPr>
          <a:xfrm>
            <a:off x="6672088" y="3487714"/>
            <a:ext cx="1024437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kern="1200" baseline="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algn="ctr"/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MODEL </a:t>
            </a:r>
          </a:p>
          <a:p>
            <a:pPr algn="ctr"/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DEPLOYMENT</a:t>
            </a:r>
          </a:p>
          <a:p>
            <a:endParaRPr lang="de-DE" sz="1600" dirty="0">
              <a:solidFill>
                <a:schemeClr val="accent4"/>
              </a:solidFill>
            </a:endParaRPr>
          </a:p>
        </p:txBody>
      </p:sp>
      <p:sp>
        <p:nvSpPr>
          <p:cNvPr id="45" name="Google Shape;480;p27">
            <a:extLst>
              <a:ext uri="{FF2B5EF4-FFF2-40B4-BE49-F238E27FC236}">
                <a16:creationId xmlns:a16="http://schemas.microsoft.com/office/drawing/2014/main" id="{8EE6D897-F0B8-6844-A854-C9ECC081755E}"/>
              </a:ext>
            </a:extLst>
          </p:cNvPr>
          <p:cNvSpPr txBox="1">
            <a:spLocks/>
          </p:cNvSpPr>
          <p:nvPr/>
        </p:nvSpPr>
        <p:spPr>
          <a:xfrm>
            <a:off x="6860907" y="2809154"/>
            <a:ext cx="997035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05</a:t>
            </a:r>
          </a:p>
        </p:txBody>
      </p:sp>
      <p:sp>
        <p:nvSpPr>
          <p:cNvPr id="46" name="Google Shape;473;p27">
            <a:extLst>
              <a:ext uri="{FF2B5EF4-FFF2-40B4-BE49-F238E27FC236}">
                <a16:creationId xmlns:a16="http://schemas.microsoft.com/office/drawing/2014/main" id="{4D840C9B-4BD6-C642-B21F-2C74E5EDF9C0}"/>
              </a:ext>
            </a:extLst>
          </p:cNvPr>
          <p:cNvSpPr txBox="1">
            <a:spLocks/>
          </p:cNvSpPr>
          <p:nvPr/>
        </p:nvSpPr>
        <p:spPr>
          <a:xfrm>
            <a:off x="3717460" y="3282217"/>
            <a:ext cx="1386600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kern="1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algn="ctr"/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DATA </a:t>
            </a:r>
          </a:p>
          <a:p>
            <a:pPr algn="ctr"/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PREPARATION</a:t>
            </a:r>
          </a:p>
        </p:txBody>
      </p:sp>
      <p:pic>
        <p:nvPicPr>
          <p:cNvPr id="54" name="Grafik 53" descr="Wissenschaftlicher Gedanke Silhouette">
            <a:extLst>
              <a:ext uri="{FF2B5EF4-FFF2-40B4-BE49-F238E27FC236}">
                <a16:creationId xmlns:a16="http://schemas.microsoft.com/office/drawing/2014/main" id="{3D1D98D0-AEA2-BE46-9DBE-6400818596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5243" y="1990642"/>
            <a:ext cx="671441" cy="671441"/>
          </a:xfrm>
          <a:prstGeom prst="rect">
            <a:avLst/>
          </a:prstGeom>
        </p:spPr>
      </p:pic>
      <p:pic>
        <p:nvPicPr>
          <p:cNvPr id="3" name="Grafik 2" descr="Filter Silhouette">
            <a:extLst>
              <a:ext uri="{FF2B5EF4-FFF2-40B4-BE49-F238E27FC236}">
                <a16:creationId xmlns:a16="http://schemas.microsoft.com/office/drawing/2014/main" id="{E7765B9D-7941-2E46-BF5B-A27E4E9AD2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19477" y="1973358"/>
            <a:ext cx="777688" cy="777688"/>
          </a:xfrm>
          <a:prstGeom prst="rect">
            <a:avLst/>
          </a:prstGeom>
        </p:spPr>
      </p:pic>
      <p:sp>
        <p:nvSpPr>
          <p:cNvPr id="31" name="Abgerundetes Rechteck 39">
            <a:extLst>
              <a:ext uri="{FF2B5EF4-FFF2-40B4-BE49-F238E27FC236}">
                <a16:creationId xmlns:a16="http://schemas.microsoft.com/office/drawing/2014/main" id="{18F15D5D-A87A-884E-A720-0FFE861DAEFF}"/>
              </a:ext>
            </a:extLst>
          </p:cNvPr>
          <p:cNvSpPr/>
          <p:nvPr/>
        </p:nvSpPr>
        <p:spPr>
          <a:xfrm>
            <a:off x="3745572" y="1559999"/>
            <a:ext cx="1421959" cy="2512721"/>
          </a:xfrm>
          <a:prstGeom prst="roundRect">
            <a:avLst/>
          </a:prstGeom>
          <a:solidFill>
            <a:srgbClr val="CDAB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191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54F924F4-6C44-524F-B71D-FCE7214428FD}"/>
              </a:ext>
            </a:extLst>
          </p:cNvPr>
          <p:cNvSpPr/>
          <p:nvPr/>
        </p:nvSpPr>
        <p:spPr>
          <a:xfrm>
            <a:off x="517961" y="1322977"/>
            <a:ext cx="3875172" cy="3498574"/>
          </a:xfrm>
          <a:prstGeom prst="round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 sz="1200" i="1" noProof="1">
              <a:solidFill>
                <a:schemeClr val="accent5"/>
              </a:solidFill>
              <a:latin typeface="Avenir Book" panose="02000503020000020003" pitchFamily="2" charset="0"/>
            </a:endParaRPr>
          </a:p>
        </p:txBody>
      </p:sp>
      <p:sp>
        <p:nvSpPr>
          <p:cNvPr id="19" name="Google Shape;474;p27">
            <a:extLst>
              <a:ext uri="{FF2B5EF4-FFF2-40B4-BE49-F238E27FC236}">
                <a16:creationId xmlns:a16="http://schemas.microsoft.com/office/drawing/2014/main" id="{E21D6208-4EE6-9448-BC05-ABAAA824AF6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38061" y="481997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noProof="1">
                <a:solidFill>
                  <a:schemeClr val="accent4"/>
                </a:solidFill>
                <a:latin typeface="DIN Condensed" pitchFamily="2" charset="0"/>
              </a:rPr>
              <a:t>DATA PREPARATION</a:t>
            </a:r>
            <a:endParaRPr sz="1600" noProof="1">
              <a:solidFill>
                <a:schemeClr val="accent4"/>
              </a:solidFill>
              <a:latin typeface="DIN Condensed" pitchFamily="2" charset="0"/>
            </a:endParaRPr>
          </a:p>
        </p:txBody>
      </p:sp>
      <p:sp>
        <p:nvSpPr>
          <p:cNvPr id="20" name="Google Shape;476;p27">
            <a:extLst>
              <a:ext uri="{FF2B5EF4-FFF2-40B4-BE49-F238E27FC236}">
                <a16:creationId xmlns:a16="http://schemas.microsoft.com/office/drawing/2014/main" id="{75088D43-8B77-3C4F-A8F9-85CFE2125E6A}"/>
              </a:ext>
            </a:extLst>
          </p:cNvPr>
          <p:cNvSpPr txBox="1">
            <a:spLocks/>
          </p:cNvSpPr>
          <p:nvPr/>
        </p:nvSpPr>
        <p:spPr>
          <a:xfrm>
            <a:off x="638061" y="32194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33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noProof="1">
                <a:solidFill>
                  <a:schemeClr val="accent4"/>
                </a:solidFill>
                <a:latin typeface="DIN Condensed" pitchFamily="2" charset="0"/>
              </a:rPr>
              <a:t>03</a:t>
            </a:r>
          </a:p>
        </p:txBody>
      </p:sp>
      <p:sp>
        <p:nvSpPr>
          <p:cNvPr id="21" name="Abgerundetes Rechteck 12">
            <a:extLst>
              <a:ext uri="{FF2B5EF4-FFF2-40B4-BE49-F238E27FC236}">
                <a16:creationId xmlns:a16="http://schemas.microsoft.com/office/drawing/2014/main" id="{6B057318-4E67-CF43-9FA3-83F75E4B5FF3}"/>
              </a:ext>
            </a:extLst>
          </p:cNvPr>
          <p:cNvSpPr/>
          <p:nvPr/>
        </p:nvSpPr>
        <p:spPr>
          <a:xfrm>
            <a:off x="4654135" y="1287621"/>
            <a:ext cx="3875172" cy="3498574"/>
          </a:xfrm>
          <a:prstGeom prst="round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>
              <a:solidFill>
                <a:schemeClr val="accent5"/>
              </a:solidFill>
              <a:latin typeface="Avenir Book" panose="02000503020000020003" pitchFamily="2" charset="0"/>
            </a:endParaRPr>
          </a:p>
        </p:txBody>
      </p:sp>
      <p:sp>
        <p:nvSpPr>
          <p:cNvPr id="22" name="Textfeld 13">
            <a:extLst>
              <a:ext uri="{FF2B5EF4-FFF2-40B4-BE49-F238E27FC236}">
                <a16:creationId xmlns:a16="http://schemas.microsoft.com/office/drawing/2014/main" id="{660EC1CE-DE13-6542-A91D-1096CD2259BB}"/>
              </a:ext>
            </a:extLst>
          </p:cNvPr>
          <p:cNvSpPr txBox="1"/>
          <p:nvPr/>
        </p:nvSpPr>
        <p:spPr>
          <a:xfrm>
            <a:off x="4931341" y="1656492"/>
            <a:ext cx="35109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sz="1200" b="1" noProof="1">
                <a:solidFill>
                  <a:schemeClr val="accent5"/>
                </a:solidFill>
                <a:latin typeface="Avenir Book" panose="02000503020000020003" pitchFamily="2" charset="0"/>
              </a:rPr>
              <a:t>Created new features:</a:t>
            </a:r>
          </a:p>
          <a:p>
            <a:pPr lvl="0" fontAlgn="base"/>
            <a:endParaRPr lang="en-US" sz="1100" b="1" noProof="1">
              <a:solidFill>
                <a:schemeClr val="accent5"/>
              </a:solidFill>
              <a:latin typeface="Avenir Book" panose="02000503020000020003" pitchFamily="2" charset="0"/>
            </a:endParaRPr>
          </a:p>
          <a:p>
            <a:pPr lvl="0" fontAlgn="base"/>
            <a:r>
              <a:rPr lang="en-US" sz="1100" b="1" noProof="1">
                <a:solidFill>
                  <a:schemeClr val="accent5"/>
                </a:solidFill>
                <a:latin typeface="Avenir Book" panose="02000503020000020003" pitchFamily="2" charset="0"/>
              </a:rPr>
              <a:t>TotalStayNights </a:t>
            </a:r>
          </a:p>
          <a:p>
            <a:pPr lvl="0" fontAlgn="base"/>
            <a:r>
              <a:rPr lang="en-US" sz="1000" noProof="1">
                <a:solidFill>
                  <a:schemeClr val="accent5"/>
                </a:solidFill>
                <a:latin typeface="Avenir Book" panose="02000503020000020003" pitchFamily="2" charset="0"/>
              </a:rPr>
              <a:t>StaysInWeekendNights + StaysInWeekNights </a:t>
            </a:r>
          </a:p>
          <a:p>
            <a:pPr lvl="0" fontAlgn="base"/>
            <a:endParaRPr lang="de-DE" sz="1100" noProof="1">
              <a:solidFill>
                <a:schemeClr val="accent5"/>
              </a:solidFill>
              <a:latin typeface="Avenir Book" panose="02000503020000020003" pitchFamily="2" charset="0"/>
            </a:endParaRPr>
          </a:p>
          <a:p>
            <a:pPr lvl="0" fontAlgn="base"/>
            <a:r>
              <a:rPr lang="en-US" sz="1100" b="1" noProof="1">
                <a:solidFill>
                  <a:schemeClr val="accent5"/>
                </a:solidFill>
                <a:latin typeface="Avenir Book" panose="02000503020000020003" pitchFamily="2" charset="0"/>
              </a:rPr>
              <a:t>TotalGuestsNumber</a:t>
            </a:r>
            <a:r>
              <a:rPr lang="en-US" sz="1100" noProof="1">
                <a:solidFill>
                  <a:schemeClr val="accent5"/>
                </a:solidFill>
                <a:latin typeface="Avenir Book" panose="02000503020000020003" pitchFamily="2" charset="0"/>
              </a:rPr>
              <a:t> </a:t>
            </a:r>
          </a:p>
          <a:p>
            <a:pPr lvl="0" fontAlgn="base"/>
            <a:r>
              <a:rPr lang="en-US" sz="1000" noProof="1">
                <a:solidFill>
                  <a:schemeClr val="accent5"/>
                </a:solidFill>
                <a:latin typeface="Avenir Book" panose="02000503020000020003" pitchFamily="2" charset="0"/>
              </a:rPr>
              <a:t>Adults, Children + Babies</a:t>
            </a:r>
          </a:p>
          <a:p>
            <a:pPr lvl="0" fontAlgn="base"/>
            <a:endParaRPr lang="de-DE" sz="1100" noProof="1">
              <a:solidFill>
                <a:schemeClr val="accent5"/>
              </a:solidFill>
              <a:latin typeface="Avenir Book" panose="02000503020000020003" pitchFamily="2" charset="0"/>
            </a:endParaRPr>
          </a:p>
          <a:p>
            <a:pPr lvl="0" fontAlgn="base"/>
            <a:r>
              <a:rPr lang="en-US" sz="1100" b="1" noProof="1">
                <a:solidFill>
                  <a:schemeClr val="accent5"/>
                </a:solidFill>
                <a:latin typeface="Avenir Book" panose="02000503020000020003" pitchFamily="2" charset="0"/>
              </a:rPr>
              <a:t>ReservedRoomChanged </a:t>
            </a:r>
          </a:p>
          <a:p>
            <a:pPr lvl="0" fontAlgn="base"/>
            <a:r>
              <a:rPr lang="en-US" sz="1000" noProof="1">
                <a:solidFill>
                  <a:schemeClr val="accent5"/>
                </a:solidFill>
                <a:latin typeface="Avenir Book" panose="02000503020000020003" pitchFamily="2" charset="0"/>
              </a:rPr>
              <a:t>checking whether ReservedRoomType and AssignedRoomType were the same</a:t>
            </a:r>
          </a:p>
          <a:p>
            <a:pPr lvl="0" fontAlgn="base"/>
            <a:endParaRPr lang="en-US" sz="1100" noProof="1">
              <a:solidFill>
                <a:schemeClr val="accent5"/>
              </a:solidFill>
              <a:latin typeface="Avenir Book" panose="02000503020000020003" pitchFamily="2" charset="0"/>
            </a:endParaRPr>
          </a:p>
          <a:p>
            <a:pPr lvl="0" fontAlgn="base"/>
            <a:r>
              <a:rPr lang="en-US" sz="1100" b="1" noProof="1">
                <a:solidFill>
                  <a:schemeClr val="accent5"/>
                </a:solidFill>
                <a:latin typeface="Avenir Book" panose="02000503020000020003" pitchFamily="2" charset="0"/>
              </a:rPr>
              <a:t>TotalPreviousCancellationsRate</a:t>
            </a:r>
            <a:r>
              <a:rPr lang="en-US" sz="1100" noProof="1">
                <a:solidFill>
                  <a:schemeClr val="accent5"/>
                </a:solidFill>
                <a:latin typeface="Avenir Book" panose="02000503020000020003" pitchFamily="2" charset="0"/>
              </a:rPr>
              <a:t> </a:t>
            </a:r>
          </a:p>
          <a:p>
            <a:pPr lvl="0" fontAlgn="base"/>
            <a:r>
              <a:rPr lang="en-US" sz="1000" noProof="1">
                <a:solidFill>
                  <a:schemeClr val="accent5"/>
                </a:solidFill>
                <a:latin typeface="Avenir Book" panose="02000503020000020003" pitchFamily="2" charset="0"/>
              </a:rPr>
              <a:t>PreviousCancellations and total stays</a:t>
            </a:r>
            <a:endParaRPr lang="de-DE" sz="1400" noProof="1"/>
          </a:p>
        </p:txBody>
      </p:sp>
      <p:sp>
        <p:nvSpPr>
          <p:cNvPr id="23" name="Textfeld 13">
            <a:extLst>
              <a:ext uri="{FF2B5EF4-FFF2-40B4-BE49-F238E27FC236}">
                <a16:creationId xmlns:a16="http://schemas.microsoft.com/office/drawing/2014/main" id="{C1125B1B-3A65-6443-B264-72183092F334}"/>
              </a:ext>
            </a:extLst>
          </p:cNvPr>
          <p:cNvSpPr txBox="1"/>
          <p:nvPr/>
        </p:nvSpPr>
        <p:spPr>
          <a:xfrm>
            <a:off x="795166" y="1656492"/>
            <a:ext cx="35979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noProof="1">
                <a:solidFill>
                  <a:schemeClr val="accent5"/>
                </a:solidFill>
                <a:latin typeface="Avenir Book" panose="02000503020000020003" pitchFamily="2" charset="0"/>
              </a:rPr>
              <a:t>Cleaned the data: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de-DE" sz="1200" noProof="1">
              <a:solidFill>
                <a:schemeClr val="accent5"/>
              </a:solidFill>
              <a:latin typeface="Avenir Book" panose="02000503020000020003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sz="1200" noProof="1">
                <a:solidFill>
                  <a:schemeClr val="accent5"/>
                </a:solidFill>
                <a:latin typeface="Avenir Book" panose="02000503020000020003" pitchFamily="2" charset="0"/>
              </a:rPr>
              <a:t>dropped duplicates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de-DE" sz="1200" noProof="1">
              <a:solidFill>
                <a:schemeClr val="accent5"/>
              </a:solidFill>
              <a:latin typeface="Avenir Book" panose="02000503020000020003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sz="1200" noProof="1">
                <a:solidFill>
                  <a:schemeClr val="accent5"/>
                </a:solidFill>
                <a:latin typeface="Avenir Book" panose="02000503020000020003" pitchFamily="2" charset="0"/>
              </a:rPr>
              <a:t>dropped irrelevant features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de-DE" sz="1200" noProof="1">
              <a:solidFill>
                <a:schemeClr val="accent5"/>
              </a:solidFill>
              <a:latin typeface="Avenir Book" panose="02000503020000020003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sz="1200" noProof="1">
                <a:solidFill>
                  <a:schemeClr val="accent5"/>
                </a:solidFill>
                <a:latin typeface="Avenir Book" panose="02000503020000020003" pitchFamily="2" charset="0"/>
              </a:rPr>
              <a:t>substituted missing values with modes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de-DE" sz="1200" noProof="1">
              <a:solidFill>
                <a:schemeClr val="accent5"/>
              </a:solidFill>
              <a:latin typeface="Avenir Book" panose="02000503020000020003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sz="1200" noProof="1">
                <a:solidFill>
                  <a:schemeClr val="accent5"/>
                </a:solidFill>
                <a:latin typeface="Avenir Book" panose="02000503020000020003" pitchFamily="2" charset="0"/>
              </a:rPr>
              <a:t>trimmed outliers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de-DE" sz="1200" noProof="1">
              <a:solidFill>
                <a:schemeClr val="accent5"/>
              </a:solidFill>
              <a:latin typeface="Avenir Book" panose="02000503020000020003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sz="1200" noProof="1">
                <a:solidFill>
                  <a:schemeClr val="accent5"/>
                </a:solidFill>
                <a:latin typeface="Avenir Book" panose="02000503020000020003" pitchFamily="2" charset="0"/>
              </a:rPr>
              <a:t>encoded the categorical features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sz="1200" noProof="1">
                <a:solidFill>
                  <a:schemeClr val="accent5"/>
                </a:solidFill>
                <a:latin typeface="Avenir Book" panose="02000503020000020003" pitchFamily="2" charset="0"/>
              </a:rPr>
              <a:t>with OneHotEncoding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de-DE" sz="1200" noProof="1">
              <a:solidFill>
                <a:schemeClr val="accent5"/>
              </a:solidFill>
              <a:latin typeface="Avenir Book" panose="02000503020000020003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de-DE" sz="1200" i="1" noProof="1">
              <a:solidFill>
                <a:schemeClr val="accent5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958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E1AE55B1-6759-9D49-B6FA-300642653F0E}"/>
              </a:ext>
            </a:extLst>
          </p:cNvPr>
          <p:cNvSpPr/>
          <p:nvPr/>
        </p:nvSpPr>
        <p:spPr>
          <a:xfrm>
            <a:off x="6691546" y="1907279"/>
            <a:ext cx="872284" cy="814039"/>
          </a:xfrm>
          <a:prstGeom prst="ellipse">
            <a:avLst/>
          </a:prstGeom>
          <a:solidFill>
            <a:srgbClr val="CDAB8B">
              <a:alpha val="6303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Google Shape;474;p27">
            <a:extLst>
              <a:ext uri="{FF2B5EF4-FFF2-40B4-BE49-F238E27FC236}">
                <a16:creationId xmlns:a16="http://schemas.microsoft.com/office/drawing/2014/main" id="{2ABB9A19-DE82-5C43-B875-DCB21C09620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0147" y="3282217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4"/>
                </a:solidFill>
                <a:latin typeface="DIN Condensed" pitchFamily="2" charset="0"/>
              </a:rPr>
              <a:t>BUSINESS </a:t>
            </a:r>
            <a:br>
              <a:rPr lang="en" sz="1600" dirty="0">
                <a:solidFill>
                  <a:schemeClr val="accent4"/>
                </a:solidFill>
                <a:latin typeface="DIN Condensed" pitchFamily="2" charset="0"/>
              </a:rPr>
            </a:br>
            <a:r>
              <a:rPr lang="en" sz="1600" dirty="0">
                <a:solidFill>
                  <a:schemeClr val="accent4"/>
                </a:solidFill>
                <a:latin typeface="DIN Condensed" pitchFamily="2" charset="0"/>
              </a:rPr>
              <a:t>UNDERSTANDING</a:t>
            </a:r>
            <a:endParaRPr sz="1600" dirty="0">
              <a:solidFill>
                <a:schemeClr val="accent4"/>
              </a:solidFill>
              <a:latin typeface="DIN Condensed" pitchFamily="2" charset="0"/>
            </a:endParaRPr>
          </a:p>
        </p:txBody>
      </p:sp>
      <p:sp>
        <p:nvSpPr>
          <p:cNvPr id="100" name="Google Shape;476;p27">
            <a:extLst>
              <a:ext uri="{FF2B5EF4-FFF2-40B4-BE49-F238E27FC236}">
                <a16:creationId xmlns:a16="http://schemas.microsoft.com/office/drawing/2014/main" id="{3DADF0F4-7E18-6C4E-842F-F7918E888417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1521184" y="280476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01</a:t>
            </a:r>
            <a:endParaRPr dirty="0">
              <a:solidFill>
                <a:schemeClr val="accent4"/>
              </a:solidFill>
              <a:latin typeface="DIN Condensed" pitchFamily="2" charset="0"/>
            </a:endParaRPr>
          </a:p>
        </p:txBody>
      </p:sp>
      <p:sp>
        <p:nvSpPr>
          <p:cNvPr id="101" name="Google Shape;473;p27">
            <a:extLst>
              <a:ext uri="{FF2B5EF4-FFF2-40B4-BE49-F238E27FC236}">
                <a16:creationId xmlns:a16="http://schemas.microsoft.com/office/drawing/2014/main" id="{94838B86-3939-1D44-8946-C219A0CE0002}"/>
              </a:ext>
            </a:extLst>
          </p:cNvPr>
          <p:cNvSpPr txBox="1">
            <a:spLocks noGrp="1"/>
          </p:cNvSpPr>
          <p:nvPr>
            <p:ph type="ctrTitle" idx="4"/>
          </p:nvPr>
        </p:nvSpPr>
        <p:spPr>
          <a:xfrm>
            <a:off x="2417599" y="3268817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1600" dirty="0">
                <a:solidFill>
                  <a:schemeClr val="accent4"/>
                </a:solidFill>
                <a:latin typeface="DIN Condensed" pitchFamily="2" charset="0"/>
              </a:rPr>
              <a:t>EXPLORATORY</a:t>
            </a:r>
            <a:br>
              <a:rPr lang="en" sz="1600" dirty="0">
                <a:solidFill>
                  <a:schemeClr val="accent4"/>
                </a:solidFill>
                <a:latin typeface="DIN Condensed" pitchFamily="2" charset="0"/>
              </a:rPr>
            </a:br>
            <a:r>
              <a:rPr lang="en" sz="1600" dirty="0">
                <a:solidFill>
                  <a:schemeClr val="accent4"/>
                </a:solidFill>
                <a:latin typeface="DIN Condensed" pitchFamily="2" charset="0"/>
              </a:rPr>
              <a:t>DATA ANALYSIS</a:t>
            </a:r>
            <a:endParaRPr sz="1600" dirty="0">
              <a:solidFill>
                <a:schemeClr val="accent4"/>
              </a:solidFill>
              <a:latin typeface="DIN Condensed" pitchFamily="2" charset="0"/>
            </a:endParaRPr>
          </a:p>
        </p:txBody>
      </p:sp>
      <p:sp>
        <p:nvSpPr>
          <p:cNvPr id="102" name="Google Shape;478;p27">
            <a:extLst>
              <a:ext uri="{FF2B5EF4-FFF2-40B4-BE49-F238E27FC236}">
                <a16:creationId xmlns:a16="http://schemas.microsoft.com/office/drawing/2014/main" id="{CE194278-C2C1-3349-9CC2-DEBC6B49357C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2798422" y="279188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02</a:t>
            </a:r>
            <a:endParaRPr dirty="0">
              <a:solidFill>
                <a:schemeClr val="accent4"/>
              </a:solidFill>
              <a:latin typeface="DIN Condensed" pitchFamily="2" charset="0"/>
            </a:endParaRPr>
          </a:p>
        </p:txBody>
      </p:sp>
      <p:sp>
        <p:nvSpPr>
          <p:cNvPr id="104" name="Google Shape;480;p27">
            <a:extLst>
              <a:ext uri="{FF2B5EF4-FFF2-40B4-BE49-F238E27FC236}">
                <a16:creationId xmlns:a16="http://schemas.microsoft.com/office/drawing/2014/main" id="{7B4650D8-BE5B-8C45-99DF-001820DABAA5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4101755" y="282452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03</a:t>
            </a:r>
            <a:endParaRPr dirty="0">
              <a:solidFill>
                <a:schemeClr val="accent4"/>
              </a:solidFill>
              <a:latin typeface="DIN Condensed" pitchFamily="2" charset="0"/>
            </a:endParaRPr>
          </a:p>
        </p:txBody>
      </p:sp>
      <p:sp>
        <p:nvSpPr>
          <p:cNvPr id="105" name="Google Shape;471;p27">
            <a:extLst>
              <a:ext uri="{FF2B5EF4-FFF2-40B4-BE49-F238E27FC236}">
                <a16:creationId xmlns:a16="http://schemas.microsoft.com/office/drawing/2014/main" id="{DBB518F6-6F3E-7E42-A8E5-B1E75851B253}"/>
              </a:ext>
            </a:extLst>
          </p:cNvPr>
          <p:cNvSpPr txBox="1">
            <a:spLocks/>
          </p:cNvSpPr>
          <p:nvPr/>
        </p:nvSpPr>
        <p:spPr>
          <a:xfrm>
            <a:off x="5259836" y="3314517"/>
            <a:ext cx="1161782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kern="1200" baseline="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algn="ctr"/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MODELING</a:t>
            </a:r>
          </a:p>
          <a:p>
            <a:pPr algn="ctr"/>
            <a:endParaRPr lang="de-DE" sz="1600" dirty="0">
              <a:solidFill>
                <a:schemeClr val="accent4"/>
              </a:solidFill>
              <a:latin typeface="DIN Condensed" pitchFamily="2" charset="0"/>
            </a:endParaRPr>
          </a:p>
        </p:txBody>
      </p:sp>
      <p:sp>
        <p:nvSpPr>
          <p:cNvPr id="106" name="Google Shape;480;p27">
            <a:extLst>
              <a:ext uri="{FF2B5EF4-FFF2-40B4-BE49-F238E27FC236}">
                <a16:creationId xmlns:a16="http://schemas.microsoft.com/office/drawing/2014/main" id="{D1C8E968-1488-A941-8B4C-6D6E56D49478}"/>
              </a:ext>
            </a:extLst>
          </p:cNvPr>
          <p:cNvSpPr txBox="1">
            <a:spLocks/>
          </p:cNvSpPr>
          <p:nvPr/>
        </p:nvSpPr>
        <p:spPr>
          <a:xfrm>
            <a:off x="5523226" y="2816360"/>
            <a:ext cx="1036867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04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E2DCA19-9AE0-424C-A044-753D97FBAA7A}"/>
              </a:ext>
            </a:extLst>
          </p:cNvPr>
          <p:cNvSpPr/>
          <p:nvPr/>
        </p:nvSpPr>
        <p:spPr>
          <a:xfrm>
            <a:off x="2658287" y="1906766"/>
            <a:ext cx="872284" cy="814039"/>
          </a:xfrm>
          <a:prstGeom prst="ellipse">
            <a:avLst/>
          </a:prstGeom>
          <a:solidFill>
            <a:srgbClr val="CDAB8B">
              <a:alpha val="6303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E3AFCA0E-CBDB-B743-A370-D537C707C26B}"/>
              </a:ext>
            </a:extLst>
          </p:cNvPr>
          <p:cNvSpPr/>
          <p:nvPr/>
        </p:nvSpPr>
        <p:spPr>
          <a:xfrm>
            <a:off x="1403092" y="1902030"/>
            <a:ext cx="872284" cy="814039"/>
          </a:xfrm>
          <a:prstGeom prst="ellipse">
            <a:avLst/>
          </a:prstGeom>
          <a:solidFill>
            <a:srgbClr val="CDAB8B">
              <a:alpha val="6303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9C52AA2-186C-7D42-B0BA-4A41A6472C14}"/>
              </a:ext>
            </a:extLst>
          </p:cNvPr>
          <p:cNvSpPr/>
          <p:nvPr/>
        </p:nvSpPr>
        <p:spPr>
          <a:xfrm>
            <a:off x="5384822" y="1906766"/>
            <a:ext cx="872284" cy="814039"/>
          </a:xfrm>
          <a:prstGeom prst="ellipse">
            <a:avLst/>
          </a:prstGeom>
          <a:solidFill>
            <a:srgbClr val="CDAB8B">
              <a:alpha val="6303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065E7C8-1D5A-A14D-9DEC-8B642A280814}"/>
              </a:ext>
            </a:extLst>
          </p:cNvPr>
          <p:cNvSpPr/>
          <p:nvPr/>
        </p:nvSpPr>
        <p:spPr>
          <a:xfrm>
            <a:off x="3974618" y="1898408"/>
            <a:ext cx="872284" cy="814039"/>
          </a:xfrm>
          <a:prstGeom prst="ellipse">
            <a:avLst/>
          </a:prstGeom>
          <a:solidFill>
            <a:srgbClr val="CDAB8B">
              <a:alpha val="6303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Google Shape;489;p27">
            <a:extLst>
              <a:ext uri="{FF2B5EF4-FFF2-40B4-BE49-F238E27FC236}">
                <a16:creationId xmlns:a16="http://schemas.microsoft.com/office/drawing/2014/main" id="{529E7B35-F860-3A4A-B785-A5C188336D1E}"/>
              </a:ext>
            </a:extLst>
          </p:cNvPr>
          <p:cNvSpPr/>
          <p:nvPr/>
        </p:nvSpPr>
        <p:spPr>
          <a:xfrm>
            <a:off x="1529979" y="2020142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5" name="Grafik 114" descr="Lupe Silhouette">
            <a:extLst>
              <a:ext uri="{FF2B5EF4-FFF2-40B4-BE49-F238E27FC236}">
                <a16:creationId xmlns:a16="http://schemas.microsoft.com/office/drawing/2014/main" id="{C06EB375-AC24-DA48-A20C-7BCF32AFD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2614" y="2046493"/>
            <a:ext cx="535889" cy="535889"/>
          </a:xfrm>
          <a:prstGeom prst="rect">
            <a:avLst/>
          </a:prstGeom>
        </p:spPr>
      </p:pic>
      <p:pic>
        <p:nvPicPr>
          <p:cNvPr id="116" name="Grafik 115" descr="Balkendiagramm mit einfarbiger Füllung">
            <a:extLst>
              <a:ext uri="{FF2B5EF4-FFF2-40B4-BE49-F238E27FC236}">
                <a16:creationId xmlns:a16="http://schemas.microsoft.com/office/drawing/2014/main" id="{F91E963F-B883-B44F-BD5E-9B694D650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78706" y="2111193"/>
            <a:ext cx="298926" cy="298926"/>
          </a:xfrm>
          <a:prstGeom prst="rect">
            <a:avLst/>
          </a:prstGeom>
        </p:spPr>
      </p:pic>
      <p:grpSp>
        <p:nvGrpSpPr>
          <p:cNvPr id="124" name="Google Shape;11287;p60">
            <a:extLst>
              <a:ext uri="{FF2B5EF4-FFF2-40B4-BE49-F238E27FC236}">
                <a16:creationId xmlns:a16="http://schemas.microsoft.com/office/drawing/2014/main" id="{D4EA7B41-2995-EF45-9E54-E7FDB8299B42}"/>
              </a:ext>
            </a:extLst>
          </p:cNvPr>
          <p:cNvGrpSpPr/>
          <p:nvPr/>
        </p:nvGrpSpPr>
        <p:grpSpPr>
          <a:xfrm>
            <a:off x="6820778" y="2011076"/>
            <a:ext cx="613820" cy="577800"/>
            <a:chOff x="4890434" y="4287389"/>
            <a:chExt cx="345997" cy="346029"/>
          </a:xfrm>
          <a:solidFill>
            <a:schemeClr val="bg1"/>
          </a:solidFill>
        </p:grpSpPr>
        <p:sp>
          <p:nvSpPr>
            <p:cNvPr id="125" name="Google Shape;11288;p60">
              <a:extLst>
                <a:ext uri="{FF2B5EF4-FFF2-40B4-BE49-F238E27FC236}">
                  <a16:creationId xmlns:a16="http://schemas.microsoft.com/office/drawing/2014/main" id="{7BEC1FBC-0A85-5044-AB23-C53E0A59C67F}"/>
                </a:ext>
              </a:extLst>
            </p:cNvPr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1289;p60">
              <a:extLst>
                <a:ext uri="{FF2B5EF4-FFF2-40B4-BE49-F238E27FC236}">
                  <a16:creationId xmlns:a16="http://schemas.microsoft.com/office/drawing/2014/main" id="{02F1129F-A283-2941-A039-60259D0450EE}"/>
                </a:ext>
              </a:extLst>
            </p:cNvPr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1290;p60">
              <a:extLst>
                <a:ext uri="{FF2B5EF4-FFF2-40B4-BE49-F238E27FC236}">
                  <a16:creationId xmlns:a16="http://schemas.microsoft.com/office/drawing/2014/main" id="{40EC68B4-B1D3-8F4F-96D4-5F98CFF3FE2A}"/>
                </a:ext>
              </a:extLst>
            </p:cNvPr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1291;p60">
              <a:extLst>
                <a:ext uri="{FF2B5EF4-FFF2-40B4-BE49-F238E27FC236}">
                  <a16:creationId xmlns:a16="http://schemas.microsoft.com/office/drawing/2014/main" id="{37FCF1A7-DB13-2E4A-B93A-6515B6F98A89}"/>
                </a:ext>
              </a:extLst>
            </p:cNvPr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1292;p60">
              <a:extLst>
                <a:ext uri="{FF2B5EF4-FFF2-40B4-BE49-F238E27FC236}">
                  <a16:creationId xmlns:a16="http://schemas.microsoft.com/office/drawing/2014/main" id="{A44FB622-A98B-3845-89DE-EF755C97053C}"/>
                </a:ext>
              </a:extLst>
            </p:cNvPr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1293;p60">
              <a:extLst>
                <a:ext uri="{FF2B5EF4-FFF2-40B4-BE49-F238E27FC236}">
                  <a16:creationId xmlns:a16="http://schemas.microsoft.com/office/drawing/2014/main" id="{58BA2C7C-9C3C-CA4E-AD79-66F4B15C4326}"/>
                </a:ext>
              </a:extLst>
            </p:cNvPr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1294;p60">
              <a:extLst>
                <a:ext uri="{FF2B5EF4-FFF2-40B4-BE49-F238E27FC236}">
                  <a16:creationId xmlns:a16="http://schemas.microsoft.com/office/drawing/2014/main" id="{5C55201B-D8C6-BC40-8F54-22C3B06D67F7}"/>
                </a:ext>
              </a:extLst>
            </p:cNvPr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71;p27">
            <a:extLst>
              <a:ext uri="{FF2B5EF4-FFF2-40B4-BE49-F238E27FC236}">
                <a16:creationId xmlns:a16="http://schemas.microsoft.com/office/drawing/2014/main" id="{DBA5AF9D-A9BD-404D-89C0-593928EF99A1}"/>
              </a:ext>
            </a:extLst>
          </p:cNvPr>
          <p:cNvSpPr txBox="1">
            <a:spLocks/>
          </p:cNvSpPr>
          <p:nvPr/>
        </p:nvSpPr>
        <p:spPr>
          <a:xfrm>
            <a:off x="6672088" y="3487714"/>
            <a:ext cx="1024437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kern="1200" baseline="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algn="ctr"/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MODEL </a:t>
            </a:r>
          </a:p>
          <a:p>
            <a:pPr algn="ctr"/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DEPLOYMENT</a:t>
            </a:r>
          </a:p>
          <a:p>
            <a:endParaRPr lang="de-DE" sz="1600" dirty="0">
              <a:solidFill>
                <a:schemeClr val="accent4"/>
              </a:solidFill>
            </a:endParaRPr>
          </a:p>
        </p:txBody>
      </p:sp>
      <p:sp>
        <p:nvSpPr>
          <p:cNvPr id="45" name="Google Shape;480;p27">
            <a:extLst>
              <a:ext uri="{FF2B5EF4-FFF2-40B4-BE49-F238E27FC236}">
                <a16:creationId xmlns:a16="http://schemas.microsoft.com/office/drawing/2014/main" id="{8EE6D897-F0B8-6844-A854-C9ECC081755E}"/>
              </a:ext>
            </a:extLst>
          </p:cNvPr>
          <p:cNvSpPr txBox="1">
            <a:spLocks/>
          </p:cNvSpPr>
          <p:nvPr/>
        </p:nvSpPr>
        <p:spPr>
          <a:xfrm>
            <a:off x="6860907" y="2809154"/>
            <a:ext cx="997035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05</a:t>
            </a:r>
          </a:p>
        </p:txBody>
      </p:sp>
      <p:sp>
        <p:nvSpPr>
          <p:cNvPr id="46" name="Google Shape;473;p27">
            <a:extLst>
              <a:ext uri="{FF2B5EF4-FFF2-40B4-BE49-F238E27FC236}">
                <a16:creationId xmlns:a16="http://schemas.microsoft.com/office/drawing/2014/main" id="{4D840C9B-4BD6-C642-B21F-2C74E5EDF9C0}"/>
              </a:ext>
            </a:extLst>
          </p:cNvPr>
          <p:cNvSpPr txBox="1">
            <a:spLocks/>
          </p:cNvSpPr>
          <p:nvPr/>
        </p:nvSpPr>
        <p:spPr>
          <a:xfrm>
            <a:off x="3717460" y="3282217"/>
            <a:ext cx="1386600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kern="1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algn="ctr"/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DATA </a:t>
            </a:r>
          </a:p>
          <a:p>
            <a:pPr algn="ctr"/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PREPARATION</a:t>
            </a:r>
          </a:p>
        </p:txBody>
      </p:sp>
      <p:pic>
        <p:nvPicPr>
          <p:cNvPr id="54" name="Grafik 53" descr="Wissenschaftlicher Gedanke Silhouette">
            <a:extLst>
              <a:ext uri="{FF2B5EF4-FFF2-40B4-BE49-F238E27FC236}">
                <a16:creationId xmlns:a16="http://schemas.microsoft.com/office/drawing/2014/main" id="{3D1D98D0-AEA2-BE46-9DBE-6400818596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5243" y="1990642"/>
            <a:ext cx="671441" cy="671441"/>
          </a:xfrm>
          <a:prstGeom prst="rect">
            <a:avLst/>
          </a:prstGeom>
        </p:spPr>
      </p:pic>
      <p:pic>
        <p:nvPicPr>
          <p:cNvPr id="3" name="Grafik 2" descr="Filter Silhouette">
            <a:extLst>
              <a:ext uri="{FF2B5EF4-FFF2-40B4-BE49-F238E27FC236}">
                <a16:creationId xmlns:a16="http://schemas.microsoft.com/office/drawing/2014/main" id="{E7765B9D-7941-2E46-BF5B-A27E4E9AD2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19477" y="1973358"/>
            <a:ext cx="777688" cy="777688"/>
          </a:xfrm>
          <a:prstGeom prst="rect">
            <a:avLst/>
          </a:prstGeom>
        </p:spPr>
      </p:pic>
      <p:sp>
        <p:nvSpPr>
          <p:cNvPr id="31" name="Abgerundetes Rechteck 39">
            <a:extLst>
              <a:ext uri="{FF2B5EF4-FFF2-40B4-BE49-F238E27FC236}">
                <a16:creationId xmlns:a16="http://schemas.microsoft.com/office/drawing/2014/main" id="{18F15D5D-A87A-884E-A720-0FFE861DAEFF}"/>
              </a:ext>
            </a:extLst>
          </p:cNvPr>
          <p:cNvSpPr/>
          <p:nvPr/>
        </p:nvSpPr>
        <p:spPr>
          <a:xfrm>
            <a:off x="5118480" y="1535527"/>
            <a:ext cx="1421959" cy="2512721"/>
          </a:xfrm>
          <a:prstGeom prst="roundRect">
            <a:avLst/>
          </a:prstGeom>
          <a:solidFill>
            <a:srgbClr val="CDAB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469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43AB32B5-04CB-4B43-B7EE-F8793266BA72}"/>
              </a:ext>
            </a:extLst>
          </p:cNvPr>
          <p:cNvSpPr txBox="1"/>
          <p:nvPr/>
        </p:nvSpPr>
        <p:spPr>
          <a:xfrm>
            <a:off x="629198" y="1085106"/>
            <a:ext cx="32575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500" dirty="0">
                <a:solidFill>
                  <a:schemeClr val="accent3"/>
                </a:solidFill>
                <a:latin typeface="DIN Condensed" pitchFamily="2" charset="0"/>
              </a:rPr>
              <a:t>BINARY CLASSIFICATION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2791775C-DCEA-754D-8299-8B7A42F63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163" y="1723394"/>
            <a:ext cx="6299200" cy="3187700"/>
          </a:xfrm>
          <a:prstGeom prst="rect">
            <a:avLst/>
          </a:prstGeom>
        </p:spPr>
      </p:pic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id="{72C89254-40D8-8F4F-82F1-BC8364E6465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32597" y="1700206"/>
            <a:ext cx="1672712" cy="859712"/>
          </a:xfrm>
          <a:prstGeom prst="bentConnector2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BF28902-B003-2A41-898C-438F9B6155CC}"/>
              </a:ext>
            </a:extLst>
          </p:cNvPr>
          <p:cNvSpPr txBox="1"/>
          <p:nvPr/>
        </p:nvSpPr>
        <p:spPr>
          <a:xfrm>
            <a:off x="5670249" y="1109040"/>
            <a:ext cx="9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4"/>
                </a:solidFill>
                <a:latin typeface="DIN Condensed" pitchFamily="2" charset="0"/>
              </a:rPr>
              <a:t>F1 SCORE</a:t>
            </a:r>
          </a:p>
        </p:txBody>
      </p:sp>
      <p:cxnSp>
        <p:nvCxnSpPr>
          <p:cNvPr id="26" name="Gewinkelte Verbindung 25">
            <a:extLst>
              <a:ext uri="{FF2B5EF4-FFF2-40B4-BE49-F238E27FC236}">
                <a16:creationId xmlns:a16="http://schemas.microsoft.com/office/drawing/2014/main" id="{69B13AF7-A375-8F43-8997-9EAD12242179}"/>
              </a:ext>
            </a:extLst>
          </p:cNvPr>
          <p:cNvCxnSpPr/>
          <p:nvPr/>
        </p:nvCxnSpPr>
        <p:spPr>
          <a:xfrm rot="5400000" flipH="1" flipV="1">
            <a:off x="7155612" y="2208644"/>
            <a:ext cx="772597" cy="742950"/>
          </a:xfrm>
          <a:prstGeom prst="bentConnector3">
            <a:avLst>
              <a:gd name="adj1" fmla="val 69"/>
            </a:avLst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2DF2EA7F-B9BA-2847-888F-3B55BA39312E}"/>
              </a:ext>
            </a:extLst>
          </p:cNvPr>
          <p:cNvSpPr txBox="1"/>
          <p:nvPr/>
        </p:nvSpPr>
        <p:spPr>
          <a:xfrm>
            <a:off x="7346565" y="1732223"/>
            <a:ext cx="115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4"/>
                </a:solidFill>
                <a:latin typeface="DIN Condensed" pitchFamily="2" charset="0"/>
              </a:rPr>
              <a:t>ACCURACY</a:t>
            </a:r>
          </a:p>
        </p:txBody>
      </p:sp>
      <p:sp>
        <p:nvSpPr>
          <p:cNvPr id="30" name="Abgerundetes Rechteck 29">
            <a:extLst>
              <a:ext uri="{FF2B5EF4-FFF2-40B4-BE49-F238E27FC236}">
                <a16:creationId xmlns:a16="http://schemas.microsoft.com/office/drawing/2014/main" id="{E5BCB2BD-461C-CF41-AFEF-183CC89C25A1}"/>
              </a:ext>
            </a:extLst>
          </p:cNvPr>
          <p:cNvSpPr/>
          <p:nvPr/>
        </p:nvSpPr>
        <p:spPr>
          <a:xfrm>
            <a:off x="1342813" y="2808220"/>
            <a:ext cx="1771650" cy="342900"/>
          </a:xfrm>
          <a:prstGeom prst="roundRect">
            <a:avLst/>
          </a:prstGeom>
          <a:solidFill>
            <a:srgbClr val="810000">
              <a:alpha val="3763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Pfeil nach unten 1">
            <a:extLst>
              <a:ext uri="{FF2B5EF4-FFF2-40B4-BE49-F238E27FC236}">
                <a16:creationId xmlns:a16="http://schemas.microsoft.com/office/drawing/2014/main" id="{59F7A071-2DF5-9A48-8C67-9855AB543FA9}"/>
              </a:ext>
            </a:extLst>
          </p:cNvPr>
          <p:cNvSpPr/>
          <p:nvPr/>
        </p:nvSpPr>
        <p:spPr>
          <a:xfrm>
            <a:off x="2125881" y="1575179"/>
            <a:ext cx="256376" cy="21484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Google Shape;476;p27">
            <a:extLst>
              <a:ext uri="{FF2B5EF4-FFF2-40B4-BE49-F238E27FC236}">
                <a16:creationId xmlns:a16="http://schemas.microsoft.com/office/drawing/2014/main" id="{72BDB81B-0FCB-0545-8E44-AEC1D6EC7F7D}"/>
              </a:ext>
            </a:extLst>
          </p:cNvPr>
          <p:cNvSpPr txBox="1">
            <a:spLocks/>
          </p:cNvSpPr>
          <p:nvPr/>
        </p:nvSpPr>
        <p:spPr>
          <a:xfrm>
            <a:off x="638061" y="32194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33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04</a:t>
            </a:r>
          </a:p>
        </p:txBody>
      </p:sp>
      <p:sp>
        <p:nvSpPr>
          <p:cNvPr id="19" name="Google Shape;474;p27">
            <a:extLst>
              <a:ext uri="{FF2B5EF4-FFF2-40B4-BE49-F238E27FC236}">
                <a16:creationId xmlns:a16="http://schemas.microsoft.com/office/drawing/2014/main" id="{CC4009FA-AD94-BC4E-BD11-3C93C4C248B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31847" y="470309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4"/>
                </a:solidFill>
                <a:latin typeface="DIN Condensed" pitchFamily="2" charset="0"/>
              </a:rPr>
              <a:t>MODELING</a:t>
            </a:r>
            <a:endParaRPr sz="1600" dirty="0">
              <a:solidFill>
                <a:schemeClr val="accent4"/>
              </a:solidFill>
              <a:latin typeface="DIN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741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DCEF82FD-A72A-EB4F-940B-7A0422001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83" y="1239229"/>
            <a:ext cx="6128423" cy="3646843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1E0640B2-2728-274B-901C-F8403B13DA09}"/>
              </a:ext>
            </a:extLst>
          </p:cNvPr>
          <p:cNvSpPr/>
          <p:nvPr/>
        </p:nvSpPr>
        <p:spPr>
          <a:xfrm>
            <a:off x="3531747" y="1103190"/>
            <a:ext cx="4181707" cy="446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Google Shape;474;p27">
            <a:extLst>
              <a:ext uri="{FF2B5EF4-FFF2-40B4-BE49-F238E27FC236}">
                <a16:creationId xmlns:a16="http://schemas.microsoft.com/office/drawing/2014/main" id="{91338E70-9C63-C542-BEDB-193D34E951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31847" y="470309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4"/>
                </a:solidFill>
                <a:latin typeface="DIN Condensed" pitchFamily="2" charset="0"/>
              </a:rPr>
              <a:t>MODELING</a:t>
            </a:r>
            <a:endParaRPr sz="1600" dirty="0">
              <a:solidFill>
                <a:schemeClr val="accent4"/>
              </a:solidFill>
              <a:latin typeface="DIN Condensed" pitchFamily="2" charset="0"/>
            </a:endParaRPr>
          </a:p>
        </p:txBody>
      </p:sp>
      <p:sp>
        <p:nvSpPr>
          <p:cNvPr id="19" name="Google Shape;476;p27">
            <a:extLst>
              <a:ext uri="{FF2B5EF4-FFF2-40B4-BE49-F238E27FC236}">
                <a16:creationId xmlns:a16="http://schemas.microsoft.com/office/drawing/2014/main" id="{17ACB2B2-28E8-2441-804F-A52682B7F878}"/>
              </a:ext>
            </a:extLst>
          </p:cNvPr>
          <p:cNvSpPr txBox="1">
            <a:spLocks/>
          </p:cNvSpPr>
          <p:nvPr/>
        </p:nvSpPr>
        <p:spPr>
          <a:xfrm>
            <a:off x="638061" y="32194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33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04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685FFF0-F9A5-6C4F-8741-789B7B86F4A3}"/>
              </a:ext>
            </a:extLst>
          </p:cNvPr>
          <p:cNvSpPr txBox="1"/>
          <p:nvPr/>
        </p:nvSpPr>
        <p:spPr>
          <a:xfrm>
            <a:off x="631847" y="850900"/>
            <a:ext cx="4407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4"/>
                </a:solidFill>
                <a:latin typeface="DIN Condensed" pitchFamily="2" charset="0"/>
              </a:rPr>
              <a:t>FEATURE IMPORTANCE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EEC629C-9731-F04E-8485-4E698A5606F3}"/>
              </a:ext>
            </a:extLst>
          </p:cNvPr>
          <p:cNvSpPr/>
          <p:nvPr/>
        </p:nvSpPr>
        <p:spPr>
          <a:xfrm>
            <a:off x="1070383" y="1973766"/>
            <a:ext cx="205678" cy="1857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F5CA108-EFF4-4B46-BFB8-D52F7678579D}"/>
              </a:ext>
            </a:extLst>
          </p:cNvPr>
          <p:cNvSpPr/>
          <p:nvPr/>
        </p:nvSpPr>
        <p:spPr>
          <a:xfrm rot="5400000">
            <a:off x="5690837" y="4060326"/>
            <a:ext cx="205678" cy="1857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44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E1AE55B1-6759-9D49-B6FA-300642653F0E}"/>
              </a:ext>
            </a:extLst>
          </p:cNvPr>
          <p:cNvSpPr/>
          <p:nvPr/>
        </p:nvSpPr>
        <p:spPr>
          <a:xfrm>
            <a:off x="6691546" y="1907279"/>
            <a:ext cx="872284" cy="814039"/>
          </a:xfrm>
          <a:prstGeom prst="ellipse">
            <a:avLst/>
          </a:prstGeom>
          <a:solidFill>
            <a:srgbClr val="CDAB8B">
              <a:alpha val="6303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Google Shape;474;p27">
            <a:extLst>
              <a:ext uri="{FF2B5EF4-FFF2-40B4-BE49-F238E27FC236}">
                <a16:creationId xmlns:a16="http://schemas.microsoft.com/office/drawing/2014/main" id="{2ABB9A19-DE82-5C43-B875-DCB21C09620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0147" y="3282217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4"/>
                </a:solidFill>
                <a:latin typeface="DIN Condensed" pitchFamily="2" charset="0"/>
              </a:rPr>
              <a:t>BUSINESS </a:t>
            </a:r>
            <a:br>
              <a:rPr lang="en" sz="1600" dirty="0">
                <a:solidFill>
                  <a:schemeClr val="accent4"/>
                </a:solidFill>
                <a:latin typeface="DIN Condensed" pitchFamily="2" charset="0"/>
              </a:rPr>
            </a:br>
            <a:r>
              <a:rPr lang="en" sz="1600" dirty="0">
                <a:solidFill>
                  <a:schemeClr val="accent4"/>
                </a:solidFill>
                <a:latin typeface="DIN Condensed" pitchFamily="2" charset="0"/>
              </a:rPr>
              <a:t>UNDERSTANDING</a:t>
            </a:r>
            <a:endParaRPr sz="1600" dirty="0">
              <a:solidFill>
                <a:schemeClr val="accent4"/>
              </a:solidFill>
              <a:latin typeface="DIN Condensed" pitchFamily="2" charset="0"/>
            </a:endParaRPr>
          </a:p>
        </p:txBody>
      </p:sp>
      <p:sp>
        <p:nvSpPr>
          <p:cNvPr id="100" name="Google Shape;476;p27">
            <a:extLst>
              <a:ext uri="{FF2B5EF4-FFF2-40B4-BE49-F238E27FC236}">
                <a16:creationId xmlns:a16="http://schemas.microsoft.com/office/drawing/2014/main" id="{3DADF0F4-7E18-6C4E-842F-F7918E888417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1521184" y="280476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01</a:t>
            </a:r>
            <a:endParaRPr dirty="0">
              <a:solidFill>
                <a:schemeClr val="accent4"/>
              </a:solidFill>
              <a:latin typeface="DIN Condensed" pitchFamily="2" charset="0"/>
            </a:endParaRPr>
          </a:p>
        </p:txBody>
      </p:sp>
      <p:sp>
        <p:nvSpPr>
          <p:cNvPr id="101" name="Google Shape;473;p27">
            <a:extLst>
              <a:ext uri="{FF2B5EF4-FFF2-40B4-BE49-F238E27FC236}">
                <a16:creationId xmlns:a16="http://schemas.microsoft.com/office/drawing/2014/main" id="{94838B86-3939-1D44-8946-C219A0CE0002}"/>
              </a:ext>
            </a:extLst>
          </p:cNvPr>
          <p:cNvSpPr txBox="1">
            <a:spLocks noGrp="1"/>
          </p:cNvSpPr>
          <p:nvPr>
            <p:ph type="ctrTitle" idx="4"/>
          </p:nvPr>
        </p:nvSpPr>
        <p:spPr>
          <a:xfrm>
            <a:off x="2417599" y="3268817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1600" dirty="0">
                <a:solidFill>
                  <a:schemeClr val="accent4"/>
                </a:solidFill>
                <a:latin typeface="DIN Condensed" pitchFamily="2" charset="0"/>
              </a:rPr>
              <a:t>EXPLORATORY</a:t>
            </a:r>
            <a:br>
              <a:rPr lang="en" sz="1600" dirty="0">
                <a:solidFill>
                  <a:schemeClr val="accent4"/>
                </a:solidFill>
                <a:latin typeface="DIN Condensed" pitchFamily="2" charset="0"/>
              </a:rPr>
            </a:br>
            <a:r>
              <a:rPr lang="en" sz="1600" dirty="0">
                <a:solidFill>
                  <a:schemeClr val="accent4"/>
                </a:solidFill>
                <a:latin typeface="DIN Condensed" pitchFamily="2" charset="0"/>
              </a:rPr>
              <a:t>DATA ANALYSIS</a:t>
            </a:r>
            <a:endParaRPr sz="1600" dirty="0">
              <a:solidFill>
                <a:schemeClr val="accent4"/>
              </a:solidFill>
              <a:latin typeface="DIN Condensed" pitchFamily="2" charset="0"/>
            </a:endParaRPr>
          </a:p>
        </p:txBody>
      </p:sp>
      <p:sp>
        <p:nvSpPr>
          <p:cNvPr id="102" name="Google Shape;478;p27">
            <a:extLst>
              <a:ext uri="{FF2B5EF4-FFF2-40B4-BE49-F238E27FC236}">
                <a16:creationId xmlns:a16="http://schemas.microsoft.com/office/drawing/2014/main" id="{CE194278-C2C1-3349-9CC2-DEBC6B49357C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2798422" y="279188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02</a:t>
            </a:r>
            <a:endParaRPr dirty="0">
              <a:solidFill>
                <a:schemeClr val="accent4"/>
              </a:solidFill>
              <a:latin typeface="DIN Condensed" pitchFamily="2" charset="0"/>
            </a:endParaRPr>
          </a:p>
        </p:txBody>
      </p:sp>
      <p:sp>
        <p:nvSpPr>
          <p:cNvPr id="104" name="Google Shape;480;p27">
            <a:extLst>
              <a:ext uri="{FF2B5EF4-FFF2-40B4-BE49-F238E27FC236}">
                <a16:creationId xmlns:a16="http://schemas.microsoft.com/office/drawing/2014/main" id="{7B4650D8-BE5B-8C45-99DF-001820DABAA5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4101755" y="282452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03</a:t>
            </a:r>
            <a:endParaRPr dirty="0">
              <a:solidFill>
                <a:schemeClr val="accent4"/>
              </a:solidFill>
              <a:latin typeface="DIN Condensed" pitchFamily="2" charset="0"/>
            </a:endParaRPr>
          </a:p>
        </p:txBody>
      </p:sp>
      <p:sp>
        <p:nvSpPr>
          <p:cNvPr id="105" name="Google Shape;471;p27">
            <a:extLst>
              <a:ext uri="{FF2B5EF4-FFF2-40B4-BE49-F238E27FC236}">
                <a16:creationId xmlns:a16="http://schemas.microsoft.com/office/drawing/2014/main" id="{DBB518F6-6F3E-7E42-A8E5-B1E75851B253}"/>
              </a:ext>
            </a:extLst>
          </p:cNvPr>
          <p:cNvSpPr txBox="1">
            <a:spLocks/>
          </p:cNvSpPr>
          <p:nvPr/>
        </p:nvSpPr>
        <p:spPr>
          <a:xfrm>
            <a:off x="5259836" y="3314517"/>
            <a:ext cx="1161782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kern="1200" baseline="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algn="ctr"/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MODELING</a:t>
            </a:r>
          </a:p>
          <a:p>
            <a:pPr algn="ctr"/>
            <a:endParaRPr lang="de-DE" sz="1600" dirty="0">
              <a:solidFill>
                <a:schemeClr val="accent4"/>
              </a:solidFill>
              <a:latin typeface="DIN Condensed" pitchFamily="2" charset="0"/>
            </a:endParaRPr>
          </a:p>
        </p:txBody>
      </p:sp>
      <p:sp>
        <p:nvSpPr>
          <p:cNvPr id="106" name="Google Shape;480;p27">
            <a:extLst>
              <a:ext uri="{FF2B5EF4-FFF2-40B4-BE49-F238E27FC236}">
                <a16:creationId xmlns:a16="http://schemas.microsoft.com/office/drawing/2014/main" id="{D1C8E968-1488-A941-8B4C-6D6E56D49478}"/>
              </a:ext>
            </a:extLst>
          </p:cNvPr>
          <p:cNvSpPr txBox="1">
            <a:spLocks/>
          </p:cNvSpPr>
          <p:nvPr/>
        </p:nvSpPr>
        <p:spPr>
          <a:xfrm>
            <a:off x="5523226" y="2816360"/>
            <a:ext cx="1036867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04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E2DCA19-9AE0-424C-A044-753D97FBAA7A}"/>
              </a:ext>
            </a:extLst>
          </p:cNvPr>
          <p:cNvSpPr/>
          <p:nvPr/>
        </p:nvSpPr>
        <p:spPr>
          <a:xfrm>
            <a:off x="2658287" y="1906766"/>
            <a:ext cx="872284" cy="814039"/>
          </a:xfrm>
          <a:prstGeom prst="ellipse">
            <a:avLst/>
          </a:prstGeom>
          <a:solidFill>
            <a:srgbClr val="CDAB8B">
              <a:alpha val="6303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E3AFCA0E-CBDB-B743-A370-D537C707C26B}"/>
              </a:ext>
            </a:extLst>
          </p:cNvPr>
          <p:cNvSpPr/>
          <p:nvPr/>
        </p:nvSpPr>
        <p:spPr>
          <a:xfrm>
            <a:off x="1403092" y="1902030"/>
            <a:ext cx="872284" cy="814039"/>
          </a:xfrm>
          <a:prstGeom prst="ellipse">
            <a:avLst/>
          </a:prstGeom>
          <a:solidFill>
            <a:srgbClr val="CDAB8B">
              <a:alpha val="6303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9C52AA2-186C-7D42-B0BA-4A41A6472C14}"/>
              </a:ext>
            </a:extLst>
          </p:cNvPr>
          <p:cNvSpPr/>
          <p:nvPr/>
        </p:nvSpPr>
        <p:spPr>
          <a:xfrm>
            <a:off x="5384822" y="1906766"/>
            <a:ext cx="872284" cy="814039"/>
          </a:xfrm>
          <a:prstGeom prst="ellipse">
            <a:avLst/>
          </a:prstGeom>
          <a:solidFill>
            <a:srgbClr val="CDAB8B">
              <a:alpha val="6303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065E7C8-1D5A-A14D-9DEC-8B642A280814}"/>
              </a:ext>
            </a:extLst>
          </p:cNvPr>
          <p:cNvSpPr/>
          <p:nvPr/>
        </p:nvSpPr>
        <p:spPr>
          <a:xfrm>
            <a:off x="3974618" y="1898408"/>
            <a:ext cx="872284" cy="814039"/>
          </a:xfrm>
          <a:prstGeom prst="ellipse">
            <a:avLst/>
          </a:prstGeom>
          <a:solidFill>
            <a:srgbClr val="CDAB8B">
              <a:alpha val="6303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Google Shape;489;p27">
            <a:extLst>
              <a:ext uri="{FF2B5EF4-FFF2-40B4-BE49-F238E27FC236}">
                <a16:creationId xmlns:a16="http://schemas.microsoft.com/office/drawing/2014/main" id="{529E7B35-F860-3A4A-B785-A5C188336D1E}"/>
              </a:ext>
            </a:extLst>
          </p:cNvPr>
          <p:cNvSpPr/>
          <p:nvPr/>
        </p:nvSpPr>
        <p:spPr>
          <a:xfrm>
            <a:off x="1529979" y="2020142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5" name="Grafik 114" descr="Lupe Silhouette">
            <a:extLst>
              <a:ext uri="{FF2B5EF4-FFF2-40B4-BE49-F238E27FC236}">
                <a16:creationId xmlns:a16="http://schemas.microsoft.com/office/drawing/2014/main" id="{C06EB375-AC24-DA48-A20C-7BCF32AFD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2614" y="2046493"/>
            <a:ext cx="535889" cy="535889"/>
          </a:xfrm>
          <a:prstGeom prst="rect">
            <a:avLst/>
          </a:prstGeom>
        </p:spPr>
      </p:pic>
      <p:pic>
        <p:nvPicPr>
          <p:cNvPr id="116" name="Grafik 115" descr="Balkendiagramm mit einfarbiger Füllung">
            <a:extLst>
              <a:ext uri="{FF2B5EF4-FFF2-40B4-BE49-F238E27FC236}">
                <a16:creationId xmlns:a16="http://schemas.microsoft.com/office/drawing/2014/main" id="{F91E963F-B883-B44F-BD5E-9B694D650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78706" y="2111193"/>
            <a:ext cx="298926" cy="298926"/>
          </a:xfrm>
          <a:prstGeom prst="rect">
            <a:avLst/>
          </a:prstGeom>
        </p:spPr>
      </p:pic>
      <p:grpSp>
        <p:nvGrpSpPr>
          <p:cNvPr id="124" name="Google Shape;11287;p60">
            <a:extLst>
              <a:ext uri="{FF2B5EF4-FFF2-40B4-BE49-F238E27FC236}">
                <a16:creationId xmlns:a16="http://schemas.microsoft.com/office/drawing/2014/main" id="{D4EA7B41-2995-EF45-9E54-E7FDB8299B42}"/>
              </a:ext>
            </a:extLst>
          </p:cNvPr>
          <p:cNvGrpSpPr/>
          <p:nvPr/>
        </p:nvGrpSpPr>
        <p:grpSpPr>
          <a:xfrm>
            <a:off x="6820778" y="2011076"/>
            <a:ext cx="613820" cy="577800"/>
            <a:chOff x="4890434" y="4287389"/>
            <a:chExt cx="345997" cy="346029"/>
          </a:xfrm>
          <a:solidFill>
            <a:schemeClr val="bg1"/>
          </a:solidFill>
        </p:grpSpPr>
        <p:sp>
          <p:nvSpPr>
            <p:cNvPr id="125" name="Google Shape;11288;p60">
              <a:extLst>
                <a:ext uri="{FF2B5EF4-FFF2-40B4-BE49-F238E27FC236}">
                  <a16:creationId xmlns:a16="http://schemas.microsoft.com/office/drawing/2014/main" id="{7BEC1FBC-0A85-5044-AB23-C53E0A59C67F}"/>
                </a:ext>
              </a:extLst>
            </p:cNvPr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1289;p60">
              <a:extLst>
                <a:ext uri="{FF2B5EF4-FFF2-40B4-BE49-F238E27FC236}">
                  <a16:creationId xmlns:a16="http://schemas.microsoft.com/office/drawing/2014/main" id="{02F1129F-A283-2941-A039-60259D0450EE}"/>
                </a:ext>
              </a:extLst>
            </p:cNvPr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1290;p60">
              <a:extLst>
                <a:ext uri="{FF2B5EF4-FFF2-40B4-BE49-F238E27FC236}">
                  <a16:creationId xmlns:a16="http://schemas.microsoft.com/office/drawing/2014/main" id="{40EC68B4-B1D3-8F4F-96D4-5F98CFF3FE2A}"/>
                </a:ext>
              </a:extLst>
            </p:cNvPr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1291;p60">
              <a:extLst>
                <a:ext uri="{FF2B5EF4-FFF2-40B4-BE49-F238E27FC236}">
                  <a16:creationId xmlns:a16="http://schemas.microsoft.com/office/drawing/2014/main" id="{37FCF1A7-DB13-2E4A-B93A-6515B6F98A89}"/>
                </a:ext>
              </a:extLst>
            </p:cNvPr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1292;p60">
              <a:extLst>
                <a:ext uri="{FF2B5EF4-FFF2-40B4-BE49-F238E27FC236}">
                  <a16:creationId xmlns:a16="http://schemas.microsoft.com/office/drawing/2014/main" id="{A44FB622-A98B-3845-89DE-EF755C97053C}"/>
                </a:ext>
              </a:extLst>
            </p:cNvPr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1293;p60">
              <a:extLst>
                <a:ext uri="{FF2B5EF4-FFF2-40B4-BE49-F238E27FC236}">
                  <a16:creationId xmlns:a16="http://schemas.microsoft.com/office/drawing/2014/main" id="{58BA2C7C-9C3C-CA4E-AD79-66F4B15C4326}"/>
                </a:ext>
              </a:extLst>
            </p:cNvPr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1294;p60">
              <a:extLst>
                <a:ext uri="{FF2B5EF4-FFF2-40B4-BE49-F238E27FC236}">
                  <a16:creationId xmlns:a16="http://schemas.microsoft.com/office/drawing/2014/main" id="{5C55201B-D8C6-BC40-8F54-22C3B06D67F7}"/>
                </a:ext>
              </a:extLst>
            </p:cNvPr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71;p27">
            <a:extLst>
              <a:ext uri="{FF2B5EF4-FFF2-40B4-BE49-F238E27FC236}">
                <a16:creationId xmlns:a16="http://schemas.microsoft.com/office/drawing/2014/main" id="{DBA5AF9D-A9BD-404D-89C0-593928EF99A1}"/>
              </a:ext>
            </a:extLst>
          </p:cNvPr>
          <p:cNvSpPr txBox="1">
            <a:spLocks/>
          </p:cNvSpPr>
          <p:nvPr/>
        </p:nvSpPr>
        <p:spPr>
          <a:xfrm>
            <a:off x="6672088" y="3487714"/>
            <a:ext cx="1024437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kern="1200" baseline="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algn="ctr"/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MODEL </a:t>
            </a:r>
          </a:p>
          <a:p>
            <a:pPr algn="ctr"/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DEPLOYMENT</a:t>
            </a:r>
          </a:p>
          <a:p>
            <a:endParaRPr lang="de-DE" sz="1600" dirty="0">
              <a:solidFill>
                <a:schemeClr val="accent4"/>
              </a:solidFill>
            </a:endParaRPr>
          </a:p>
        </p:txBody>
      </p:sp>
      <p:sp>
        <p:nvSpPr>
          <p:cNvPr id="45" name="Google Shape;480;p27">
            <a:extLst>
              <a:ext uri="{FF2B5EF4-FFF2-40B4-BE49-F238E27FC236}">
                <a16:creationId xmlns:a16="http://schemas.microsoft.com/office/drawing/2014/main" id="{8EE6D897-F0B8-6844-A854-C9ECC081755E}"/>
              </a:ext>
            </a:extLst>
          </p:cNvPr>
          <p:cNvSpPr txBox="1">
            <a:spLocks/>
          </p:cNvSpPr>
          <p:nvPr/>
        </p:nvSpPr>
        <p:spPr>
          <a:xfrm>
            <a:off x="6860907" y="2809154"/>
            <a:ext cx="997035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05</a:t>
            </a:r>
          </a:p>
        </p:txBody>
      </p:sp>
      <p:sp>
        <p:nvSpPr>
          <p:cNvPr id="46" name="Google Shape;473;p27">
            <a:extLst>
              <a:ext uri="{FF2B5EF4-FFF2-40B4-BE49-F238E27FC236}">
                <a16:creationId xmlns:a16="http://schemas.microsoft.com/office/drawing/2014/main" id="{4D840C9B-4BD6-C642-B21F-2C74E5EDF9C0}"/>
              </a:ext>
            </a:extLst>
          </p:cNvPr>
          <p:cNvSpPr txBox="1">
            <a:spLocks/>
          </p:cNvSpPr>
          <p:nvPr/>
        </p:nvSpPr>
        <p:spPr>
          <a:xfrm>
            <a:off x="3717460" y="3282217"/>
            <a:ext cx="1386600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kern="1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algn="ctr"/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DATA </a:t>
            </a:r>
          </a:p>
          <a:p>
            <a:pPr algn="ctr"/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PREPARATION</a:t>
            </a:r>
          </a:p>
        </p:txBody>
      </p:sp>
      <p:pic>
        <p:nvPicPr>
          <p:cNvPr id="54" name="Grafik 53" descr="Wissenschaftlicher Gedanke Silhouette">
            <a:extLst>
              <a:ext uri="{FF2B5EF4-FFF2-40B4-BE49-F238E27FC236}">
                <a16:creationId xmlns:a16="http://schemas.microsoft.com/office/drawing/2014/main" id="{3D1D98D0-AEA2-BE46-9DBE-6400818596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5243" y="1990642"/>
            <a:ext cx="671441" cy="671441"/>
          </a:xfrm>
          <a:prstGeom prst="rect">
            <a:avLst/>
          </a:prstGeom>
        </p:spPr>
      </p:pic>
      <p:pic>
        <p:nvPicPr>
          <p:cNvPr id="3" name="Grafik 2" descr="Filter Silhouette">
            <a:extLst>
              <a:ext uri="{FF2B5EF4-FFF2-40B4-BE49-F238E27FC236}">
                <a16:creationId xmlns:a16="http://schemas.microsoft.com/office/drawing/2014/main" id="{E7765B9D-7941-2E46-BF5B-A27E4E9AD2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19477" y="1973358"/>
            <a:ext cx="777688" cy="777688"/>
          </a:xfrm>
          <a:prstGeom prst="rect">
            <a:avLst/>
          </a:prstGeom>
        </p:spPr>
      </p:pic>
      <p:sp>
        <p:nvSpPr>
          <p:cNvPr id="59" name="Google Shape;479;p27">
            <a:extLst>
              <a:ext uri="{FF2B5EF4-FFF2-40B4-BE49-F238E27FC236}">
                <a16:creationId xmlns:a16="http://schemas.microsoft.com/office/drawing/2014/main" id="{3585457C-88F7-7444-A55A-EA853ABC8C68}"/>
              </a:ext>
            </a:extLst>
          </p:cNvPr>
          <p:cNvSpPr txBox="1">
            <a:spLocks noGrp="1"/>
          </p:cNvSpPr>
          <p:nvPr>
            <p:ph type="ctrTitle" idx="7"/>
          </p:nvPr>
        </p:nvSpPr>
        <p:spPr>
          <a:xfrm>
            <a:off x="395774" y="439058"/>
            <a:ext cx="141962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DIN Condensed" pitchFamily="2" charset="0"/>
              </a:rPr>
              <a:t>AGENDA</a:t>
            </a:r>
            <a:endParaRPr dirty="0">
              <a:solidFill>
                <a:schemeClr val="accent3"/>
              </a:solidFill>
              <a:latin typeface="DIN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763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037229C7-34DF-6D46-9511-4C7059DB8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861" y="1325669"/>
            <a:ext cx="4694518" cy="381783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3AC1AA5C-BC0B-0B4E-BDE2-546708C98F21}"/>
              </a:ext>
            </a:extLst>
          </p:cNvPr>
          <p:cNvSpPr txBox="1"/>
          <p:nvPr/>
        </p:nvSpPr>
        <p:spPr>
          <a:xfrm>
            <a:off x="-157205" y="864004"/>
            <a:ext cx="3518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4"/>
                </a:solidFill>
                <a:latin typeface="DIN Condensed" pitchFamily="2" charset="0"/>
              </a:rPr>
              <a:t>CONFUSION MATRIX</a:t>
            </a:r>
          </a:p>
        </p:txBody>
      </p:sp>
      <p:sp>
        <p:nvSpPr>
          <p:cNvPr id="17" name="Google Shape;476;p27">
            <a:extLst>
              <a:ext uri="{FF2B5EF4-FFF2-40B4-BE49-F238E27FC236}">
                <a16:creationId xmlns:a16="http://schemas.microsoft.com/office/drawing/2014/main" id="{C7EC877E-2C0B-A045-AA68-6E748FCA5229}"/>
              </a:ext>
            </a:extLst>
          </p:cNvPr>
          <p:cNvSpPr txBox="1">
            <a:spLocks/>
          </p:cNvSpPr>
          <p:nvPr/>
        </p:nvSpPr>
        <p:spPr>
          <a:xfrm>
            <a:off x="638061" y="32194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33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04</a:t>
            </a:r>
          </a:p>
        </p:txBody>
      </p:sp>
      <p:sp>
        <p:nvSpPr>
          <p:cNvPr id="18" name="Google Shape;474;p27">
            <a:extLst>
              <a:ext uri="{FF2B5EF4-FFF2-40B4-BE49-F238E27FC236}">
                <a16:creationId xmlns:a16="http://schemas.microsoft.com/office/drawing/2014/main" id="{31D24D67-C421-0E41-9359-B082CEB3143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31847" y="470309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4"/>
                </a:solidFill>
                <a:latin typeface="DIN Condensed" pitchFamily="2" charset="0"/>
              </a:rPr>
              <a:t>MODELING</a:t>
            </a:r>
            <a:endParaRPr sz="1600" dirty="0">
              <a:solidFill>
                <a:schemeClr val="accent4"/>
              </a:solidFill>
              <a:latin typeface="DIN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020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E1AE55B1-6759-9D49-B6FA-300642653F0E}"/>
              </a:ext>
            </a:extLst>
          </p:cNvPr>
          <p:cNvSpPr/>
          <p:nvPr/>
        </p:nvSpPr>
        <p:spPr>
          <a:xfrm>
            <a:off x="6691546" y="1907279"/>
            <a:ext cx="872284" cy="814039"/>
          </a:xfrm>
          <a:prstGeom prst="ellipse">
            <a:avLst/>
          </a:prstGeom>
          <a:solidFill>
            <a:srgbClr val="CDAB8B">
              <a:alpha val="6303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Google Shape;474;p27">
            <a:extLst>
              <a:ext uri="{FF2B5EF4-FFF2-40B4-BE49-F238E27FC236}">
                <a16:creationId xmlns:a16="http://schemas.microsoft.com/office/drawing/2014/main" id="{2ABB9A19-DE82-5C43-B875-DCB21C09620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0147" y="3282217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4"/>
                </a:solidFill>
                <a:latin typeface="DIN Condensed" pitchFamily="2" charset="0"/>
              </a:rPr>
              <a:t>BUSINESS </a:t>
            </a:r>
            <a:br>
              <a:rPr lang="en" sz="1600" dirty="0">
                <a:solidFill>
                  <a:schemeClr val="accent4"/>
                </a:solidFill>
                <a:latin typeface="DIN Condensed" pitchFamily="2" charset="0"/>
              </a:rPr>
            </a:br>
            <a:r>
              <a:rPr lang="en" sz="1600" dirty="0">
                <a:solidFill>
                  <a:schemeClr val="accent4"/>
                </a:solidFill>
                <a:latin typeface="DIN Condensed" pitchFamily="2" charset="0"/>
              </a:rPr>
              <a:t>UNDERSTANDING</a:t>
            </a:r>
            <a:endParaRPr sz="1600" dirty="0">
              <a:solidFill>
                <a:schemeClr val="accent4"/>
              </a:solidFill>
              <a:latin typeface="DIN Condensed" pitchFamily="2" charset="0"/>
            </a:endParaRPr>
          </a:p>
        </p:txBody>
      </p:sp>
      <p:sp>
        <p:nvSpPr>
          <p:cNvPr id="100" name="Google Shape;476;p27">
            <a:extLst>
              <a:ext uri="{FF2B5EF4-FFF2-40B4-BE49-F238E27FC236}">
                <a16:creationId xmlns:a16="http://schemas.microsoft.com/office/drawing/2014/main" id="{3DADF0F4-7E18-6C4E-842F-F7918E888417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1521184" y="280476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01</a:t>
            </a:r>
            <a:endParaRPr dirty="0">
              <a:solidFill>
                <a:schemeClr val="accent4"/>
              </a:solidFill>
              <a:latin typeface="DIN Condensed" pitchFamily="2" charset="0"/>
            </a:endParaRPr>
          </a:p>
        </p:txBody>
      </p:sp>
      <p:sp>
        <p:nvSpPr>
          <p:cNvPr id="101" name="Google Shape;473;p27">
            <a:extLst>
              <a:ext uri="{FF2B5EF4-FFF2-40B4-BE49-F238E27FC236}">
                <a16:creationId xmlns:a16="http://schemas.microsoft.com/office/drawing/2014/main" id="{94838B86-3939-1D44-8946-C219A0CE0002}"/>
              </a:ext>
            </a:extLst>
          </p:cNvPr>
          <p:cNvSpPr txBox="1">
            <a:spLocks noGrp="1"/>
          </p:cNvSpPr>
          <p:nvPr>
            <p:ph type="ctrTitle" idx="4"/>
          </p:nvPr>
        </p:nvSpPr>
        <p:spPr>
          <a:xfrm>
            <a:off x="2417599" y="3268817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1600" dirty="0">
                <a:solidFill>
                  <a:schemeClr val="accent4"/>
                </a:solidFill>
                <a:latin typeface="DIN Condensed" pitchFamily="2" charset="0"/>
              </a:rPr>
              <a:t>EXPLORATORY</a:t>
            </a:r>
            <a:br>
              <a:rPr lang="en" sz="1600" dirty="0">
                <a:solidFill>
                  <a:schemeClr val="accent4"/>
                </a:solidFill>
                <a:latin typeface="DIN Condensed" pitchFamily="2" charset="0"/>
              </a:rPr>
            </a:br>
            <a:r>
              <a:rPr lang="en" sz="1600" dirty="0">
                <a:solidFill>
                  <a:schemeClr val="accent4"/>
                </a:solidFill>
                <a:latin typeface="DIN Condensed" pitchFamily="2" charset="0"/>
              </a:rPr>
              <a:t>DATA ANALYSIS</a:t>
            </a:r>
            <a:endParaRPr sz="1600" dirty="0">
              <a:solidFill>
                <a:schemeClr val="accent4"/>
              </a:solidFill>
              <a:latin typeface="DIN Condensed" pitchFamily="2" charset="0"/>
            </a:endParaRPr>
          </a:p>
        </p:txBody>
      </p:sp>
      <p:sp>
        <p:nvSpPr>
          <p:cNvPr id="102" name="Google Shape;478;p27">
            <a:extLst>
              <a:ext uri="{FF2B5EF4-FFF2-40B4-BE49-F238E27FC236}">
                <a16:creationId xmlns:a16="http://schemas.microsoft.com/office/drawing/2014/main" id="{CE194278-C2C1-3349-9CC2-DEBC6B49357C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2798422" y="279188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02</a:t>
            </a:r>
            <a:endParaRPr dirty="0">
              <a:solidFill>
                <a:schemeClr val="accent4"/>
              </a:solidFill>
              <a:latin typeface="DIN Condensed" pitchFamily="2" charset="0"/>
            </a:endParaRPr>
          </a:p>
        </p:txBody>
      </p:sp>
      <p:sp>
        <p:nvSpPr>
          <p:cNvPr id="104" name="Google Shape;480;p27">
            <a:extLst>
              <a:ext uri="{FF2B5EF4-FFF2-40B4-BE49-F238E27FC236}">
                <a16:creationId xmlns:a16="http://schemas.microsoft.com/office/drawing/2014/main" id="{7B4650D8-BE5B-8C45-99DF-001820DABAA5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4101755" y="282452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03</a:t>
            </a:r>
            <a:endParaRPr dirty="0">
              <a:solidFill>
                <a:schemeClr val="accent4"/>
              </a:solidFill>
              <a:latin typeface="DIN Condensed" pitchFamily="2" charset="0"/>
            </a:endParaRPr>
          </a:p>
        </p:txBody>
      </p:sp>
      <p:sp>
        <p:nvSpPr>
          <p:cNvPr id="105" name="Google Shape;471;p27">
            <a:extLst>
              <a:ext uri="{FF2B5EF4-FFF2-40B4-BE49-F238E27FC236}">
                <a16:creationId xmlns:a16="http://schemas.microsoft.com/office/drawing/2014/main" id="{DBB518F6-6F3E-7E42-A8E5-B1E75851B253}"/>
              </a:ext>
            </a:extLst>
          </p:cNvPr>
          <p:cNvSpPr txBox="1">
            <a:spLocks/>
          </p:cNvSpPr>
          <p:nvPr/>
        </p:nvSpPr>
        <p:spPr>
          <a:xfrm>
            <a:off x="5199676" y="3326549"/>
            <a:ext cx="1161782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kern="1200" baseline="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algn="ctr"/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MODELING</a:t>
            </a:r>
          </a:p>
          <a:p>
            <a:pPr algn="ctr"/>
            <a:endParaRPr lang="de-DE" sz="1600" dirty="0">
              <a:solidFill>
                <a:schemeClr val="accent4"/>
              </a:solidFill>
              <a:latin typeface="DIN Condensed" pitchFamily="2" charset="0"/>
            </a:endParaRPr>
          </a:p>
        </p:txBody>
      </p:sp>
      <p:sp>
        <p:nvSpPr>
          <p:cNvPr id="106" name="Google Shape;480;p27">
            <a:extLst>
              <a:ext uri="{FF2B5EF4-FFF2-40B4-BE49-F238E27FC236}">
                <a16:creationId xmlns:a16="http://schemas.microsoft.com/office/drawing/2014/main" id="{D1C8E968-1488-A941-8B4C-6D6E56D49478}"/>
              </a:ext>
            </a:extLst>
          </p:cNvPr>
          <p:cNvSpPr txBox="1">
            <a:spLocks/>
          </p:cNvSpPr>
          <p:nvPr/>
        </p:nvSpPr>
        <p:spPr>
          <a:xfrm>
            <a:off x="5475098" y="2828392"/>
            <a:ext cx="1036867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04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E2DCA19-9AE0-424C-A044-753D97FBAA7A}"/>
              </a:ext>
            </a:extLst>
          </p:cNvPr>
          <p:cNvSpPr/>
          <p:nvPr/>
        </p:nvSpPr>
        <p:spPr>
          <a:xfrm>
            <a:off x="2658287" y="1906766"/>
            <a:ext cx="872284" cy="814039"/>
          </a:xfrm>
          <a:prstGeom prst="ellipse">
            <a:avLst/>
          </a:prstGeom>
          <a:solidFill>
            <a:srgbClr val="CDAB8B">
              <a:alpha val="6303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E3AFCA0E-CBDB-B743-A370-D537C707C26B}"/>
              </a:ext>
            </a:extLst>
          </p:cNvPr>
          <p:cNvSpPr/>
          <p:nvPr/>
        </p:nvSpPr>
        <p:spPr>
          <a:xfrm>
            <a:off x="1403092" y="1902030"/>
            <a:ext cx="872284" cy="814039"/>
          </a:xfrm>
          <a:prstGeom prst="ellipse">
            <a:avLst/>
          </a:prstGeom>
          <a:solidFill>
            <a:srgbClr val="CDAB8B">
              <a:alpha val="6303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9C52AA2-186C-7D42-B0BA-4A41A6472C14}"/>
              </a:ext>
            </a:extLst>
          </p:cNvPr>
          <p:cNvSpPr/>
          <p:nvPr/>
        </p:nvSpPr>
        <p:spPr>
          <a:xfrm>
            <a:off x="5324662" y="1918798"/>
            <a:ext cx="872284" cy="814039"/>
          </a:xfrm>
          <a:prstGeom prst="ellipse">
            <a:avLst/>
          </a:prstGeom>
          <a:solidFill>
            <a:srgbClr val="CDAB8B">
              <a:alpha val="6303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065E7C8-1D5A-A14D-9DEC-8B642A280814}"/>
              </a:ext>
            </a:extLst>
          </p:cNvPr>
          <p:cNvSpPr/>
          <p:nvPr/>
        </p:nvSpPr>
        <p:spPr>
          <a:xfrm>
            <a:off x="3974618" y="1898408"/>
            <a:ext cx="872284" cy="814039"/>
          </a:xfrm>
          <a:prstGeom prst="ellipse">
            <a:avLst/>
          </a:prstGeom>
          <a:solidFill>
            <a:srgbClr val="CDAB8B">
              <a:alpha val="6303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Google Shape;489;p27">
            <a:extLst>
              <a:ext uri="{FF2B5EF4-FFF2-40B4-BE49-F238E27FC236}">
                <a16:creationId xmlns:a16="http://schemas.microsoft.com/office/drawing/2014/main" id="{529E7B35-F860-3A4A-B785-A5C188336D1E}"/>
              </a:ext>
            </a:extLst>
          </p:cNvPr>
          <p:cNvSpPr/>
          <p:nvPr/>
        </p:nvSpPr>
        <p:spPr>
          <a:xfrm>
            <a:off x="1529979" y="2020142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5" name="Grafik 114" descr="Lupe Silhouette">
            <a:extLst>
              <a:ext uri="{FF2B5EF4-FFF2-40B4-BE49-F238E27FC236}">
                <a16:creationId xmlns:a16="http://schemas.microsoft.com/office/drawing/2014/main" id="{C06EB375-AC24-DA48-A20C-7BCF32AFD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2614" y="2046493"/>
            <a:ext cx="535889" cy="535889"/>
          </a:xfrm>
          <a:prstGeom prst="rect">
            <a:avLst/>
          </a:prstGeom>
        </p:spPr>
      </p:pic>
      <p:pic>
        <p:nvPicPr>
          <p:cNvPr id="116" name="Grafik 115" descr="Balkendiagramm mit einfarbiger Füllung">
            <a:extLst>
              <a:ext uri="{FF2B5EF4-FFF2-40B4-BE49-F238E27FC236}">
                <a16:creationId xmlns:a16="http://schemas.microsoft.com/office/drawing/2014/main" id="{F91E963F-B883-B44F-BD5E-9B694D650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78706" y="2111193"/>
            <a:ext cx="298926" cy="298926"/>
          </a:xfrm>
          <a:prstGeom prst="rect">
            <a:avLst/>
          </a:prstGeom>
        </p:spPr>
      </p:pic>
      <p:grpSp>
        <p:nvGrpSpPr>
          <p:cNvPr id="124" name="Google Shape;11287;p60">
            <a:extLst>
              <a:ext uri="{FF2B5EF4-FFF2-40B4-BE49-F238E27FC236}">
                <a16:creationId xmlns:a16="http://schemas.microsoft.com/office/drawing/2014/main" id="{D4EA7B41-2995-EF45-9E54-E7FDB8299B42}"/>
              </a:ext>
            </a:extLst>
          </p:cNvPr>
          <p:cNvGrpSpPr/>
          <p:nvPr/>
        </p:nvGrpSpPr>
        <p:grpSpPr>
          <a:xfrm>
            <a:off x="6820778" y="2011076"/>
            <a:ext cx="613820" cy="577800"/>
            <a:chOff x="4890434" y="4287389"/>
            <a:chExt cx="345997" cy="346029"/>
          </a:xfrm>
          <a:solidFill>
            <a:schemeClr val="bg1"/>
          </a:solidFill>
        </p:grpSpPr>
        <p:sp>
          <p:nvSpPr>
            <p:cNvPr id="125" name="Google Shape;11288;p60">
              <a:extLst>
                <a:ext uri="{FF2B5EF4-FFF2-40B4-BE49-F238E27FC236}">
                  <a16:creationId xmlns:a16="http://schemas.microsoft.com/office/drawing/2014/main" id="{7BEC1FBC-0A85-5044-AB23-C53E0A59C67F}"/>
                </a:ext>
              </a:extLst>
            </p:cNvPr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1289;p60">
              <a:extLst>
                <a:ext uri="{FF2B5EF4-FFF2-40B4-BE49-F238E27FC236}">
                  <a16:creationId xmlns:a16="http://schemas.microsoft.com/office/drawing/2014/main" id="{02F1129F-A283-2941-A039-60259D0450EE}"/>
                </a:ext>
              </a:extLst>
            </p:cNvPr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1290;p60">
              <a:extLst>
                <a:ext uri="{FF2B5EF4-FFF2-40B4-BE49-F238E27FC236}">
                  <a16:creationId xmlns:a16="http://schemas.microsoft.com/office/drawing/2014/main" id="{40EC68B4-B1D3-8F4F-96D4-5F98CFF3FE2A}"/>
                </a:ext>
              </a:extLst>
            </p:cNvPr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1291;p60">
              <a:extLst>
                <a:ext uri="{FF2B5EF4-FFF2-40B4-BE49-F238E27FC236}">
                  <a16:creationId xmlns:a16="http://schemas.microsoft.com/office/drawing/2014/main" id="{37FCF1A7-DB13-2E4A-B93A-6515B6F98A89}"/>
                </a:ext>
              </a:extLst>
            </p:cNvPr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1292;p60">
              <a:extLst>
                <a:ext uri="{FF2B5EF4-FFF2-40B4-BE49-F238E27FC236}">
                  <a16:creationId xmlns:a16="http://schemas.microsoft.com/office/drawing/2014/main" id="{A44FB622-A98B-3845-89DE-EF755C97053C}"/>
                </a:ext>
              </a:extLst>
            </p:cNvPr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1293;p60">
              <a:extLst>
                <a:ext uri="{FF2B5EF4-FFF2-40B4-BE49-F238E27FC236}">
                  <a16:creationId xmlns:a16="http://schemas.microsoft.com/office/drawing/2014/main" id="{58BA2C7C-9C3C-CA4E-AD79-66F4B15C4326}"/>
                </a:ext>
              </a:extLst>
            </p:cNvPr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1294;p60">
              <a:extLst>
                <a:ext uri="{FF2B5EF4-FFF2-40B4-BE49-F238E27FC236}">
                  <a16:creationId xmlns:a16="http://schemas.microsoft.com/office/drawing/2014/main" id="{5C55201B-D8C6-BC40-8F54-22C3B06D67F7}"/>
                </a:ext>
              </a:extLst>
            </p:cNvPr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71;p27">
            <a:extLst>
              <a:ext uri="{FF2B5EF4-FFF2-40B4-BE49-F238E27FC236}">
                <a16:creationId xmlns:a16="http://schemas.microsoft.com/office/drawing/2014/main" id="{DBA5AF9D-A9BD-404D-89C0-593928EF99A1}"/>
              </a:ext>
            </a:extLst>
          </p:cNvPr>
          <p:cNvSpPr txBox="1">
            <a:spLocks/>
          </p:cNvSpPr>
          <p:nvPr/>
        </p:nvSpPr>
        <p:spPr>
          <a:xfrm>
            <a:off x="6672088" y="3487714"/>
            <a:ext cx="1024437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kern="1200" baseline="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algn="ctr"/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MODEL </a:t>
            </a:r>
          </a:p>
          <a:p>
            <a:pPr algn="ctr"/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DEPLOYMENT</a:t>
            </a:r>
          </a:p>
          <a:p>
            <a:endParaRPr lang="de-DE" sz="1600" dirty="0">
              <a:solidFill>
                <a:schemeClr val="accent4"/>
              </a:solidFill>
            </a:endParaRPr>
          </a:p>
        </p:txBody>
      </p:sp>
      <p:sp>
        <p:nvSpPr>
          <p:cNvPr id="45" name="Google Shape;480;p27">
            <a:extLst>
              <a:ext uri="{FF2B5EF4-FFF2-40B4-BE49-F238E27FC236}">
                <a16:creationId xmlns:a16="http://schemas.microsoft.com/office/drawing/2014/main" id="{8EE6D897-F0B8-6844-A854-C9ECC081755E}"/>
              </a:ext>
            </a:extLst>
          </p:cNvPr>
          <p:cNvSpPr txBox="1">
            <a:spLocks/>
          </p:cNvSpPr>
          <p:nvPr/>
        </p:nvSpPr>
        <p:spPr>
          <a:xfrm>
            <a:off x="6860907" y="2809154"/>
            <a:ext cx="997035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05</a:t>
            </a:r>
          </a:p>
        </p:txBody>
      </p:sp>
      <p:sp>
        <p:nvSpPr>
          <p:cNvPr id="46" name="Google Shape;473;p27">
            <a:extLst>
              <a:ext uri="{FF2B5EF4-FFF2-40B4-BE49-F238E27FC236}">
                <a16:creationId xmlns:a16="http://schemas.microsoft.com/office/drawing/2014/main" id="{4D840C9B-4BD6-C642-B21F-2C74E5EDF9C0}"/>
              </a:ext>
            </a:extLst>
          </p:cNvPr>
          <p:cNvSpPr txBox="1">
            <a:spLocks/>
          </p:cNvSpPr>
          <p:nvPr/>
        </p:nvSpPr>
        <p:spPr>
          <a:xfrm>
            <a:off x="3717460" y="3282217"/>
            <a:ext cx="1386600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kern="1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algn="ctr"/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DATA </a:t>
            </a:r>
          </a:p>
          <a:p>
            <a:pPr algn="ctr"/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PREPARATION</a:t>
            </a:r>
          </a:p>
        </p:txBody>
      </p:sp>
      <p:pic>
        <p:nvPicPr>
          <p:cNvPr id="54" name="Grafik 53" descr="Wissenschaftlicher Gedanke Silhouette">
            <a:extLst>
              <a:ext uri="{FF2B5EF4-FFF2-40B4-BE49-F238E27FC236}">
                <a16:creationId xmlns:a16="http://schemas.microsoft.com/office/drawing/2014/main" id="{3D1D98D0-AEA2-BE46-9DBE-6400818596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25083" y="2002674"/>
            <a:ext cx="671441" cy="671441"/>
          </a:xfrm>
          <a:prstGeom prst="rect">
            <a:avLst/>
          </a:prstGeom>
        </p:spPr>
      </p:pic>
      <p:pic>
        <p:nvPicPr>
          <p:cNvPr id="3" name="Grafik 2" descr="Filter Silhouette">
            <a:extLst>
              <a:ext uri="{FF2B5EF4-FFF2-40B4-BE49-F238E27FC236}">
                <a16:creationId xmlns:a16="http://schemas.microsoft.com/office/drawing/2014/main" id="{E7765B9D-7941-2E46-BF5B-A27E4E9AD2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19477" y="1973358"/>
            <a:ext cx="777688" cy="777688"/>
          </a:xfrm>
          <a:prstGeom prst="rect">
            <a:avLst/>
          </a:prstGeom>
        </p:spPr>
      </p:pic>
      <p:sp>
        <p:nvSpPr>
          <p:cNvPr id="31" name="Abgerundetes Rechteck 39">
            <a:extLst>
              <a:ext uri="{FF2B5EF4-FFF2-40B4-BE49-F238E27FC236}">
                <a16:creationId xmlns:a16="http://schemas.microsoft.com/office/drawing/2014/main" id="{18F15D5D-A87A-884E-A720-0FFE861DAEFF}"/>
              </a:ext>
            </a:extLst>
          </p:cNvPr>
          <p:cNvSpPr/>
          <p:nvPr/>
        </p:nvSpPr>
        <p:spPr>
          <a:xfrm>
            <a:off x="6443212" y="1559999"/>
            <a:ext cx="1421959" cy="2512721"/>
          </a:xfrm>
          <a:prstGeom prst="roundRect">
            <a:avLst/>
          </a:prstGeom>
          <a:solidFill>
            <a:srgbClr val="CDAB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207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">
            <a:extLst>
              <a:ext uri="{FF2B5EF4-FFF2-40B4-BE49-F238E27FC236}">
                <a16:creationId xmlns:a16="http://schemas.microsoft.com/office/drawing/2014/main" id="{435C14AA-E688-B140-B8D8-76A0BFD5A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0336" y="3387673"/>
            <a:ext cx="2428200" cy="57240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ü"/>
            </a:pPr>
            <a:r>
              <a:rPr lang="en-GB" dirty="0">
                <a:latin typeface="Avenir Book" panose="02000503020000020003" pitchFamily="2" charset="0"/>
              </a:rPr>
              <a:t>I</a:t>
            </a:r>
            <a:r>
              <a:rPr lang="en-DE" dirty="0">
                <a:latin typeface="Avenir Book" panose="02000503020000020003" pitchFamily="2" charset="0"/>
              </a:rPr>
              <a:t>ncrease precision of model over time</a:t>
            </a:r>
          </a:p>
          <a:p>
            <a:pPr marL="0" indent="0"/>
            <a:endParaRPr lang="en-DE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A299550F-7C55-AD49-8686-20FCDF34F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215" y="2848713"/>
            <a:ext cx="2152500" cy="577800"/>
          </a:xfrm>
        </p:spPr>
        <p:txBody>
          <a:bodyPr/>
          <a:lstStyle/>
          <a:p>
            <a:r>
              <a:rPr lang="en-DE" sz="1800" dirty="0">
                <a:solidFill>
                  <a:schemeClr val="tx1"/>
                </a:solidFill>
                <a:latin typeface="Avenir Book" panose="02000503020000020003" pitchFamily="2" charset="0"/>
              </a:rPr>
              <a:t>Random Forest Classifier</a:t>
            </a:r>
          </a:p>
        </p:txBody>
      </p:sp>
      <p:sp>
        <p:nvSpPr>
          <p:cNvPr id="15" name="Subtitle 3">
            <a:extLst>
              <a:ext uri="{FF2B5EF4-FFF2-40B4-BE49-F238E27FC236}">
                <a16:creationId xmlns:a16="http://schemas.microsoft.com/office/drawing/2014/main" id="{732FD1BC-2D09-D74E-9160-493D843E653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85456" y="3348207"/>
            <a:ext cx="2428200" cy="57240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ü"/>
            </a:pPr>
            <a:r>
              <a:rPr lang="en-GB" dirty="0">
                <a:latin typeface="Avenir Book" panose="02000503020000020003" pitchFamily="2" charset="0"/>
              </a:rPr>
              <a:t>P</a:t>
            </a:r>
            <a:r>
              <a:rPr lang="en-DE" dirty="0">
                <a:latin typeface="Avenir Book" panose="02000503020000020003" pitchFamily="2" charset="0"/>
              </a:rPr>
              <a:t>redicts cancellation rate of future bookings</a:t>
            </a: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2A5D07C9-EA4A-404C-8368-874E648E2537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970809" y="2188684"/>
            <a:ext cx="1938641" cy="577800"/>
          </a:xfrm>
        </p:spPr>
        <p:txBody>
          <a:bodyPr/>
          <a:lstStyle/>
          <a:p>
            <a:r>
              <a:rPr lang="en-DE">
                <a:latin typeface="DIN Condensed" pitchFamily="2" charset="0"/>
              </a:rPr>
              <a:t>M</a:t>
            </a:r>
            <a:r>
              <a:rPr lang="de-DE" dirty="0">
                <a:latin typeface="DIN Condensed" pitchFamily="2" charset="0"/>
              </a:rPr>
              <a:t>ODEL</a:t>
            </a:r>
            <a:endParaRPr lang="en-DE" dirty="0">
              <a:latin typeface="DIN Condensed" pitchFamily="2" charset="0"/>
            </a:endParaRPr>
          </a:p>
        </p:txBody>
      </p:sp>
      <p:sp>
        <p:nvSpPr>
          <p:cNvPr id="17" name="Title 5">
            <a:extLst>
              <a:ext uri="{FF2B5EF4-FFF2-40B4-BE49-F238E27FC236}">
                <a16:creationId xmlns:a16="http://schemas.microsoft.com/office/drawing/2014/main" id="{F168F12C-1AFD-4F4A-9112-26C008C1266F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3709496" y="2857606"/>
            <a:ext cx="1983526" cy="577800"/>
          </a:xfrm>
        </p:spPr>
        <p:txBody>
          <a:bodyPr/>
          <a:lstStyle/>
          <a:p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D</a:t>
            </a:r>
            <a:r>
              <a:rPr lang="en-DE" sz="1800" dirty="0">
                <a:solidFill>
                  <a:schemeClr val="tx1"/>
                </a:solidFill>
                <a:latin typeface="Avenir Book" panose="02000503020000020003" pitchFamily="2" charset="0"/>
              </a:rPr>
              <a:t>aily update of cancellation rates</a:t>
            </a:r>
          </a:p>
        </p:txBody>
      </p:sp>
      <p:sp>
        <p:nvSpPr>
          <p:cNvPr id="18" name="Subtitle 6">
            <a:extLst>
              <a:ext uri="{FF2B5EF4-FFF2-40B4-BE49-F238E27FC236}">
                <a16:creationId xmlns:a16="http://schemas.microsoft.com/office/drawing/2014/main" id="{F05DF741-3683-7644-924D-FCE1B038EC30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3430066" y="3381909"/>
            <a:ext cx="2428200" cy="57240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ü"/>
            </a:pPr>
            <a:r>
              <a:rPr lang="en-DE" dirty="0">
                <a:latin typeface="Avenir Book" panose="02000503020000020003" pitchFamily="2" charset="0"/>
              </a:rPr>
              <a:t>estimate net demand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dirty="0">
                <a:latin typeface="Avenir Book" panose="02000503020000020003" pitchFamily="2" charset="0"/>
              </a:rPr>
              <a:t>A</a:t>
            </a:r>
            <a:r>
              <a:rPr lang="en-DE" dirty="0">
                <a:latin typeface="Avenir Book" panose="02000503020000020003" pitchFamily="2" charset="0"/>
              </a:rPr>
              <a:t>djust overbooking measures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dirty="0">
                <a:latin typeface="Avenir Book" panose="02000503020000020003" pitchFamily="2" charset="0"/>
              </a:rPr>
              <a:t>S</a:t>
            </a:r>
            <a:r>
              <a:rPr lang="en-DE" dirty="0">
                <a:latin typeface="Avenir Book" panose="02000503020000020003" pitchFamily="2" charset="0"/>
              </a:rPr>
              <a:t>pecial offers</a:t>
            </a:r>
          </a:p>
        </p:txBody>
      </p:sp>
      <p:sp>
        <p:nvSpPr>
          <p:cNvPr id="19" name="Title 7">
            <a:extLst>
              <a:ext uri="{FF2B5EF4-FFF2-40B4-BE49-F238E27FC236}">
                <a16:creationId xmlns:a16="http://schemas.microsoft.com/office/drawing/2014/main" id="{8C14808E-65B5-1D4C-B50A-8524F10A81D5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3690337" y="2188684"/>
            <a:ext cx="1753800" cy="577800"/>
          </a:xfrm>
        </p:spPr>
        <p:txBody>
          <a:bodyPr/>
          <a:lstStyle/>
          <a:p>
            <a:r>
              <a:rPr lang="en-DE">
                <a:latin typeface="DIN Condensed" pitchFamily="2" charset="0"/>
              </a:rPr>
              <a:t>U</a:t>
            </a:r>
            <a:r>
              <a:rPr lang="de-DE" dirty="0">
                <a:latin typeface="DIN Condensed" pitchFamily="2" charset="0"/>
              </a:rPr>
              <a:t>SE</a:t>
            </a:r>
            <a:endParaRPr lang="en-DE" dirty="0">
              <a:latin typeface="DIN Condensed" pitchFamily="2" charset="0"/>
            </a:endParaRPr>
          </a:p>
        </p:txBody>
      </p:sp>
      <p:sp>
        <p:nvSpPr>
          <p:cNvPr id="20" name="Title 10">
            <a:extLst>
              <a:ext uri="{FF2B5EF4-FFF2-40B4-BE49-F238E27FC236}">
                <a16:creationId xmlns:a16="http://schemas.microsoft.com/office/drawing/2014/main" id="{EE95F98B-A07D-6243-A017-130040A121E1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>
            <a:off x="6118537" y="2188684"/>
            <a:ext cx="2428199" cy="577800"/>
          </a:xfrm>
        </p:spPr>
        <p:txBody>
          <a:bodyPr/>
          <a:lstStyle/>
          <a:p>
            <a:r>
              <a:rPr lang="de-DE" dirty="0">
                <a:latin typeface="DIN Condensed" pitchFamily="2" charset="0"/>
              </a:rPr>
              <a:t>MAINTAIN</a:t>
            </a:r>
            <a:endParaRPr lang="en-DE" dirty="0">
              <a:latin typeface="DIN Condensed" pitchFamily="2" charset="0"/>
            </a:endParaRPr>
          </a:p>
        </p:txBody>
      </p:sp>
      <p:sp>
        <p:nvSpPr>
          <p:cNvPr id="21" name="Title 11">
            <a:extLst>
              <a:ext uri="{FF2B5EF4-FFF2-40B4-BE49-F238E27FC236}">
                <a16:creationId xmlns:a16="http://schemas.microsoft.com/office/drawing/2014/main" id="{F6199E8A-C505-9F42-8C61-699298604C66}"/>
              </a:ext>
            </a:extLst>
          </p:cNvPr>
          <p:cNvSpPr txBox="1">
            <a:spLocks/>
          </p:cNvSpPr>
          <p:nvPr/>
        </p:nvSpPr>
        <p:spPr>
          <a:xfrm>
            <a:off x="6206736" y="2857606"/>
            <a:ext cx="2251800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kern="1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DE" sz="1800">
                <a:solidFill>
                  <a:schemeClr val="tx1"/>
                </a:solidFill>
                <a:latin typeface="Avenir Book" panose="02000503020000020003" pitchFamily="2" charset="0"/>
              </a:rPr>
              <a:t>Train monthly with new data</a:t>
            </a:r>
            <a:endParaRPr lang="en-DE" sz="18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22" name="Google Shape;474;p27">
            <a:extLst>
              <a:ext uri="{FF2B5EF4-FFF2-40B4-BE49-F238E27FC236}">
                <a16:creationId xmlns:a16="http://schemas.microsoft.com/office/drawing/2014/main" id="{A621731B-28B1-0D49-927B-A75622749B58}"/>
              </a:ext>
            </a:extLst>
          </p:cNvPr>
          <p:cNvSpPr txBox="1">
            <a:spLocks/>
          </p:cNvSpPr>
          <p:nvPr/>
        </p:nvSpPr>
        <p:spPr>
          <a:xfrm>
            <a:off x="638061" y="760291"/>
            <a:ext cx="2152500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kern="1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GB" sz="1600" dirty="0">
                <a:solidFill>
                  <a:schemeClr val="accent4"/>
                </a:solidFill>
                <a:latin typeface="DIN Condensed" pitchFamily="2" charset="0"/>
              </a:rPr>
              <a:t>MODEL</a:t>
            </a:r>
          </a:p>
          <a:p>
            <a:r>
              <a:rPr lang="en-GB" sz="1600" dirty="0">
                <a:solidFill>
                  <a:schemeClr val="accent4"/>
                </a:solidFill>
                <a:latin typeface="DIN Condensed" pitchFamily="2" charset="0"/>
              </a:rPr>
              <a:t>DEPLOYMENT</a:t>
            </a:r>
          </a:p>
        </p:txBody>
      </p:sp>
      <p:sp>
        <p:nvSpPr>
          <p:cNvPr id="23" name="Google Shape;476;p27">
            <a:extLst>
              <a:ext uri="{FF2B5EF4-FFF2-40B4-BE49-F238E27FC236}">
                <a16:creationId xmlns:a16="http://schemas.microsoft.com/office/drawing/2014/main" id="{8D3A98D3-90FF-1B4A-BF9A-25405393F078}"/>
              </a:ext>
            </a:extLst>
          </p:cNvPr>
          <p:cNvSpPr txBox="1">
            <a:spLocks/>
          </p:cNvSpPr>
          <p:nvPr/>
        </p:nvSpPr>
        <p:spPr>
          <a:xfrm>
            <a:off x="638061" y="32194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33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555490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BB4433-799E-EC40-8611-29E256CA5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678" y="3595598"/>
            <a:ext cx="5863970" cy="2429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825" dirty="0">
                <a:latin typeface="Avenir Book" panose="02000503020000020003" pitchFamily="2" charset="0"/>
              </a:rPr>
              <a:t>Copyright © 2022 Q CONSULTING. All </a:t>
            </a:r>
            <a:r>
              <a:rPr lang="de-DE" sz="825" dirty="0" err="1">
                <a:latin typeface="Avenir Book" panose="02000503020000020003" pitchFamily="2" charset="0"/>
              </a:rPr>
              <a:t>rights</a:t>
            </a:r>
            <a:r>
              <a:rPr lang="de-DE" sz="825" dirty="0">
                <a:latin typeface="Avenir Book" panose="02000503020000020003" pitchFamily="2" charset="0"/>
              </a:rPr>
              <a:t> </a:t>
            </a:r>
            <a:r>
              <a:rPr lang="de-DE" sz="825" dirty="0" err="1">
                <a:latin typeface="Avenir Book" panose="02000503020000020003" pitchFamily="2" charset="0"/>
              </a:rPr>
              <a:t>reserved</a:t>
            </a:r>
            <a:r>
              <a:rPr lang="de-DE" sz="825" dirty="0">
                <a:latin typeface="Avenir Book" panose="02000503020000020003" pitchFamily="2" charset="0"/>
              </a:rPr>
              <a:t>. </a:t>
            </a:r>
          </a:p>
          <a:p>
            <a:pPr marL="0" indent="0" algn="ctr">
              <a:buNone/>
            </a:pPr>
            <a:endParaRPr lang="de-DE" sz="1500" dirty="0">
              <a:solidFill>
                <a:schemeClr val="bg1">
                  <a:lumMod val="65000"/>
                </a:schemeClr>
              </a:solidFill>
              <a:latin typeface="DIN Condensed" pitchFamily="2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42A638C-5BF2-9C47-9EF7-4281FFE623E8}"/>
              </a:ext>
            </a:extLst>
          </p:cNvPr>
          <p:cNvSpPr txBox="1"/>
          <p:nvPr/>
        </p:nvSpPr>
        <p:spPr>
          <a:xfrm>
            <a:off x="2192311" y="2473373"/>
            <a:ext cx="45195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50" dirty="0" err="1">
                <a:latin typeface="Avenir Book" panose="02000503020000020003" pitchFamily="2" charset="0"/>
              </a:rPr>
              <a:t>For</a:t>
            </a:r>
            <a:r>
              <a:rPr lang="de-DE" sz="1350" dirty="0">
                <a:latin typeface="Avenir Book" panose="02000503020000020003" pitchFamily="2" charset="0"/>
              </a:rPr>
              <a:t> </a:t>
            </a:r>
            <a:r>
              <a:rPr lang="de-DE" sz="1350" dirty="0" err="1">
                <a:latin typeface="Avenir Book" panose="02000503020000020003" pitchFamily="2" charset="0"/>
              </a:rPr>
              <a:t>questions</a:t>
            </a:r>
            <a:r>
              <a:rPr lang="de-DE" sz="1350" dirty="0">
                <a:latin typeface="Avenir Book" panose="02000503020000020003" pitchFamily="2" charset="0"/>
              </a:rPr>
              <a:t> </a:t>
            </a:r>
            <a:r>
              <a:rPr lang="de-DE" sz="1350" dirty="0" err="1">
                <a:latin typeface="Avenir Book" panose="02000503020000020003" pitchFamily="2" charset="0"/>
              </a:rPr>
              <a:t>and</a:t>
            </a:r>
            <a:r>
              <a:rPr lang="de-DE" sz="1350" dirty="0">
                <a:latin typeface="Avenir Book" panose="02000503020000020003" pitchFamily="2" charset="0"/>
              </a:rPr>
              <a:t> </a:t>
            </a:r>
            <a:r>
              <a:rPr lang="de-DE" sz="1350" dirty="0" err="1">
                <a:latin typeface="Avenir Book" panose="02000503020000020003" pitchFamily="2" charset="0"/>
              </a:rPr>
              <a:t>concerns</a:t>
            </a:r>
            <a:r>
              <a:rPr lang="de-DE" sz="1350" dirty="0">
                <a:latin typeface="Avenir Book" panose="02000503020000020003" pitchFamily="2" charset="0"/>
              </a:rPr>
              <a:t>, </a:t>
            </a:r>
            <a:r>
              <a:rPr lang="de-DE" sz="1350" dirty="0" err="1">
                <a:latin typeface="Avenir Book" panose="02000503020000020003" pitchFamily="2" charset="0"/>
              </a:rPr>
              <a:t>contact</a:t>
            </a:r>
            <a:r>
              <a:rPr lang="de-DE" sz="1350" dirty="0">
                <a:latin typeface="Avenir Book" panose="02000503020000020003" pitchFamily="2" charset="0"/>
              </a:rPr>
              <a:t> </a:t>
            </a:r>
            <a:r>
              <a:rPr lang="de-DE" sz="1350" dirty="0" err="1">
                <a:latin typeface="Avenir Book" panose="02000503020000020003" pitchFamily="2" charset="0"/>
              </a:rPr>
              <a:t>us</a:t>
            </a:r>
            <a:r>
              <a:rPr lang="de-DE" sz="1350" dirty="0">
                <a:latin typeface="Avenir Book" panose="02000503020000020003" pitchFamily="2" charset="0"/>
              </a:rPr>
              <a:t> at </a:t>
            </a:r>
          </a:p>
          <a:p>
            <a:pPr algn="ctr"/>
            <a:r>
              <a:rPr lang="de-DE" sz="1350" dirty="0" err="1">
                <a:latin typeface="Avenir Book" panose="02000503020000020003" pitchFamily="2" charset="0"/>
              </a:rPr>
              <a:t>info@q-consulting.com</a:t>
            </a:r>
            <a:endParaRPr lang="de-DE" sz="1350" dirty="0">
              <a:latin typeface="Avenir Book" panose="02000503020000020003" pitchFamily="2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F625087-D4B2-5E48-9376-568F7ACB4BAE}"/>
              </a:ext>
            </a:extLst>
          </p:cNvPr>
          <p:cNvSpPr txBox="1"/>
          <p:nvPr/>
        </p:nvSpPr>
        <p:spPr>
          <a:xfrm>
            <a:off x="4070288" y="1355835"/>
            <a:ext cx="1064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DIN Condensed" pitchFamily="2" charset="0"/>
              </a:rPr>
              <a:t>Q CONSULTING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B5C584-F3EF-9C47-8B82-D36B0FCF61A5}"/>
              </a:ext>
            </a:extLst>
          </p:cNvPr>
          <p:cNvSpPr/>
          <p:nvPr/>
        </p:nvSpPr>
        <p:spPr>
          <a:xfrm>
            <a:off x="3904425" y="1265604"/>
            <a:ext cx="1118654" cy="1053849"/>
          </a:xfrm>
          <a:prstGeom prst="ellipse">
            <a:avLst/>
          </a:prstGeom>
          <a:solidFill>
            <a:srgbClr val="CDAB8B">
              <a:alpha val="6303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29AAD39-6CF5-B949-B483-C38302D1EDD7}"/>
              </a:ext>
            </a:extLst>
          </p:cNvPr>
          <p:cNvSpPr txBox="1"/>
          <p:nvPr/>
        </p:nvSpPr>
        <p:spPr>
          <a:xfrm>
            <a:off x="4025684" y="1650403"/>
            <a:ext cx="892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DIN Condensed" pitchFamily="2" charset="0"/>
              </a:rPr>
              <a:t>Q CONSULTING</a:t>
            </a:r>
          </a:p>
        </p:txBody>
      </p:sp>
    </p:spTree>
    <p:extLst>
      <p:ext uri="{BB962C8B-B14F-4D97-AF65-F5344CB8AC3E}">
        <p14:creationId xmlns:p14="http://schemas.microsoft.com/office/powerpoint/2010/main" val="267632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E1AE55B1-6759-9D49-B6FA-300642653F0E}"/>
              </a:ext>
            </a:extLst>
          </p:cNvPr>
          <p:cNvSpPr/>
          <p:nvPr/>
        </p:nvSpPr>
        <p:spPr>
          <a:xfrm>
            <a:off x="6691546" y="1907279"/>
            <a:ext cx="872284" cy="814039"/>
          </a:xfrm>
          <a:prstGeom prst="ellipse">
            <a:avLst/>
          </a:prstGeom>
          <a:solidFill>
            <a:srgbClr val="CDAB8B">
              <a:alpha val="6303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Google Shape;474;p27">
            <a:extLst>
              <a:ext uri="{FF2B5EF4-FFF2-40B4-BE49-F238E27FC236}">
                <a16:creationId xmlns:a16="http://schemas.microsoft.com/office/drawing/2014/main" id="{2ABB9A19-DE82-5C43-B875-DCB21C09620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0147" y="3282217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4"/>
                </a:solidFill>
                <a:latin typeface="DIN Condensed" pitchFamily="2" charset="0"/>
              </a:rPr>
              <a:t>BUSINESS </a:t>
            </a:r>
            <a:br>
              <a:rPr lang="en" sz="1600" dirty="0">
                <a:solidFill>
                  <a:schemeClr val="accent4"/>
                </a:solidFill>
                <a:latin typeface="DIN Condensed" pitchFamily="2" charset="0"/>
              </a:rPr>
            </a:br>
            <a:r>
              <a:rPr lang="en" sz="1600" dirty="0">
                <a:solidFill>
                  <a:schemeClr val="accent4"/>
                </a:solidFill>
                <a:latin typeface="DIN Condensed" pitchFamily="2" charset="0"/>
              </a:rPr>
              <a:t>UNDERSTANDING</a:t>
            </a:r>
            <a:endParaRPr sz="1600" dirty="0">
              <a:solidFill>
                <a:schemeClr val="accent4"/>
              </a:solidFill>
              <a:latin typeface="DIN Condensed" pitchFamily="2" charset="0"/>
            </a:endParaRPr>
          </a:p>
        </p:txBody>
      </p:sp>
      <p:sp>
        <p:nvSpPr>
          <p:cNvPr id="100" name="Google Shape;476;p27">
            <a:extLst>
              <a:ext uri="{FF2B5EF4-FFF2-40B4-BE49-F238E27FC236}">
                <a16:creationId xmlns:a16="http://schemas.microsoft.com/office/drawing/2014/main" id="{3DADF0F4-7E18-6C4E-842F-F7918E888417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1521184" y="280476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01</a:t>
            </a:r>
            <a:endParaRPr dirty="0">
              <a:solidFill>
                <a:schemeClr val="accent4"/>
              </a:solidFill>
              <a:latin typeface="DIN Condensed" pitchFamily="2" charset="0"/>
            </a:endParaRPr>
          </a:p>
        </p:txBody>
      </p:sp>
      <p:sp>
        <p:nvSpPr>
          <p:cNvPr id="101" name="Google Shape;473;p27">
            <a:extLst>
              <a:ext uri="{FF2B5EF4-FFF2-40B4-BE49-F238E27FC236}">
                <a16:creationId xmlns:a16="http://schemas.microsoft.com/office/drawing/2014/main" id="{94838B86-3939-1D44-8946-C219A0CE0002}"/>
              </a:ext>
            </a:extLst>
          </p:cNvPr>
          <p:cNvSpPr txBox="1">
            <a:spLocks noGrp="1"/>
          </p:cNvSpPr>
          <p:nvPr>
            <p:ph type="ctrTitle" idx="4"/>
          </p:nvPr>
        </p:nvSpPr>
        <p:spPr>
          <a:xfrm>
            <a:off x="2417599" y="3268817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1600" dirty="0">
                <a:solidFill>
                  <a:schemeClr val="accent4"/>
                </a:solidFill>
                <a:latin typeface="DIN Condensed" pitchFamily="2" charset="0"/>
              </a:rPr>
              <a:t>EXPLORATORY</a:t>
            </a:r>
            <a:br>
              <a:rPr lang="en" sz="1600" dirty="0">
                <a:solidFill>
                  <a:schemeClr val="accent4"/>
                </a:solidFill>
                <a:latin typeface="DIN Condensed" pitchFamily="2" charset="0"/>
              </a:rPr>
            </a:br>
            <a:r>
              <a:rPr lang="en" sz="1600" dirty="0">
                <a:solidFill>
                  <a:schemeClr val="accent4"/>
                </a:solidFill>
                <a:latin typeface="DIN Condensed" pitchFamily="2" charset="0"/>
              </a:rPr>
              <a:t>DATA ANALYSIS</a:t>
            </a:r>
            <a:endParaRPr sz="1600" dirty="0">
              <a:solidFill>
                <a:schemeClr val="accent4"/>
              </a:solidFill>
              <a:latin typeface="DIN Condensed" pitchFamily="2" charset="0"/>
            </a:endParaRPr>
          </a:p>
        </p:txBody>
      </p:sp>
      <p:sp>
        <p:nvSpPr>
          <p:cNvPr id="102" name="Google Shape;478;p27">
            <a:extLst>
              <a:ext uri="{FF2B5EF4-FFF2-40B4-BE49-F238E27FC236}">
                <a16:creationId xmlns:a16="http://schemas.microsoft.com/office/drawing/2014/main" id="{CE194278-C2C1-3349-9CC2-DEBC6B49357C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2798422" y="279188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02</a:t>
            </a:r>
            <a:endParaRPr dirty="0">
              <a:solidFill>
                <a:schemeClr val="accent4"/>
              </a:solidFill>
              <a:latin typeface="DIN Condensed" pitchFamily="2" charset="0"/>
            </a:endParaRPr>
          </a:p>
        </p:txBody>
      </p:sp>
      <p:sp>
        <p:nvSpPr>
          <p:cNvPr id="104" name="Google Shape;480;p27">
            <a:extLst>
              <a:ext uri="{FF2B5EF4-FFF2-40B4-BE49-F238E27FC236}">
                <a16:creationId xmlns:a16="http://schemas.microsoft.com/office/drawing/2014/main" id="{7B4650D8-BE5B-8C45-99DF-001820DABAA5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4101755" y="282452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03</a:t>
            </a:r>
            <a:endParaRPr dirty="0">
              <a:solidFill>
                <a:schemeClr val="accent4"/>
              </a:solidFill>
              <a:latin typeface="DIN Condensed" pitchFamily="2" charset="0"/>
            </a:endParaRPr>
          </a:p>
        </p:txBody>
      </p:sp>
      <p:sp>
        <p:nvSpPr>
          <p:cNvPr id="105" name="Google Shape;471;p27">
            <a:extLst>
              <a:ext uri="{FF2B5EF4-FFF2-40B4-BE49-F238E27FC236}">
                <a16:creationId xmlns:a16="http://schemas.microsoft.com/office/drawing/2014/main" id="{DBB518F6-6F3E-7E42-A8E5-B1E75851B253}"/>
              </a:ext>
            </a:extLst>
          </p:cNvPr>
          <p:cNvSpPr txBox="1">
            <a:spLocks/>
          </p:cNvSpPr>
          <p:nvPr/>
        </p:nvSpPr>
        <p:spPr>
          <a:xfrm>
            <a:off x="5259836" y="3314517"/>
            <a:ext cx="1161782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kern="1200" baseline="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algn="ctr"/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MODELING</a:t>
            </a:r>
          </a:p>
          <a:p>
            <a:pPr algn="ctr"/>
            <a:endParaRPr lang="de-DE" sz="1600" dirty="0">
              <a:solidFill>
                <a:schemeClr val="accent4"/>
              </a:solidFill>
              <a:latin typeface="DIN Condensed" pitchFamily="2" charset="0"/>
            </a:endParaRPr>
          </a:p>
        </p:txBody>
      </p:sp>
      <p:sp>
        <p:nvSpPr>
          <p:cNvPr id="106" name="Google Shape;480;p27">
            <a:extLst>
              <a:ext uri="{FF2B5EF4-FFF2-40B4-BE49-F238E27FC236}">
                <a16:creationId xmlns:a16="http://schemas.microsoft.com/office/drawing/2014/main" id="{D1C8E968-1488-A941-8B4C-6D6E56D49478}"/>
              </a:ext>
            </a:extLst>
          </p:cNvPr>
          <p:cNvSpPr txBox="1">
            <a:spLocks/>
          </p:cNvSpPr>
          <p:nvPr/>
        </p:nvSpPr>
        <p:spPr>
          <a:xfrm>
            <a:off x="5523226" y="2816360"/>
            <a:ext cx="1036867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04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E2DCA19-9AE0-424C-A044-753D97FBAA7A}"/>
              </a:ext>
            </a:extLst>
          </p:cNvPr>
          <p:cNvSpPr/>
          <p:nvPr/>
        </p:nvSpPr>
        <p:spPr>
          <a:xfrm>
            <a:off x="2658287" y="1906766"/>
            <a:ext cx="872284" cy="814039"/>
          </a:xfrm>
          <a:prstGeom prst="ellipse">
            <a:avLst/>
          </a:prstGeom>
          <a:solidFill>
            <a:srgbClr val="CDAB8B">
              <a:alpha val="6303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E3AFCA0E-CBDB-B743-A370-D537C707C26B}"/>
              </a:ext>
            </a:extLst>
          </p:cNvPr>
          <p:cNvSpPr/>
          <p:nvPr/>
        </p:nvSpPr>
        <p:spPr>
          <a:xfrm>
            <a:off x="1403092" y="1902030"/>
            <a:ext cx="872284" cy="814039"/>
          </a:xfrm>
          <a:prstGeom prst="ellipse">
            <a:avLst/>
          </a:prstGeom>
          <a:solidFill>
            <a:srgbClr val="CDAB8B">
              <a:alpha val="6303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9C52AA2-186C-7D42-B0BA-4A41A6472C14}"/>
              </a:ext>
            </a:extLst>
          </p:cNvPr>
          <p:cNvSpPr/>
          <p:nvPr/>
        </p:nvSpPr>
        <p:spPr>
          <a:xfrm>
            <a:off x="5384822" y="1906766"/>
            <a:ext cx="872284" cy="814039"/>
          </a:xfrm>
          <a:prstGeom prst="ellipse">
            <a:avLst/>
          </a:prstGeom>
          <a:solidFill>
            <a:srgbClr val="CDAB8B">
              <a:alpha val="6303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065E7C8-1D5A-A14D-9DEC-8B642A280814}"/>
              </a:ext>
            </a:extLst>
          </p:cNvPr>
          <p:cNvSpPr/>
          <p:nvPr/>
        </p:nvSpPr>
        <p:spPr>
          <a:xfrm>
            <a:off x="3974618" y="1898408"/>
            <a:ext cx="872284" cy="814039"/>
          </a:xfrm>
          <a:prstGeom prst="ellipse">
            <a:avLst/>
          </a:prstGeom>
          <a:solidFill>
            <a:srgbClr val="CDAB8B">
              <a:alpha val="6303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Google Shape;489;p27">
            <a:extLst>
              <a:ext uri="{FF2B5EF4-FFF2-40B4-BE49-F238E27FC236}">
                <a16:creationId xmlns:a16="http://schemas.microsoft.com/office/drawing/2014/main" id="{529E7B35-F860-3A4A-B785-A5C188336D1E}"/>
              </a:ext>
            </a:extLst>
          </p:cNvPr>
          <p:cNvSpPr/>
          <p:nvPr/>
        </p:nvSpPr>
        <p:spPr>
          <a:xfrm>
            <a:off x="1529979" y="2020142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5" name="Grafik 114" descr="Lupe Silhouette">
            <a:extLst>
              <a:ext uri="{FF2B5EF4-FFF2-40B4-BE49-F238E27FC236}">
                <a16:creationId xmlns:a16="http://schemas.microsoft.com/office/drawing/2014/main" id="{C06EB375-AC24-DA48-A20C-7BCF32AFD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2614" y="2046493"/>
            <a:ext cx="535889" cy="535889"/>
          </a:xfrm>
          <a:prstGeom prst="rect">
            <a:avLst/>
          </a:prstGeom>
        </p:spPr>
      </p:pic>
      <p:pic>
        <p:nvPicPr>
          <p:cNvPr id="116" name="Grafik 115" descr="Balkendiagramm mit einfarbiger Füllung">
            <a:extLst>
              <a:ext uri="{FF2B5EF4-FFF2-40B4-BE49-F238E27FC236}">
                <a16:creationId xmlns:a16="http://schemas.microsoft.com/office/drawing/2014/main" id="{F91E963F-B883-B44F-BD5E-9B694D650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78706" y="2111193"/>
            <a:ext cx="298926" cy="298926"/>
          </a:xfrm>
          <a:prstGeom prst="rect">
            <a:avLst/>
          </a:prstGeom>
        </p:spPr>
      </p:pic>
      <p:grpSp>
        <p:nvGrpSpPr>
          <p:cNvPr id="124" name="Google Shape;11287;p60">
            <a:extLst>
              <a:ext uri="{FF2B5EF4-FFF2-40B4-BE49-F238E27FC236}">
                <a16:creationId xmlns:a16="http://schemas.microsoft.com/office/drawing/2014/main" id="{D4EA7B41-2995-EF45-9E54-E7FDB8299B42}"/>
              </a:ext>
            </a:extLst>
          </p:cNvPr>
          <p:cNvGrpSpPr/>
          <p:nvPr/>
        </p:nvGrpSpPr>
        <p:grpSpPr>
          <a:xfrm>
            <a:off x="6820778" y="2011076"/>
            <a:ext cx="613820" cy="577800"/>
            <a:chOff x="4890434" y="4287389"/>
            <a:chExt cx="345997" cy="346029"/>
          </a:xfrm>
          <a:solidFill>
            <a:schemeClr val="bg1"/>
          </a:solidFill>
        </p:grpSpPr>
        <p:sp>
          <p:nvSpPr>
            <p:cNvPr id="125" name="Google Shape;11288;p60">
              <a:extLst>
                <a:ext uri="{FF2B5EF4-FFF2-40B4-BE49-F238E27FC236}">
                  <a16:creationId xmlns:a16="http://schemas.microsoft.com/office/drawing/2014/main" id="{7BEC1FBC-0A85-5044-AB23-C53E0A59C67F}"/>
                </a:ext>
              </a:extLst>
            </p:cNvPr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1289;p60">
              <a:extLst>
                <a:ext uri="{FF2B5EF4-FFF2-40B4-BE49-F238E27FC236}">
                  <a16:creationId xmlns:a16="http://schemas.microsoft.com/office/drawing/2014/main" id="{02F1129F-A283-2941-A039-60259D0450EE}"/>
                </a:ext>
              </a:extLst>
            </p:cNvPr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1290;p60">
              <a:extLst>
                <a:ext uri="{FF2B5EF4-FFF2-40B4-BE49-F238E27FC236}">
                  <a16:creationId xmlns:a16="http://schemas.microsoft.com/office/drawing/2014/main" id="{40EC68B4-B1D3-8F4F-96D4-5F98CFF3FE2A}"/>
                </a:ext>
              </a:extLst>
            </p:cNvPr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1291;p60">
              <a:extLst>
                <a:ext uri="{FF2B5EF4-FFF2-40B4-BE49-F238E27FC236}">
                  <a16:creationId xmlns:a16="http://schemas.microsoft.com/office/drawing/2014/main" id="{37FCF1A7-DB13-2E4A-B93A-6515B6F98A89}"/>
                </a:ext>
              </a:extLst>
            </p:cNvPr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1292;p60">
              <a:extLst>
                <a:ext uri="{FF2B5EF4-FFF2-40B4-BE49-F238E27FC236}">
                  <a16:creationId xmlns:a16="http://schemas.microsoft.com/office/drawing/2014/main" id="{A44FB622-A98B-3845-89DE-EF755C97053C}"/>
                </a:ext>
              </a:extLst>
            </p:cNvPr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1293;p60">
              <a:extLst>
                <a:ext uri="{FF2B5EF4-FFF2-40B4-BE49-F238E27FC236}">
                  <a16:creationId xmlns:a16="http://schemas.microsoft.com/office/drawing/2014/main" id="{58BA2C7C-9C3C-CA4E-AD79-66F4B15C4326}"/>
                </a:ext>
              </a:extLst>
            </p:cNvPr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1294;p60">
              <a:extLst>
                <a:ext uri="{FF2B5EF4-FFF2-40B4-BE49-F238E27FC236}">
                  <a16:creationId xmlns:a16="http://schemas.microsoft.com/office/drawing/2014/main" id="{5C55201B-D8C6-BC40-8F54-22C3B06D67F7}"/>
                </a:ext>
              </a:extLst>
            </p:cNvPr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71;p27">
            <a:extLst>
              <a:ext uri="{FF2B5EF4-FFF2-40B4-BE49-F238E27FC236}">
                <a16:creationId xmlns:a16="http://schemas.microsoft.com/office/drawing/2014/main" id="{DBA5AF9D-A9BD-404D-89C0-593928EF99A1}"/>
              </a:ext>
            </a:extLst>
          </p:cNvPr>
          <p:cNvSpPr txBox="1">
            <a:spLocks/>
          </p:cNvSpPr>
          <p:nvPr/>
        </p:nvSpPr>
        <p:spPr>
          <a:xfrm>
            <a:off x="6672088" y="3487714"/>
            <a:ext cx="1024437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kern="1200" baseline="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algn="ctr"/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MODEL </a:t>
            </a:r>
          </a:p>
          <a:p>
            <a:pPr algn="ctr"/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DEPLOYMENT</a:t>
            </a:r>
          </a:p>
          <a:p>
            <a:endParaRPr lang="de-DE" sz="1600" dirty="0">
              <a:solidFill>
                <a:schemeClr val="accent4"/>
              </a:solidFill>
            </a:endParaRPr>
          </a:p>
        </p:txBody>
      </p:sp>
      <p:sp>
        <p:nvSpPr>
          <p:cNvPr id="45" name="Google Shape;480;p27">
            <a:extLst>
              <a:ext uri="{FF2B5EF4-FFF2-40B4-BE49-F238E27FC236}">
                <a16:creationId xmlns:a16="http://schemas.microsoft.com/office/drawing/2014/main" id="{8EE6D897-F0B8-6844-A854-C9ECC081755E}"/>
              </a:ext>
            </a:extLst>
          </p:cNvPr>
          <p:cNvSpPr txBox="1">
            <a:spLocks/>
          </p:cNvSpPr>
          <p:nvPr/>
        </p:nvSpPr>
        <p:spPr>
          <a:xfrm>
            <a:off x="6860907" y="2809154"/>
            <a:ext cx="997035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05</a:t>
            </a:r>
          </a:p>
        </p:txBody>
      </p:sp>
      <p:sp>
        <p:nvSpPr>
          <p:cNvPr id="46" name="Google Shape;473;p27">
            <a:extLst>
              <a:ext uri="{FF2B5EF4-FFF2-40B4-BE49-F238E27FC236}">
                <a16:creationId xmlns:a16="http://schemas.microsoft.com/office/drawing/2014/main" id="{4D840C9B-4BD6-C642-B21F-2C74E5EDF9C0}"/>
              </a:ext>
            </a:extLst>
          </p:cNvPr>
          <p:cNvSpPr txBox="1">
            <a:spLocks/>
          </p:cNvSpPr>
          <p:nvPr/>
        </p:nvSpPr>
        <p:spPr>
          <a:xfrm>
            <a:off x="3717460" y="3282217"/>
            <a:ext cx="1386600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kern="1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algn="ctr"/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DATA </a:t>
            </a:r>
          </a:p>
          <a:p>
            <a:pPr algn="ctr"/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PREPARATION</a:t>
            </a:r>
          </a:p>
        </p:txBody>
      </p:sp>
      <p:pic>
        <p:nvPicPr>
          <p:cNvPr id="54" name="Grafik 53" descr="Wissenschaftlicher Gedanke Silhouette">
            <a:extLst>
              <a:ext uri="{FF2B5EF4-FFF2-40B4-BE49-F238E27FC236}">
                <a16:creationId xmlns:a16="http://schemas.microsoft.com/office/drawing/2014/main" id="{3D1D98D0-AEA2-BE46-9DBE-6400818596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5243" y="1990642"/>
            <a:ext cx="671441" cy="671441"/>
          </a:xfrm>
          <a:prstGeom prst="rect">
            <a:avLst/>
          </a:prstGeom>
        </p:spPr>
      </p:pic>
      <p:pic>
        <p:nvPicPr>
          <p:cNvPr id="3" name="Grafik 2" descr="Filter Silhouette">
            <a:extLst>
              <a:ext uri="{FF2B5EF4-FFF2-40B4-BE49-F238E27FC236}">
                <a16:creationId xmlns:a16="http://schemas.microsoft.com/office/drawing/2014/main" id="{E7765B9D-7941-2E46-BF5B-A27E4E9AD2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19477" y="1973358"/>
            <a:ext cx="777688" cy="777688"/>
          </a:xfrm>
          <a:prstGeom prst="rect">
            <a:avLst/>
          </a:prstGeom>
        </p:spPr>
      </p:pic>
      <p:sp>
        <p:nvSpPr>
          <p:cNvPr id="31" name="Abgerundetes Rechteck 39">
            <a:extLst>
              <a:ext uri="{FF2B5EF4-FFF2-40B4-BE49-F238E27FC236}">
                <a16:creationId xmlns:a16="http://schemas.microsoft.com/office/drawing/2014/main" id="{18F15D5D-A87A-884E-A720-0FFE861DAEFF}"/>
              </a:ext>
            </a:extLst>
          </p:cNvPr>
          <p:cNvSpPr/>
          <p:nvPr/>
        </p:nvSpPr>
        <p:spPr>
          <a:xfrm>
            <a:off x="1135483" y="1568159"/>
            <a:ext cx="1421959" cy="2512721"/>
          </a:xfrm>
          <a:prstGeom prst="roundRect">
            <a:avLst/>
          </a:prstGeom>
          <a:solidFill>
            <a:srgbClr val="CDAB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42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2195AB8-0E17-DE44-82C9-7BF93E6086AD}"/>
              </a:ext>
            </a:extLst>
          </p:cNvPr>
          <p:cNvSpPr/>
          <p:nvPr/>
        </p:nvSpPr>
        <p:spPr>
          <a:xfrm>
            <a:off x="5074345" y="4019146"/>
            <a:ext cx="481622" cy="442537"/>
          </a:xfrm>
          <a:prstGeom prst="ellipse">
            <a:avLst/>
          </a:prstGeom>
          <a:solidFill>
            <a:srgbClr val="CDA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E3F87C8-59C3-B14E-8ACF-FD3285A6D5A1}"/>
              </a:ext>
            </a:extLst>
          </p:cNvPr>
          <p:cNvSpPr/>
          <p:nvPr/>
        </p:nvSpPr>
        <p:spPr>
          <a:xfrm>
            <a:off x="5071596" y="3466553"/>
            <a:ext cx="481622" cy="442537"/>
          </a:xfrm>
          <a:prstGeom prst="ellipse">
            <a:avLst/>
          </a:prstGeom>
          <a:solidFill>
            <a:srgbClr val="CDA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D4F9116-6F91-F941-AD63-42D50392C3A7}"/>
              </a:ext>
            </a:extLst>
          </p:cNvPr>
          <p:cNvSpPr/>
          <p:nvPr/>
        </p:nvSpPr>
        <p:spPr>
          <a:xfrm>
            <a:off x="5055038" y="2873067"/>
            <a:ext cx="494995" cy="479153"/>
          </a:xfrm>
          <a:prstGeom prst="ellipse">
            <a:avLst/>
          </a:prstGeom>
          <a:solidFill>
            <a:srgbClr val="CDA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DD16947-19DC-864F-A91A-DBCD2519F409}"/>
              </a:ext>
            </a:extLst>
          </p:cNvPr>
          <p:cNvSpPr/>
          <p:nvPr/>
        </p:nvSpPr>
        <p:spPr>
          <a:xfrm>
            <a:off x="5064272" y="2289700"/>
            <a:ext cx="481622" cy="442537"/>
          </a:xfrm>
          <a:prstGeom prst="ellipse">
            <a:avLst/>
          </a:prstGeom>
          <a:solidFill>
            <a:srgbClr val="CDA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CA03753-B6AB-1A4F-A064-3F9FF0CC03F2}"/>
              </a:ext>
            </a:extLst>
          </p:cNvPr>
          <p:cNvSpPr/>
          <p:nvPr/>
        </p:nvSpPr>
        <p:spPr>
          <a:xfrm>
            <a:off x="1215757" y="3955108"/>
            <a:ext cx="481622" cy="442537"/>
          </a:xfrm>
          <a:prstGeom prst="ellipse">
            <a:avLst/>
          </a:prstGeom>
          <a:solidFill>
            <a:srgbClr val="CDA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B7C0646-736D-D54F-9E6B-0A8873A451B2}"/>
              </a:ext>
            </a:extLst>
          </p:cNvPr>
          <p:cNvSpPr/>
          <p:nvPr/>
        </p:nvSpPr>
        <p:spPr>
          <a:xfrm>
            <a:off x="1208095" y="3374522"/>
            <a:ext cx="481622" cy="442537"/>
          </a:xfrm>
          <a:prstGeom prst="ellipse">
            <a:avLst/>
          </a:prstGeom>
          <a:solidFill>
            <a:srgbClr val="CDA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18F6E44-B8E6-E242-B980-A465230916EB}"/>
              </a:ext>
            </a:extLst>
          </p:cNvPr>
          <p:cNvSpPr/>
          <p:nvPr/>
        </p:nvSpPr>
        <p:spPr>
          <a:xfrm>
            <a:off x="1211084" y="2808810"/>
            <a:ext cx="481622" cy="442537"/>
          </a:xfrm>
          <a:prstGeom prst="ellipse">
            <a:avLst/>
          </a:prstGeom>
          <a:solidFill>
            <a:srgbClr val="CDA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6BDCBF0-29E0-E54E-80DA-57030E541B9D}"/>
              </a:ext>
            </a:extLst>
          </p:cNvPr>
          <p:cNvSpPr/>
          <p:nvPr/>
        </p:nvSpPr>
        <p:spPr>
          <a:xfrm>
            <a:off x="1201600" y="2303922"/>
            <a:ext cx="481622" cy="442537"/>
          </a:xfrm>
          <a:prstGeom prst="ellipse">
            <a:avLst/>
          </a:prstGeom>
          <a:solidFill>
            <a:srgbClr val="CDA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9" name="Google Shape;509;p28"/>
          <p:cNvSpPr/>
          <p:nvPr/>
        </p:nvSpPr>
        <p:spPr>
          <a:xfrm>
            <a:off x="10327727" y="3879450"/>
            <a:ext cx="0" cy="29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474;p27">
            <a:extLst>
              <a:ext uri="{FF2B5EF4-FFF2-40B4-BE49-F238E27FC236}">
                <a16:creationId xmlns:a16="http://schemas.microsoft.com/office/drawing/2014/main" id="{9BA46099-2AB4-C849-8488-AA7AFF7F36E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38061" y="760291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4"/>
                </a:solidFill>
                <a:latin typeface="DIN Condensed" pitchFamily="2" charset="0"/>
              </a:rPr>
              <a:t>BUSINESS </a:t>
            </a:r>
            <a:br>
              <a:rPr lang="en" sz="1600" dirty="0">
                <a:solidFill>
                  <a:schemeClr val="accent4"/>
                </a:solidFill>
                <a:latin typeface="DIN Condensed" pitchFamily="2" charset="0"/>
              </a:rPr>
            </a:br>
            <a:r>
              <a:rPr lang="en" sz="1600" dirty="0">
                <a:solidFill>
                  <a:schemeClr val="accent4"/>
                </a:solidFill>
                <a:latin typeface="DIN Condensed" pitchFamily="2" charset="0"/>
              </a:rPr>
              <a:t>UNDERSTANDING</a:t>
            </a:r>
            <a:endParaRPr sz="1600" dirty="0">
              <a:solidFill>
                <a:schemeClr val="accent4"/>
              </a:solidFill>
              <a:latin typeface="DIN Condensed" pitchFamily="2" charset="0"/>
            </a:endParaRPr>
          </a:p>
        </p:txBody>
      </p:sp>
      <p:sp>
        <p:nvSpPr>
          <p:cNvPr id="68" name="Google Shape;476;p27">
            <a:extLst>
              <a:ext uri="{FF2B5EF4-FFF2-40B4-BE49-F238E27FC236}">
                <a16:creationId xmlns:a16="http://schemas.microsoft.com/office/drawing/2014/main" id="{04F41276-C789-244E-8D06-1171993EA95F}"/>
              </a:ext>
            </a:extLst>
          </p:cNvPr>
          <p:cNvSpPr txBox="1">
            <a:spLocks/>
          </p:cNvSpPr>
          <p:nvPr/>
        </p:nvSpPr>
        <p:spPr>
          <a:xfrm>
            <a:off x="638061" y="32194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33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3ED40A-59EF-0D45-A6C6-3E1816191082}"/>
              </a:ext>
            </a:extLst>
          </p:cNvPr>
          <p:cNvSpPr txBox="1"/>
          <p:nvPr/>
        </p:nvSpPr>
        <p:spPr>
          <a:xfrm>
            <a:off x="1724990" y="2369288"/>
            <a:ext cx="3358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5"/>
                </a:solidFill>
                <a:latin typeface="Avenir Book" panose="02000503020000020003" pitchFamily="2" charset="0"/>
              </a:rPr>
              <a:t>2018 </a:t>
            </a:r>
            <a:r>
              <a:rPr lang="de-DE" sz="1600" dirty="0" err="1">
                <a:solidFill>
                  <a:schemeClr val="accent5"/>
                </a:solidFill>
                <a:latin typeface="Avenir Book" panose="02000503020000020003" pitchFamily="2" charset="0"/>
              </a:rPr>
              <a:t>cancellation</a:t>
            </a:r>
            <a:r>
              <a:rPr lang="de-DE" sz="1600" dirty="0">
                <a:solidFill>
                  <a:schemeClr val="accent5"/>
                </a:solidFill>
                <a:latin typeface="Avenir Book" panose="02000503020000020003" pitchFamily="2" charset="0"/>
              </a:rPr>
              <a:t> rate 40%  </a:t>
            </a:r>
          </a:p>
        </p:txBody>
      </p:sp>
      <p:grpSp>
        <p:nvGrpSpPr>
          <p:cNvPr id="72" name="Google Shape;10102;p58">
            <a:extLst>
              <a:ext uri="{FF2B5EF4-FFF2-40B4-BE49-F238E27FC236}">
                <a16:creationId xmlns:a16="http://schemas.microsoft.com/office/drawing/2014/main" id="{60C09DB2-A036-2548-A5FA-BBC683FD62BE}"/>
              </a:ext>
            </a:extLst>
          </p:cNvPr>
          <p:cNvGrpSpPr/>
          <p:nvPr/>
        </p:nvGrpSpPr>
        <p:grpSpPr>
          <a:xfrm>
            <a:off x="1277403" y="2359201"/>
            <a:ext cx="317645" cy="318757"/>
            <a:chOff x="5779408" y="3699191"/>
            <a:chExt cx="317645" cy="318757"/>
          </a:xfrm>
          <a:solidFill>
            <a:schemeClr val="bg1"/>
          </a:solidFill>
        </p:grpSpPr>
        <p:sp>
          <p:nvSpPr>
            <p:cNvPr id="73" name="Google Shape;10103;p58">
              <a:extLst>
                <a:ext uri="{FF2B5EF4-FFF2-40B4-BE49-F238E27FC236}">
                  <a16:creationId xmlns:a16="http://schemas.microsoft.com/office/drawing/2014/main" id="{3A6C7FEF-3483-2447-845D-4F29A87DC91B}"/>
                </a:ext>
              </a:extLst>
            </p:cNvPr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104;p58">
              <a:extLst>
                <a:ext uri="{FF2B5EF4-FFF2-40B4-BE49-F238E27FC236}">
                  <a16:creationId xmlns:a16="http://schemas.microsoft.com/office/drawing/2014/main" id="{25B4C2B5-CFB0-3C4A-B63E-93C0FD780E3C}"/>
                </a:ext>
              </a:extLst>
            </p:cNvPr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Textfeld 74">
            <a:extLst>
              <a:ext uri="{FF2B5EF4-FFF2-40B4-BE49-F238E27FC236}">
                <a16:creationId xmlns:a16="http://schemas.microsoft.com/office/drawing/2014/main" id="{7248BD3B-21A5-3944-B351-D5F258231289}"/>
              </a:ext>
            </a:extLst>
          </p:cNvPr>
          <p:cNvSpPr txBox="1"/>
          <p:nvPr/>
        </p:nvSpPr>
        <p:spPr>
          <a:xfrm>
            <a:off x="1751677" y="2850777"/>
            <a:ext cx="3284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accent5"/>
                </a:solidFill>
                <a:latin typeface="Avenir Book" panose="02000503020000020003" pitchFamily="2" charset="0"/>
              </a:rPr>
              <a:t>free</a:t>
            </a:r>
            <a:r>
              <a:rPr lang="de-DE" sz="1600" dirty="0">
                <a:solidFill>
                  <a:schemeClr val="accent5"/>
                </a:solidFill>
                <a:latin typeface="Avenir Book" panose="02000503020000020003" pitchFamily="2" charset="0"/>
              </a:rPr>
              <a:t> </a:t>
            </a:r>
            <a:r>
              <a:rPr lang="de-DE" sz="1600" dirty="0" err="1">
                <a:solidFill>
                  <a:schemeClr val="accent5"/>
                </a:solidFill>
                <a:latin typeface="Avenir Book" panose="02000503020000020003" pitchFamily="2" charset="0"/>
              </a:rPr>
              <a:t>cancellation</a:t>
            </a:r>
            <a:r>
              <a:rPr lang="de-DE" sz="1600" dirty="0">
                <a:solidFill>
                  <a:schemeClr val="accent5"/>
                </a:solidFill>
                <a:latin typeface="Avenir Book" panose="02000503020000020003" pitchFamily="2" charset="0"/>
              </a:rPr>
              <a:t> </a:t>
            </a:r>
            <a:r>
              <a:rPr lang="de-DE" sz="1600" dirty="0" err="1">
                <a:solidFill>
                  <a:schemeClr val="accent5"/>
                </a:solidFill>
                <a:latin typeface="Avenir Book" panose="02000503020000020003" pitchFamily="2" charset="0"/>
              </a:rPr>
              <a:t>policies</a:t>
            </a:r>
            <a:endParaRPr lang="de-DE" sz="1600" dirty="0">
              <a:solidFill>
                <a:schemeClr val="accent5"/>
              </a:solidFill>
              <a:latin typeface="Avenir Book" panose="02000503020000020003" pitchFamily="2" charset="0"/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3C5D348-BFCE-2E46-9B64-6D7B4F9F2663}"/>
              </a:ext>
            </a:extLst>
          </p:cNvPr>
          <p:cNvSpPr txBox="1"/>
          <p:nvPr/>
        </p:nvSpPr>
        <p:spPr>
          <a:xfrm>
            <a:off x="1735352" y="3386172"/>
            <a:ext cx="32686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accent5"/>
                </a:solidFill>
                <a:latin typeface="Avenir Book" panose="02000503020000020003" pitchFamily="2" charset="0"/>
              </a:rPr>
              <a:t>dependency</a:t>
            </a:r>
            <a:r>
              <a:rPr lang="de-DE" sz="1600" dirty="0">
                <a:solidFill>
                  <a:schemeClr val="accent5"/>
                </a:solidFill>
                <a:latin typeface="Avenir Book" panose="02000503020000020003" pitchFamily="2" charset="0"/>
              </a:rPr>
              <a:t> on </a:t>
            </a:r>
            <a:r>
              <a:rPr lang="de-DE" sz="1600" dirty="0" err="1">
                <a:solidFill>
                  <a:schemeClr val="accent5"/>
                </a:solidFill>
                <a:latin typeface="Avenir Book" panose="02000503020000020003" pitchFamily="2" charset="0"/>
              </a:rPr>
              <a:t>weather</a:t>
            </a:r>
            <a:r>
              <a:rPr lang="de-DE" sz="1600" dirty="0">
                <a:solidFill>
                  <a:schemeClr val="accent5"/>
                </a:solidFill>
                <a:latin typeface="Avenir Book" panose="02000503020000020003" pitchFamily="2" charset="0"/>
              </a:rPr>
              <a:t> </a:t>
            </a:r>
            <a:r>
              <a:rPr lang="de-DE" sz="1600" dirty="0" err="1">
                <a:solidFill>
                  <a:schemeClr val="accent5"/>
                </a:solidFill>
                <a:latin typeface="Avenir Book" panose="02000503020000020003" pitchFamily="2" charset="0"/>
              </a:rPr>
              <a:t>conditions</a:t>
            </a:r>
            <a:endParaRPr lang="de-DE" sz="1600" dirty="0">
              <a:solidFill>
                <a:schemeClr val="accent5"/>
              </a:solidFill>
              <a:latin typeface="Avenir Book" panose="02000503020000020003" pitchFamily="2" charset="0"/>
            </a:endParaRPr>
          </a:p>
          <a:p>
            <a:endParaRPr lang="de-DE" dirty="0">
              <a:solidFill>
                <a:schemeClr val="accent5"/>
              </a:solidFill>
            </a:endParaRPr>
          </a:p>
        </p:txBody>
      </p:sp>
      <p:grpSp>
        <p:nvGrpSpPr>
          <p:cNvPr id="78" name="Google Shape;10066;p58">
            <a:extLst>
              <a:ext uri="{FF2B5EF4-FFF2-40B4-BE49-F238E27FC236}">
                <a16:creationId xmlns:a16="http://schemas.microsoft.com/office/drawing/2014/main" id="{6D15504D-E294-4B4E-9566-823FE8CFF055}"/>
              </a:ext>
            </a:extLst>
          </p:cNvPr>
          <p:cNvGrpSpPr/>
          <p:nvPr/>
        </p:nvGrpSpPr>
        <p:grpSpPr>
          <a:xfrm>
            <a:off x="1267236" y="2848271"/>
            <a:ext cx="357720" cy="355148"/>
            <a:chOff x="1408777" y="3680964"/>
            <a:chExt cx="357720" cy="355148"/>
          </a:xfrm>
          <a:solidFill>
            <a:schemeClr val="bg1"/>
          </a:solidFill>
        </p:grpSpPr>
        <p:sp>
          <p:nvSpPr>
            <p:cNvPr id="79" name="Google Shape;10067;p58">
              <a:extLst>
                <a:ext uri="{FF2B5EF4-FFF2-40B4-BE49-F238E27FC236}">
                  <a16:creationId xmlns:a16="http://schemas.microsoft.com/office/drawing/2014/main" id="{810A8135-74B7-1E48-ACD5-479AC8C2D014}"/>
                </a:ext>
              </a:extLst>
            </p:cNvPr>
            <p:cNvSpPr/>
            <p:nvPr/>
          </p:nvSpPr>
          <p:spPr>
            <a:xfrm>
              <a:off x="1510488" y="3814144"/>
              <a:ext cx="37852" cy="49188"/>
            </a:xfrm>
            <a:custGeom>
              <a:avLst/>
              <a:gdLst/>
              <a:ahLst/>
              <a:cxnLst/>
              <a:rect l="l" t="t" r="r" b="b"/>
              <a:pathLst>
                <a:path w="1192" h="1549" extrusionOk="0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41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63" y="262"/>
                    <a:pt x="763" y="167"/>
                  </a:cubicBezTo>
                  <a:cubicBezTo>
                    <a:pt x="763" y="84"/>
                    <a:pt x="679" y="0"/>
                    <a:pt x="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068;p58">
              <a:extLst>
                <a:ext uri="{FF2B5EF4-FFF2-40B4-BE49-F238E27FC236}">
                  <a16:creationId xmlns:a16="http://schemas.microsoft.com/office/drawing/2014/main" id="{F2EC62BE-2475-074F-A1E7-84C1AB420CB2}"/>
                </a:ext>
              </a:extLst>
            </p:cNvPr>
            <p:cNvSpPr/>
            <p:nvPr/>
          </p:nvSpPr>
          <p:spPr>
            <a:xfrm>
              <a:off x="1627315" y="3814144"/>
              <a:ext cx="37852" cy="49188"/>
            </a:xfrm>
            <a:custGeom>
              <a:avLst/>
              <a:gdLst/>
              <a:ahLst/>
              <a:cxnLst/>
              <a:rect l="l" t="t" r="r" b="b"/>
              <a:pathLst>
                <a:path w="1192" h="1549" extrusionOk="0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29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51" y="262"/>
                    <a:pt x="751" y="167"/>
                  </a:cubicBezTo>
                  <a:cubicBezTo>
                    <a:pt x="751" y="84"/>
                    <a:pt x="679" y="0"/>
                    <a:pt x="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069;p58">
              <a:extLst>
                <a:ext uri="{FF2B5EF4-FFF2-40B4-BE49-F238E27FC236}">
                  <a16:creationId xmlns:a16="http://schemas.microsoft.com/office/drawing/2014/main" id="{8088003C-E740-8042-856A-601ED757999F}"/>
                </a:ext>
              </a:extLst>
            </p:cNvPr>
            <p:cNvSpPr/>
            <p:nvPr/>
          </p:nvSpPr>
          <p:spPr>
            <a:xfrm>
              <a:off x="1525604" y="3908806"/>
              <a:ext cx="123305" cy="33152"/>
            </a:xfrm>
            <a:custGeom>
              <a:avLst/>
              <a:gdLst/>
              <a:ahLst/>
              <a:cxnLst/>
              <a:rect l="l" t="t" r="r" b="b"/>
              <a:pathLst>
                <a:path w="3883" h="1044" extrusionOk="0">
                  <a:moveTo>
                    <a:pt x="3714" y="0"/>
                  </a:moveTo>
                  <a:cubicBezTo>
                    <a:pt x="3669" y="0"/>
                    <a:pt x="3622" y="18"/>
                    <a:pt x="3585" y="55"/>
                  </a:cubicBezTo>
                  <a:cubicBezTo>
                    <a:pt x="3215" y="460"/>
                    <a:pt x="2596" y="710"/>
                    <a:pt x="1953" y="710"/>
                  </a:cubicBezTo>
                  <a:cubicBezTo>
                    <a:pt x="1299" y="710"/>
                    <a:pt x="679" y="472"/>
                    <a:pt x="310" y="55"/>
                  </a:cubicBezTo>
                  <a:cubicBezTo>
                    <a:pt x="278" y="23"/>
                    <a:pt x="231" y="4"/>
                    <a:pt x="183" y="4"/>
                  </a:cubicBezTo>
                  <a:cubicBezTo>
                    <a:pt x="144" y="4"/>
                    <a:pt x="104" y="17"/>
                    <a:pt x="72" y="43"/>
                  </a:cubicBezTo>
                  <a:cubicBezTo>
                    <a:pt x="13" y="103"/>
                    <a:pt x="1" y="210"/>
                    <a:pt x="60" y="282"/>
                  </a:cubicBezTo>
                  <a:cubicBezTo>
                    <a:pt x="489" y="758"/>
                    <a:pt x="1191" y="1044"/>
                    <a:pt x="1930" y="1044"/>
                  </a:cubicBezTo>
                  <a:cubicBezTo>
                    <a:pt x="2680" y="1044"/>
                    <a:pt x="3370" y="758"/>
                    <a:pt x="3811" y="282"/>
                  </a:cubicBezTo>
                  <a:cubicBezTo>
                    <a:pt x="3882" y="210"/>
                    <a:pt x="3882" y="103"/>
                    <a:pt x="3823" y="43"/>
                  </a:cubicBezTo>
                  <a:cubicBezTo>
                    <a:pt x="3794" y="15"/>
                    <a:pt x="3755" y="0"/>
                    <a:pt x="37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070;p58">
              <a:extLst>
                <a:ext uri="{FF2B5EF4-FFF2-40B4-BE49-F238E27FC236}">
                  <a16:creationId xmlns:a16="http://schemas.microsoft.com/office/drawing/2014/main" id="{A56FCC5A-D8DE-A344-94A8-4155C5139132}"/>
                </a:ext>
              </a:extLst>
            </p:cNvPr>
            <p:cNvSpPr/>
            <p:nvPr/>
          </p:nvSpPr>
          <p:spPr>
            <a:xfrm>
              <a:off x="1408777" y="3680964"/>
              <a:ext cx="298338" cy="296528"/>
            </a:xfrm>
            <a:custGeom>
              <a:avLst/>
              <a:gdLst/>
              <a:ahLst/>
              <a:cxnLst/>
              <a:rect l="l" t="t" r="r" b="b"/>
              <a:pathLst>
                <a:path w="9395" h="9338" extrusionOk="0">
                  <a:moveTo>
                    <a:pt x="5655" y="0"/>
                  </a:moveTo>
                  <a:cubicBezTo>
                    <a:pt x="5592" y="0"/>
                    <a:pt x="5529" y="1"/>
                    <a:pt x="5466" y="3"/>
                  </a:cubicBezTo>
                  <a:cubicBezTo>
                    <a:pt x="4037" y="51"/>
                    <a:pt x="2692" y="622"/>
                    <a:pt x="1680" y="1634"/>
                  </a:cubicBezTo>
                  <a:cubicBezTo>
                    <a:pt x="667" y="2646"/>
                    <a:pt x="96" y="3992"/>
                    <a:pt x="48" y="5421"/>
                  </a:cubicBezTo>
                  <a:cubicBezTo>
                    <a:pt x="1" y="6849"/>
                    <a:pt x="489" y="8219"/>
                    <a:pt x="1429" y="9278"/>
                  </a:cubicBezTo>
                  <a:cubicBezTo>
                    <a:pt x="1465" y="9302"/>
                    <a:pt x="1501" y="9338"/>
                    <a:pt x="1549" y="9338"/>
                  </a:cubicBezTo>
                  <a:cubicBezTo>
                    <a:pt x="1596" y="9338"/>
                    <a:pt x="1620" y="9314"/>
                    <a:pt x="1656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406" y="4075"/>
                    <a:pt x="941" y="2813"/>
                    <a:pt x="1894" y="1861"/>
                  </a:cubicBezTo>
                  <a:cubicBezTo>
                    <a:pt x="2846" y="908"/>
                    <a:pt x="4108" y="360"/>
                    <a:pt x="5454" y="325"/>
                  </a:cubicBezTo>
                  <a:cubicBezTo>
                    <a:pt x="5500" y="323"/>
                    <a:pt x="5547" y="323"/>
                    <a:pt x="5594" y="323"/>
                  </a:cubicBezTo>
                  <a:cubicBezTo>
                    <a:pt x="6878" y="323"/>
                    <a:pt x="8120" y="796"/>
                    <a:pt x="9085" y="1634"/>
                  </a:cubicBezTo>
                  <a:cubicBezTo>
                    <a:pt x="9119" y="1663"/>
                    <a:pt x="9162" y="1678"/>
                    <a:pt x="9203" y="1678"/>
                  </a:cubicBezTo>
                  <a:cubicBezTo>
                    <a:pt x="9248" y="1678"/>
                    <a:pt x="9292" y="1660"/>
                    <a:pt x="9323" y="1623"/>
                  </a:cubicBezTo>
                  <a:cubicBezTo>
                    <a:pt x="9395" y="1551"/>
                    <a:pt x="9395" y="1444"/>
                    <a:pt x="9323" y="1384"/>
                  </a:cubicBezTo>
                  <a:cubicBezTo>
                    <a:pt x="8300" y="486"/>
                    <a:pt x="7004" y="0"/>
                    <a:pt x="56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071;p58">
              <a:extLst>
                <a:ext uri="{FF2B5EF4-FFF2-40B4-BE49-F238E27FC236}">
                  <a16:creationId xmlns:a16="http://schemas.microsoft.com/office/drawing/2014/main" id="{393E8C51-737D-E64F-A314-925C6C772801}"/>
                </a:ext>
              </a:extLst>
            </p:cNvPr>
            <p:cNvSpPr/>
            <p:nvPr/>
          </p:nvSpPr>
          <p:spPr>
            <a:xfrm>
              <a:off x="1468508" y="3739075"/>
              <a:ext cx="297989" cy="297036"/>
            </a:xfrm>
            <a:custGeom>
              <a:avLst/>
              <a:gdLst/>
              <a:ahLst/>
              <a:cxnLst/>
              <a:rect l="l" t="t" r="r" b="b"/>
              <a:pathLst>
                <a:path w="9384" h="9354" extrusionOk="0">
                  <a:moveTo>
                    <a:pt x="7834" y="1"/>
                  </a:moveTo>
                  <a:cubicBezTo>
                    <a:pt x="7795" y="1"/>
                    <a:pt x="7754" y="15"/>
                    <a:pt x="7716" y="43"/>
                  </a:cubicBezTo>
                  <a:cubicBezTo>
                    <a:pt x="7645" y="102"/>
                    <a:pt x="7645" y="209"/>
                    <a:pt x="7704" y="281"/>
                  </a:cubicBezTo>
                  <a:cubicBezTo>
                    <a:pt x="8585" y="1281"/>
                    <a:pt x="9062" y="2579"/>
                    <a:pt x="9014" y="3912"/>
                  </a:cubicBezTo>
                  <a:cubicBezTo>
                    <a:pt x="8966" y="5257"/>
                    <a:pt x="8431" y="6520"/>
                    <a:pt x="7478" y="7472"/>
                  </a:cubicBezTo>
                  <a:cubicBezTo>
                    <a:pt x="6526" y="8425"/>
                    <a:pt x="5263" y="8972"/>
                    <a:pt x="3918" y="9008"/>
                  </a:cubicBezTo>
                  <a:cubicBezTo>
                    <a:pt x="3870" y="9009"/>
                    <a:pt x="3823" y="9010"/>
                    <a:pt x="3775" y="9010"/>
                  </a:cubicBezTo>
                  <a:cubicBezTo>
                    <a:pt x="2492" y="9010"/>
                    <a:pt x="1251" y="8548"/>
                    <a:pt x="299" y="7698"/>
                  </a:cubicBezTo>
                  <a:cubicBezTo>
                    <a:pt x="259" y="7670"/>
                    <a:pt x="216" y="7655"/>
                    <a:pt x="175" y="7655"/>
                  </a:cubicBezTo>
                  <a:cubicBezTo>
                    <a:pt x="130" y="7655"/>
                    <a:pt x="86" y="7673"/>
                    <a:pt x="49" y="7710"/>
                  </a:cubicBezTo>
                  <a:cubicBezTo>
                    <a:pt x="1" y="7782"/>
                    <a:pt x="1" y="7889"/>
                    <a:pt x="72" y="7948"/>
                  </a:cubicBezTo>
                  <a:cubicBezTo>
                    <a:pt x="1096" y="8853"/>
                    <a:pt x="2394" y="9353"/>
                    <a:pt x="3763" y="9353"/>
                  </a:cubicBezTo>
                  <a:lnTo>
                    <a:pt x="3930" y="9353"/>
                  </a:lnTo>
                  <a:cubicBezTo>
                    <a:pt x="5359" y="9306"/>
                    <a:pt x="6692" y="8722"/>
                    <a:pt x="7704" y="7710"/>
                  </a:cubicBezTo>
                  <a:cubicBezTo>
                    <a:pt x="8716" y="6698"/>
                    <a:pt x="9300" y="5365"/>
                    <a:pt x="9347" y="3936"/>
                  </a:cubicBezTo>
                  <a:cubicBezTo>
                    <a:pt x="9383" y="2507"/>
                    <a:pt x="8895" y="1126"/>
                    <a:pt x="7954" y="66"/>
                  </a:cubicBezTo>
                  <a:cubicBezTo>
                    <a:pt x="7922" y="21"/>
                    <a:pt x="7879" y="1"/>
                    <a:pt x="7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Grafik 9" descr="Wolke mit Blitz und Regen Silhouette">
            <a:extLst>
              <a:ext uri="{FF2B5EF4-FFF2-40B4-BE49-F238E27FC236}">
                <a16:creationId xmlns:a16="http://schemas.microsoft.com/office/drawing/2014/main" id="{BDBD5366-C543-3343-8274-13277E9E6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3976" y="3315663"/>
            <a:ext cx="565183" cy="565183"/>
          </a:xfrm>
          <a:prstGeom prst="rect">
            <a:avLst/>
          </a:prstGeom>
        </p:spPr>
      </p:pic>
      <p:sp>
        <p:nvSpPr>
          <p:cNvPr id="92" name="Textfeld 91">
            <a:extLst>
              <a:ext uri="{FF2B5EF4-FFF2-40B4-BE49-F238E27FC236}">
                <a16:creationId xmlns:a16="http://schemas.microsoft.com/office/drawing/2014/main" id="{C853EDAF-6090-C445-A249-7D9E6A92245B}"/>
              </a:ext>
            </a:extLst>
          </p:cNvPr>
          <p:cNvSpPr txBox="1"/>
          <p:nvPr/>
        </p:nvSpPr>
        <p:spPr>
          <a:xfrm>
            <a:off x="1713745" y="4007094"/>
            <a:ext cx="23559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accent5"/>
                </a:solidFill>
                <a:latin typeface="Avenir Book" panose="02000503020000020003" pitchFamily="2" charset="0"/>
              </a:rPr>
              <a:t>illness</a:t>
            </a:r>
            <a:r>
              <a:rPr lang="de-DE" sz="1600" dirty="0">
                <a:solidFill>
                  <a:schemeClr val="accent5"/>
                </a:solidFill>
                <a:latin typeface="Avenir Book" panose="02000503020000020003" pitchFamily="2" charset="0"/>
              </a:rPr>
              <a:t> </a:t>
            </a:r>
            <a:r>
              <a:rPr lang="de-DE" sz="1600" dirty="0" err="1">
                <a:solidFill>
                  <a:schemeClr val="accent5"/>
                </a:solidFill>
                <a:latin typeface="Avenir Book" panose="02000503020000020003" pitchFamily="2" charset="0"/>
              </a:rPr>
              <a:t>of</a:t>
            </a:r>
            <a:r>
              <a:rPr lang="de-DE" sz="1600" dirty="0">
                <a:solidFill>
                  <a:schemeClr val="accent5"/>
                </a:solidFill>
                <a:latin typeface="Avenir Book" panose="02000503020000020003" pitchFamily="2" charset="0"/>
              </a:rPr>
              <a:t> </a:t>
            </a:r>
            <a:r>
              <a:rPr lang="de-DE" sz="1600" dirty="0" err="1">
                <a:solidFill>
                  <a:schemeClr val="accent5"/>
                </a:solidFill>
                <a:latin typeface="Avenir Book" panose="02000503020000020003" pitchFamily="2" charset="0"/>
              </a:rPr>
              <a:t>guests</a:t>
            </a:r>
            <a:endParaRPr lang="de-DE" sz="1600" dirty="0">
              <a:solidFill>
                <a:schemeClr val="accent5"/>
              </a:solidFill>
              <a:latin typeface="Avenir Book" panose="02000503020000020003" pitchFamily="2" charset="0"/>
            </a:endParaRPr>
          </a:p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8EB27ACB-3455-6B41-BDBA-7AB10A44918A}"/>
              </a:ext>
            </a:extLst>
          </p:cNvPr>
          <p:cNvSpPr txBox="1"/>
          <p:nvPr/>
        </p:nvSpPr>
        <p:spPr>
          <a:xfrm>
            <a:off x="5550875" y="2349811"/>
            <a:ext cx="41012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accent5"/>
                </a:solidFill>
                <a:latin typeface="Avenir Book" panose="02000503020000020003" pitchFamily="2" charset="0"/>
              </a:rPr>
              <a:t>business</a:t>
            </a:r>
            <a:r>
              <a:rPr lang="de-DE" sz="1600" dirty="0">
                <a:solidFill>
                  <a:schemeClr val="accent5"/>
                </a:solidFill>
                <a:latin typeface="Avenir Book" panose="02000503020000020003" pitchFamily="2" charset="0"/>
              </a:rPr>
              <a:t> </a:t>
            </a:r>
            <a:r>
              <a:rPr lang="de-DE" sz="1600" dirty="0" err="1">
                <a:solidFill>
                  <a:schemeClr val="accent5"/>
                </a:solidFill>
                <a:latin typeface="Avenir Book" panose="02000503020000020003" pitchFamily="2" charset="0"/>
              </a:rPr>
              <a:t>meeting</a:t>
            </a:r>
            <a:r>
              <a:rPr lang="de-DE" sz="1600" dirty="0">
                <a:solidFill>
                  <a:schemeClr val="accent5"/>
                </a:solidFill>
                <a:latin typeface="Avenir Book" panose="02000503020000020003" pitchFamily="2" charset="0"/>
              </a:rPr>
              <a:t> </a:t>
            </a:r>
            <a:r>
              <a:rPr lang="de-DE" sz="1600" dirty="0" err="1">
                <a:solidFill>
                  <a:schemeClr val="accent5"/>
                </a:solidFill>
                <a:latin typeface="Avenir Book" panose="02000503020000020003" pitchFamily="2" charset="0"/>
              </a:rPr>
              <a:t>changes</a:t>
            </a:r>
            <a:endParaRPr lang="de-DE" sz="1600" dirty="0">
              <a:solidFill>
                <a:schemeClr val="accent5"/>
              </a:solidFill>
              <a:latin typeface="Avenir Book" panose="02000503020000020003" pitchFamily="2" charset="0"/>
            </a:endParaRPr>
          </a:p>
          <a:p>
            <a:endParaRPr lang="de-DE" dirty="0">
              <a:solidFill>
                <a:schemeClr val="accent5"/>
              </a:solidFill>
            </a:endParaRPr>
          </a:p>
        </p:txBody>
      </p:sp>
      <p:pic>
        <p:nvPicPr>
          <p:cNvPr id="12" name="Grafik 11" descr="Fieber Silhouette">
            <a:extLst>
              <a:ext uri="{FF2B5EF4-FFF2-40B4-BE49-F238E27FC236}">
                <a16:creationId xmlns:a16="http://schemas.microsoft.com/office/drawing/2014/main" id="{AE1B9E50-BCD9-3645-A917-F93DA7C73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67236" y="4001891"/>
            <a:ext cx="388632" cy="388632"/>
          </a:xfrm>
          <a:prstGeom prst="rect">
            <a:avLst/>
          </a:prstGeom>
        </p:spPr>
      </p:pic>
      <p:pic>
        <p:nvPicPr>
          <p:cNvPr id="14" name="Grafik 13" descr="Sitzungssaal Silhouette">
            <a:extLst>
              <a:ext uri="{FF2B5EF4-FFF2-40B4-BE49-F238E27FC236}">
                <a16:creationId xmlns:a16="http://schemas.microsoft.com/office/drawing/2014/main" id="{51F7FB27-34DA-524C-9238-AACCAD97A1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43636" y="2261427"/>
            <a:ext cx="512430" cy="512430"/>
          </a:xfrm>
          <a:prstGeom prst="rect">
            <a:avLst/>
          </a:prstGeom>
        </p:spPr>
      </p:pic>
      <p:sp>
        <p:nvSpPr>
          <p:cNvPr id="98" name="Textfeld 97">
            <a:extLst>
              <a:ext uri="{FF2B5EF4-FFF2-40B4-BE49-F238E27FC236}">
                <a16:creationId xmlns:a16="http://schemas.microsoft.com/office/drawing/2014/main" id="{6F0BCC55-0DF7-ED4E-8374-948CB4D1BC58}"/>
              </a:ext>
            </a:extLst>
          </p:cNvPr>
          <p:cNvSpPr txBox="1"/>
          <p:nvPr/>
        </p:nvSpPr>
        <p:spPr>
          <a:xfrm>
            <a:off x="5505430" y="2898808"/>
            <a:ext cx="3209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5"/>
                </a:solidFill>
                <a:latin typeface="Avenir Book" panose="02000503020000020003" pitchFamily="2" charset="0"/>
              </a:rPr>
              <a:t>deal </a:t>
            </a:r>
            <a:r>
              <a:rPr lang="de-DE" sz="1600" dirty="0" err="1">
                <a:solidFill>
                  <a:schemeClr val="accent5"/>
                </a:solidFill>
                <a:latin typeface="Avenir Book" panose="02000503020000020003" pitchFamily="2" charset="0"/>
              </a:rPr>
              <a:t>seeking</a:t>
            </a:r>
            <a:r>
              <a:rPr lang="de-DE" sz="1600" dirty="0">
                <a:solidFill>
                  <a:schemeClr val="accent5"/>
                </a:solidFill>
                <a:latin typeface="Avenir Book" panose="02000503020000020003" pitchFamily="2" charset="0"/>
              </a:rPr>
              <a:t> </a:t>
            </a:r>
            <a:r>
              <a:rPr lang="de-DE" sz="1600" dirty="0" err="1">
                <a:solidFill>
                  <a:schemeClr val="accent5"/>
                </a:solidFill>
                <a:latin typeface="Avenir Book" panose="02000503020000020003" pitchFamily="2" charset="0"/>
              </a:rPr>
              <a:t>customers</a:t>
            </a:r>
            <a:endParaRPr lang="de-DE" sz="1600" dirty="0">
              <a:solidFill>
                <a:schemeClr val="accent5"/>
              </a:solidFill>
              <a:latin typeface="Avenir Book" panose="02000503020000020003" pitchFamily="2" charset="0"/>
            </a:endParaRPr>
          </a:p>
        </p:txBody>
      </p:sp>
      <p:pic>
        <p:nvPicPr>
          <p:cNvPr id="16" name="Grafik 15" descr="Sparschwein Silhouette">
            <a:extLst>
              <a:ext uri="{FF2B5EF4-FFF2-40B4-BE49-F238E27FC236}">
                <a16:creationId xmlns:a16="http://schemas.microsoft.com/office/drawing/2014/main" id="{49AD2882-BAB4-A149-BC07-12E22DEA09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43945" y="2836139"/>
            <a:ext cx="554196" cy="554196"/>
          </a:xfrm>
          <a:prstGeom prst="rect">
            <a:avLst/>
          </a:prstGeom>
        </p:spPr>
      </p:pic>
      <p:sp>
        <p:nvSpPr>
          <p:cNvPr id="103" name="Textfeld 102">
            <a:extLst>
              <a:ext uri="{FF2B5EF4-FFF2-40B4-BE49-F238E27FC236}">
                <a16:creationId xmlns:a16="http://schemas.microsoft.com/office/drawing/2014/main" id="{4BAC1E9E-129D-F74E-BCEA-F34115CFE0D3}"/>
              </a:ext>
            </a:extLst>
          </p:cNvPr>
          <p:cNvSpPr txBox="1"/>
          <p:nvPr/>
        </p:nvSpPr>
        <p:spPr>
          <a:xfrm>
            <a:off x="5505430" y="3498134"/>
            <a:ext cx="3209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5"/>
                </a:solidFill>
                <a:latin typeface="Avenir Book" panose="02000503020000020003" pitchFamily="2" charset="0"/>
              </a:rPr>
              <a:t>online </a:t>
            </a:r>
            <a:r>
              <a:rPr lang="de-DE" sz="1600" dirty="0" err="1">
                <a:solidFill>
                  <a:schemeClr val="accent5"/>
                </a:solidFill>
                <a:latin typeface="Avenir Book" panose="02000503020000020003" pitchFamily="2" charset="0"/>
              </a:rPr>
              <a:t>travel</a:t>
            </a:r>
            <a:r>
              <a:rPr lang="de-DE" sz="1600" dirty="0">
                <a:solidFill>
                  <a:schemeClr val="accent5"/>
                </a:solidFill>
                <a:latin typeface="Avenir Book" panose="02000503020000020003" pitchFamily="2" charset="0"/>
              </a:rPr>
              <a:t> </a:t>
            </a:r>
            <a:r>
              <a:rPr lang="de-DE" sz="1600" dirty="0" err="1">
                <a:solidFill>
                  <a:schemeClr val="accent5"/>
                </a:solidFill>
                <a:latin typeface="Avenir Book" panose="02000503020000020003" pitchFamily="2" charset="0"/>
              </a:rPr>
              <a:t>agencies</a:t>
            </a:r>
            <a:r>
              <a:rPr lang="de-DE" sz="1600" dirty="0">
                <a:solidFill>
                  <a:schemeClr val="accent5"/>
                </a:solidFill>
                <a:latin typeface="Avenir Book" panose="02000503020000020003" pitchFamily="2" charset="0"/>
              </a:rPr>
              <a:t> OTAs</a:t>
            </a:r>
          </a:p>
        </p:txBody>
      </p:sp>
      <p:pic>
        <p:nvPicPr>
          <p:cNvPr id="19" name="Grafik 18" descr="Internet Silhouette">
            <a:extLst>
              <a:ext uri="{FF2B5EF4-FFF2-40B4-BE49-F238E27FC236}">
                <a16:creationId xmlns:a16="http://schemas.microsoft.com/office/drawing/2014/main" id="{DEA91106-10A1-0F45-9544-C77BA72444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53066" y="3432479"/>
            <a:ext cx="510656" cy="510656"/>
          </a:xfrm>
          <a:prstGeom prst="rect">
            <a:avLst/>
          </a:prstGeom>
        </p:spPr>
      </p:pic>
      <p:sp>
        <p:nvSpPr>
          <p:cNvPr id="106" name="Textfeld 105">
            <a:extLst>
              <a:ext uri="{FF2B5EF4-FFF2-40B4-BE49-F238E27FC236}">
                <a16:creationId xmlns:a16="http://schemas.microsoft.com/office/drawing/2014/main" id="{694D5331-E599-CD4A-B4F4-1CFA24522A97}"/>
              </a:ext>
            </a:extLst>
          </p:cNvPr>
          <p:cNvSpPr txBox="1"/>
          <p:nvPr/>
        </p:nvSpPr>
        <p:spPr>
          <a:xfrm>
            <a:off x="5479115" y="4053251"/>
            <a:ext cx="3209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accent5"/>
                </a:solidFill>
                <a:latin typeface="Avenir Book" panose="02000503020000020003" pitchFamily="2" charset="0"/>
              </a:rPr>
              <a:t>overbooking</a:t>
            </a:r>
            <a:endParaRPr lang="de-DE" sz="1600" dirty="0">
              <a:solidFill>
                <a:schemeClr val="accent5"/>
              </a:solidFill>
              <a:latin typeface="Avenir Book" panose="02000503020000020003" pitchFamily="2" charset="0"/>
            </a:endParaRPr>
          </a:p>
        </p:txBody>
      </p:sp>
      <p:pic>
        <p:nvPicPr>
          <p:cNvPr id="21" name="Grafik 20" descr="Gruppe von Personen mit einfarbiger Füllung">
            <a:extLst>
              <a:ext uri="{FF2B5EF4-FFF2-40B4-BE49-F238E27FC236}">
                <a16:creationId xmlns:a16="http://schemas.microsoft.com/office/drawing/2014/main" id="{BE8FBA8F-8F6C-074B-93B1-C888F9271F5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52912" y="4071442"/>
            <a:ext cx="326203" cy="32620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18A7BE5-49C6-2C43-B2AD-41772AAA0B81}"/>
              </a:ext>
            </a:extLst>
          </p:cNvPr>
          <p:cNvSpPr txBox="1"/>
          <p:nvPr/>
        </p:nvSpPr>
        <p:spPr>
          <a:xfrm>
            <a:off x="638062" y="1268859"/>
            <a:ext cx="1986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accent4"/>
                </a:solidFill>
                <a:latin typeface="DIN Condensed" pitchFamily="2" charset="0"/>
              </a:rPr>
              <a:t>THE PROBLEM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2645CB4-3B16-0647-B4DE-B5E885FC111A}"/>
              </a:ext>
            </a:extLst>
          </p:cNvPr>
          <p:cNvSpPr/>
          <p:nvPr/>
        </p:nvSpPr>
        <p:spPr>
          <a:xfrm>
            <a:off x="638061" y="1910862"/>
            <a:ext cx="8050439" cy="2848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50D5BF0-ED9D-4D40-950E-6878E910E28D}"/>
              </a:ext>
            </a:extLst>
          </p:cNvPr>
          <p:cNvSpPr txBox="1"/>
          <p:nvPr/>
        </p:nvSpPr>
        <p:spPr>
          <a:xfrm>
            <a:off x="3303043" y="3134160"/>
            <a:ext cx="270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Avenir Book" panose="02000503020000020003" pitchFamily="2" charset="0"/>
              </a:rPr>
              <a:t>reduce</a:t>
            </a:r>
            <a:r>
              <a:rPr lang="de-DE" sz="1600" dirty="0">
                <a:latin typeface="Avenir Book" panose="02000503020000020003" pitchFamily="2" charset="0"/>
              </a:rPr>
              <a:t> </a:t>
            </a:r>
            <a:r>
              <a:rPr lang="de-DE" sz="1600" dirty="0" err="1">
                <a:latin typeface="Avenir Book" panose="02000503020000020003" pitchFamily="2" charset="0"/>
              </a:rPr>
              <a:t>cancellation</a:t>
            </a:r>
            <a:r>
              <a:rPr lang="de-DE" sz="1600" dirty="0">
                <a:latin typeface="Avenir Book" panose="02000503020000020003" pitchFamily="2" charset="0"/>
              </a:rPr>
              <a:t> </a:t>
            </a:r>
            <a:r>
              <a:rPr lang="de-DE" sz="1600" dirty="0" err="1">
                <a:latin typeface="Avenir Book" panose="02000503020000020003" pitchFamily="2" charset="0"/>
              </a:rPr>
              <a:t>to</a:t>
            </a:r>
            <a:r>
              <a:rPr lang="de-DE" sz="1600" dirty="0">
                <a:latin typeface="Avenir Book" panose="02000503020000020003" pitchFamily="2" charset="0"/>
              </a:rPr>
              <a:t> 20%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E5EAF931-AA3D-EA41-A028-363D6C1F1AF8}"/>
              </a:ext>
            </a:extLst>
          </p:cNvPr>
          <p:cNvSpPr/>
          <p:nvPr/>
        </p:nvSpPr>
        <p:spPr>
          <a:xfrm>
            <a:off x="2983510" y="2903199"/>
            <a:ext cx="3195769" cy="800475"/>
          </a:xfrm>
          <a:prstGeom prst="round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accent4"/>
              </a:solidFill>
              <a:latin typeface="Avenir Book" panose="02000503020000020003" pitchFamily="2" charset="0"/>
            </a:endParaRPr>
          </a:p>
        </p:txBody>
      </p:sp>
      <p:sp>
        <p:nvSpPr>
          <p:cNvPr id="6" name="Pfeil nach unten 5">
            <a:extLst>
              <a:ext uri="{FF2B5EF4-FFF2-40B4-BE49-F238E27FC236}">
                <a16:creationId xmlns:a16="http://schemas.microsoft.com/office/drawing/2014/main" id="{7995D657-6C24-8349-993F-2908661A338B}"/>
              </a:ext>
            </a:extLst>
          </p:cNvPr>
          <p:cNvSpPr/>
          <p:nvPr/>
        </p:nvSpPr>
        <p:spPr>
          <a:xfrm rot="16200000">
            <a:off x="6494989" y="2537291"/>
            <a:ext cx="256376" cy="21484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177772-B089-5F40-80EF-8E3E2D56D56C}"/>
              </a:ext>
            </a:extLst>
          </p:cNvPr>
          <p:cNvSpPr txBox="1"/>
          <p:nvPr/>
        </p:nvSpPr>
        <p:spPr>
          <a:xfrm>
            <a:off x="641258" y="3349302"/>
            <a:ext cx="169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latin typeface="Avenir Book" panose="02000503020000020003" pitchFamily="2" charset="0"/>
              </a:rPr>
              <a:t>Reduces</a:t>
            </a:r>
            <a:r>
              <a:rPr lang="de-DE" sz="1200" dirty="0">
                <a:latin typeface="Avenir Book" panose="02000503020000020003" pitchFamily="2" charset="0"/>
              </a:rPr>
              <a:t> </a:t>
            </a:r>
            <a:r>
              <a:rPr lang="de-DE" sz="1200" dirty="0" err="1">
                <a:latin typeface="Avenir Book" panose="02000503020000020003" pitchFamily="2" charset="0"/>
              </a:rPr>
              <a:t>risks</a:t>
            </a:r>
            <a:r>
              <a:rPr lang="de-DE" sz="1200" dirty="0">
                <a:latin typeface="Avenir Book" panose="02000503020000020003" pitchFamily="2" charset="0"/>
              </a:rPr>
              <a:t> </a:t>
            </a:r>
            <a:r>
              <a:rPr lang="de-DE" sz="1200" dirty="0" err="1">
                <a:latin typeface="Avenir Book" panose="02000503020000020003" pitchFamily="2" charset="0"/>
              </a:rPr>
              <a:t>of</a:t>
            </a:r>
            <a:r>
              <a:rPr lang="de-DE" sz="1200" dirty="0">
                <a:latin typeface="Avenir Book" panose="02000503020000020003" pitchFamily="2" charset="0"/>
              </a:rPr>
              <a:t> </a:t>
            </a:r>
            <a:r>
              <a:rPr lang="de-DE" sz="1200" dirty="0" err="1">
                <a:latin typeface="Avenir Book" panose="02000503020000020003" pitchFamily="2" charset="0"/>
              </a:rPr>
              <a:t>overbooking</a:t>
            </a:r>
            <a:r>
              <a:rPr lang="de-DE" sz="1200" dirty="0">
                <a:latin typeface="Avenir Book" panose="02000503020000020003" pitchFamily="2" charset="0"/>
              </a:rPr>
              <a:t> </a:t>
            </a:r>
            <a:r>
              <a:rPr lang="de-DE" sz="1200" dirty="0" err="1">
                <a:latin typeface="Avenir Book" panose="02000503020000020003" pitchFamily="2" charset="0"/>
              </a:rPr>
              <a:t>or</a:t>
            </a:r>
            <a:r>
              <a:rPr lang="de-DE" sz="1200" dirty="0">
                <a:latin typeface="Avenir Book" panose="02000503020000020003" pitchFamily="2" charset="0"/>
              </a:rPr>
              <a:t> </a:t>
            </a:r>
            <a:r>
              <a:rPr lang="de-DE" sz="1200" dirty="0" err="1">
                <a:latin typeface="Avenir Book" panose="02000503020000020003" pitchFamily="2" charset="0"/>
              </a:rPr>
              <a:t>vacant</a:t>
            </a:r>
            <a:r>
              <a:rPr lang="de-DE" sz="1200" dirty="0">
                <a:latin typeface="Avenir Book" panose="02000503020000020003" pitchFamily="2" charset="0"/>
              </a:rPr>
              <a:t> </a:t>
            </a:r>
            <a:r>
              <a:rPr lang="de-DE" sz="1200" dirty="0" err="1">
                <a:latin typeface="Avenir Book" panose="02000503020000020003" pitchFamily="2" charset="0"/>
              </a:rPr>
              <a:t>rooms</a:t>
            </a:r>
            <a:endParaRPr lang="de-DE" sz="1200" dirty="0">
              <a:latin typeface="Avenir Book" panose="02000503020000020003" pitchFamily="2" charset="0"/>
            </a:endParaRPr>
          </a:p>
        </p:txBody>
      </p:sp>
      <p:sp>
        <p:nvSpPr>
          <p:cNvPr id="8" name="Pfeil nach unten 7">
            <a:extLst>
              <a:ext uri="{FF2B5EF4-FFF2-40B4-BE49-F238E27FC236}">
                <a16:creationId xmlns:a16="http://schemas.microsoft.com/office/drawing/2014/main" id="{E5B9C223-AB8B-5E4F-9AAA-BBBEAF124A0D}"/>
              </a:ext>
            </a:extLst>
          </p:cNvPr>
          <p:cNvSpPr/>
          <p:nvPr/>
        </p:nvSpPr>
        <p:spPr>
          <a:xfrm rot="16200000">
            <a:off x="2419201" y="2888533"/>
            <a:ext cx="256376" cy="21484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1E8F526-4E44-074C-936B-59031F61CCBE}"/>
              </a:ext>
            </a:extLst>
          </p:cNvPr>
          <p:cNvSpPr txBox="1"/>
          <p:nvPr/>
        </p:nvSpPr>
        <p:spPr>
          <a:xfrm>
            <a:off x="6500050" y="2413879"/>
            <a:ext cx="169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latin typeface="Avenir Book" panose="02000503020000020003" pitchFamily="2" charset="0"/>
              </a:rPr>
              <a:t>Minimize</a:t>
            </a:r>
            <a:endParaRPr lang="de-DE" sz="1200" dirty="0">
              <a:latin typeface="Avenir Book" panose="02000503020000020003" pitchFamily="2" charset="0"/>
            </a:endParaRPr>
          </a:p>
          <a:p>
            <a:pPr algn="ctr"/>
            <a:r>
              <a:rPr lang="de-DE" sz="1200" dirty="0">
                <a:latin typeface="Avenir Book" panose="02000503020000020003" pitchFamily="2" charset="0"/>
              </a:rPr>
              <a:t> </a:t>
            </a:r>
            <a:r>
              <a:rPr lang="de-DE" sz="1200" dirty="0" err="1">
                <a:latin typeface="Avenir Book" panose="02000503020000020003" pitchFamily="2" charset="0"/>
              </a:rPr>
              <a:t>costs</a:t>
            </a:r>
            <a:endParaRPr lang="de-DE" sz="1200" dirty="0">
              <a:latin typeface="Avenir Book" panose="02000503020000020003" pitchFamily="2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2A77EC3-7A73-064E-A807-7D1E2DBCE22C}"/>
              </a:ext>
            </a:extLst>
          </p:cNvPr>
          <p:cNvSpPr txBox="1"/>
          <p:nvPr/>
        </p:nvSpPr>
        <p:spPr>
          <a:xfrm>
            <a:off x="6313606" y="3072603"/>
            <a:ext cx="204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latin typeface="Avenir Book" panose="02000503020000020003" pitchFamily="2" charset="0"/>
              </a:rPr>
              <a:t>Maximize</a:t>
            </a:r>
            <a:endParaRPr lang="de-DE" sz="1200" dirty="0">
              <a:latin typeface="Avenir Book" panose="02000503020000020003" pitchFamily="2" charset="0"/>
            </a:endParaRPr>
          </a:p>
          <a:p>
            <a:pPr algn="ctr"/>
            <a:r>
              <a:rPr lang="de-DE" sz="1200" dirty="0">
                <a:latin typeface="Avenir Book" panose="02000503020000020003" pitchFamily="2" charset="0"/>
              </a:rPr>
              <a:t> </a:t>
            </a:r>
            <a:r>
              <a:rPr lang="de-DE" sz="1200" dirty="0" err="1">
                <a:latin typeface="Avenir Book" panose="02000503020000020003" pitchFamily="2" charset="0"/>
              </a:rPr>
              <a:t>revenue</a:t>
            </a:r>
            <a:endParaRPr lang="de-DE" sz="1200" dirty="0">
              <a:latin typeface="Avenir Book" panose="02000503020000020003" pitchFamily="2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906AB48-F396-9444-8FFC-0C12F0172042}"/>
              </a:ext>
            </a:extLst>
          </p:cNvPr>
          <p:cNvSpPr txBox="1"/>
          <p:nvPr/>
        </p:nvSpPr>
        <p:spPr>
          <a:xfrm>
            <a:off x="6313606" y="3731327"/>
            <a:ext cx="204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latin typeface="Avenir Book" panose="02000503020000020003" pitchFamily="2" charset="0"/>
              </a:rPr>
              <a:t>Improve</a:t>
            </a:r>
            <a:r>
              <a:rPr lang="de-DE" sz="1200" dirty="0">
                <a:latin typeface="Avenir Book" panose="02000503020000020003" pitchFamily="2" charset="0"/>
              </a:rPr>
              <a:t> </a:t>
            </a:r>
          </a:p>
          <a:p>
            <a:pPr algn="ctr"/>
            <a:r>
              <a:rPr lang="de-DE" sz="1200" dirty="0" err="1">
                <a:latin typeface="Avenir Book" panose="02000503020000020003" pitchFamily="2" charset="0"/>
              </a:rPr>
              <a:t>reputation</a:t>
            </a:r>
            <a:endParaRPr lang="de-DE" sz="1200" dirty="0">
              <a:latin typeface="Avenir Book" panose="02000503020000020003" pitchFamily="2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BB32AEB-2FA1-A849-A784-4B29B60B6087}"/>
              </a:ext>
            </a:extLst>
          </p:cNvPr>
          <p:cNvSpPr txBox="1"/>
          <p:nvPr/>
        </p:nvSpPr>
        <p:spPr>
          <a:xfrm>
            <a:off x="779201" y="2672790"/>
            <a:ext cx="1416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latin typeface="Avenir Book" panose="02000503020000020003" pitchFamily="2" charset="0"/>
              </a:rPr>
              <a:t>Adjust</a:t>
            </a:r>
            <a:r>
              <a:rPr lang="de-DE" sz="1200" dirty="0">
                <a:latin typeface="Avenir Book" panose="02000503020000020003" pitchFamily="2" charset="0"/>
              </a:rPr>
              <a:t> </a:t>
            </a:r>
            <a:r>
              <a:rPr lang="de-DE" sz="1200" dirty="0" err="1">
                <a:latin typeface="Avenir Book" panose="02000503020000020003" pitchFamily="2" charset="0"/>
              </a:rPr>
              <a:t>offer</a:t>
            </a:r>
            <a:r>
              <a:rPr lang="de-DE" sz="1200" dirty="0">
                <a:latin typeface="Avenir Book" panose="02000503020000020003" pitchFamily="2" charset="0"/>
              </a:rPr>
              <a:t> </a:t>
            </a:r>
            <a:r>
              <a:rPr lang="de-DE" sz="1200" dirty="0" err="1">
                <a:latin typeface="Avenir Book" panose="02000503020000020003" pitchFamily="2" charset="0"/>
              </a:rPr>
              <a:t>according</a:t>
            </a:r>
            <a:r>
              <a:rPr lang="de-DE" sz="1200" dirty="0">
                <a:latin typeface="Avenir Book" panose="02000503020000020003" pitchFamily="2" charset="0"/>
              </a:rPr>
              <a:t> </a:t>
            </a:r>
            <a:r>
              <a:rPr lang="de-DE" sz="1200" dirty="0" err="1">
                <a:latin typeface="Avenir Book" panose="02000503020000020003" pitchFamily="2" charset="0"/>
              </a:rPr>
              <a:t>to</a:t>
            </a:r>
            <a:r>
              <a:rPr lang="de-DE" sz="1200" dirty="0">
                <a:latin typeface="Avenir Book" panose="02000503020000020003" pitchFamily="2" charset="0"/>
              </a:rPr>
              <a:t> </a:t>
            </a:r>
            <a:r>
              <a:rPr lang="de-DE" sz="1200" dirty="0" err="1">
                <a:latin typeface="Avenir Book" panose="02000503020000020003" pitchFamily="2" charset="0"/>
              </a:rPr>
              <a:t>net</a:t>
            </a:r>
            <a:r>
              <a:rPr lang="de-DE" sz="1200" dirty="0">
                <a:latin typeface="Avenir Book" panose="02000503020000020003" pitchFamily="2" charset="0"/>
              </a:rPr>
              <a:t> </a:t>
            </a:r>
            <a:r>
              <a:rPr lang="de-DE" sz="1200" dirty="0" err="1">
                <a:latin typeface="Avenir Book" panose="02000503020000020003" pitchFamily="2" charset="0"/>
              </a:rPr>
              <a:t>demand</a:t>
            </a:r>
            <a:endParaRPr lang="de-DE" sz="1200" dirty="0">
              <a:latin typeface="Avenir Book" panose="02000503020000020003" pitchFamily="2" charset="0"/>
            </a:endParaRPr>
          </a:p>
        </p:txBody>
      </p:sp>
      <p:sp>
        <p:nvSpPr>
          <p:cNvPr id="13" name="Google Shape;474;p27">
            <a:extLst>
              <a:ext uri="{FF2B5EF4-FFF2-40B4-BE49-F238E27FC236}">
                <a16:creationId xmlns:a16="http://schemas.microsoft.com/office/drawing/2014/main" id="{09170127-6A8A-3F47-BD4A-94BB56E14D5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38061" y="760291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4"/>
                </a:solidFill>
                <a:latin typeface="DIN Condensed" pitchFamily="2" charset="0"/>
              </a:rPr>
              <a:t>BUSINESS </a:t>
            </a:r>
            <a:br>
              <a:rPr lang="en" sz="1600" dirty="0">
                <a:solidFill>
                  <a:schemeClr val="accent4"/>
                </a:solidFill>
                <a:latin typeface="DIN Condensed" pitchFamily="2" charset="0"/>
              </a:rPr>
            </a:br>
            <a:r>
              <a:rPr lang="en" sz="1600" dirty="0">
                <a:solidFill>
                  <a:schemeClr val="accent4"/>
                </a:solidFill>
                <a:latin typeface="DIN Condensed" pitchFamily="2" charset="0"/>
              </a:rPr>
              <a:t>UNDERSTANDING</a:t>
            </a:r>
            <a:endParaRPr sz="1600" dirty="0">
              <a:solidFill>
                <a:schemeClr val="accent4"/>
              </a:solidFill>
              <a:latin typeface="DIN Condensed" pitchFamily="2" charset="0"/>
            </a:endParaRPr>
          </a:p>
        </p:txBody>
      </p:sp>
      <p:sp>
        <p:nvSpPr>
          <p:cNvPr id="14" name="Google Shape;476;p27">
            <a:extLst>
              <a:ext uri="{FF2B5EF4-FFF2-40B4-BE49-F238E27FC236}">
                <a16:creationId xmlns:a16="http://schemas.microsoft.com/office/drawing/2014/main" id="{9952101F-9B92-BD45-95C2-A4956D967086}"/>
              </a:ext>
            </a:extLst>
          </p:cNvPr>
          <p:cNvSpPr txBox="1">
            <a:spLocks/>
          </p:cNvSpPr>
          <p:nvPr/>
        </p:nvSpPr>
        <p:spPr>
          <a:xfrm>
            <a:off x="638061" y="32194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33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FB37EC7-D002-E144-92CE-4C0F40A9999E}"/>
              </a:ext>
            </a:extLst>
          </p:cNvPr>
          <p:cNvSpPr txBox="1"/>
          <p:nvPr/>
        </p:nvSpPr>
        <p:spPr>
          <a:xfrm>
            <a:off x="638062" y="1268859"/>
            <a:ext cx="2708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accent4"/>
                </a:solidFill>
                <a:latin typeface="DIN Condensed" pitchFamily="2" charset="0"/>
              </a:rPr>
              <a:t>BUSINESS OBJECTIVE</a:t>
            </a:r>
          </a:p>
        </p:txBody>
      </p:sp>
      <p:sp>
        <p:nvSpPr>
          <p:cNvPr id="16" name="Pfeil nach unten 47">
            <a:extLst>
              <a:ext uri="{FF2B5EF4-FFF2-40B4-BE49-F238E27FC236}">
                <a16:creationId xmlns:a16="http://schemas.microsoft.com/office/drawing/2014/main" id="{AD8BEF07-B7F5-7B4C-8A25-E1DAADB71DE5}"/>
              </a:ext>
            </a:extLst>
          </p:cNvPr>
          <p:cNvSpPr/>
          <p:nvPr/>
        </p:nvSpPr>
        <p:spPr>
          <a:xfrm rot="16200000">
            <a:off x="2413056" y="3436858"/>
            <a:ext cx="256376" cy="21484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42">
            <a:extLst>
              <a:ext uri="{FF2B5EF4-FFF2-40B4-BE49-F238E27FC236}">
                <a16:creationId xmlns:a16="http://schemas.microsoft.com/office/drawing/2014/main" id="{A7A8029C-9E5F-254A-B2F8-C88636C4A7F6}"/>
              </a:ext>
            </a:extLst>
          </p:cNvPr>
          <p:cNvSpPr/>
          <p:nvPr/>
        </p:nvSpPr>
        <p:spPr>
          <a:xfrm rot="16200000">
            <a:off x="6480340" y="3199229"/>
            <a:ext cx="256376" cy="21484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8" name="Picture 1">
            <a:extLst>
              <a:ext uri="{FF2B5EF4-FFF2-40B4-BE49-F238E27FC236}">
                <a16:creationId xmlns:a16="http://schemas.microsoft.com/office/drawing/2014/main" id="{7555E7D6-CE1C-6545-88D7-C80BD6019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050" y="3824976"/>
            <a:ext cx="2159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1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6F1925FB-4D5D-5E41-BE35-D0888029C6CB}"/>
              </a:ext>
            </a:extLst>
          </p:cNvPr>
          <p:cNvSpPr/>
          <p:nvPr/>
        </p:nvSpPr>
        <p:spPr>
          <a:xfrm>
            <a:off x="1638531" y="3047534"/>
            <a:ext cx="731520" cy="691718"/>
          </a:xfrm>
          <a:prstGeom prst="ellipse">
            <a:avLst/>
          </a:prstGeom>
          <a:solidFill>
            <a:srgbClr val="CDA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9" name="Google Shape;509;p28"/>
          <p:cNvSpPr/>
          <p:nvPr/>
        </p:nvSpPr>
        <p:spPr>
          <a:xfrm>
            <a:off x="10327727" y="3879450"/>
            <a:ext cx="0" cy="29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474;p27">
            <a:extLst>
              <a:ext uri="{FF2B5EF4-FFF2-40B4-BE49-F238E27FC236}">
                <a16:creationId xmlns:a16="http://schemas.microsoft.com/office/drawing/2014/main" id="{9BA46099-2AB4-C849-8488-AA7AFF7F36E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61631" y="760291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4"/>
                </a:solidFill>
                <a:latin typeface="DIN Condensed" pitchFamily="2" charset="0"/>
              </a:rPr>
              <a:t>BUSINESS </a:t>
            </a:r>
            <a:br>
              <a:rPr lang="en" sz="1600" dirty="0">
                <a:solidFill>
                  <a:schemeClr val="accent4"/>
                </a:solidFill>
                <a:latin typeface="DIN Condensed" pitchFamily="2" charset="0"/>
              </a:rPr>
            </a:br>
            <a:r>
              <a:rPr lang="en" sz="1600" dirty="0">
                <a:solidFill>
                  <a:schemeClr val="accent4"/>
                </a:solidFill>
                <a:latin typeface="DIN Condensed" pitchFamily="2" charset="0"/>
              </a:rPr>
              <a:t>UNDERSTANDING</a:t>
            </a:r>
            <a:endParaRPr sz="1600" dirty="0">
              <a:solidFill>
                <a:schemeClr val="accent4"/>
              </a:solidFill>
              <a:latin typeface="DIN Condensed" pitchFamily="2" charset="0"/>
            </a:endParaRPr>
          </a:p>
        </p:txBody>
      </p:sp>
      <p:sp>
        <p:nvSpPr>
          <p:cNvPr id="68" name="Google Shape;476;p27">
            <a:extLst>
              <a:ext uri="{FF2B5EF4-FFF2-40B4-BE49-F238E27FC236}">
                <a16:creationId xmlns:a16="http://schemas.microsoft.com/office/drawing/2014/main" id="{04F41276-C789-244E-8D06-1171993EA95F}"/>
              </a:ext>
            </a:extLst>
          </p:cNvPr>
          <p:cNvSpPr txBox="1">
            <a:spLocks/>
          </p:cNvSpPr>
          <p:nvPr/>
        </p:nvSpPr>
        <p:spPr>
          <a:xfrm>
            <a:off x="761631" y="32194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33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01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18A7BE5-49C6-2C43-B2AD-41772AAA0B81}"/>
              </a:ext>
            </a:extLst>
          </p:cNvPr>
          <p:cNvSpPr txBox="1"/>
          <p:nvPr/>
        </p:nvSpPr>
        <p:spPr>
          <a:xfrm>
            <a:off x="751211" y="1292356"/>
            <a:ext cx="3746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accent4"/>
                </a:solidFill>
                <a:latin typeface="DIN Condensed" pitchFamily="2" charset="0"/>
              </a:rPr>
              <a:t>DATA MINING GOAL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B259D77-35EA-C84B-9B73-CE5295BAAE50}"/>
              </a:ext>
            </a:extLst>
          </p:cNvPr>
          <p:cNvSpPr txBox="1"/>
          <p:nvPr/>
        </p:nvSpPr>
        <p:spPr>
          <a:xfrm>
            <a:off x="2480126" y="3092921"/>
            <a:ext cx="4609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5"/>
                </a:solidFill>
                <a:latin typeface="Avenir Book" panose="02000503020000020003" pitchFamily="2" charset="0"/>
              </a:rPr>
              <a:t>build</a:t>
            </a:r>
            <a:r>
              <a:rPr lang="de-DE" dirty="0">
                <a:solidFill>
                  <a:schemeClr val="accent5"/>
                </a:solidFill>
                <a:latin typeface="Avenir Book" panose="02000503020000020003" pitchFamily="2" charset="0"/>
              </a:rPr>
              <a:t> a </a:t>
            </a:r>
            <a:r>
              <a:rPr lang="de-DE" dirty="0" err="1">
                <a:solidFill>
                  <a:schemeClr val="accent5"/>
                </a:solidFill>
                <a:latin typeface="Avenir Book" panose="02000503020000020003" pitchFamily="2" charset="0"/>
              </a:rPr>
              <a:t>classification</a:t>
            </a:r>
            <a:r>
              <a:rPr lang="de-DE" dirty="0">
                <a:solidFill>
                  <a:schemeClr val="accent5"/>
                </a:solidFill>
                <a:latin typeface="Avenir Book" panose="02000503020000020003" pitchFamily="2" charset="0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Avenir Book" panose="02000503020000020003" pitchFamily="2" charset="0"/>
              </a:rPr>
              <a:t>model</a:t>
            </a:r>
            <a:r>
              <a:rPr lang="de-DE" dirty="0">
                <a:solidFill>
                  <a:schemeClr val="accent5"/>
                </a:solidFill>
                <a:latin typeface="Avenir Book" panose="02000503020000020003" pitchFamily="2" charset="0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Avenir Book" panose="02000503020000020003" pitchFamily="2" charset="0"/>
              </a:rPr>
              <a:t>that</a:t>
            </a:r>
            <a:r>
              <a:rPr lang="de-DE" dirty="0">
                <a:solidFill>
                  <a:schemeClr val="accent5"/>
                </a:solidFill>
                <a:latin typeface="Avenir Book" panose="02000503020000020003" pitchFamily="2" charset="0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Avenir Book" panose="02000503020000020003" pitchFamily="2" charset="0"/>
              </a:rPr>
              <a:t>predicts</a:t>
            </a:r>
            <a:r>
              <a:rPr lang="de-DE" dirty="0">
                <a:solidFill>
                  <a:schemeClr val="accent5"/>
                </a:solidFill>
                <a:latin typeface="Avenir Book" panose="02000503020000020003" pitchFamily="2" charset="0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Avenir Book" panose="02000503020000020003" pitchFamily="2" charset="0"/>
              </a:rPr>
              <a:t>if</a:t>
            </a:r>
            <a:r>
              <a:rPr lang="de-DE" dirty="0">
                <a:solidFill>
                  <a:schemeClr val="accent5"/>
                </a:solidFill>
                <a:latin typeface="Avenir Book" panose="02000503020000020003" pitchFamily="2" charset="0"/>
              </a:rPr>
              <a:t> a </a:t>
            </a:r>
            <a:r>
              <a:rPr lang="de-DE" dirty="0" err="1">
                <a:solidFill>
                  <a:schemeClr val="accent5"/>
                </a:solidFill>
                <a:latin typeface="Avenir Book" panose="02000503020000020003" pitchFamily="2" charset="0"/>
              </a:rPr>
              <a:t>booking</a:t>
            </a:r>
            <a:r>
              <a:rPr lang="de-DE" dirty="0">
                <a:solidFill>
                  <a:schemeClr val="accent5"/>
                </a:solidFill>
                <a:latin typeface="Avenir Book" panose="02000503020000020003" pitchFamily="2" charset="0"/>
              </a:rPr>
              <a:t> will </a:t>
            </a:r>
            <a:r>
              <a:rPr lang="de-DE" dirty="0" err="1">
                <a:solidFill>
                  <a:schemeClr val="accent5"/>
                </a:solidFill>
                <a:latin typeface="Avenir Book" panose="02000503020000020003" pitchFamily="2" charset="0"/>
              </a:rPr>
              <a:t>be</a:t>
            </a:r>
            <a:r>
              <a:rPr lang="de-DE" dirty="0">
                <a:solidFill>
                  <a:schemeClr val="accent5"/>
                </a:solidFill>
                <a:latin typeface="Avenir Book" panose="02000503020000020003" pitchFamily="2" charset="0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Avenir Book" panose="02000503020000020003" pitchFamily="2" charset="0"/>
              </a:rPr>
              <a:t>canceled</a:t>
            </a:r>
            <a:r>
              <a:rPr lang="de-DE" dirty="0">
                <a:solidFill>
                  <a:schemeClr val="accent5"/>
                </a:solidFill>
                <a:latin typeface="Avenir Book" panose="02000503020000020003" pitchFamily="2" charset="0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Avenir Book" panose="02000503020000020003" pitchFamily="2" charset="0"/>
              </a:rPr>
              <a:t>or</a:t>
            </a:r>
            <a:r>
              <a:rPr lang="de-DE" dirty="0">
                <a:solidFill>
                  <a:schemeClr val="accent5"/>
                </a:solidFill>
                <a:latin typeface="Avenir Book" panose="02000503020000020003" pitchFamily="2" charset="0"/>
              </a:rPr>
              <a:t> not </a:t>
            </a:r>
            <a:r>
              <a:rPr lang="de-DE" dirty="0" err="1">
                <a:solidFill>
                  <a:schemeClr val="accent5"/>
                </a:solidFill>
                <a:latin typeface="Avenir Book" panose="02000503020000020003" pitchFamily="2" charset="0"/>
              </a:rPr>
              <a:t>and</a:t>
            </a:r>
            <a:r>
              <a:rPr lang="de-DE" dirty="0">
                <a:solidFill>
                  <a:schemeClr val="accent5"/>
                </a:solidFill>
                <a:latin typeface="Avenir Book" panose="02000503020000020003" pitchFamily="2" charset="0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Avenir Book" panose="02000503020000020003" pitchFamily="2" charset="0"/>
              </a:rPr>
              <a:t>predicts</a:t>
            </a:r>
            <a:r>
              <a:rPr lang="de-DE" dirty="0">
                <a:solidFill>
                  <a:schemeClr val="accent5"/>
                </a:solidFill>
                <a:latin typeface="Avenir Book" panose="02000503020000020003" pitchFamily="2" charset="0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Avenir Book" panose="02000503020000020003" pitchFamily="2" charset="0"/>
              </a:rPr>
              <a:t>the</a:t>
            </a:r>
            <a:r>
              <a:rPr lang="de-DE" dirty="0">
                <a:solidFill>
                  <a:schemeClr val="accent5"/>
                </a:solidFill>
                <a:latin typeface="Avenir Book" panose="02000503020000020003" pitchFamily="2" charset="0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Avenir Book" panose="02000503020000020003" pitchFamily="2" charset="0"/>
              </a:rPr>
              <a:t>probability</a:t>
            </a:r>
            <a:r>
              <a:rPr lang="de-DE" dirty="0">
                <a:solidFill>
                  <a:schemeClr val="accent5"/>
                </a:solidFill>
                <a:latin typeface="Avenir Book" panose="02000503020000020003" pitchFamily="2" charset="0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Avenir Book" panose="02000503020000020003" pitchFamily="2" charset="0"/>
              </a:rPr>
              <a:t>of</a:t>
            </a:r>
            <a:r>
              <a:rPr lang="de-DE" dirty="0">
                <a:solidFill>
                  <a:schemeClr val="accent5"/>
                </a:solidFill>
                <a:latin typeface="Avenir Book" panose="02000503020000020003" pitchFamily="2" charset="0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Avenir Book" panose="02000503020000020003" pitchFamily="2" charset="0"/>
              </a:rPr>
              <a:t>cancellation</a:t>
            </a:r>
            <a:endParaRPr lang="de-DE" dirty="0">
              <a:solidFill>
                <a:schemeClr val="accent5"/>
              </a:solidFill>
              <a:latin typeface="Avenir Book" panose="02000503020000020003" pitchFamily="2" charset="0"/>
            </a:endParaRPr>
          </a:p>
        </p:txBody>
      </p:sp>
      <p:pic>
        <p:nvPicPr>
          <p:cNvPr id="34" name="Grafik 33" descr="Wissenschaftlicher Gedanke Silhouette">
            <a:extLst>
              <a:ext uri="{FF2B5EF4-FFF2-40B4-BE49-F238E27FC236}">
                <a16:creationId xmlns:a16="http://schemas.microsoft.com/office/drawing/2014/main" id="{FCFDDC18-67F5-1145-A068-4E81393CB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8610" y="3080365"/>
            <a:ext cx="671441" cy="67144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61795047-2272-6A4A-8BA4-1B311CD2EB72}"/>
              </a:ext>
            </a:extLst>
          </p:cNvPr>
          <p:cNvSpPr/>
          <p:nvPr/>
        </p:nvSpPr>
        <p:spPr>
          <a:xfrm>
            <a:off x="638061" y="1910862"/>
            <a:ext cx="8050439" cy="2848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600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E1AE55B1-6759-9D49-B6FA-300642653F0E}"/>
              </a:ext>
            </a:extLst>
          </p:cNvPr>
          <p:cNvSpPr/>
          <p:nvPr/>
        </p:nvSpPr>
        <p:spPr>
          <a:xfrm>
            <a:off x="6691546" y="1907279"/>
            <a:ext cx="872284" cy="814039"/>
          </a:xfrm>
          <a:prstGeom prst="ellipse">
            <a:avLst/>
          </a:prstGeom>
          <a:solidFill>
            <a:srgbClr val="CDAB8B">
              <a:alpha val="6303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Google Shape;474;p27">
            <a:extLst>
              <a:ext uri="{FF2B5EF4-FFF2-40B4-BE49-F238E27FC236}">
                <a16:creationId xmlns:a16="http://schemas.microsoft.com/office/drawing/2014/main" id="{2ABB9A19-DE82-5C43-B875-DCB21C09620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0147" y="3282217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4"/>
                </a:solidFill>
                <a:latin typeface="DIN Condensed" pitchFamily="2" charset="0"/>
              </a:rPr>
              <a:t>BUSINESS </a:t>
            </a:r>
            <a:br>
              <a:rPr lang="en" sz="1600" dirty="0">
                <a:solidFill>
                  <a:schemeClr val="accent4"/>
                </a:solidFill>
                <a:latin typeface="DIN Condensed" pitchFamily="2" charset="0"/>
              </a:rPr>
            </a:br>
            <a:r>
              <a:rPr lang="en" sz="1600" dirty="0">
                <a:solidFill>
                  <a:schemeClr val="accent4"/>
                </a:solidFill>
                <a:latin typeface="DIN Condensed" pitchFamily="2" charset="0"/>
              </a:rPr>
              <a:t>UNDERSTANDING</a:t>
            </a:r>
            <a:endParaRPr sz="1600" dirty="0">
              <a:solidFill>
                <a:schemeClr val="accent4"/>
              </a:solidFill>
              <a:latin typeface="DIN Condensed" pitchFamily="2" charset="0"/>
            </a:endParaRPr>
          </a:p>
        </p:txBody>
      </p:sp>
      <p:sp>
        <p:nvSpPr>
          <p:cNvPr id="100" name="Google Shape;476;p27">
            <a:extLst>
              <a:ext uri="{FF2B5EF4-FFF2-40B4-BE49-F238E27FC236}">
                <a16:creationId xmlns:a16="http://schemas.microsoft.com/office/drawing/2014/main" id="{3DADF0F4-7E18-6C4E-842F-F7918E888417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1521184" y="280476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01</a:t>
            </a:r>
            <a:endParaRPr dirty="0">
              <a:solidFill>
                <a:schemeClr val="accent4"/>
              </a:solidFill>
              <a:latin typeface="DIN Condensed" pitchFamily="2" charset="0"/>
            </a:endParaRPr>
          </a:p>
        </p:txBody>
      </p:sp>
      <p:sp>
        <p:nvSpPr>
          <p:cNvPr id="101" name="Google Shape;473;p27">
            <a:extLst>
              <a:ext uri="{FF2B5EF4-FFF2-40B4-BE49-F238E27FC236}">
                <a16:creationId xmlns:a16="http://schemas.microsoft.com/office/drawing/2014/main" id="{94838B86-3939-1D44-8946-C219A0CE0002}"/>
              </a:ext>
            </a:extLst>
          </p:cNvPr>
          <p:cNvSpPr txBox="1">
            <a:spLocks noGrp="1"/>
          </p:cNvSpPr>
          <p:nvPr>
            <p:ph type="ctrTitle" idx="4"/>
          </p:nvPr>
        </p:nvSpPr>
        <p:spPr>
          <a:xfrm>
            <a:off x="2417599" y="3268817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1600" dirty="0">
                <a:solidFill>
                  <a:schemeClr val="accent4"/>
                </a:solidFill>
                <a:latin typeface="DIN Condensed" pitchFamily="2" charset="0"/>
              </a:rPr>
              <a:t>EXPLORATORY</a:t>
            </a:r>
            <a:br>
              <a:rPr lang="en" sz="1600" dirty="0">
                <a:solidFill>
                  <a:schemeClr val="accent4"/>
                </a:solidFill>
                <a:latin typeface="DIN Condensed" pitchFamily="2" charset="0"/>
              </a:rPr>
            </a:br>
            <a:r>
              <a:rPr lang="en" sz="1600" dirty="0">
                <a:solidFill>
                  <a:schemeClr val="accent4"/>
                </a:solidFill>
                <a:latin typeface="DIN Condensed" pitchFamily="2" charset="0"/>
              </a:rPr>
              <a:t>DATA ANALYSIS</a:t>
            </a:r>
            <a:endParaRPr sz="1600" dirty="0">
              <a:solidFill>
                <a:schemeClr val="accent4"/>
              </a:solidFill>
              <a:latin typeface="DIN Condensed" pitchFamily="2" charset="0"/>
            </a:endParaRPr>
          </a:p>
        </p:txBody>
      </p:sp>
      <p:sp>
        <p:nvSpPr>
          <p:cNvPr id="102" name="Google Shape;478;p27">
            <a:extLst>
              <a:ext uri="{FF2B5EF4-FFF2-40B4-BE49-F238E27FC236}">
                <a16:creationId xmlns:a16="http://schemas.microsoft.com/office/drawing/2014/main" id="{CE194278-C2C1-3349-9CC2-DEBC6B49357C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2798422" y="279188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02</a:t>
            </a:r>
            <a:endParaRPr dirty="0">
              <a:solidFill>
                <a:schemeClr val="accent4"/>
              </a:solidFill>
              <a:latin typeface="DIN Condensed" pitchFamily="2" charset="0"/>
            </a:endParaRPr>
          </a:p>
        </p:txBody>
      </p:sp>
      <p:sp>
        <p:nvSpPr>
          <p:cNvPr id="104" name="Google Shape;480;p27">
            <a:extLst>
              <a:ext uri="{FF2B5EF4-FFF2-40B4-BE49-F238E27FC236}">
                <a16:creationId xmlns:a16="http://schemas.microsoft.com/office/drawing/2014/main" id="{7B4650D8-BE5B-8C45-99DF-001820DABAA5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4101755" y="282452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03</a:t>
            </a:r>
            <a:endParaRPr dirty="0">
              <a:solidFill>
                <a:schemeClr val="accent4"/>
              </a:solidFill>
              <a:latin typeface="DIN Condensed" pitchFamily="2" charset="0"/>
            </a:endParaRPr>
          </a:p>
        </p:txBody>
      </p:sp>
      <p:sp>
        <p:nvSpPr>
          <p:cNvPr id="105" name="Google Shape;471;p27">
            <a:extLst>
              <a:ext uri="{FF2B5EF4-FFF2-40B4-BE49-F238E27FC236}">
                <a16:creationId xmlns:a16="http://schemas.microsoft.com/office/drawing/2014/main" id="{DBB518F6-6F3E-7E42-A8E5-B1E75851B253}"/>
              </a:ext>
            </a:extLst>
          </p:cNvPr>
          <p:cNvSpPr txBox="1">
            <a:spLocks/>
          </p:cNvSpPr>
          <p:nvPr/>
        </p:nvSpPr>
        <p:spPr>
          <a:xfrm>
            <a:off x="5259836" y="3314517"/>
            <a:ext cx="1161782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kern="1200" baseline="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algn="ctr"/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MODELING</a:t>
            </a:r>
          </a:p>
          <a:p>
            <a:pPr algn="ctr"/>
            <a:endParaRPr lang="de-DE" sz="1600" dirty="0">
              <a:solidFill>
                <a:schemeClr val="accent4"/>
              </a:solidFill>
              <a:latin typeface="DIN Condensed" pitchFamily="2" charset="0"/>
            </a:endParaRPr>
          </a:p>
        </p:txBody>
      </p:sp>
      <p:sp>
        <p:nvSpPr>
          <p:cNvPr id="106" name="Google Shape;480;p27">
            <a:extLst>
              <a:ext uri="{FF2B5EF4-FFF2-40B4-BE49-F238E27FC236}">
                <a16:creationId xmlns:a16="http://schemas.microsoft.com/office/drawing/2014/main" id="{D1C8E968-1488-A941-8B4C-6D6E56D49478}"/>
              </a:ext>
            </a:extLst>
          </p:cNvPr>
          <p:cNvSpPr txBox="1">
            <a:spLocks/>
          </p:cNvSpPr>
          <p:nvPr/>
        </p:nvSpPr>
        <p:spPr>
          <a:xfrm>
            <a:off x="5523226" y="2816360"/>
            <a:ext cx="1036867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04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E2DCA19-9AE0-424C-A044-753D97FBAA7A}"/>
              </a:ext>
            </a:extLst>
          </p:cNvPr>
          <p:cNvSpPr/>
          <p:nvPr/>
        </p:nvSpPr>
        <p:spPr>
          <a:xfrm>
            <a:off x="2658287" y="1906766"/>
            <a:ext cx="872284" cy="814039"/>
          </a:xfrm>
          <a:prstGeom prst="ellipse">
            <a:avLst/>
          </a:prstGeom>
          <a:solidFill>
            <a:srgbClr val="CDAB8B">
              <a:alpha val="6303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E3AFCA0E-CBDB-B743-A370-D537C707C26B}"/>
              </a:ext>
            </a:extLst>
          </p:cNvPr>
          <p:cNvSpPr/>
          <p:nvPr/>
        </p:nvSpPr>
        <p:spPr>
          <a:xfrm>
            <a:off x="1403092" y="1902030"/>
            <a:ext cx="872284" cy="814039"/>
          </a:xfrm>
          <a:prstGeom prst="ellipse">
            <a:avLst/>
          </a:prstGeom>
          <a:solidFill>
            <a:srgbClr val="CDAB8B">
              <a:alpha val="6303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9C52AA2-186C-7D42-B0BA-4A41A6472C14}"/>
              </a:ext>
            </a:extLst>
          </p:cNvPr>
          <p:cNvSpPr/>
          <p:nvPr/>
        </p:nvSpPr>
        <p:spPr>
          <a:xfrm>
            <a:off x="5384822" y="1906766"/>
            <a:ext cx="872284" cy="814039"/>
          </a:xfrm>
          <a:prstGeom prst="ellipse">
            <a:avLst/>
          </a:prstGeom>
          <a:solidFill>
            <a:srgbClr val="CDAB8B">
              <a:alpha val="6303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065E7C8-1D5A-A14D-9DEC-8B642A280814}"/>
              </a:ext>
            </a:extLst>
          </p:cNvPr>
          <p:cNvSpPr/>
          <p:nvPr/>
        </p:nvSpPr>
        <p:spPr>
          <a:xfrm>
            <a:off x="3974618" y="1898408"/>
            <a:ext cx="872284" cy="814039"/>
          </a:xfrm>
          <a:prstGeom prst="ellipse">
            <a:avLst/>
          </a:prstGeom>
          <a:solidFill>
            <a:srgbClr val="CDAB8B">
              <a:alpha val="6303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Google Shape;489;p27">
            <a:extLst>
              <a:ext uri="{FF2B5EF4-FFF2-40B4-BE49-F238E27FC236}">
                <a16:creationId xmlns:a16="http://schemas.microsoft.com/office/drawing/2014/main" id="{529E7B35-F860-3A4A-B785-A5C188336D1E}"/>
              </a:ext>
            </a:extLst>
          </p:cNvPr>
          <p:cNvSpPr/>
          <p:nvPr/>
        </p:nvSpPr>
        <p:spPr>
          <a:xfrm>
            <a:off x="1529979" y="2020142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5" name="Grafik 114" descr="Lupe Silhouette">
            <a:extLst>
              <a:ext uri="{FF2B5EF4-FFF2-40B4-BE49-F238E27FC236}">
                <a16:creationId xmlns:a16="http://schemas.microsoft.com/office/drawing/2014/main" id="{C06EB375-AC24-DA48-A20C-7BCF32AFD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2614" y="2046493"/>
            <a:ext cx="535889" cy="535889"/>
          </a:xfrm>
          <a:prstGeom prst="rect">
            <a:avLst/>
          </a:prstGeom>
        </p:spPr>
      </p:pic>
      <p:pic>
        <p:nvPicPr>
          <p:cNvPr id="116" name="Grafik 115" descr="Balkendiagramm mit einfarbiger Füllung">
            <a:extLst>
              <a:ext uri="{FF2B5EF4-FFF2-40B4-BE49-F238E27FC236}">
                <a16:creationId xmlns:a16="http://schemas.microsoft.com/office/drawing/2014/main" id="{F91E963F-B883-B44F-BD5E-9B694D650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78706" y="2111193"/>
            <a:ext cx="298926" cy="298926"/>
          </a:xfrm>
          <a:prstGeom prst="rect">
            <a:avLst/>
          </a:prstGeom>
        </p:spPr>
      </p:pic>
      <p:grpSp>
        <p:nvGrpSpPr>
          <p:cNvPr id="124" name="Google Shape;11287;p60">
            <a:extLst>
              <a:ext uri="{FF2B5EF4-FFF2-40B4-BE49-F238E27FC236}">
                <a16:creationId xmlns:a16="http://schemas.microsoft.com/office/drawing/2014/main" id="{D4EA7B41-2995-EF45-9E54-E7FDB8299B42}"/>
              </a:ext>
            </a:extLst>
          </p:cNvPr>
          <p:cNvGrpSpPr/>
          <p:nvPr/>
        </p:nvGrpSpPr>
        <p:grpSpPr>
          <a:xfrm>
            <a:off x="6820778" y="2011076"/>
            <a:ext cx="613820" cy="577800"/>
            <a:chOff x="4890434" y="4287389"/>
            <a:chExt cx="345997" cy="346029"/>
          </a:xfrm>
          <a:solidFill>
            <a:schemeClr val="bg1"/>
          </a:solidFill>
        </p:grpSpPr>
        <p:sp>
          <p:nvSpPr>
            <p:cNvPr id="125" name="Google Shape;11288;p60">
              <a:extLst>
                <a:ext uri="{FF2B5EF4-FFF2-40B4-BE49-F238E27FC236}">
                  <a16:creationId xmlns:a16="http://schemas.microsoft.com/office/drawing/2014/main" id="{7BEC1FBC-0A85-5044-AB23-C53E0A59C67F}"/>
                </a:ext>
              </a:extLst>
            </p:cNvPr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1289;p60">
              <a:extLst>
                <a:ext uri="{FF2B5EF4-FFF2-40B4-BE49-F238E27FC236}">
                  <a16:creationId xmlns:a16="http://schemas.microsoft.com/office/drawing/2014/main" id="{02F1129F-A283-2941-A039-60259D0450EE}"/>
                </a:ext>
              </a:extLst>
            </p:cNvPr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1290;p60">
              <a:extLst>
                <a:ext uri="{FF2B5EF4-FFF2-40B4-BE49-F238E27FC236}">
                  <a16:creationId xmlns:a16="http://schemas.microsoft.com/office/drawing/2014/main" id="{40EC68B4-B1D3-8F4F-96D4-5F98CFF3FE2A}"/>
                </a:ext>
              </a:extLst>
            </p:cNvPr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1291;p60">
              <a:extLst>
                <a:ext uri="{FF2B5EF4-FFF2-40B4-BE49-F238E27FC236}">
                  <a16:creationId xmlns:a16="http://schemas.microsoft.com/office/drawing/2014/main" id="{37FCF1A7-DB13-2E4A-B93A-6515B6F98A89}"/>
                </a:ext>
              </a:extLst>
            </p:cNvPr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1292;p60">
              <a:extLst>
                <a:ext uri="{FF2B5EF4-FFF2-40B4-BE49-F238E27FC236}">
                  <a16:creationId xmlns:a16="http://schemas.microsoft.com/office/drawing/2014/main" id="{A44FB622-A98B-3845-89DE-EF755C97053C}"/>
                </a:ext>
              </a:extLst>
            </p:cNvPr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1293;p60">
              <a:extLst>
                <a:ext uri="{FF2B5EF4-FFF2-40B4-BE49-F238E27FC236}">
                  <a16:creationId xmlns:a16="http://schemas.microsoft.com/office/drawing/2014/main" id="{58BA2C7C-9C3C-CA4E-AD79-66F4B15C4326}"/>
                </a:ext>
              </a:extLst>
            </p:cNvPr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1294;p60">
              <a:extLst>
                <a:ext uri="{FF2B5EF4-FFF2-40B4-BE49-F238E27FC236}">
                  <a16:creationId xmlns:a16="http://schemas.microsoft.com/office/drawing/2014/main" id="{5C55201B-D8C6-BC40-8F54-22C3B06D67F7}"/>
                </a:ext>
              </a:extLst>
            </p:cNvPr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71;p27">
            <a:extLst>
              <a:ext uri="{FF2B5EF4-FFF2-40B4-BE49-F238E27FC236}">
                <a16:creationId xmlns:a16="http://schemas.microsoft.com/office/drawing/2014/main" id="{DBA5AF9D-A9BD-404D-89C0-593928EF99A1}"/>
              </a:ext>
            </a:extLst>
          </p:cNvPr>
          <p:cNvSpPr txBox="1">
            <a:spLocks/>
          </p:cNvSpPr>
          <p:nvPr/>
        </p:nvSpPr>
        <p:spPr>
          <a:xfrm>
            <a:off x="6672088" y="3487714"/>
            <a:ext cx="1024437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kern="1200" baseline="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algn="ctr"/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MODEL </a:t>
            </a:r>
          </a:p>
          <a:p>
            <a:pPr algn="ctr"/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DEPLOYMENT</a:t>
            </a:r>
          </a:p>
          <a:p>
            <a:endParaRPr lang="de-DE" sz="1600" dirty="0">
              <a:solidFill>
                <a:schemeClr val="accent4"/>
              </a:solidFill>
            </a:endParaRPr>
          </a:p>
        </p:txBody>
      </p:sp>
      <p:sp>
        <p:nvSpPr>
          <p:cNvPr id="45" name="Google Shape;480;p27">
            <a:extLst>
              <a:ext uri="{FF2B5EF4-FFF2-40B4-BE49-F238E27FC236}">
                <a16:creationId xmlns:a16="http://schemas.microsoft.com/office/drawing/2014/main" id="{8EE6D897-F0B8-6844-A854-C9ECC081755E}"/>
              </a:ext>
            </a:extLst>
          </p:cNvPr>
          <p:cNvSpPr txBox="1">
            <a:spLocks/>
          </p:cNvSpPr>
          <p:nvPr/>
        </p:nvSpPr>
        <p:spPr>
          <a:xfrm>
            <a:off x="6860907" y="2809154"/>
            <a:ext cx="997035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05</a:t>
            </a:r>
          </a:p>
        </p:txBody>
      </p:sp>
      <p:sp>
        <p:nvSpPr>
          <p:cNvPr id="46" name="Google Shape;473;p27">
            <a:extLst>
              <a:ext uri="{FF2B5EF4-FFF2-40B4-BE49-F238E27FC236}">
                <a16:creationId xmlns:a16="http://schemas.microsoft.com/office/drawing/2014/main" id="{4D840C9B-4BD6-C642-B21F-2C74E5EDF9C0}"/>
              </a:ext>
            </a:extLst>
          </p:cNvPr>
          <p:cNvSpPr txBox="1">
            <a:spLocks/>
          </p:cNvSpPr>
          <p:nvPr/>
        </p:nvSpPr>
        <p:spPr>
          <a:xfrm>
            <a:off x="3717460" y="3282217"/>
            <a:ext cx="1386600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kern="1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algn="ctr"/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DATA </a:t>
            </a:r>
          </a:p>
          <a:p>
            <a:pPr algn="ctr"/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PREPARATION</a:t>
            </a:r>
          </a:p>
        </p:txBody>
      </p:sp>
      <p:pic>
        <p:nvPicPr>
          <p:cNvPr id="54" name="Grafik 53" descr="Wissenschaftlicher Gedanke Silhouette">
            <a:extLst>
              <a:ext uri="{FF2B5EF4-FFF2-40B4-BE49-F238E27FC236}">
                <a16:creationId xmlns:a16="http://schemas.microsoft.com/office/drawing/2014/main" id="{3D1D98D0-AEA2-BE46-9DBE-6400818596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5243" y="1990642"/>
            <a:ext cx="671441" cy="671441"/>
          </a:xfrm>
          <a:prstGeom prst="rect">
            <a:avLst/>
          </a:prstGeom>
        </p:spPr>
      </p:pic>
      <p:pic>
        <p:nvPicPr>
          <p:cNvPr id="3" name="Grafik 2" descr="Filter Silhouette">
            <a:extLst>
              <a:ext uri="{FF2B5EF4-FFF2-40B4-BE49-F238E27FC236}">
                <a16:creationId xmlns:a16="http://schemas.microsoft.com/office/drawing/2014/main" id="{E7765B9D-7941-2E46-BF5B-A27E4E9AD2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19477" y="1973358"/>
            <a:ext cx="777688" cy="777688"/>
          </a:xfrm>
          <a:prstGeom prst="rect">
            <a:avLst/>
          </a:prstGeom>
        </p:spPr>
      </p:pic>
      <p:sp>
        <p:nvSpPr>
          <p:cNvPr id="31" name="Abgerundetes Rechteck 39">
            <a:extLst>
              <a:ext uri="{FF2B5EF4-FFF2-40B4-BE49-F238E27FC236}">
                <a16:creationId xmlns:a16="http://schemas.microsoft.com/office/drawing/2014/main" id="{18F15D5D-A87A-884E-A720-0FFE861DAEFF}"/>
              </a:ext>
            </a:extLst>
          </p:cNvPr>
          <p:cNvSpPr/>
          <p:nvPr/>
        </p:nvSpPr>
        <p:spPr>
          <a:xfrm>
            <a:off x="2376548" y="1568159"/>
            <a:ext cx="1421959" cy="2512721"/>
          </a:xfrm>
          <a:prstGeom prst="roundRect">
            <a:avLst/>
          </a:prstGeom>
          <a:solidFill>
            <a:srgbClr val="CDAB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05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490B895-CECC-AC40-8001-1262FF0ECD3A}"/>
              </a:ext>
            </a:extLst>
          </p:cNvPr>
          <p:cNvGrpSpPr/>
          <p:nvPr/>
        </p:nvGrpSpPr>
        <p:grpSpPr>
          <a:xfrm>
            <a:off x="2603949" y="1202567"/>
            <a:ext cx="4290146" cy="3180642"/>
            <a:chOff x="2101850" y="425450"/>
            <a:chExt cx="6027695" cy="4292600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EF0073D1-EEAC-9341-B25F-DC98E72B9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1850" y="425450"/>
              <a:ext cx="4940300" cy="4292600"/>
            </a:xfrm>
            <a:prstGeom prst="rect">
              <a:avLst/>
            </a:prstGeom>
          </p:spPr>
        </p:pic>
        <p:cxnSp>
          <p:nvCxnSpPr>
            <p:cNvPr id="12" name="Google Shape;593;p29">
              <a:extLst>
                <a:ext uri="{FF2B5EF4-FFF2-40B4-BE49-F238E27FC236}">
                  <a16:creationId xmlns:a16="http://schemas.microsoft.com/office/drawing/2014/main" id="{8A5CDFD4-8F7B-B944-AF3A-2A2D769F68D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733231" y="1729947"/>
              <a:ext cx="1396314" cy="753764"/>
            </a:xfrm>
            <a:prstGeom prst="bentConnector3">
              <a:avLst>
                <a:gd name="adj1" fmla="val -442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EF68E636-0307-BA41-9BFE-7D35B672D4A6}"/>
              </a:ext>
            </a:extLst>
          </p:cNvPr>
          <p:cNvSpPr txBox="1"/>
          <p:nvPr/>
        </p:nvSpPr>
        <p:spPr>
          <a:xfrm>
            <a:off x="6578998" y="1799814"/>
            <a:ext cx="63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3"/>
                </a:solidFill>
                <a:latin typeface="DIN Condensed" pitchFamily="2" charset="0"/>
              </a:rPr>
              <a:t>41.7</a:t>
            </a:r>
            <a:r>
              <a:rPr lang="de-DE" dirty="0">
                <a:solidFill>
                  <a:schemeClr val="accent2"/>
                </a:solidFill>
                <a:latin typeface="DIN Condensed" pitchFamily="2" charset="0"/>
              </a:rPr>
              <a:t>%</a:t>
            </a:r>
          </a:p>
        </p:txBody>
      </p:sp>
      <p:sp>
        <p:nvSpPr>
          <p:cNvPr id="5" name="Google Shape;474;p27">
            <a:extLst>
              <a:ext uri="{FF2B5EF4-FFF2-40B4-BE49-F238E27FC236}">
                <a16:creationId xmlns:a16="http://schemas.microsoft.com/office/drawing/2014/main" id="{5C4C3D96-0FB0-654E-857F-EE3F5E3E920A}"/>
              </a:ext>
            </a:extLst>
          </p:cNvPr>
          <p:cNvSpPr txBox="1">
            <a:spLocks/>
          </p:cNvSpPr>
          <p:nvPr/>
        </p:nvSpPr>
        <p:spPr>
          <a:xfrm>
            <a:off x="761631" y="760291"/>
            <a:ext cx="2152500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EXPLORATORY</a:t>
            </a:r>
          </a:p>
          <a:p>
            <a:pPr>
              <a:spcBef>
                <a:spcPts val="0"/>
              </a:spcBef>
            </a:pPr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DATA ANALYSIS</a:t>
            </a:r>
          </a:p>
        </p:txBody>
      </p:sp>
      <p:sp>
        <p:nvSpPr>
          <p:cNvPr id="6" name="Google Shape;476;p27">
            <a:extLst>
              <a:ext uri="{FF2B5EF4-FFF2-40B4-BE49-F238E27FC236}">
                <a16:creationId xmlns:a16="http://schemas.microsoft.com/office/drawing/2014/main" id="{A01C61CB-C8D1-D940-B9AB-F80D226F76E3}"/>
              </a:ext>
            </a:extLst>
          </p:cNvPr>
          <p:cNvSpPr txBox="1">
            <a:spLocks/>
          </p:cNvSpPr>
          <p:nvPr/>
        </p:nvSpPr>
        <p:spPr>
          <a:xfrm>
            <a:off x="761631" y="32194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33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911342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715;p34">
            <a:extLst>
              <a:ext uri="{FF2B5EF4-FFF2-40B4-BE49-F238E27FC236}">
                <a16:creationId xmlns:a16="http://schemas.microsoft.com/office/drawing/2014/main" id="{5ADFE14E-9AFE-6347-8F7A-0295BCEFAFDF}"/>
              </a:ext>
            </a:extLst>
          </p:cNvPr>
          <p:cNvSpPr txBox="1"/>
          <p:nvPr/>
        </p:nvSpPr>
        <p:spPr>
          <a:xfrm>
            <a:off x="4897537" y="1193127"/>
            <a:ext cx="21801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4"/>
                </a:solidFill>
                <a:latin typeface="DIN Condensed" pitchFamily="2" charset="0"/>
                <a:ea typeface="Share Tech"/>
                <a:cs typeface="Share Tech"/>
                <a:sym typeface="Share Tech"/>
              </a:rPr>
              <a:t>TOP 3 COUNTRIES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4"/>
                </a:solidFill>
                <a:latin typeface="DIN Condensed" pitchFamily="2" charset="0"/>
                <a:ea typeface="Share Tech"/>
                <a:cs typeface="Share Tech"/>
                <a:sym typeface="Share Tech"/>
              </a:rPr>
              <a:t> </a:t>
            </a:r>
            <a:endParaRPr sz="1400" dirty="0">
              <a:solidFill>
                <a:schemeClr val="accent4"/>
              </a:solidFill>
              <a:latin typeface="DIN Condensed" pitchFamily="2" charset="0"/>
              <a:ea typeface="Share Tech"/>
              <a:cs typeface="Share Tech"/>
              <a:sym typeface="Share Tech"/>
            </a:endParaRPr>
          </a:p>
        </p:txBody>
      </p:sp>
      <p:sp>
        <p:nvSpPr>
          <p:cNvPr id="329" name="Textfeld 328">
            <a:extLst>
              <a:ext uri="{FF2B5EF4-FFF2-40B4-BE49-F238E27FC236}">
                <a16:creationId xmlns:a16="http://schemas.microsoft.com/office/drawing/2014/main" id="{3A594B91-0B90-EA4B-A40A-038042B3ED3D}"/>
              </a:ext>
            </a:extLst>
          </p:cNvPr>
          <p:cNvSpPr txBox="1"/>
          <p:nvPr/>
        </p:nvSpPr>
        <p:spPr>
          <a:xfrm>
            <a:off x="665905" y="1113574"/>
            <a:ext cx="4175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4"/>
                </a:solidFill>
                <a:latin typeface="DIN Condensed" pitchFamily="2" charset="0"/>
              </a:rPr>
              <a:t>WHERE ARE THE CUSTOMERS FROM?</a:t>
            </a:r>
          </a:p>
        </p:txBody>
      </p:sp>
      <p:sp>
        <p:nvSpPr>
          <p:cNvPr id="331" name="Google Shape;715;p34">
            <a:extLst>
              <a:ext uri="{FF2B5EF4-FFF2-40B4-BE49-F238E27FC236}">
                <a16:creationId xmlns:a16="http://schemas.microsoft.com/office/drawing/2014/main" id="{78E15B9F-BE3D-CF4C-A2F2-107FACD71609}"/>
              </a:ext>
            </a:extLst>
          </p:cNvPr>
          <p:cNvSpPr txBox="1"/>
          <p:nvPr/>
        </p:nvSpPr>
        <p:spPr>
          <a:xfrm>
            <a:off x="6425412" y="1193128"/>
            <a:ext cx="21801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4"/>
                </a:solidFill>
                <a:latin typeface="DIN Condensed" pitchFamily="2" charset="0"/>
                <a:ea typeface="Share Tech"/>
                <a:cs typeface="Share Tech"/>
                <a:sym typeface="Share Tech"/>
              </a:rPr>
              <a:t>CANCELATION RATES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4"/>
                </a:solidFill>
                <a:latin typeface="DIN Condensed" pitchFamily="2" charset="0"/>
                <a:ea typeface="Share Tech"/>
                <a:cs typeface="Share Tech"/>
                <a:sym typeface="Share Tech"/>
              </a:rPr>
              <a:t> </a:t>
            </a:r>
            <a:endParaRPr sz="1400" dirty="0">
              <a:solidFill>
                <a:schemeClr val="accent4"/>
              </a:solidFill>
              <a:latin typeface="DIN Condensed" pitchFamily="2" charset="0"/>
              <a:ea typeface="Share Tech"/>
              <a:cs typeface="Share Tech"/>
              <a:sym typeface="Share Tech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5FF29C6-304A-DB46-BD1F-3AEFA3EE3874}"/>
              </a:ext>
            </a:extLst>
          </p:cNvPr>
          <p:cNvGrpSpPr/>
          <p:nvPr/>
        </p:nvGrpSpPr>
        <p:grpSpPr>
          <a:xfrm>
            <a:off x="5553059" y="1450127"/>
            <a:ext cx="2609463" cy="2977093"/>
            <a:chOff x="6211825" y="1025245"/>
            <a:chExt cx="2609463" cy="2977093"/>
          </a:xfrm>
        </p:grpSpPr>
        <p:graphicFrame>
          <p:nvGraphicFramePr>
            <p:cNvPr id="12" name="Diagramm 11">
              <a:extLst>
                <a:ext uri="{FF2B5EF4-FFF2-40B4-BE49-F238E27FC236}">
                  <a16:creationId xmlns:a16="http://schemas.microsoft.com/office/drawing/2014/main" id="{04876AB0-7C06-A24D-BC0B-B1DF30F2A21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75381904"/>
                </p:ext>
              </p:extLst>
            </p:nvPr>
          </p:nvGraphicFramePr>
          <p:xfrm>
            <a:off x="7783116" y="1300077"/>
            <a:ext cx="818617" cy="8153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02248439-92E6-A94C-B9D7-C25C466E62EA}"/>
                </a:ext>
              </a:extLst>
            </p:cNvPr>
            <p:cNvSpPr txBox="1"/>
            <p:nvPr/>
          </p:nvSpPr>
          <p:spPr>
            <a:xfrm>
              <a:off x="7966593" y="1575239"/>
              <a:ext cx="7014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Avenir Book" panose="02000503020000020003" pitchFamily="2" charset="0"/>
                </a:rPr>
                <a:t>65 %</a:t>
              </a:r>
            </a:p>
          </p:txBody>
        </p:sp>
        <p:sp>
          <p:nvSpPr>
            <p:cNvPr id="319" name="Textfeld 318">
              <a:extLst>
                <a:ext uri="{FF2B5EF4-FFF2-40B4-BE49-F238E27FC236}">
                  <a16:creationId xmlns:a16="http://schemas.microsoft.com/office/drawing/2014/main" id="{EF1AC380-05E4-1F4B-8B5B-9EED0F7DCB1C}"/>
                </a:ext>
              </a:extLst>
            </p:cNvPr>
            <p:cNvSpPr txBox="1"/>
            <p:nvPr/>
          </p:nvSpPr>
          <p:spPr>
            <a:xfrm>
              <a:off x="6211825" y="1026237"/>
              <a:ext cx="99141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>
                  <a:latin typeface="Avenir Book" panose="02000503020000020003" pitchFamily="2" charset="0"/>
                </a:rPr>
                <a:t>BOOKINGS</a:t>
              </a:r>
            </a:p>
          </p:txBody>
        </p:sp>
        <p:graphicFrame>
          <p:nvGraphicFramePr>
            <p:cNvPr id="320" name="Diagramm 319">
              <a:extLst>
                <a:ext uri="{FF2B5EF4-FFF2-40B4-BE49-F238E27FC236}">
                  <a16:creationId xmlns:a16="http://schemas.microsoft.com/office/drawing/2014/main" id="{617508FB-DA77-E14F-BCB8-E7E857A680D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18778856"/>
                </p:ext>
              </p:extLst>
            </p:nvPr>
          </p:nvGraphicFramePr>
          <p:xfrm>
            <a:off x="7813792" y="3186986"/>
            <a:ext cx="818617" cy="8153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A751602-A297-9440-9191-1A26F41EA15F}"/>
                </a:ext>
              </a:extLst>
            </p:cNvPr>
            <p:cNvSpPr txBox="1"/>
            <p:nvPr/>
          </p:nvSpPr>
          <p:spPr>
            <a:xfrm>
              <a:off x="6489437" y="1482906"/>
              <a:ext cx="701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4"/>
                  </a:solidFill>
                  <a:latin typeface="DIN Condensed" pitchFamily="2" charset="0"/>
                </a:rPr>
                <a:t>31K</a:t>
              </a:r>
            </a:p>
          </p:txBody>
        </p:sp>
        <p:sp>
          <p:nvSpPr>
            <p:cNvPr id="324" name="Textfeld 323">
              <a:extLst>
                <a:ext uri="{FF2B5EF4-FFF2-40B4-BE49-F238E27FC236}">
                  <a16:creationId xmlns:a16="http://schemas.microsoft.com/office/drawing/2014/main" id="{4483CBFB-5564-114F-81D3-92C7014801F8}"/>
                </a:ext>
              </a:extLst>
            </p:cNvPr>
            <p:cNvSpPr txBox="1"/>
            <p:nvPr/>
          </p:nvSpPr>
          <p:spPr>
            <a:xfrm>
              <a:off x="6368615" y="1691010"/>
              <a:ext cx="943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PORTUGAL</a:t>
              </a:r>
            </a:p>
          </p:txBody>
        </p:sp>
        <p:sp>
          <p:nvSpPr>
            <p:cNvPr id="325" name="Textfeld 324">
              <a:extLst>
                <a:ext uri="{FF2B5EF4-FFF2-40B4-BE49-F238E27FC236}">
                  <a16:creationId xmlns:a16="http://schemas.microsoft.com/office/drawing/2014/main" id="{D5550692-CF5A-E84E-899A-05AA212AEB77}"/>
                </a:ext>
              </a:extLst>
            </p:cNvPr>
            <p:cNvSpPr txBox="1"/>
            <p:nvPr/>
          </p:nvSpPr>
          <p:spPr>
            <a:xfrm>
              <a:off x="6469982" y="2410677"/>
              <a:ext cx="701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4"/>
                  </a:solidFill>
                  <a:latin typeface="DIN Condensed" pitchFamily="2" charset="0"/>
                </a:rPr>
                <a:t>8.8K</a:t>
              </a:r>
            </a:p>
          </p:txBody>
        </p:sp>
        <p:sp>
          <p:nvSpPr>
            <p:cNvPr id="327" name="Textfeld 326">
              <a:extLst>
                <a:ext uri="{FF2B5EF4-FFF2-40B4-BE49-F238E27FC236}">
                  <a16:creationId xmlns:a16="http://schemas.microsoft.com/office/drawing/2014/main" id="{23DF94C1-CCD2-3C46-A34B-C43A252E077A}"/>
                </a:ext>
              </a:extLst>
            </p:cNvPr>
            <p:cNvSpPr txBox="1"/>
            <p:nvPr/>
          </p:nvSpPr>
          <p:spPr>
            <a:xfrm>
              <a:off x="6463589" y="3398615"/>
              <a:ext cx="701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4"/>
                  </a:solidFill>
                  <a:latin typeface="DIN Condensed" pitchFamily="2" charset="0"/>
                </a:rPr>
                <a:t>6.1K</a:t>
              </a:r>
            </a:p>
          </p:txBody>
        </p:sp>
        <p:sp>
          <p:nvSpPr>
            <p:cNvPr id="328" name="Textfeld 327">
              <a:extLst>
                <a:ext uri="{FF2B5EF4-FFF2-40B4-BE49-F238E27FC236}">
                  <a16:creationId xmlns:a16="http://schemas.microsoft.com/office/drawing/2014/main" id="{EE67CC8B-4822-6641-B047-2DB510FF9772}"/>
                </a:ext>
              </a:extLst>
            </p:cNvPr>
            <p:cNvSpPr txBox="1"/>
            <p:nvPr/>
          </p:nvSpPr>
          <p:spPr>
            <a:xfrm>
              <a:off x="6438305" y="2614005"/>
              <a:ext cx="943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FRANCE</a:t>
              </a:r>
            </a:p>
          </p:txBody>
        </p:sp>
        <p:sp>
          <p:nvSpPr>
            <p:cNvPr id="332" name="Textfeld 331">
              <a:extLst>
                <a:ext uri="{FF2B5EF4-FFF2-40B4-BE49-F238E27FC236}">
                  <a16:creationId xmlns:a16="http://schemas.microsoft.com/office/drawing/2014/main" id="{89506843-76F2-A74E-955D-24A6A355A299}"/>
                </a:ext>
              </a:extLst>
            </p:cNvPr>
            <p:cNvSpPr txBox="1"/>
            <p:nvPr/>
          </p:nvSpPr>
          <p:spPr>
            <a:xfrm>
              <a:off x="7738267" y="1025245"/>
              <a:ext cx="1083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>
                  <a:latin typeface="Avenir Book" panose="02000503020000020003" pitchFamily="2" charset="0"/>
                </a:rPr>
                <a:t>OF THE TOP 3</a:t>
              </a:r>
            </a:p>
          </p:txBody>
        </p:sp>
        <p:graphicFrame>
          <p:nvGraphicFramePr>
            <p:cNvPr id="333" name="Diagramm 332">
              <a:extLst>
                <a:ext uri="{FF2B5EF4-FFF2-40B4-BE49-F238E27FC236}">
                  <a16:creationId xmlns:a16="http://schemas.microsoft.com/office/drawing/2014/main" id="{3A132395-914C-DF46-8449-5E4E6F2F03E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46507831"/>
                </p:ext>
              </p:extLst>
            </p:nvPr>
          </p:nvGraphicFramePr>
          <p:xfrm>
            <a:off x="7783116" y="2223280"/>
            <a:ext cx="818617" cy="8153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334" name="Textfeld 333">
              <a:extLst>
                <a:ext uri="{FF2B5EF4-FFF2-40B4-BE49-F238E27FC236}">
                  <a16:creationId xmlns:a16="http://schemas.microsoft.com/office/drawing/2014/main" id="{80AB02BE-6B8A-CC43-8108-636285596A41}"/>
                </a:ext>
              </a:extLst>
            </p:cNvPr>
            <p:cNvSpPr txBox="1"/>
            <p:nvPr/>
          </p:nvSpPr>
          <p:spPr>
            <a:xfrm>
              <a:off x="7966593" y="2498442"/>
              <a:ext cx="7014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Avenir Book" panose="02000503020000020003" pitchFamily="2" charset="0"/>
                </a:rPr>
                <a:t>20 %</a:t>
              </a:r>
            </a:p>
          </p:txBody>
        </p:sp>
        <p:sp>
          <p:nvSpPr>
            <p:cNvPr id="335" name="Textfeld 334">
              <a:extLst>
                <a:ext uri="{FF2B5EF4-FFF2-40B4-BE49-F238E27FC236}">
                  <a16:creationId xmlns:a16="http://schemas.microsoft.com/office/drawing/2014/main" id="{6A44FC6D-3D19-8741-A76B-68F8E6257B71}"/>
                </a:ext>
              </a:extLst>
            </p:cNvPr>
            <p:cNvSpPr txBox="1"/>
            <p:nvPr/>
          </p:nvSpPr>
          <p:spPr>
            <a:xfrm>
              <a:off x="6372605" y="3600670"/>
              <a:ext cx="943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GERMANY</a:t>
              </a:r>
            </a:p>
          </p:txBody>
        </p:sp>
        <p:graphicFrame>
          <p:nvGraphicFramePr>
            <p:cNvPr id="336" name="Diagramm 335">
              <a:extLst>
                <a:ext uri="{FF2B5EF4-FFF2-40B4-BE49-F238E27FC236}">
                  <a16:creationId xmlns:a16="http://schemas.microsoft.com/office/drawing/2014/main" id="{53F1961D-70E0-744C-8864-0AD435FC2E0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10835408"/>
                </p:ext>
              </p:extLst>
            </p:nvPr>
          </p:nvGraphicFramePr>
          <p:xfrm>
            <a:off x="7784800" y="3181588"/>
            <a:ext cx="818617" cy="8153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337" name="Textfeld 336">
              <a:extLst>
                <a:ext uri="{FF2B5EF4-FFF2-40B4-BE49-F238E27FC236}">
                  <a16:creationId xmlns:a16="http://schemas.microsoft.com/office/drawing/2014/main" id="{06882EF9-3CC2-0E43-B248-8C35BD52CA30}"/>
                </a:ext>
              </a:extLst>
            </p:cNvPr>
            <p:cNvSpPr txBox="1"/>
            <p:nvPr/>
          </p:nvSpPr>
          <p:spPr>
            <a:xfrm>
              <a:off x="7968277" y="3456750"/>
              <a:ext cx="7014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Avenir Book" panose="02000503020000020003" pitchFamily="2" charset="0"/>
                </a:rPr>
                <a:t>18 %</a:t>
              </a:r>
            </a:p>
          </p:txBody>
        </p:sp>
      </p:grpSp>
      <p:pic>
        <p:nvPicPr>
          <p:cNvPr id="17" name="Grafik 1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AF554278-4EFF-5343-B866-04FB4C55BB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139" y="1893415"/>
            <a:ext cx="4609309" cy="2613815"/>
          </a:xfrm>
          <a:prstGeom prst="rect">
            <a:avLst/>
          </a:prstGeom>
        </p:spPr>
      </p:pic>
      <p:sp>
        <p:nvSpPr>
          <p:cNvPr id="21" name="Google Shape;474;p27">
            <a:extLst>
              <a:ext uri="{FF2B5EF4-FFF2-40B4-BE49-F238E27FC236}">
                <a16:creationId xmlns:a16="http://schemas.microsoft.com/office/drawing/2014/main" id="{4D3339A5-6842-814E-86F5-237CD6E5378A}"/>
              </a:ext>
            </a:extLst>
          </p:cNvPr>
          <p:cNvSpPr txBox="1">
            <a:spLocks/>
          </p:cNvSpPr>
          <p:nvPr/>
        </p:nvSpPr>
        <p:spPr>
          <a:xfrm>
            <a:off x="661272" y="615327"/>
            <a:ext cx="2152500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EXPLORATORY</a:t>
            </a:r>
          </a:p>
          <a:p>
            <a:pPr>
              <a:spcBef>
                <a:spcPts val="0"/>
              </a:spcBef>
            </a:pPr>
            <a:r>
              <a:rPr lang="de-DE" sz="1600" dirty="0">
                <a:solidFill>
                  <a:schemeClr val="accent4"/>
                </a:solidFill>
                <a:latin typeface="DIN Condensed" pitchFamily="2" charset="0"/>
              </a:rPr>
              <a:t>DATA ANALYSIS</a:t>
            </a:r>
          </a:p>
        </p:txBody>
      </p:sp>
      <p:sp>
        <p:nvSpPr>
          <p:cNvPr id="22" name="Google Shape;476;p27">
            <a:extLst>
              <a:ext uri="{FF2B5EF4-FFF2-40B4-BE49-F238E27FC236}">
                <a16:creationId xmlns:a16="http://schemas.microsoft.com/office/drawing/2014/main" id="{D960E424-B30D-024C-AF59-98D0371ECBE7}"/>
              </a:ext>
            </a:extLst>
          </p:cNvPr>
          <p:cNvSpPr txBox="1">
            <a:spLocks/>
          </p:cNvSpPr>
          <p:nvPr/>
        </p:nvSpPr>
        <p:spPr>
          <a:xfrm>
            <a:off x="661272" y="17698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33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>
                <a:solidFill>
                  <a:schemeClr val="accent4"/>
                </a:solidFill>
                <a:latin typeface="DIN Condensed" pitchFamily="2" charset="0"/>
              </a:rPr>
              <a:t>02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4984CDD083B34C8C12FE854014E956" ma:contentTypeVersion="8" ma:contentTypeDescription="Create a new document." ma:contentTypeScope="" ma:versionID="fd07f95fd99b56fbb17adf1c8335a7c4">
  <xsd:schema xmlns:xsd="http://www.w3.org/2001/XMLSchema" xmlns:xs="http://www.w3.org/2001/XMLSchema" xmlns:p="http://schemas.microsoft.com/office/2006/metadata/properties" xmlns:ns2="7ac106e6-679d-469c-afd5-1db72471242c" targetNamespace="http://schemas.microsoft.com/office/2006/metadata/properties" ma:root="true" ma:fieldsID="eb46885dcfc1a9984d9ab15d3a5c08a2" ns2:_="">
    <xsd:import namespace="7ac106e6-679d-469c-afd5-1db7247124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c106e6-679d-469c-afd5-1db7247124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8977CF-9B8B-4F96-B9DB-D4B95373AB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c106e6-679d-469c-afd5-1db7247124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44E592-4310-47C9-B7FF-2018ADFB04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DD6D51-3674-4FD8-85BC-FF6989D66E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410</Words>
  <Application>Microsoft Macintosh PowerPoint</Application>
  <PresentationFormat>On-screen Show (16:9)</PresentationFormat>
  <Paragraphs>202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Calibri Light</vt:lpstr>
      <vt:lpstr>Advent Pro SemiBold</vt:lpstr>
      <vt:lpstr>Calibri</vt:lpstr>
      <vt:lpstr>Fira Sans Extra Condensed Medium</vt:lpstr>
      <vt:lpstr>Avenir Book</vt:lpstr>
      <vt:lpstr>DIN Condensed</vt:lpstr>
      <vt:lpstr>Wingdings</vt:lpstr>
      <vt:lpstr>Arial</vt:lpstr>
      <vt:lpstr>Office</vt:lpstr>
      <vt:lpstr>PREDICT HOTEL BOOKING CANCELATIONS</vt:lpstr>
      <vt:lpstr>BUSINESS  UNDERSTANDING</vt:lpstr>
      <vt:lpstr>BUSINESS  UNDERSTANDING</vt:lpstr>
      <vt:lpstr>BUSINESS  UNDERSTANDING</vt:lpstr>
      <vt:lpstr>BUSINESS  UNDERSTANDING</vt:lpstr>
      <vt:lpstr>BUSINESS  UNDERSTANDING</vt:lpstr>
      <vt:lpstr>BUSINESS  UNDERSTANDING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BUSINESS  UNDERSTANDING</vt:lpstr>
      <vt:lpstr>DATA PREPARATION</vt:lpstr>
      <vt:lpstr>BUSINESS  UNDERSTANDING</vt:lpstr>
      <vt:lpstr>MODELING</vt:lpstr>
      <vt:lpstr>MODELING</vt:lpstr>
      <vt:lpstr>MODELING</vt:lpstr>
      <vt:lpstr>BUSINESS  UNDERSTANDING</vt:lpstr>
      <vt:lpstr>Random Forest Classifier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HOTEL BOOKING CANCELLATIONS</dc:title>
  <cp:lastModifiedBy>Nina Urbancic</cp:lastModifiedBy>
  <cp:revision>12</cp:revision>
  <dcterms:modified xsi:type="dcterms:W3CDTF">2022-03-22T00:02:43Z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0x010100514984CDD083B34C8C12FE854014E956</vt:lpwstr>
  </property>
</Properties>
</file>