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pieChart>
        <c:varyColors val="1"/>
        <c:ser>
          <c:idx val="0"/>
          <c:order val="0"/>
          <c:tx>
            <c:strRef>
              <c:f>'[EMPLOYEE-JANANI T(NM).xlsx]Sheet2'!$B$3:$B$4</c:f>
              <c:strCache>
                <c:ptCount val="2"/>
                <c:pt idx="0">
                  <c:v>PERFORMANCE LEVEL</c:v>
                </c:pt>
                <c:pt idx="1">
                  <c:v>HIGH</c:v>
                </c:pt>
              </c:strCache>
            </c:strRef>
          </c:tx>
          <c:cat>
            <c:strRef>
              <c:f>'[EMPLOYEE-JANANI T(NM).xlsx]Sheet2'!$A$5:$A$15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'[EMPLOYEE-JANANI T(NM).xlsx]Sheet2'!$B$5:$B$15</c:f>
              <c:numCache>
                <c:formatCode>General</c:formatCode>
                <c:ptCount val="11"/>
                <c:pt idx="0">
                  <c:v>37</c:v>
                </c:pt>
                <c:pt idx="1">
                  <c:v>45</c:v>
                </c:pt>
                <c:pt idx="2">
                  <c:v>41</c:v>
                </c:pt>
                <c:pt idx="3">
                  <c:v>34</c:v>
                </c:pt>
                <c:pt idx="4">
                  <c:v>50</c:v>
                </c:pt>
                <c:pt idx="5">
                  <c:v>50</c:v>
                </c:pt>
                <c:pt idx="6">
                  <c:v>44</c:v>
                </c:pt>
                <c:pt idx="7">
                  <c:v>40</c:v>
                </c:pt>
                <c:pt idx="8">
                  <c:v>38</c:v>
                </c:pt>
                <c:pt idx="9">
                  <c:v>40</c:v>
                </c:pt>
                <c:pt idx="10">
                  <c:v>419</c:v>
                </c:pt>
              </c:numCache>
            </c:numRef>
          </c:val>
          <c:extLst>
            <c:ext xmlns:c16="http://schemas.microsoft.com/office/drawing/2014/chart" uri="{C3380CC4-5D6E-409C-BE32-E72D297353CC}">
              <c16:uniqueId val="{00000000-84A3-8C4D-9E19-10A283225247}"/>
            </c:ext>
          </c:extLst>
        </c:ser>
        <c:ser>
          <c:idx val="1"/>
          <c:order val="1"/>
          <c:tx>
            <c:strRef>
              <c:f>'[EMPLOYEE-JANANI T(NM).xlsx]Sheet2'!$C$3:$C$4</c:f>
              <c:strCache>
                <c:ptCount val="2"/>
                <c:pt idx="0">
                  <c:v>PERFORMANCE LEVEL</c:v>
                </c:pt>
                <c:pt idx="1">
                  <c:v>LOW</c:v>
                </c:pt>
              </c:strCache>
            </c:strRef>
          </c:tx>
          <c:cat>
            <c:strRef>
              <c:f>'[EMPLOYEE-JANANI T(NM).xlsx]Sheet2'!$A$5:$A$15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'[EMPLOYEE-JANANI T(NM).xlsx]Sheet2'!$C$5:$C$15</c:f>
              <c:numCache>
                <c:formatCode>General</c:formatCode>
                <c:ptCount val="11"/>
                <c:pt idx="0">
                  <c:v>80</c:v>
                </c:pt>
                <c:pt idx="1">
                  <c:v>89</c:v>
                </c:pt>
                <c:pt idx="2">
                  <c:v>78</c:v>
                </c:pt>
                <c:pt idx="3">
                  <c:v>76</c:v>
                </c:pt>
                <c:pt idx="4">
                  <c:v>73</c:v>
                </c:pt>
                <c:pt idx="5">
                  <c:v>68</c:v>
                </c:pt>
                <c:pt idx="6">
                  <c:v>85</c:v>
                </c:pt>
                <c:pt idx="7">
                  <c:v>78</c:v>
                </c:pt>
                <c:pt idx="8">
                  <c:v>75</c:v>
                </c:pt>
                <c:pt idx="9">
                  <c:v>79</c:v>
                </c:pt>
                <c:pt idx="10">
                  <c:v>781</c:v>
                </c:pt>
              </c:numCache>
            </c:numRef>
          </c:val>
          <c:extLst>
            <c:ext xmlns:c16="http://schemas.microsoft.com/office/drawing/2014/chart" uri="{C3380CC4-5D6E-409C-BE32-E72D297353CC}">
              <c16:uniqueId val="{00000001-84A3-8C4D-9E19-10A283225247}"/>
            </c:ext>
          </c:extLst>
        </c:ser>
        <c:ser>
          <c:idx val="2"/>
          <c:order val="2"/>
          <c:tx>
            <c:strRef>
              <c:f>'[EMPLOYEE-JANANI T(NM).xlsx]Sheet2'!$D$3:$D$4</c:f>
              <c:strCache>
                <c:ptCount val="2"/>
                <c:pt idx="0">
                  <c:v>PERFORMANCE LEVEL</c:v>
                </c:pt>
                <c:pt idx="1">
                  <c:v>MEDIUM</c:v>
                </c:pt>
              </c:strCache>
            </c:strRef>
          </c:tx>
          <c:cat>
            <c:strRef>
              <c:f>'[EMPLOYEE-JANANI T(NM).xlsx]Sheet2'!$A$5:$A$15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'[EMPLOYEE-JANANI T(NM).xlsx]Sheet2'!$D$5:$D$15</c:f>
              <c:numCache>
                <c:formatCode>General</c:formatCode>
                <c:ptCount val="11"/>
                <c:pt idx="0">
                  <c:v>152</c:v>
                </c:pt>
                <c:pt idx="1">
                  <c:v>141</c:v>
                </c:pt>
                <c:pt idx="2">
                  <c:v>160</c:v>
                </c:pt>
                <c:pt idx="3">
                  <c:v>158</c:v>
                </c:pt>
                <c:pt idx="4">
                  <c:v>158</c:v>
                </c:pt>
                <c:pt idx="5">
                  <c:v>151</c:v>
                </c:pt>
                <c:pt idx="6">
                  <c:v>146</c:v>
                </c:pt>
                <c:pt idx="7">
                  <c:v>156</c:v>
                </c:pt>
                <c:pt idx="8">
                  <c:v>160</c:v>
                </c:pt>
                <c:pt idx="9">
                  <c:v>148</c:v>
                </c:pt>
                <c:pt idx="10">
                  <c:v>1530</c:v>
                </c:pt>
              </c:numCache>
            </c:numRef>
          </c:val>
          <c:extLst>
            <c:ext xmlns:c16="http://schemas.microsoft.com/office/drawing/2014/chart" uri="{C3380CC4-5D6E-409C-BE32-E72D297353CC}">
              <c16:uniqueId val="{00000002-84A3-8C4D-9E19-10A283225247}"/>
            </c:ext>
          </c:extLst>
        </c:ser>
        <c:ser>
          <c:idx val="3"/>
          <c:order val="3"/>
          <c:tx>
            <c:strRef>
              <c:f>'[EMPLOYEE-JANANI T(NM).xlsx]Sheet2'!$E$3:$E$4</c:f>
              <c:strCache>
                <c:ptCount val="2"/>
                <c:pt idx="0">
                  <c:v>PERFORMANCE LEVEL</c:v>
                </c:pt>
                <c:pt idx="1">
                  <c:v>VERY HIGH</c:v>
                </c:pt>
              </c:strCache>
            </c:strRef>
          </c:tx>
          <c:cat>
            <c:strRef>
              <c:f>'[EMPLOYEE-JANANI T(NM).xlsx]Sheet2'!$A$5:$A$15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'[EMPLOYEE-JANANI T(NM).xlsx]Sheet2'!$E$5:$E$15</c:f>
              <c:numCache>
                <c:formatCode>General</c:formatCode>
                <c:ptCount val="11"/>
                <c:pt idx="0">
                  <c:v>34</c:v>
                </c:pt>
                <c:pt idx="1">
                  <c:v>25</c:v>
                </c:pt>
                <c:pt idx="2">
                  <c:v>23</c:v>
                </c:pt>
                <c:pt idx="3">
                  <c:v>28</c:v>
                </c:pt>
                <c:pt idx="4">
                  <c:v>23</c:v>
                </c:pt>
                <c:pt idx="5">
                  <c:v>32</c:v>
                </c:pt>
                <c:pt idx="6">
                  <c:v>24</c:v>
                </c:pt>
                <c:pt idx="7">
                  <c:v>30</c:v>
                </c:pt>
                <c:pt idx="8">
                  <c:v>24</c:v>
                </c:pt>
                <c:pt idx="9">
                  <c:v>27</c:v>
                </c:pt>
                <c:pt idx="10">
                  <c:v>270</c:v>
                </c:pt>
              </c:numCache>
            </c:numRef>
          </c:val>
          <c:extLst>
            <c:ext xmlns:c16="http://schemas.microsoft.com/office/drawing/2014/chart" uri="{C3380CC4-5D6E-409C-BE32-E72D297353CC}">
              <c16:uniqueId val="{00000003-84A3-8C4D-9E19-10A283225247}"/>
            </c:ext>
          </c:extLst>
        </c:ser>
        <c:ser>
          <c:idx val="4"/>
          <c:order val="4"/>
          <c:tx>
            <c:strRef>
              <c:f>'[EMPLOYEE-JANANI T(NM).xlsx]Sheet2'!$F$3:$F$4</c:f>
              <c:strCache>
                <c:ptCount val="2"/>
                <c:pt idx="0">
                  <c:v>PERFORMANCE LEVEL</c:v>
                </c:pt>
                <c:pt idx="1">
                  <c:v>Grand Total</c:v>
                </c:pt>
              </c:strCache>
            </c:strRef>
          </c:tx>
          <c:cat>
            <c:strRef>
              <c:f>'[EMPLOYEE-JANANI T(NM).xlsx]Sheet2'!$A$5:$A$15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'[EMPLOYEE-JANANI T(NM).xlsx]Sheet2'!$F$5:$F$15</c:f>
              <c:numCache>
                <c:formatCode>General</c:formatCode>
                <c:ptCount val="11"/>
                <c:pt idx="0">
                  <c:v>303</c:v>
                </c:pt>
                <c:pt idx="1">
                  <c:v>300</c:v>
                </c:pt>
                <c:pt idx="2">
                  <c:v>302</c:v>
                </c:pt>
                <c:pt idx="3">
                  <c:v>296</c:v>
                </c:pt>
                <c:pt idx="4">
                  <c:v>304</c:v>
                </c:pt>
                <c:pt idx="5">
                  <c:v>301</c:v>
                </c:pt>
                <c:pt idx="6">
                  <c:v>299</c:v>
                </c:pt>
                <c:pt idx="7">
                  <c:v>304</c:v>
                </c:pt>
                <c:pt idx="8">
                  <c:v>297</c:v>
                </c:pt>
                <c:pt idx="9">
                  <c:v>294</c:v>
                </c:pt>
                <c:pt idx="10">
                  <c:v>3000</c:v>
                </c:pt>
              </c:numCache>
            </c:numRef>
          </c:val>
          <c:extLst>
            <c:ext xmlns:c16="http://schemas.microsoft.com/office/drawing/2014/chart" uri="{C3380CC4-5D6E-409C-BE32-E72D297353CC}">
              <c16:uniqueId val="{00000004-84A3-8C4D-9E19-10A283225247}"/>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JANANI T</a:t>
            </a:r>
            <a:endParaRPr lang="en-US" sz="2400" dirty="0"/>
          </a:p>
          <a:p>
            <a:r>
              <a:rPr lang="en-US" sz="2400" dirty="0"/>
              <a:t>REGISTER NO:</a:t>
            </a:r>
            <a:r>
              <a:rPr lang="en-IN" sz="2400" dirty="0"/>
              <a:t> 2213391036288</a:t>
            </a:r>
            <a:endParaRPr lang="en-US" sz="2400" dirty="0"/>
          </a:p>
          <a:p>
            <a:r>
              <a:rPr lang="en-US" sz="2400" dirty="0"/>
              <a:t>DEPARTMENT:</a:t>
            </a:r>
            <a:r>
              <a:rPr lang="en-IN" sz="2400" dirty="0"/>
              <a:t> COMMERCE </a:t>
            </a:r>
            <a:endParaRPr lang="en-US" sz="2400" dirty="0"/>
          </a:p>
          <a:p>
            <a:r>
              <a:rPr lang="en-US" sz="2400" dirty="0"/>
              <a:t>COLLEGE</a:t>
            </a:r>
            <a:r>
              <a:rPr lang="en-IN" sz="2400" dirty="0"/>
              <a:t>: QUEEN MARY’S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9AC57BB6-F43E-6084-54E2-40505002C3B4}"/>
              </a:ext>
            </a:extLst>
          </p:cNvPr>
          <p:cNvSpPr txBox="1"/>
          <p:nvPr/>
        </p:nvSpPr>
        <p:spPr>
          <a:xfrm>
            <a:off x="1166813" y="2136338"/>
            <a:ext cx="7298531" cy="2031325"/>
          </a:xfrm>
          <a:prstGeom prst="rect">
            <a:avLst/>
          </a:prstGeom>
          <a:noFill/>
        </p:spPr>
        <p:txBody>
          <a:bodyPr wrap="square">
            <a:spAutoFit/>
          </a:bodyPr>
          <a:lstStyle/>
          <a:p>
            <a:r>
              <a:rPr lang="en-US" dirty="0"/>
              <a:t>Predictive Performance Modeling: </a:t>
            </a:r>
            <a:r>
              <a:rPr lang="en-IN" dirty="0"/>
              <a:t> </a:t>
            </a:r>
            <a:r>
              <a:rPr lang="en-US" dirty="0"/>
              <a:t>Predicts employee </a:t>
            </a:r>
            <a:r>
              <a:rPr lang="en-IN" dirty="0"/>
              <a:t> </a:t>
            </a:r>
            <a:r>
              <a:rPr lang="en-US" dirty="0"/>
              <a:t>performance ratings</a:t>
            </a:r>
            <a:r>
              <a:rPr lang="en-IN" dirty="0"/>
              <a:t> . </a:t>
            </a:r>
          </a:p>
          <a:p>
            <a:r>
              <a:rPr lang="en-US" dirty="0"/>
              <a:t>Clustering Analysis: Identifies patterns and groups employees.</a:t>
            </a:r>
            <a:r>
              <a:rPr lang="en-IN" dirty="0"/>
              <a:t> </a:t>
            </a:r>
            <a:r>
              <a:rPr lang="en-US" dirty="0"/>
              <a:t>Regression Analysis: Quantifies key drivers of performance. Survival Analysis: Predicts </a:t>
            </a:r>
            <a:r>
              <a:rPr lang="en-IN" dirty="0"/>
              <a:t>      </a:t>
            </a:r>
            <a:r>
              <a:rPr lang="en-US" dirty="0"/>
              <a:t>employee turnover risk.</a:t>
            </a:r>
            <a:r>
              <a:rPr lang="en-IN" dirty="0"/>
              <a:t>   </a:t>
            </a:r>
          </a:p>
          <a:p>
            <a:r>
              <a:rPr lang="en-US" dirty="0"/>
              <a:t>Neural Networks: Identifies complex relationships between variables. Decision Trees: Classifies employees based on performance characteristics. Ensemble Methods: Combines models for improved accuracy and insights.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5268A8CF-5F9E-674A-EAC6-615CDA67D478}"/>
              </a:ext>
            </a:extLst>
          </p:cNvPr>
          <p:cNvGraphicFramePr>
            <a:graphicFrameLocks/>
          </p:cNvGraphicFramePr>
          <p:nvPr>
            <p:extLst>
              <p:ext uri="{D42A27DB-BD31-4B8C-83A1-F6EECF244321}">
                <p14:modId xmlns:p14="http://schemas.microsoft.com/office/powerpoint/2010/main" val="767763034"/>
              </p:ext>
            </p:extLst>
          </p:nvPr>
        </p:nvGraphicFramePr>
        <p:xfrm>
          <a:off x="2893219" y="1285874"/>
          <a:ext cx="5495448" cy="421481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E25DF19-D3B6-D75F-EAFD-70181B37CF57}"/>
              </a:ext>
            </a:extLst>
          </p:cNvPr>
          <p:cNvSpPr txBox="1"/>
          <p:nvPr/>
        </p:nvSpPr>
        <p:spPr>
          <a:xfrm>
            <a:off x="2786062" y="1500187"/>
            <a:ext cx="4518422" cy="2862322"/>
          </a:xfrm>
          <a:prstGeom prst="rect">
            <a:avLst/>
          </a:prstGeom>
          <a:noFill/>
        </p:spPr>
        <p:txBody>
          <a:bodyPr wrap="square">
            <a:spAutoFit/>
          </a:bodyPr>
          <a:lstStyle/>
          <a:p>
            <a:r>
              <a:rPr lang="en-US" dirty="0"/>
              <a:t>While comparing the performance of the employees the number of employee are higher in number comparing to the other department. The maximum number of employee are medium performance level. So the organization motive them to performance well and learn more skills based on department. According to the results the trend line is linear (Medium) and the trend line is exponential</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011D25B9-0A6F-2B0C-3A0D-2A0FF3EE8629}"/>
              </a:ext>
            </a:extLst>
          </p:cNvPr>
          <p:cNvSpPr txBox="1"/>
          <p:nvPr/>
        </p:nvSpPr>
        <p:spPr>
          <a:xfrm>
            <a:off x="834072" y="1695450"/>
            <a:ext cx="8315881" cy="369332"/>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endParaRPr lang="en-IN" dirty="0">
              <a:solidFill>
                <a:srgbClr val="000000"/>
              </a:solidFill>
              <a:highlight>
                <a:srgbClr val="FFFFFF"/>
              </a:highlight>
              <a:latin typeface="Sohne"/>
            </a:endParaRPr>
          </a:p>
        </p:txBody>
      </p:sp>
      <p:sp>
        <p:nvSpPr>
          <p:cNvPr id="13" name="TextBox 12">
            <a:extLst>
              <a:ext uri="{FF2B5EF4-FFF2-40B4-BE49-F238E27FC236}">
                <a16:creationId xmlns:a16="http://schemas.microsoft.com/office/drawing/2014/main" id="{014BBE94-88F2-C0D8-3C82-31DB1DE3F90A}"/>
              </a:ext>
            </a:extLst>
          </p:cNvPr>
          <p:cNvSpPr txBox="1"/>
          <p:nvPr/>
        </p:nvSpPr>
        <p:spPr>
          <a:xfrm>
            <a:off x="508397" y="2644170"/>
            <a:ext cx="7924800" cy="1569660"/>
          </a:xfrm>
          <a:prstGeom prst="rect">
            <a:avLst/>
          </a:prstGeom>
          <a:noFill/>
        </p:spPr>
        <p:txBody>
          <a:bodyPr wrap="square" rtlCol="0">
            <a:spAutoFit/>
          </a:bodyPr>
          <a:lstStyle/>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Inaccurate or incomplete employee performance evaluations can lead to poor decision-making, decreased productivity, and increased turnover. Curr-ent evaluation methods may not fully capture an employee's contributions or growth potential.</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76466DD6-7BEF-1A5C-A86B-73B3CC3E16B1}"/>
              </a:ext>
            </a:extLst>
          </p:cNvPr>
          <p:cNvSpPr txBox="1"/>
          <p:nvPr/>
        </p:nvSpPr>
        <p:spPr>
          <a:xfrm>
            <a:off x="1212057" y="2759749"/>
            <a:ext cx="6334125" cy="1754326"/>
          </a:xfrm>
          <a:prstGeom prst="rect">
            <a:avLst/>
          </a:prstGeom>
          <a:noFill/>
        </p:spPr>
        <p:txBody>
          <a:bodyPr wrap="square">
            <a:spAutoFit/>
          </a:bodyPr>
          <a:lstStyle/>
          <a:p>
            <a:r>
              <a:rPr lang="en-US" dirty="0"/>
              <a:t>This project aims to design and implement a robust employee performance analysis system, leveraging data analytics and machine learning to provide actionable insights on employee strengths, weaknesses, and development opportunities. The system will enable data-driven decision-making, fair evaluations, and targeted talent development initiatives.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5" name="TextBox 14">
            <a:extLst>
              <a:ext uri="{FF2B5EF4-FFF2-40B4-BE49-F238E27FC236}">
                <a16:creationId xmlns:a16="http://schemas.microsoft.com/office/drawing/2014/main" id="{529360C1-B6CE-0CC0-AF85-0ECEDCB80B53}"/>
              </a:ext>
            </a:extLst>
          </p:cNvPr>
          <p:cNvSpPr txBox="1"/>
          <p:nvPr/>
        </p:nvSpPr>
        <p:spPr>
          <a:xfrm>
            <a:off x="946547" y="3190911"/>
            <a:ext cx="7118357" cy="1200329"/>
          </a:xfrm>
          <a:prstGeom prst="rect">
            <a:avLst/>
          </a:prstGeom>
          <a:noFill/>
        </p:spPr>
        <p:txBody>
          <a:bodyPr wrap="square">
            <a:spAutoFit/>
          </a:bodyPr>
          <a:lstStyle/>
          <a:p>
            <a:r>
              <a:rPr lang="en-US" dirty="0"/>
              <a:t>The end users of the employee performance analysis  are HR professionals, managers, and team leaders who  utilize the insights and data to inform performance evaluations, talent development, and strategic workforce planning decisions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2E726ADA-B47B-1149-C6F7-55C5D3159309}"/>
              </a:ext>
            </a:extLst>
          </p:cNvPr>
          <p:cNvSpPr txBox="1"/>
          <p:nvPr/>
        </p:nvSpPr>
        <p:spPr>
          <a:xfrm>
            <a:off x="3053953" y="2699265"/>
            <a:ext cx="6107906" cy="1477328"/>
          </a:xfrm>
          <a:prstGeom prst="rect">
            <a:avLst/>
          </a:prstGeom>
          <a:noFill/>
        </p:spPr>
        <p:txBody>
          <a:bodyPr wrap="square">
            <a:spAutoFit/>
          </a:bodyPr>
          <a:lstStyle/>
          <a:p>
            <a:r>
              <a:rPr lang="en-US" dirty="0"/>
              <a:t>Conditional formatting - Highlighting        the missing value. Filter - Remove the blank value. Formula - To identify the performance level of an employee. Pivot Table - To consulate the summary of the performance of an employee. Graph - To show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8DD6F448-DECA-E4FC-82C4-B05B1E1D90E5}"/>
              </a:ext>
            </a:extLst>
          </p:cNvPr>
          <p:cNvSpPr txBox="1"/>
          <p:nvPr/>
        </p:nvSpPr>
        <p:spPr>
          <a:xfrm>
            <a:off x="1518046" y="2051238"/>
            <a:ext cx="6107906" cy="3416320"/>
          </a:xfrm>
          <a:prstGeom prst="rect">
            <a:avLst/>
          </a:prstGeom>
          <a:noFill/>
        </p:spPr>
        <p:txBody>
          <a:bodyPr wrap="square">
            <a:spAutoFit/>
          </a:bodyPr>
          <a:lstStyle/>
          <a:p>
            <a:r>
              <a:rPr lang="en-US" dirty="0"/>
              <a:t>Employee demographic data (employee ID, name, department, job title, tenure)</a:t>
            </a:r>
            <a:br>
              <a:rPr lang="en-US" dirty="0"/>
            </a:br>
            <a:r>
              <a:rPr lang="en-US" dirty="0"/>
              <a:t>Performance evaluation data (ratings, feedback, goals, and objectives)</a:t>
            </a:r>
            <a:br>
              <a:rPr lang="en-US" dirty="0"/>
            </a:br>
            <a:r>
              <a:rPr lang="en-US" dirty="0"/>
              <a:t>Attendance and leave data (absenteeism, tardiness, vacation time)</a:t>
            </a:r>
            <a:br>
              <a:rPr lang="en-US" dirty="0"/>
            </a:br>
            <a:r>
              <a:rPr lang="en-US" dirty="0"/>
              <a:t>Training and development data (courses completed, certifications earned)</a:t>
            </a:r>
            <a:br>
              <a:rPr lang="en-US" dirty="0"/>
            </a:br>
            <a:r>
              <a:rPr lang="en-US" dirty="0"/>
              <a:t>Job performance metrics (sales numbers, project completion rates, quality scores)</a:t>
            </a:r>
            <a:br>
              <a:rPr lang="en-US" dirty="0"/>
            </a:br>
            <a:r>
              <a:rPr lang="en-US" dirty="0"/>
              <a:t>360-degree feedback data (peer, manager, and self-assessment ratings)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B334357-85C1-20C1-F7DD-73FA24DDFBC0}"/>
              </a:ext>
            </a:extLst>
          </p:cNvPr>
          <p:cNvSpPr txBox="1"/>
          <p:nvPr/>
        </p:nvSpPr>
        <p:spPr>
          <a:xfrm>
            <a:off x="3053953" y="3114764"/>
            <a:ext cx="6107906" cy="646331"/>
          </a:xfrm>
          <a:prstGeom prst="rect">
            <a:avLst/>
          </a:prstGeom>
          <a:noFill/>
        </p:spPr>
        <p:txBody>
          <a:bodyPr wrap="square">
            <a:spAutoFit/>
          </a:bodyPr>
          <a:lstStyle/>
          <a:p>
            <a:r>
              <a:rPr lang="en-US" dirty="0"/>
              <a:t>Performance level = IFS(Z8&gt;=5,”VERY HIGH”,Z8&gt;=4,”HIGH”,Z8&gt;=3,”MEDIUM”,TRUE&lt;“LOW”)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jananiamulu2@gmail.com</cp:lastModifiedBy>
  <cp:revision>16</cp:revision>
  <dcterms:created xsi:type="dcterms:W3CDTF">2024-03-29T15:07:22Z</dcterms:created>
  <dcterms:modified xsi:type="dcterms:W3CDTF">2024-09-09T10:02:01Z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