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7"/>
  </p:notesMasterIdLst>
  <p:handoutMasterIdLst>
    <p:handoutMasterId r:id="rId8"/>
  </p:handoutMasterIdLst>
  <p:sldIdLst>
    <p:sldId id="264" r:id="rId5"/>
    <p:sldId id="265" r:id="rId6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DE4"/>
    <a:srgbClr val="D1F3FF"/>
    <a:srgbClr val="F04B25"/>
    <a:srgbClr val="00A481"/>
    <a:srgbClr val="FBB700"/>
    <a:srgbClr val="005954"/>
    <a:srgbClr val="15665F"/>
    <a:srgbClr val="F2F2F2"/>
    <a:srgbClr val="333233"/>
    <a:srgbClr val="BA7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 autoAdjust="0"/>
  </p:normalViewPr>
  <p:slideViewPr>
    <p:cSldViewPr snapToGrid="0">
      <p:cViewPr varScale="1">
        <p:scale>
          <a:sx n="42" d="100"/>
          <a:sy n="42" d="100"/>
        </p:scale>
        <p:origin x="245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4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CE2ABB-3E4F-4D41-8568-7C902D8340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87AD07-52BA-4654-AB16-B5FB95B8BA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FE1BA-D506-40EE-B152-1FC809E35E5F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EFF96-CB5A-4136-B37B-371A897ECA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80E3A-98E2-4FFC-B81C-C354A7B3B9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F6829-522D-411D-99E3-19D7738EEB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9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22A5C-B1F3-4931-941D-123ADD0E9CE3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98550-2AA3-427C-8530-E6B958473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0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98550-2AA3-427C-8530-E6B9584732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63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98550-2AA3-427C-8530-E6B95847320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53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13C87C7-5821-BC93-D491-2D341E2ED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1350" y="760603"/>
            <a:ext cx="10992455" cy="45719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79281-D6A2-9113-842E-52BA21301B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97598" y="1134316"/>
            <a:ext cx="8196805" cy="2872535"/>
          </a:xfrm>
        </p:spPr>
        <p:txBody>
          <a:bodyPr bIns="0" anchor="b">
            <a:noAutofit/>
          </a:bodyPr>
          <a:lstStyle>
            <a:lvl1pPr algn="ctr">
              <a:lnSpc>
                <a:spcPct val="70000"/>
              </a:lnSpc>
              <a:defRPr sz="11500" b="1" spc="-5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E790539-5576-6E20-76CE-838FCBFA1B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5989" y="776614"/>
            <a:ext cx="2261384" cy="1304000"/>
          </a:xfrm>
          <a:solidFill>
            <a:schemeClr val="accent2"/>
          </a:solidFill>
        </p:spPr>
        <p:txBody>
          <a:bodyPr tIns="91440" bIns="0" anchor="ctr">
            <a:noAutofit/>
          </a:bodyPr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2800" b="1" cap="all" spc="-150" baseline="0">
                <a:solidFill>
                  <a:schemeClr val="bg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</a:t>
            </a:r>
          </a:p>
          <a:p>
            <a:pPr lvl="0"/>
            <a:r>
              <a:rPr lang="en-US" dirty="0"/>
              <a:t>text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F4D90386-5045-9142-B669-3A4F71F15C98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8898456" y="1853528"/>
            <a:ext cx="1628552" cy="122651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49C83E00-6F31-B188-424A-B276312C464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99773" y="4026530"/>
            <a:ext cx="10992455" cy="525074"/>
          </a:xfrm>
        </p:spPr>
        <p:txBody>
          <a:bodyPr tIns="0">
            <a:noAutofit/>
          </a:bodyPr>
          <a:lstStyle>
            <a:lvl1pPr marL="0" indent="0" algn="ctr">
              <a:buNone/>
              <a:defRPr sz="2800" b="1">
                <a:latin typeface="+mn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B43F97-7D48-F9EA-04C2-C3A1E40A4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1350" y="4911688"/>
            <a:ext cx="10992455" cy="45719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792914F-87A7-29B3-6934-DF2472809A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988" y="5399966"/>
            <a:ext cx="5408411" cy="1092614"/>
          </a:xfrm>
          <a:solidFill>
            <a:schemeClr val="accent2"/>
          </a:solidFill>
        </p:spPr>
        <p:txBody>
          <a:bodyPr lIns="548640" tIns="182880" bIns="0" anchor="ctr">
            <a:noAutofit/>
          </a:bodyPr>
          <a:lstStyle>
            <a:lvl1pPr marL="0" indent="0" algn="l">
              <a:lnSpc>
                <a:spcPct val="70000"/>
              </a:lnSpc>
              <a:spcBef>
                <a:spcPts val="0"/>
              </a:spcBef>
              <a:buNone/>
              <a:defRPr sz="5400" b="1" cap="all" baseline="0">
                <a:solidFill>
                  <a:schemeClr val="bg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5983B4-DA5B-E9B4-4C93-FE5A09C145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4813" y="5544090"/>
            <a:ext cx="2963043" cy="804367"/>
          </a:xfrm>
        </p:spPr>
        <p:txBody>
          <a:bodyPr t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A4F68B02-C05D-35BC-FE25-10CEEF045E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5988" y="6624556"/>
            <a:ext cx="5408411" cy="1092614"/>
          </a:xfrm>
          <a:solidFill>
            <a:schemeClr val="accent2"/>
          </a:solidFill>
        </p:spPr>
        <p:txBody>
          <a:bodyPr lIns="548640" tIns="182880" bIns="0" anchor="ctr">
            <a:noAutofit/>
          </a:bodyPr>
          <a:lstStyle>
            <a:lvl1pPr marL="0" indent="0" algn="l">
              <a:lnSpc>
                <a:spcPct val="70000"/>
              </a:lnSpc>
              <a:spcBef>
                <a:spcPts val="0"/>
              </a:spcBef>
              <a:buNone/>
              <a:defRPr sz="5400" b="1" cap="all" baseline="0">
                <a:solidFill>
                  <a:schemeClr val="bg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9A75573-770E-753A-3991-8AE8A568B2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84811" y="6838187"/>
            <a:ext cx="2963045" cy="665352"/>
          </a:xfrm>
        </p:spPr>
        <p:txBody>
          <a:bodyPr t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Chart Placeholder 23">
            <a:extLst>
              <a:ext uri="{FF2B5EF4-FFF2-40B4-BE49-F238E27FC236}">
                <a16:creationId xmlns:a16="http://schemas.microsoft.com/office/drawing/2014/main" id="{5B2C4F8B-2E88-17EB-119F-18F378A80161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6354604" y="5459653"/>
            <a:ext cx="1499616" cy="1353312"/>
          </a:xfrm>
        </p:spPr>
        <p:txBody>
          <a:bodyPr>
            <a:normAutofit/>
          </a:bodyPr>
          <a:lstStyle>
            <a:lvl1pPr marL="0" indent="0" algn="ctr">
              <a:buNone/>
              <a:defRPr sz="1400" b="1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92FD6443-DCCF-F177-9121-2D2A6BF7DFD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9200" y="6443508"/>
            <a:ext cx="1590104" cy="691168"/>
          </a:xfrm>
          <a:solidFill>
            <a:schemeClr val="accent1"/>
          </a:solidFill>
        </p:spPr>
        <p:txBody>
          <a:bodyPr lIns="0" tIns="137160" rIns="0" bIns="0" anchor="ctr">
            <a:noAutofit/>
          </a:bodyPr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5400" b="1" cap="all" spc="-300" baseline="0">
                <a:solidFill>
                  <a:schemeClr val="accent2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F5BE4317-7748-EC3E-FF19-D8E610B02F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99200" y="7214903"/>
            <a:ext cx="1590104" cy="483107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Chart Placeholder 23">
            <a:extLst>
              <a:ext uri="{FF2B5EF4-FFF2-40B4-BE49-F238E27FC236}">
                <a16:creationId xmlns:a16="http://schemas.microsoft.com/office/drawing/2014/main" id="{87CE804E-615D-0DBE-4ACD-9498FC05318E}"/>
              </a:ext>
            </a:extLst>
          </p:cNvPr>
          <p:cNvSpPr>
            <a:spLocks noGrp="1"/>
          </p:cNvSpPr>
          <p:nvPr>
            <p:ph type="chart" sz="quarter" idx="23"/>
          </p:nvPr>
        </p:nvSpPr>
        <p:spPr>
          <a:xfrm>
            <a:off x="8099552" y="5459653"/>
            <a:ext cx="1499616" cy="1353312"/>
          </a:xfrm>
        </p:spPr>
        <p:txBody>
          <a:bodyPr>
            <a:normAutofit/>
          </a:bodyPr>
          <a:lstStyle>
            <a:lvl1pPr marL="0" indent="0" algn="ctr">
              <a:buNone/>
              <a:defRPr sz="1400" b="1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FA086B15-B175-56ED-30CB-D95624588FD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54308" y="6443508"/>
            <a:ext cx="1590104" cy="691168"/>
          </a:xfrm>
          <a:solidFill>
            <a:schemeClr val="accent1"/>
          </a:solidFill>
        </p:spPr>
        <p:txBody>
          <a:bodyPr lIns="0" tIns="137160" rIns="0" bIns="0" anchor="ctr">
            <a:noAutofit/>
          </a:bodyPr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5400" b="1" cap="all" spc="-300" baseline="0">
                <a:solidFill>
                  <a:schemeClr val="accent2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6734814B-0FF0-B4C5-DAEA-C77A21404C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54308" y="7214903"/>
            <a:ext cx="1590104" cy="483107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Chart Placeholder 23">
            <a:extLst>
              <a:ext uri="{FF2B5EF4-FFF2-40B4-BE49-F238E27FC236}">
                <a16:creationId xmlns:a16="http://schemas.microsoft.com/office/drawing/2014/main" id="{39B6F419-7B3A-9DD3-BB41-E6E6678E9915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9855072" y="5459653"/>
            <a:ext cx="1499616" cy="1353312"/>
          </a:xfrm>
        </p:spPr>
        <p:txBody>
          <a:bodyPr>
            <a:normAutofit/>
          </a:bodyPr>
          <a:lstStyle>
            <a:lvl1pPr marL="0" indent="0" algn="ctr">
              <a:buNone/>
              <a:defRPr sz="1400" b="1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9EC7C4F7-737D-A661-5E51-8FD5400CA4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809416" y="6443508"/>
            <a:ext cx="1590104" cy="691168"/>
          </a:xfrm>
          <a:solidFill>
            <a:schemeClr val="accent1"/>
          </a:solidFill>
        </p:spPr>
        <p:txBody>
          <a:bodyPr lIns="0" tIns="137160" rIns="0" bIns="0" anchor="ctr">
            <a:noAutofit/>
          </a:bodyPr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5400" b="1" cap="all" spc="-300" baseline="0">
                <a:solidFill>
                  <a:schemeClr val="accent2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DC0C4BA-B3DD-1DFD-D9D2-F6DB9B13A4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09416" y="7214903"/>
            <a:ext cx="1590104" cy="483107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1BD219-2BD9-0F4F-568A-C7664FFBB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1350" y="8151401"/>
            <a:ext cx="10992455" cy="45719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46D33627-3104-42EA-0AEA-9467D7FCE36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4750" y="7991712"/>
            <a:ext cx="1024128" cy="170992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746F28-FE88-1802-2D62-907B8E6005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4176" y="8636202"/>
            <a:ext cx="9169789" cy="1062318"/>
          </a:xfrm>
        </p:spPr>
        <p:txBody>
          <a:bodyPr t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59A512EE-8D5C-545C-171A-C7F90A2ECE7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6630" y="9944953"/>
            <a:ext cx="5367770" cy="1323918"/>
          </a:xfrm>
          <a:solidFill>
            <a:schemeClr val="accent2"/>
          </a:solidFill>
        </p:spPr>
        <p:txBody>
          <a:bodyPr lIns="274320" tIns="182880" bIns="0" anchor="ctr">
            <a:noAutofit/>
          </a:bodyPr>
          <a:lstStyle>
            <a:lvl1pPr marL="0" indent="0" algn="l">
              <a:lnSpc>
                <a:spcPct val="70000"/>
              </a:lnSpc>
              <a:spcBef>
                <a:spcPts val="0"/>
              </a:spcBef>
              <a:buNone/>
              <a:defRPr sz="5400" b="1" cap="all" baseline="0">
                <a:solidFill>
                  <a:schemeClr val="bg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####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FFC253F-4143-752D-00C5-D953818EB65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25453" y="10165794"/>
            <a:ext cx="2922403" cy="882237"/>
          </a:xfrm>
        </p:spPr>
        <p:txBody>
          <a:bodyPr t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BD380C72-CFE3-7F44-2CC7-83AA63571D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97600" y="9944953"/>
            <a:ext cx="5367770" cy="1323918"/>
          </a:xfrm>
          <a:solidFill>
            <a:schemeClr val="accent2"/>
          </a:solidFill>
        </p:spPr>
        <p:txBody>
          <a:bodyPr lIns="274320" tIns="182880" bIns="0" anchor="ctr">
            <a:noAutofit/>
          </a:bodyPr>
          <a:lstStyle>
            <a:lvl1pPr marL="0" indent="0" algn="l">
              <a:lnSpc>
                <a:spcPct val="70000"/>
              </a:lnSpc>
              <a:spcBef>
                <a:spcPts val="0"/>
              </a:spcBef>
              <a:buNone/>
              <a:defRPr sz="5400" b="1" cap="all" baseline="0">
                <a:solidFill>
                  <a:schemeClr val="bg1"/>
                </a:solidFill>
                <a:latin typeface="+mj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####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2BF102BC-CB96-CB02-9139-32D88874450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65944" y="10165794"/>
            <a:ext cx="3172302" cy="882237"/>
          </a:xfrm>
        </p:spPr>
        <p:txBody>
          <a:bodyPr t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66E303-9FE7-7742-36AD-B1E42190D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1350" y="11729546"/>
            <a:ext cx="10992455" cy="45719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2894317-D082-D97C-EEA8-C49D84B0DEB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25028" y="12072863"/>
            <a:ext cx="8320681" cy="1304000"/>
          </a:xfrm>
        </p:spPr>
        <p:txBody>
          <a:bodyPr t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35EEEBE9-1F4E-588A-154D-7D585B3C8A1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072563" y="12072863"/>
            <a:ext cx="642937" cy="1295391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35">
            <a:extLst>
              <a:ext uri="{FF2B5EF4-FFF2-40B4-BE49-F238E27FC236}">
                <a16:creationId xmlns:a16="http://schemas.microsoft.com/office/drawing/2014/main" id="{D16FBB7D-2360-D0C1-86DB-4E674C90112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942353" y="12072863"/>
            <a:ext cx="642937" cy="1295391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0A8646B3-1B49-2AF8-B4E2-243676B685B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10812143" y="12072863"/>
            <a:ext cx="642937" cy="1295391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549375-BF59-BA30-6C10-55268D8E18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1350" y="13674461"/>
            <a:ext cx="10992455" cy="45719"/>
          </a:xfrm>
          <a:prstGeom prst="rect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65C132A3-0F95-1B1C-D57B-61D94C06D27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5029" y="14074380"/>
            <a:ext cx="2509116" cy="882237"/>
          </a:xfrm>
        </p:spPr>
        <p:txBody>
          <a:bodyPr t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4E6FCEF2-D466-C5F5-BD32-7C299301A01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90193" y="14074380"/>
            <a:ext cx="8303772" cy="1609958"/>
          </a:xfrm>
        </p:spPr>
        <p:txBody>
          <a:bodyPr tIns="0" numCol="3" spcCol="45720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5" indent="0" algn="ctr">
              <a:buNone/>
              <a:defRPr/>
            </a:lvl4pPr>
            <a:lvl5pPr marL="2438339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8932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AD45-1C7C-8078-78AF-DC38C96BAE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C36303-5204-D0B3-5BAD-0ED46B52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0A32-A5A0-4EC5-89D8-E1F3FD4B08CE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989AF-B0E3-7F09-86C8-88C53E6429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95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D9A9D089-225A-F19C-DDC9-A12CD8BEB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5188"/>
            <a:ext cx="10515600" cy="3141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D00A5-B99B-370A-2424-D34C55BF5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327525"/>
            <a:ext cx="10515600" cy="10313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6D4FE-1DF3-11B9-D2E2-18741FC47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5066963"/>
            <a:ext cx="2743200" cy="865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F0A32-A5A0-4EC5-89D8-E1F3FD4B08CE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CAB49-08A3-C09B-7541-34DFDC936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15066963"/>
            <a:ext cx="2743200" cy="865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D9766-D552-4D33-865B-173EBB38B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6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92">
            <a:extLst>
              <a:ext uri="{FF2B5EF4-FFF2-40B4-BE49-F238E27FC236}">
                <a16:creationId xmlns:a16="http://schemas.microsoft.com/office/drawing/2014/main" id="{F8AFC95F-4AEC-7125-002E-DF65C975E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598" y="1134316"/>
            <a:ext cx="8196805" cy="2872535"/>
          </a:xfrm>
        </p:spPr>
        <p:txBody>
          <a:bodyPr/>
          <a:lstStyle/>
          <a:p>
            <a:r>
              <a:rPr lang="en-US" sz="8000" dirty="0"/>
              <a:t>Image Processing using Rust with Parallel Computing</a:t>
            </a:r>
          </a:p>
        </p:txBody>
      </p:sp>
      <p:sp>
        <p:nvSpPr>
          <p:cNvPr id="301" name="Text Placeholder 300">
            <a:extLst>
              <a:ext uri="{FF2B5EF4-FFF2-40B4-BE49-F238E27FC236}">
                <a16:creationId xmlns:a16="http://schemas.microsoft.com/office/drawing/2014/main" id="{4DF64256-27BC-01AB-7DFF-86F5A69BD6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7775" y="8318730"/>
            <a:ext cx="8320681" cy="1304000"/>
          </a:xfrm>
        </p:spPr>
        <p:txBody>
          <a:bodyPr/>
          <a:lstStyle/>
          <a:p>
            <a:r>
              <a:rPr lang="en-US" dirty="0"/>
              <a:t>How it is accomplished:</a:t>
            </a:r>
          </a:p>
          <a:p>
            <a:endParaRPr lang="en-US" noProof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3AD41E-FA9C-40BC-8969-A598FA1D22B1}"/>
              </a:ext>
            </a:extLst>
          </p:cNvPr>
          <p:cNvSpPr txBox="1"/>
          <p:nvPr/>
        </p:nvSpPr>
        <p:spPr>
          <a:xfrm>
            <a:off x="1188720" y="5180933"/>
            <a:ext cx="102495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About the Work:</a:t>
            </a:r>
          </a:p>
          <a:p>
            <a:r>
              <a:rPr lang="en-US" sz="3600" dirty="0"/>
              <a:t>This project focuses on implementing fundamental image processing operations such as blur, sharpen, darken, and brighten in Rust with parallel computation.</a:t>
            </a:r>
            <a:endParaRPr lang="en-US" sz="36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FC6742-2801-49E1-BBF7-438A1F4B644B}"/>
              </a:ext>
            </a:extLst>
          </p:cNvPr>
          <p:cNvSpPr txBox="1"/>
          <p:nvPr/>
        </p:nvSpPr>
        <p:spPr>
          <a:xfrm>
            <a:off x="347472" y="8869680"/>
            <a:ext cx="57485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Blur-Image Function: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/>
              <a:t>	smooth the pixels in the image by average the 	colors around each pixels</a:t>
            </a:r>
          </a:p>
          <a:p>
            <a:r>
              <a:rPr lang="en-US" sz="2000" dirty="0"/>
              <a:t>	</a:t>
            </a:r>
            <a:r>
              <a:rPr lang="en-US" sz="2000" b="1" dirty="0"/>
              <a:t>Method: </a:t>
            </a:r>
            <a:r>
              <a:rPr lang="en-US" sz="2000" b="1" dirty="0" err="1"/>
              <a:t>blur_rad</a:t>
            </a:r>
            <a:r>
              <a:rPr lang="en-US" sz="2000" b="1" dirty="0"/>
              <a:t>-&gt;define neighbor pixel</a:t>
            </a:r>
          </a:p>
          <a:p>
            <a:r>
              <a:rPr lang="en-US" sz="2000" b="1" dirty="0"/>
              <a:t>	sums RGB (red, </a:t>
            </a:r>
            <a:r>
              <a:rPr lang="en-US" sz="2000" b="1" dirty="0" err="1"/>
              <a:t>green,blue</a:t>
            </a:r>
            <a:r>
              <a:rPr lang="en-US" sz="2000" b="1" dirty="0"/>
              <a:t>) of neighbor pixel 	within the radius, then average the sums and 	put them into the center pixel. In addition, using 	parallel for efficiency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815C35-FE78-4CEA-845C-2392CDFCE424}"/>
              </a:ext>
            </a:extLst>
          </p:cNvPr>
          <p:cNvSpPr txBox="1"/>
          <p:nvPr/>
        </p:nvSpPr>
        <p:spPr>
          <a:xfrm>
            <a:off x="6565392" y="8869680"/>
            <a:ext cx="48728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2. Sharpen Function</a:t>
            </a:r>
          </a:p>
          <a:p>
            <a:r>
              <a:rPr lang="en-US" sz="2000" b="1" dirty="0"/>
              <a:t>  </a:t>
            </a:r>
            <a:r>
              <a:rPr lang="en-US" sz="2000" dirty="0"/>
              <a:t> To enhance the edges and fine details in the image.</a:t>
            </a:r>
          </a:p>
          <a:p>
            <a:r>
              <a:rPr lang="en-US" sz="2000" b="1" dirty="0"/>
              <a:t>Method: </a:t>
            </a:r>
            <a:r>
              <a:rPr lang="en-US" sz="2000" dirty="0"/>
              <a:t>Uses a convolution kernel to emphasize changes in intensity. Multiplies the RGB values of each pixel's neighbors by the kernel values.</a:t>
            </a:r>
          </a:p>
          <a:p>
            <a:r>
              <a:rPr lang="en-US" sz="2000" dirty="0"/>
              <a:t>Sums and assigns these weighted values to the central pixel.</a:t>
            </a:r>
          </a:p>
          <a:p>
            <a:endParaRPr lang="en-US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BA45A4-CBAA-4EBE-881A-45F6621283B6}"/>
              </a:ext>
            </a:extLst>
          </p:cNvPr>
          <p:cNvSpPr txBox="1"/>
          <p:nvPr/>
        </p:nvSpPr>
        <p:spPr>
          <a:xfrm>
            <a:off x="347472" y="12039779"/>
            <a:ext cx="59801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3. Darken Function:</a:t>
            </a:r>
          </a:p>
          <a:p>
            <a:r>
              <a:rPr lang="en-US" sz="2800" b="1" dirty="0"/>
              <a:t>    </a:t>
            </a:r>
            <a:r>
              <a:rPr lang="en-US" sz="2800" dirty="0"/>
              <a:t>Reduces the brightness of the image.</a:t>
            </a:r>
          </a:p>
          <a:p>
            <a:r>
              <a:rPr lang="en-US" sz="2800" b="1" dirty="0"/>
              <a:t>Method: </a:t>
            </a:r>
            <a:r>
              <a:rPr lang="en-US" sz="2800" dirty="0"/>
              <a:t>Multiplies each pixel's RGB values by a darkening factor (e.g., 0.5). Clamps the resulting values to ensure they remain within the valid range [0, 255].</a:t>
            </a:r>
          </a:p>
          <a:p>
            <a:endParaRPr lang="en-US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D0B0D8-8035-4328-AAE4-C8F4D36786E7}"/>
              </a:ext>
            </a:extLst>
          </p:cNvPr>
          <p:cNvSpPr txBox="1"/>
          <p:nvPr/>
        </p:nvSpPr>
        <p:spPr>
          <a:xfrm>
            <a:off x="6327648" y="12149507"/>
            <a:ext cx="52486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4. Brighten Function</a:t>
            </a:r>
          </a:p>
          <a:p>
            <a:r>
              <a:rPr lang="en-US" sz="2400" b="1" dirty="0"/>
              <a:t>Objective:</a:t>
            </a:r>
            <a:r>
              <a:rPr lang="en-US" sz="2400" dirty="0"/>
              <a:t> Increases the brightness of the image.</a:t>
            </a:r>
          </a:p>
          <a:p>
            <a:r>
              <a:rPr lang="en-US" sz="2400" b="1" dirty="0"/>
              <a:t>Method: </a:t>
            </a:r>
            <a:r>
              <a:rPr lang="en-US" sz="2400" dirty="0"/>
              <a:t>Multiplies each pixel's RGB values by a brightening factor (e.g., 1.5). Clamps the resulting values to ensure they remain within the valid range [0, 255].</a:t>
            </a:r>
          </a:p>
          <a:p>
            <a:endParaRPr lang="en-US" sz="2400" dirty="0"/>
          </a:p>
        </p:txBody>
      </p:sp>
      <p:pic>
        <p:nvPicPr>
          <p:cNvPr id="1026" name="Picture 2" descr="Oppenheimer and the cult of the brainy blockbuster | The Independent">
            <a:extLst>
              <a:ext uri="{FF2B5EF4-FFF2-40B4-BE49-F238E27FC236}">
                <a16:creationId xmlns:a16="http://schemas.microsoft.com/office/drawing/2014/main" id="{A9558457-98AB-4E46-B5FD-D715A41A8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21" y="812279"/>
            <a:ext cx="2326450" cy="174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E41E9316-53F4-4CD2-8EA5-104E09952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72" y="3133782"/>
            <a:ext cx="2339799" cy="173937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9ADE6E7-0059-4A7D-A0DA-6BEECBF98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5341" y="897457"/>
            <a:ext cx="2102101" cy="1574482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117FC911-038F-43D9-9EF0-BB2C3E5AB6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8493" y="3453582"/>
            <a:ext cx="1882905" cy="140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0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92">
            <a:extLst>
              <a:ext uri="{FF2B5EF4-FFF2-40B4-BE49-F238E27FC236}">
                <a16:creationId xmlns:a16="http://schemas.microsoft.com/office/drawing/2014/main" id="{F8AFC95F-4AEC-7125-002E-DF65C975E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598" y="1134316"/>
            <a:ext cx="8196805" cy="2872535"/>
          </a:xfrm>
        </p:spPr>
        <p:txBody>
          <a:bodyPr/>
          <a:lstStyle/>
          <a:p>
            <a:r>
              <a:rPr lang="en-US" sz="8000" dirty="0"/>
              <a:t>Image Processing using Rust with Parallel Computing</a:t>
            </a:r>
          </a:p>
        </p:txBody>
      </p:sp>
      <p:pic>
        <p:nvPicPr>
          <p:cNvPr id="1046" name="Picture Placeholder 1045" descr="Graduation Cap">
            <a:extLst>
              <a:ext uri="{FF2B5EF4-FFF2-40B4-BE49-F238E27FC236}">
                <a16:creationId xmlns:a16="http://schemas.microsoft.com/office/drawing/2014/main" id="{2A74EE71-198D-F31A-01A8-2EB26AF3F224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901" b="2901"/>
          <a:stretch/>
        </p:blipFill>
        <p:spPr>
          <a:xfrm>
            <a:off x="8898456" y="1853528"/>
            <a:ext cx="1628552" cy="1226510"/>
          </a:xfrm>
        </p:spPr>
      </p:pic>
      <p:sp>
        <p:nvSpPr>
          <p:cNvPr id="301" name="Text Placeholder 300">
            <a:extLst>
              <a:ext uri="{FF2B5EF4-FFF2-40B4-BE49-F238E27FC236}">
                <a16:creationId xmlns:a16="http://schemas.microsoft.com/office/drawing/2014/main" id="{4DF64256-27BC-01AB-7DFF-86F5A69BD6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7775" y="8318730"/>
            <a:ext cx="8320681" cy="1304000"/>
          </a:xfrm>
        </p:spPr>
        <p:txBody>
          <a:bodyPr/>
          <a:lstStyle/>
          <a:p>
            <a:r>
              <a:rPr lang="en-US" dirty="0"/>
              <a:t>Quality</a:t>
            </a:r>
          </a:p>
          <a:p>
            <a:endParaRPr lang="en-US" dirty="0"/>
          </a:p>
          <a:p>
            <a:r>
              <a:rPr lang="en-US" dirty="0"/>
              <a:t>Blur and sharpen produced a fine result in which the blur function smooth the image and sharpen highlights the image</a:t>
            </a:r>
          </a:p>
          <a:p>
            <a:endParaRPr lang="en-US" dirty="0"/>
          </a:p>
          <a:p>
            <a:r>
              <a:rPr lang="en-US" dirty="0"/>
              <a:t>Brightness adjustment works fine for both Dark and Bright function for the image which change as expected</a:t>
            </a:r>
          </a:p>
          <a:p>
            <a:endParaRPr lang="en-US" noProof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3AD41E-FA9C-40BC-8969-A598FA1D22B1}"/>
              </a:ext>
            </a:extLst>
          </p:cNvPr>
          <p:cNvSpPr txBox="1"/>
          <p:nvPr/>
        </p:nvSpPr>
        <p:spPr>
          <a:xfrm>
            <a:off x="1188720" y="5180933"/>
            <a:ext cx="102495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About the Work:</a:t>
            </a:r>
          </a:p>
          <a:p>
            <a:r>
              <a:rPr lang="en-US" sz="3600" dirty="0"/>
              <a:t>This project focuses on implementing fundamental image processing operations such as blur, sharpen, darken, and brighten in Rust with parallel computation.</a:t>
            </a:r>
            <a:endParaRPr lang="en-US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44697D-14D3-468B-94F2-4E842DAA00C2}"/>
              </a:ext>
            </a:extLst>
          </p:cNvPr>
          <p:cNvSpPr txBox="1"/>
          <p:nvPr/>
        </p:nvSpPr>
        <p:spPr>
          <a:xfrm>
            <a:off x="577775" y="13203936"/>
            <a:ext cx="79187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Interesting Learning point:</a:t>
            </a:r>
          </a:p>
          <a:p>
            <a:endParaRPr lang="en-US" sz="2800" b="1" dirty="0"/>
          </a:p>
          <a:p>
            <a:r>
              <a:rPr lang="en-US" sz="2800" dirty="0"/>
              <a:t>Handling boundaries of the image-&gt; Making sure that the pixel is within the image and does not out of bound to create any errors and making it has accurate results.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895019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F7FC"/>
      </a:accent1>
      <a:accent2>
        <a:srgbClr val="2E7BC8"/>
      </a:accent2>
      <a:accent3>
        <a:srgbClr val="FFFEEB"/>
      </a:accent3>
      <a:accent4>
        <a:srgbClr val="C15764"/>
      </a:accent4>
      <a:accent5>
        <a:srgbClr val="F5A26F"/>
      </a:accent5>
      <a:accent6>
        <a:srgbClr val="C6FEDA"/>
      </a:accent6>
      <a:hlink>
        <a:srgbClr val="D2B356"/>
      </a:hlink>
      <a:folHlink>
        <a:srgbClr val="C59169"/>
      </a:folHlink>
    </a:clrScheme>
    <a:fontScheme name="Custom 7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781421_Win32_SL_v7" id="{A649645F-F342-4526-BE86-D127689B9390}" vid="{14D7D88E-1194-4E6F-854D-652748E514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90CAA0D-10EF-487D-A72C-8C0E95A5EB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ECF380-1EC8-4A61-B1EE-456E316336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540D845-83EA-4F2D-9F23-30FDD8B8310F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Education infographics poster</Template>
  <TotalTime>33</TotalTime>
  <Words>369</Words>
  <Application>Microsoft Office PowerPoint</Application>
  <PresentationFormat>Custom</PresentationFormat>
  <Paragraphs>32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Custom</vt:lpstr>
      <vt:lpstr>Image Processing using Rust with Parallel Computing</vt:lpstr>
      <vt:lpstr>Image Processing using Rust with Parallel Computing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using Rust with Parallel Computing</dc:title>
  <dc:creator>Teeratass Peyasantiwong</dc:creator>
  <cp:lastModifiedBy>Teeratass Peyasantiwong</cp:lastModifiedBy>
  <cp:revision>4</cp:revision>
  <dcterms:created xsi:type="dcterms:W3CDTF">2024-07-17T20:25:40Z</dcterms:created>
  <dcterms:modified xsi:type="dcterms:W3CDTF">2024-07-17T20:59:35Z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