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6"/>
  </p:notesMasterIdLst>
  <p:sldIdLst>
    <p:sldId id="256" r:id="rId3"/>
    <p:sldId id="257" r:id="rId4"/>
    <p:sldId id="258" r:id="rId5"/>
    <p:sldId id="321" r:id="rId6"/>
    <p:sldId id="269" r:id="rId7"/>
    <p:sldId id="270" r:id="rId8"/>
    <p:sldId id="274" r:id="rId9"/>
    <p:sldId id="275" r:id="rId10"/>
    <p:sldId id="323" r:id="rId11"/>
    <p:sldId id="324" r:id="rId12"/>
    <p:sldId id="298" r:id="rId13"/>
    <p:sldId id="285" r:id="rId14"/>
    <p:sldId id="322" r:id="rId15"/>
  </p:sldIdLst>
  <p:sldSz cx="9144000" cy="5143500" type="screen16x9"/>
  <p:notesSz cx="6858000" cy="9144000"/>
  <p:embeddedFontLst>
    <p:embeddedFont>
      <p:font typeface="Helvetica Neue" panose="02010600030101010101" charset="0"/>
      <p:regular r:id="rId17"/>
      <p:bold r:id="rId18"/>
      <p:italic r:id="rId19"/>
      <p:boldItalic r:id="rId20"/>
    </p:embeddedFont>
    <p:embeddedFont>
      <p:font typeface="Helvetica Neue Light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063FD-B104-4191-B672-D2C790E4F559}">
  <a:tblStyle styleId="{17E063FD-B104-4191-B672-D2C790E4F5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f28daab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7df28daab8_2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f28daab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说一下组合模式</a:t>
            </a:r>
            <a:endParaRPr/>
          </a:p>
        </p:txBody>
      </p:sp>
      <p:sp>
        <p:nvSpPr>
          <p:cNvPr id="214" name="Google Shape;214;g7df28daab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031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df28daab8_2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7df28daab8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df28daab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说一下组合模式</a:t>
            </a:r>
            <a:endParaRPr/>
          </a:p>
        </p:txBody>
      </p:sp>
      <p:sp>
        <p:nvSpPr>
          <p:cNvPr id="290" name="Google Shape;290;g7df28daab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df28daab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说一下组合模式</a:t>
            </a:r>
            <a:endParaRPr/>
          </a:p>
        </p:txBody>
      </p:sp>
      <p:sp>
        <p:nvSpPr>
          <p:cNvPr id="290" name="Google Shape;290;g7df28daab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089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f28daab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g7df28daab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f28daab8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g7df28daab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f28daab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2" name="Google Shape;132;g7df28daab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400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f28daab8_2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7df28daab8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f28daab8_2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7df28daab8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f28daab8_2_1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说一下组合模式</a:t>
            </a:r>
            <a:endParaRPr/>
          </a:p>
        </p:txBody>
      </p:sp>
      <p:sp>
        <p:nvSpPr>
          <p:cNvPr id="206" name="Google Shape;206;g7df28daab8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f28daab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说一下组合模式</a:t>
            </a:r>
            <a:endParaRPr/>
          </a:p>
        </p:txBody>
      </p:sp>
      <p:sp>
        <p:nvSpPr>
          <p:cNvPr id="214" name="Google Shape;214;g7df28daab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f28daab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说一下组合模式</a:t>
            </a:r>
            <a:endParaRPr/>
          </a:p>
        </p:txBody>
      </p:sp>
      <p:sp>
        <p:nvSpPr>
          <p:cNvPr id="214" name="Google Shape;214;g7df28daab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>
  <p:cSld name="标题与副标题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9231" y="2454846"/>
            <a:ext cx="4351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1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59C4D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800"/>
              <a:buFont typeface="Arial"/>
              <a:buNone/>
              <a:defRPr sz="1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Helvetica Neue Light"/>
              <a:buNone/>
              <a:defRPr sz="8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Helvetica Neue Light"/>
              <a:buNone/>
              <a:defRPr sz="8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Helvetica Neue Light"/>
              <a:buNone/>
              <a:defRPr sz="8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600"/>
              <a:buFont typeface="Helvetica Neue Light"/>
              <a:buNone/>
              <a:defRPr sz="8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89231" y="1657148"/>
            <a:ext cx="60762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800"/>
              <a:buFont typeface="Helvetica Neue Light"/>
              <a:buNone/>
              <a:defRPr sz="3800" b="0" i="0" u="none" strike="noStrike" cap="none">
                <a:solidFill>
                  <a:srgbClr val="3A5BA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21466" y="1152212"/>
            <a:ext cx="8514000" cy="3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L="457200" marR="0" lvl="0" indent="-33655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/>
              <a:buChar char="•"/>
              <a:defRPr sz="23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600"/>
              <a:buFont typeface="Noto Sans Symbols"/>
              <a:buChar char="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Noto Sans Symbols"/>
              <a:buChar char="✓"/>
              <a:defRPr sz="1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925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925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925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  <a:defRPr sz="2300" b="0" i="0" u="none" strike="noStrike" cap="none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592248" y="2125228"/>
            <a:ext cx="4657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  <a:defRPr sz="25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2">
  <p:cSld name="BLANK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78447" y="461288"/>
            <a:ext cx="85029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  <a:defRPr sz="2300" b="0" i="0" u="none" strike="noStrike" cap="none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78447" y="1130706"/>
            <a:ext cx="8502900" cy="3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lvl1pPr marL="457200" marR="0" lvl="0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Arial"/>
              <a:buChar char="•"/>
              <a:defRPr sz="25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Arial"/>
              <a:buChar char="•"/>
              <a:defRPr sz="25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Arial"/>
              <a:buChar char="•"/>
              <a:defRPr sz="25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Arial"/>
              <a:buChar char="•"/>
              <a:defRPr sz="25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Arial"/>
              <a:buChar char="•"/>
              <a:defRPr sz="25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53585F"/>
              </a:buClr>
              <a:buSzPts val="1900"/>
              <a:buFont typeface="Helvetica Neue Light"/>
              <a:buChar char="•"/>
              <a:defRPr sz="2500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53585F"/>
                </a:solidFill>
              </a:defRPr>
            </a:lvl1pPr>
            <a:lvl2pPr lvl="1" algn="r">
              <a:buNone/>
              <a:defRPr sz="1300">
                <a:solidFill>
                  <a:srgbClr val="53585F"/>
                </a:solidFill>
              </a:defRPr>
            </a:lvl2pPr>
            <a:lvl3pPr lvl="2" algn="r">
              <a:buNone/>
              <a:defRPr sz="1300">
                <a:solidFill>
                  <a:srgbClr val="53585F"/>
                </a:solidFill>
              </a:defRPr>
            </a:lvl3pPr>
            <a:lvl4pPr lvl="3" algn="r">
              <a:buNone/>
              <a:defRPr sz="1300">
                <a:solidFill>
                  <a:srgbClr val="53585F"/>
                </a:solidFill>
              </a:defRPr>
            </a:lvl4pPr>
            <a:lvl5pPr lvl="4" algn="r">
              <a:buNone/>
              <a:defRPr sz="1300">
                <a:solidFill>
                  <a:srgbClr val="53585F"/>
                </a:solidFill>
              </a:defRPr>
            </a:lvl5pPr>
            <a:lvl6pPr lvl="5" algn="r">
              <a:buNone/>
              <a:defRPr sz="1300">
                <a:solidFill>
                  <a:srgbClr val="53585F"/>
                </a:solidFill>
              </a:defRPr>
            </a:lvl6pPr>
            <a:lvl7pPr lvl="6" algn="r">
              <a:buNone/>
              <a:defRPr sz="1300">
                <a:solidFill>
                  <a:srgbClr val="53585F"/>
                </a:solidFill>
              </a:defRPr>
            </a:lvl7pPr>
            <a:lvl8pPr lvl="7" algn="r">
              <a:buNone/>
              <a:defRPr sz="1300">
                <a:solidFill>
                  <a:srgbClr val="53585F"/>
                </a:solidFill>
              </a:defRPr>
            </a:lvl8pPr>
            <a:lvl9pPr lvl="8" algn="r">
              <a:buNone/>
              <a:defRPr sz="1300">
                <a:solidFill>
                  <a:srgbClr val="53585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ctrTitle"/>
          </p:nvPr>
        </p:nvSpPr>
        <p:spPr>
          <a:xfrm>
            <a:off x="375824" y="1763901"/>
            <a:ext cx="6672641" cy="80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C"/>
              </a:buClr>
              <a:buSzPts val="3200"/>
              <a:buFont typeface="Helvetica Neue Light"/>
              <a:buNone/>
            </a:pPr>
            <a:r>
              <a:rPr lang="zh-CN" altLang="en-US" sz="3200" b="1" i="0" u="none" strike="noStrike" cap="none" dirty="0">
                <a:solidFill>
                  <a:srgbClr val="0065B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视频</a:t>
            </a:r>
            <a:r>
              <a:rPr lang="en-US" altLang="zh-CN" sz="3200" b="1" i="0" u="none" strike="noStrike" cap="none" dirty="0">
                <a:solidFill>
                  <a:srgbClr val="0065B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</a:t>
            </a:r>
            <a:r>
              <a:rPr lang="zh-CN" altLang="en-US" sz="3200" b="1" i="0" u="none" strike="noStrike" cap="none" dirty="0">
                <a:solidFill>
                  <a:srgbClr val="0065B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开发</a:t>
            </a:r>
            <a:endParaRPr sz="700" dirty="0"/>
          </a:p>
        </p:txBody>
      </p:sp>
      <p:sp>
        <p:nvSpPr>
          <p:cNvPr id="75" name="Google Shape;75;p19"/>
          <p:cNvSpPr/>
          <p:nvPr/>
        </p:nvSpPr>
        <p:spPr>
          <a:xfrm>
            <a:off x="375824" y="2562295"/>
            <a:ext cx="4254606" cy="46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1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59C4D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-136" y="474985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  <p:sp>
        <p:nvSpPr>
          <p:cNvPr id="5" name="Google Shape;74;p19">
            <a:extLst>
              <a:ext uri="{FF2B5EF4-FFF2-40B4-BE49-F238E27FC236}">
                <a16:creationId xmlns:a16="http://schemas.microsoft.com/office/drawing/2014/main" id="{38EF34F8-6B6D-431F-86DE-13378D306EDA}"/>
              </a:ext>
            </a:extLst>
          </p:cNvPr>
          <p:cNvSpPr txBox="1">
            <a:spLocks/>
          </p:cNvSpPr>
          <p:nvPr/>
        </p:nvSpPr>
        <p:spPr>
          <a:xfrm>
            <a:off x="375824" y="3428187"/>
            <a:ext cx="8087693" cy="66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800"/>
              <a:buFont typeface="Helvetica Neue Light"/>
              <a:buNone/>
              <a:defRPr sz="3800" b="0" i="0" u="none" strike="noStrike" cap="none">
                <a:solidFill>
                  <a:srgbClr val="3A5BA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2700" algn="l">
              <a:buClr>
                <a:srgbClr val="0065BC"/>
              </a:buClr>
              <a:buSzPts val="3200"/>
            </a:pPr>
            <a:r>
              <a:rPr lang="en-US" altLang="zh-CN" sz="2400" b="1" dirty="0">
                <a:solidFill>
                  <a:srgbClr val="0065BC"/>
                </a:solidFill>
              </a:rPr>
              <a:t>2017211195-</a:t>
            </a:r>
            <a:r>
              <a:rPr lang="zh-CN" altLang="en-US" sz="2400" b="1" dirty="0">
                <a:solidFill>
                  <a:srgbClr val="0065BC"/>
                </a:solidFill>
              </a:rPr>
              <a:t>杨华林   </a:t>
            </a:r>
            <a:r>
              <a:rPr lang="en-US" altLang="zh-CN" sz="2400" b="1" dirty="0">
                <a:solidFill>
                  <a:srgbClr val="0065BC"/>
                </a:solidFill>
              </a:rPr>
              <a:t>2017211259-</a:t>
            </a:r>
            <a:r>
              <a:rPr lang="zh-CN" altLang="en-US" sz="2400" b="1" dirty="0">
                <a:solidFill>
                  <a:srgbClr val="0065BC"/>
                </a:solidFill>
              </a:rPr>
              <a:t>田静悦</a:t>
            </a:r>
            <a:endParaRPr lang="zh-CN" altLang="en-US" sz="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点赞动画</a:t>
            </a:r>
            <a:endParaRPr sz="700" dirty="0"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89875" y="1102700"/>
            <a:ext cx="3950113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CN" altLang="en-US" sz="1800" dirty="0"/>
              <a:t>        在用户双击屏幕后，会在用户双击位置跳出一个小红心，同时慢慢变大消失，用了</a:t>
            </a:r>
            <a:r>
              <a:rPr lang="en-US" altLang="zh-CN" sz="1800" dirty="0"/>
              <a:t>Animation</a:t>
            </a:r>
            <a:r>
              <a:rPr lang="zh-CN" altLang="en-US" sz="1800" dirty="0"/>
              <a:t>动画实现这个效果。右图两个截图抓取了整个动画的两个时刻。</a:t>
            </a:r>
            <a:endParaRPr lang="en-US" altLang="zh-CN" sz="1800" dirty="0"/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704EC-557D-4769-8DBC-E6B9AD98F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1"/>
          <a:stretch/>
        </p:blipFill>
        <p:spPr>
          <a:xfrm>
            <a:off x="4609412" y="341759"/>
            <a:ext cx="1984998" cy="423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8A6F8D-8E88-4958-9ED9-157C155A1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1"/>
          <a:stretch/>
        </p:blipFill>
        <p:spPr>
          <a:xfrm>
            <a:off x="6642937" y="341759"/>
            <a:ext cx="1984998" cy="423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8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592248" y="2125228"/>
            <a:ext cx="4657497" cy="61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lang="zh-CN" altLang="en-US" dirty="0"/>
              <a:t>难点问题</a:t>
            </a:r>
            <a:endParaRPr sz="700" dirty="0"/>
          </a:p>
        </p:txBody>
      </p:sp>
      <p:sp>
        <p:nvSpPr>
          <p:cNvPr id="394" name="Google Shape;394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en-US" altLang="zh-CN" dirty="0"/>
              <a:t>JSON</a:t>
            </a:r>
            <a:r>
              <a:rPr lang="zh-CN" altLang="en-US" dirty="0"/>
              <a:t>请求</a:t>
            </a:r>
            <a:endParaRPr sz="700"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216793" y="1494241"/>
            <a:ext cx="8397300" cy="3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通过老师的讲解了解了基本的</a:t>
            </a:r>
            <a:r>
              <a:rPr lang="en-US" altLang="zh-CN" sz="1800" dirty="0"/>
              <a:t>JSON</a:t>
            </a:r>
            <a:r>
              <a:rPr lang="zh-CN" altLang="en-US" sz="1800" dirty="0"/>
              <a:t>数据请求方法。在注册过程中因为和老师讲解的类型类似，所以没有出现问题。但是在获取数据的过程中发现此次给出的是一个</a:t>
            </a:r>
            <a:r>
              <a:rPr lang="en-US" altLang="zh-CN" sz="1800" dirty="0"/>
              <a:t>JSON</a:t>
            </a:r>
            <a:r>
              <a:rPr lang="zh-CN" altLang="en-US" sz="1800" dirty="0"/>
              <a:t>对象数组，与以往不同。我尝试了多种类设计格式，但是总是会报错，因为和接收到的类型不符，一时不知道该如何下手，网上找到的资料与这次的情况匹配度也不高。在请教同学后了解到可以使用</a:t>
            </a:r>
            <a:r>
              <a:rPr lang="en-US" altLang="zh-CN" sz="1800" dirty="0"/>
              <a:t>Bean</a:t>
            </a:r>
            <a:r>
              <a:rPr lang="zh-CN" altLang="en-US" sz="1800" dirty="0"/>
              <a:t>存储单个数据，利用</a:t>
            </a:r>
            <a:r>
              <a:rPr lang="en-US" altLang="zh-CN" sz="1800" dirty="0"/>
              <a:t>List&lt;&gt;</a:t>
            </a:r>
            <a:r>
              <a:rPr lang="zh-CN" altLang="en-US" sz="1800" dirty="0"/>
              <a:t>作为返回值类型即可正确请求。通过实验果然成功得到了请求。</a:t>
            </a:r>
            <a:endParaRPr sz="1800" dirty="0"/>
          </a:p>
        </p:txBody>
      </p:sp>
      <p:sp>
        <p:nvSpPr>
          <p:cNvPr id="294" name="Google Shape;294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双击检测和动画效果实现</a:t>
            </a:r>
            <a:endParaRPr sz="700"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216793" y="1494240"/>
            <a:ext cx="8397300" cy="345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no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虽然双击检测，安卓提供了成熟的</a:t>
            </a:r>
            <a:r>
              <a:rPr lang="en-US" altLang="zh-CN" sz="1800" dirty="0" err="1"/>
              <a:t>GestureDetector</a:t>
            </a:r>
            <a:r>
              <a:rPr lang="zh-CN" altLang="en-US" sz="1800" dirty="0"/>
              <a:t>来实现，但是网上的</a:t>
            </a:r>
            <a:r>
              <a:rPr lang="en-US" altLang="zh-CN" sz="1800" dirty="0"/>
              <a:t>Demo</a:t>
            </a:r>
            <a:r>
              <a:rPr lang="zh-CN" altLang="en-US" sz="1800" dirty="0"/>
              <a:t>都存在问题，不知道是不是因为版本的问题，最终调试了好久才搞定。因为在实现相关接口的时候，在</a:t>
            </a:r>
            <a:r>
              <a:rPr lang="en-US" altLang="zh-CN" sz="1800" dirty="0"/>
              <a:t>`</a:t>
            </a:r>
            <a:r>
              <a:rPr lang="en-US" altLang="zh-CN" sz="1800" dirty="0" err="1"/>
              <a:t>ondown</a:t>
            </a:r>
            <a:r>
              <a:rPr lang="en-US" altLang="zh-CN" sz="1800" dirty="0"/>
              <a:t>`</a:t>
            </a:r>
            <a:r>
              <a:rPr lang="zh-CN" altLang="en-US" sz="1800" dirty="0"/>
              <a:t>事件需要返回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/>
              <a:t>因为参照的抖音实现点赞动画。抖音的点赞动画很漂亮，也很复杂，点赞动画还不唯一，一开始不知道怎么实现。后来经过仔细观察，模仿着弄了一个先快速变小又慢慢变大消失的动画。同时还出现了没有在</a:t>
            </a:r>
            <a:r>
              <a:rPr lang="en-US" altLang="zh-CN" sz="1800" dirty="0"/>
              <a:t>UI</a:t>
            </a:r>
            <a:r>
              <a:rPr lang="zh-CN" altLang="en-US" sz="1800" dirty="0"/>
              <a:t>线程对控件操作出现了一下问题，通过控件的</a:t>
            </a:r>
            <a:r>
              <a:rPr lang="en-US" altLang="zh-CN" sz="1800" dirty="0"/>
              <a:t>POST</a:t>
            </a:r>
            <a:r>
              <a:rPr lang="zh-CN" altLang="en-US" sz="1800" dirty="0"/>
              <a:t>方法解决了问题。</a:t>
            </a:r>
            <a:endParaRPr lang="en-US" altLang="zh-CN" sz="1800" dirty="0"/>
          </a:p>
          <a:p>
            <a:pPr lvl="0" indent="0">
              <a:lnSpc>
                <a:spcPct val="150000"/>
              </a:lnSpc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94" name="Google Shape;294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48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21466" y="1152212"/>
            <a:ext cx="8514091" cy="353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➢"/>
            </a:pPr>
            <a:r>
              <a:rPr lang="zh-CN" altLang="en-US" dirty="0"/>
              <a:t>分工情况</a:t>
            </a:r>
            <a:endParaRPr lang="en-US" altLang="zh-CN" dirty="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➢"/>
            </a:pPr>
            <a:r>
              <a:rPr lang="zh-CN" altLang="en-US" dirty="0"/>
              <a:t>亮点展示</a:t>
            </a:r>
            <a:endParaRPr lang="en-US" altLang="zh-CN" dirty="0"/>
          </a:p>
          <a:p>
            <a:pPr marL="457200" marR="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zh-CN" altLang="en-US" dirty="0"/>
              <a:t>最难问题</a:t>
            </a:r>
            <a:endParaRPr lang="en-US" altLang="zh-CN" dirty="0"/>
          </a:p>
          <a:p>
            <a:pPr marL="457200" marR="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700" dirty="0"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91" cy="45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sz="2300" b="0" i="0" u="none" strike="noStrike" cap="none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目录</a:t>
            </a:r>
            <a:endParaRPr sz="700"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592248" y="2125228"/>
            <a:ext cx="4657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zh-CN" altLang="en-US" dirty="0"/>
              <a:t>分工情况</a:t>
            </a:r>
            <a:endParaRPr sz="700" dirty="0"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分工情况</a:t>
            </a:r>
            <a:endParaRPr sz="700" dirty="0"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21466" y="1152212"/>
            <a:ext cx="8514000" cy="3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317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sz="1800" dirty="0"/>
              <a:t>田静悦负责注册页面和注册功能、</a:t>
            </a:r>
            <a:r>
              <a:rPr lang="en-US" altLang="zh-CN" sz="1800" dirty="0"/>
              <a:t>JSON</a:t>
            </a:r>
            <a:r>
              <a:rPr lang="zh-CN" altLang="en-US" sz="1800" dirty="0"/>
              <a:t>数据解析、等待页面设计以及</a:t>
            </a:r>
            <a:r>
              <a:rPr lang="en-US" altLang="zh-CN" sz="1800" dirty="0"/>
              <a:t>ppt</a:t>
            </a:r>
            <a:r>
              <a:rPr lang="zh-CN" altLang="en-US" sz="1800" dirty="0"/>
              <a:t>制作</a:t>
            </a:r>
            <a:endParaRPr sz="1800" dirty="0"/>
          </a:p>
          <a:p>
            <a:pPr marL="3175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sz="1800" dirty="0"/>
              <a:t>杨华林负责</a:t>
            </a:r>
            <a:r>
              <a:rPr lang="en-US" altLang="zh-CN" sz="1800" dirty="0"/>
              <a:t>viewPager2</a:t>
            </a:r>
            <a:r>
              <a:rPr lang="zh-CN" altLang="en-US" sz="1800" dirty="0"/>
              <a:t>界面实现，播放器功能实现，点赞动画，</a:t>
            </a:r>
            <a:r>
              <a:rPr lang="en-US" altLang="zh-CN" sz="1800" dirty="0"/>
              <a:t>ppt</a:t>
            </a:r>
            <a:r>
              <a:rPr lang="zh-CN" altLang="en-US" sz="1800" dirty="0"/>
              <a:t>制作。</a:t>
            </a:r>
            <a:endParaRPr sz="18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08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592248" y="2125228"/>
            <a:ext cx="46575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lang="zh-CN" altLang="en-US" dirty="0"/>
              <a:t>亮点展示</a:t>
            </a:r>
            <a:endParaRPr sz="700"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494425" y="1136450"/>
            <a:ext cx="7763528" cy="3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zh-CN" altLang="en-US" dirty="0"/>
              <a:t>注册功能</a:t>
            </a:r>
            <a:endParaRPr sz="2000" dirty="0"/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zh-CN" altLang="en-US" dirty="0"/>
              <a:t>等待界面</a:t>
            </a:r>
            <a:endParaRPr lang="en-US" altLang="zh-CN" dirty="0"/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zh-CN" altLang="en-US" dirty="0"/>
              <a:t>滑动切换视频</a:t>
            </a:r>
            <a:endParaRPr lang="en-US" altLang="zh-CN" dirty="0"/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zh-CN" altLang="en-US" dirty="0"/>
              <a:t>双击点赞</a:t>
            </a:r>
            <a:endParaRPr lang="en-US" altLang="zh-CN" dirty="0"/>
          </a:p>
        </p:txBody>
      </p:sp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亮点展示</a:t>
            </a:r>
            <a:endParaRPr sz="700" dirty="0"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注册功能</a:t>
            </a:r>
            <a:endParaRPr sz="700"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413654" y="1238021"/>
            <a:ext cx="4416041" cy="351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 用户打开</a:t>
            </a:r>
            <a:r>
              <a:rPr lang="en-US" altLang="zh-CN" sz="1600" dirty="0"/>
              <a:t>APP</a:t>
            </a:r>
            <a:r>
              <a:rPr lang="zh-CN" altLang="en-US" sz="1600" dirty="0"/>
              <a:t>首先进行注册。我们会对用户输入进行一定程度的正确性校验，如是否为空或者两次输入的密码是否满足一致性。然后向注册网址进行网络请求，用户名已存在则注册失败，用户名不存在则注册成功。注册成功则进入等待界面。注册失败则保持原界面。</a:t>
            </a:r>
            <a:endParaRPr lang="en-US" altLang="zh-CN" sz="16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用户也可直接选中“直接进入”，则会直接跳转等待界面。</a:t>
            </a:r>
            <a:endParaRPr lang="en-US" altLang="zh-CN" sz="1600"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2F3881-4B1F-4844-B79F-8808F8DB2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4"/>
          <a:stretch/>
        </p:blipFill>
        <p:spPr>
          <a:xfrm>
            <a:off x="5765880" y="181463"/>
            <a:ext cx="2133401" cy="4508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等待界面</a:t>
            </a:r>
            <a:endParaRPr sz="700" dirty="0"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89875" y="1102700"/>
            <a:ext cx="43044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CN" altLang="en-US" sz="1800" dirty="0"/>
              <a:t>        在完成注册之后，模拟当前市面</a:t>
            </a:r>
            <a:r>
              <a:rPr lang="en-US" altLang="zh-CN" sz="1800" dirty="0"/>
              <a:t>APP</a:t>
            </a:r>
            <a:r>
              <a:rPr lang="zh-CN" altLang="en-US" sz="1800" dirty="0"/>
              <a:t>在进入之前会有一段广告，所以使用</a:t>
            </a:r>
            <a:r>
              <a:rPr lang="en-US" altLang="zh-CN" sz="1800" dirty="0"/>
              <a:t>Handler</a:t>
            </a:r>
            <a:r>
              <a:rPr lang="zh-CN" altLang="en-US" sz="1800" dirty="0"/>
              <a:t>的延迟消息机制设置了</a:t>
            </a:r>
            <a:r>
              <a:rPr lang="en-US" altLang="zh-CN" sz="1800" dirty="0"/>
              <a:t>3s</a:t>
            </a:r>
            <a:r>
              <a:rPr lang="zh-CN" altLang="en-US" sz="1800" dirty="0"/>
              <a:t>的延迟，缓慢过渡到主页面。在等待页面中使用</a:t>
            </a:r>
            <a:r>
              <a:rPr lang="en-US" altLang="zh-CN" sz="1800" dirty="0">
                <a:solidFill>
                  <a:schemeClr val="accent3"/>
                </a:solidFill>
              </a:rPr>
              <a:t>Lottie</a:t>
            </a:r>
            <a:r>
              <a:rPr lang="zh-CN" altLang="en-US" sz="1800" dirty="0">
                <a:solidFill>
                  <a:schemeClr val="accent3"/>
                </a:solidFill>
              </a:rPr>
              <a:t>动画</a:t>
            </a:r>
            <a:r>
              <a:rPr lang="zh-CN" altLang="en-US" sz="1800" dirty="0"/>
              <a:t>增强了页面的生动性和趣味性。</a:t>
            </a:r>
            <a:endParaRPr lang="en-US" altLang="zh-CN" sz="1800" dirty="0"/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B39CEC-C170-4858-8D7A-34646189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6"/>
          <a:stretch/>
        </p:blipFill>
        <p:spPr>
          <a:xfrm>
            <a:off x="5636526" y="139961"/>
            <a:ext cx="2085334" cy="4437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21466" y="453159"/>
            <a:ext cx="8514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 Light"/>
              <a:buNone/>
            </a:pPr>
            <a:r>
              <a:rPr lang="zh-CN" altLang="en-US" dirty="0"/>
              <a:t>滑动切换视频</a:t>
            </a:r>
            <a:endParaRPr sz="700" dirty="0"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89875" y="1102700"/>
            <a:ext cx="4304400" cy="3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zh-CN" altLang="en-US" sz="1800" dirty="0"/>
              <a:t>        采用了</a:t>
            </a:r>
            <a:r>
              <a:rPr lang="en-US" altLang="zh-CN" sz="1800" dirty="0"/>
              <a:t>ViewPager2</a:t>
            </a:r>
            <a:r>
              <a:rPr lang="zh-CN" altLang="en-US" sz="1800" dirty="0"/>
              <a:t>组件，上下滑动可以切换视频。在一个</a:t>
            </a:r>
            <a:r>
              <a:rPr lang="en-US" altLang="zh-CN" sz="1800" dirty="0"/>
              <a:t>ViewPager2 </a:t>
            </a:r>
            <a:r>
              <a:rPr lang="zh-CN" altLang="en-US" sz="1800" dirty="0"/>
              <a:t>的布局，采用了</a:t>
            </a:r>
            <a:r>
              <a:rPr lang="en-US" altLang="zh-CN" sz="1800" dirty="0" err="1"/>
              <a:t>FrameLayout</a:t>
            </a:r>
            <a:r>
              <a:rPr lang="zh-CN" altLang="en-US" sz="1800" dirty="0"/>
              <a:t>，使得视频的相关信息可以显示在视频上部。右图为第一个视频划出，第二个视频划入时的截图。</a:t>
            </a:r>
            <a:endParaRPr lang="en-US" altLang="zh-CN" sz="1800" dirty="0"/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5A837-0D45-487A-B2AF-33E8441B9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5"/>
          <a:stretch/>
        </p:blipFill>
        <p:spPr>
          <a:xfrm>
            <a:off x="5875361" y="175268"/>
            <a:ext cx="2017095" cy="431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902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631</Words>
  <Application>Microsoft Office PowerPoint</Application>
  <PresentationFormat>全屏显示(16:9)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Helvetica Neue</vt:lpstr>
      <vt:lpstr>Noto Sans Symbols</vt:lpstr>
      <vt:lpstr>Helvetica Neue Light</vt:lpstr>
      <vt:lpstr>Simple Light</vt:lpstr>
      <vt:lpstr>White</vt:lpstr>
      <vt:lpstr>视频APP开发</vt:lpstr>
      <vt:lpstr>目录</vt:lpstr>
      <vt:lpstr>分工情况</vt:lpstr>
      <vt:lpstr>分工情况</vt:lpstr>
      <vt:lpstr>亮点展示</vt:lpstr>
      <vt:lpstr>亮点展示</vt:lpstr>
      <vt:lpstr>注册功能</vt:lpstr>
      <vt:lpstr>等待界面</vt:lpstr>
      <vt:lpstr>滑动切换视频</vt:lpstr>
      <vt:lpstr>点赞动画</vt:lpstr>
      <vt:lpstr>难点问题</vt:lpstr>
      <vt:lpstr>JSON请求</vt:lpstr>
      <vt:lpstr>双击检测和动画效果实现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视频APP开发</dc:title>
  <cp:lastModifiedBy>田 静悦</cp:lastModifiedBy>
  <cp:revision>19</cp:revision>
  <dcterms:modified xsi:type="dcterms:W3CDTF">2020-06-08T08:11:00Z</dcterms:modified>
</cp:coreProperties>
</file>