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1" r:id="rId14"/>
    <p:sldId id="270"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Page" id="{7D2F6C3F-F5FD-4B60-A598-375F243FCEF0}">
          <p14:sldIdLst>
            <p14:sldId id="256"/>
          </p14:sldIdLst>
        </p14:section>
        <p14:section name="Problem Statement" id="{B21C3614-6B95-48EC-98E2-3A8A9EC17C7F}">
          <p14:sldIdLst>
            <p14:sldId id="257"/>
          </p14:sldIdLst>
        </p14:section>
        <p14:section name="Ad-Hoc-Business-Requests" id="{63368D34-D2A7-442D-8917-6F1B4113476C}">
          <p14:sldIdLst>
            <p14:sldId id="259"/>
            <p14:sldId id="260"/>
            <p14:sldId id="261"/>
            <p14:sldId id="262"/>
            <p14:sldId id="263"/>
          </p14:sldIdLst>
        </p14:section>
        <p14:section name="Dashboard Insights" id="{CB69E868-F53F-43B4-BD87-388FE68EBA25}">
          <p14:sldIdLst>
            <p14:sldId id="264"/>
            <p14:sldId id="265"/>
            <p14:sldId id="267"/>
            <p14:sldId id="268"/>
            <p14:sldId id="269"/>
          </p14:sldIdLst>
        </p14:section>
        <p14:section name="Insights and Recommendation" id="{FA7DA944-1EC9-425A-A5A4-40042F32E0C4}">
          <p14:sldIdLst>
            <p14:sldId id="271"/>
            <p14:sldId id="270"/>
            <p14:sldId id="272"/>
          </p14:sldIdLst>
        </p14:section>
        <p14:section name="Thank You" id="{06C04296-DDBF-4C23-B973-16615A56BB0E}">
          <p14:sldIdLst>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BD9B7-46E5-4DAD-9774-6E46E56CE3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D0E3B31-8E42-4B69-AF44-970A678E2B67}">
      <dgm:prSet/>
      <dgm:spPr/>
      <dgm:t>
        <a:bodyPr/>
        <a:lstStyle/>
        <a:p>
          <a:pPr>
            <a:lnSpc>
              <a:spcPct val="100000"/>
            </a:lnSpc>
          </a:pPr>
          <a:r>
            <a:rPr lang="en-US"/>
            <a:t>Business Request 1 </a:t>
          </a:r>
        </a:p>
      </dgm:t>
    </dgm:pt>
    <dgm:pt modelId="{73F534CD-69C7-4D85-9A4E-D65CB9BEC1FC}" type="parTrans" cxnId="{BE81E66C-3ED8-4D2E-939C-6D092D159EAE}">
      <dgm:prSet/>
      <dgm:spPr/>
      <dgm:t>
        <a:bodyPr/>
        <a:lstStyle/>
        <a:p>
          <a:endParaRPr lang="en-US"/>
        </a:p>
      </dgm:t>
    </dgm:pt>
    <dgm:pt modelId="{63460C00-77DB-4588-A960-B5ACD5EC4AD5}" type="sibTrans" cxnId="{BE81E66C-3ED8-4D2E-939C-6D092D159EAE}">
      <dgm:prSet/>
      <dgm:spPr/>
      <dgm:t>
        <a:bodyPr/>
        <a:lstStyle/>
        <a:p>
          <a:endParaRPr lang="en-US"/>
        </a:p>
      </dgm:t>
    </dgm:pt>
    <dgm:pt modelId="{B71D97C4-5BA0-484D-87D7-BA6A00421A85}">
      <dgm:prSet/>
      <dgm:spPr/>
      <dgm:t>
        <a:bodyPr/>
        <a:lstStyle/>
        <a:p>
          <a:pPr>
            <a:lnSpc>
              <a:spcPct val="100000"/>
            </a:lnSpc>
          </a:pPr>
          <a:r>
            <a:rPr lang="en-US"/>
            <a:t>Out of all the products sold in AtliQ Mart , the above 2 products are high valued product above 500 and are heavily discounted under Buy One Get One Free promo type</a:t>
          </a:r>
        </a:p>
      </dgm:t>
    </dgm:pt>
    <dgm:pt modelId="{31269977-B9AD-4D82-BCD7-FC4DAD35FD16}" type="parTrans" cxnId="{D059481E-D514-4FB5-AFBE-D4A147DCAE9E}">
      <dgm:prSet/>
      <dgm:spPr/>
      <dgm:t>
        <a:bodyPr/>
        <a:lstStyle/>
        <a:p>
          <a:endParaRPr lang="en-US"/>
        </a:p>
      </dgm:t>
    </dgm:pt>
    <dgm:pt modelId="{0B5DEF10-5E5F-4AC8-B3AA-EC5B73491E46}" type="sibTrans" cxnId="{D059481E-D514-4FB5-AFBE-D4A147DCAE9E}">
      <dgm:prSet/>
      <dgm:spPr/>
      <dgm:t>
        <a:bodyPr/>
        <a:lstStyle/>
        <a:p>
          <a:endParaRPr lang="en-US"/>
        </a:p>
      </dgm:t>
    </dgm:pt>
    <dgm:pt modelId="{F5D3AF4A-B69C-4C0E-8316-E34AC6358AF9}" type="pres">
      <dgm:prSet presAssocID="{768BD9B7-46E5-4DAD-9774-6E46E56CE333}" presName="root" presStyleCnt="0">
        <dgm:presLayoutVars>
          <dgm:dir/>
          <dgm:resizeHandles val="exact"/>
        </dgm:presLayoutVars>
      </dgm:prSet>
      <dgm:spPr/>
    </dgm:pt>
    <dgm:pt modelId="{0F258FEC-A24A-48D8-B877-8CBC3AAD94B7}" type="pres">
      <dgm:prSet presAssocID="{AD0E3B31-8E42-4B69-AF44-970A678E2B67}" presName="compNode" presStyleCnt="0"/>
      <dgm:spPr/>
    </dgm:pt>
    <dgm:pt modelId="{24E9F6C8-5639-4C20-B984-20A2A9600EC8}" type="pres">
      <dgm:prSet presAssocID="{AD0E3B31-8E42-4B69-AF44-970A678E2B67}" presName="bgRect" presStyleLbl="bgShp" presStyleIdx="0" presStyleCnt="2"/>
      <dgm:spPr/>
    </dgm:pt>
    <dgm:pt modelId="{818FAED9-E15F-451B-AF84-7A252CF3B92F}" type="pres">
      <dgm:prSet presAssocID="{AD0E3B31-8E42-4B69-AF44-970A678E2B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D751B53A-DBE2-4C27-BED5-F9F6E665E849}" type="pres">
      <dgm:prSet presAssocID="{AD0E3B31-8E42-4B69-AF44-970A678E2B67}" presName="spaceRect" presStyleCnt="0"/>
      <dgm:spPr/>
    </dgm:pt>
    <dgm:pt modelId="{6BEF9420-C33D-462D-A23A-24CC87DB0F39}" type="pres">
      <dgm:prSet presAssocID="{AD0E3B31-8E42-4B69-AF44-970A678E2B67}" presName="parTx" presStyleLbl="revTx" presStyleIdx="0" presStyleCnt="2">
        <dgm:presLayoutVars>
          <dgm:chMax val="0"/>
          <dgm:chPref val="0"/>
        </dgm:presLayoutVars>
      </dgm:prSet>
      <dgm:spPr/>
    </dgm:pt>
    <dgm:pt modelId="{23CABE33-C136-41F6-8CAF-4110264B3BA9}" type="pres">
      <dgm:prSet presAssocID="{63460C00-77DB-4588-A960-B5ACD5EC4AD5}" presName="sibTrans" presStyleCnt="0"/>
      <dgm:spPr/>
    </dgm:pt>
    <dgm:pt modelId="{AD98202F-BAE4-4775-9B7F-304006DAFEEB}" type="pres">
      <dgm:prSet presAssocID="{B71D97C4-5BA0-484D-87D7-BA6A00421A85}" presName="compNode" presStyleCnt="0"/>
      <dgm:spPr/>
    </dgm:pt>
    <dgm:pt modelId="{DD78FB41-18D6-4FB2-9B53-DDACC45B5EE1}" type="pres">
      <dgm:prSet presAssocID="{B71D97C4-5BA0-484D-87D7-BA6A00421A85}" presName="bgRect" presStyleLbl="bgShp" presStyleIdx="1" presStyleCnt="2"/>
      <dgm:spPr/>
    </dgm:pt>
    <dgm:pt modelId="{ECBD64A1-7ED3-47FF-B5DA-DF0EE66F61EE}" type="pres">
      <dgm:prSet presAssocID="{B71D97C4-5BA0-484D-87D7-BA6A00421A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5640F060-569C-49E7-95F3-0F4EB6E611FD}" type="pres">
      <dgm:prSet presAssocID="{B71D97C4-5BA0-484D-87D7-BA6A00421A85}" presName="spaceRect" presStyleCnt="0"/>
      <dgm:spPr/>
    </dgm:pt>
    <dgm:pt modelId="{2E9B7596-F20F-4074-BC0A-09F94896C1F3}" type="pres">
      <dgm:prSet presAssocID="{B71D97C4-5BA0-484D-87D7-BA6A00421A85}" presName="parTx" presStyleLbl="revTx" presStyleIdx="1" presStyleCnt="2">
        <dgm:presLayoutVars>
          <dgm:chMax val="0"/>
          <dgm:chPref val="0"/>
        </dgm:presLayoutVars>
      </dgm:prSet>
      <dgm:spPr/>
    </dgm:pt>
  </dgm:ptLst>
  <dgm:cxnLst>
    <dgm:cxn modelId="{D059481E-D514-4FB5-AFBE-D4A147DCAE9E}" srcId="{768BD9B7-46E5-4DAD-9774-6E46E56CE333}" destId="{B71D97C4-5BA0-484D-87D7-BA6A00421A85}" srcOrd="1" destOrd="0" parTransId="{31269977-B9AD-4D82-BCD7-FC4DAD35FD16}" sibTransId="{0B5DEF10-5E5F-4AC8-B3AA-EC5B73491E46}"/>
    <dgm:cxn modelId="{BE81E66C-3ED8-4D2E-939C-6D092D159EAE}" srcId="{768BD9B7-46E5-4DAD-9774-6E46E56CE333}" destId="{AD0E3B31-8E42-4B69-AF44-970A678E2B67}" srcOrd="0" destOrd="0" parTransId="{73F534CD-69C7-4D85-9A4E-D65CB9BEC1FC}" sibTransId="{63460C00-77DB-4588-A960-B5ACD5EC4AD5}"/>
    <dgm:cxn modelId="{CE2F49AE-F113-44FE-AE70-BD179AFB9B81}" type="presOf" srcId="{AD0E3B31-8E42-4B69-AF44-970A678E2B67}" destId="{6BEF9420-C33D-462D-A23A-24CC87DB0F39}" srcOrd="0" destOrd="0" presId="urn:microsoft.com/office/officeart/2018/2/layout/IconVerticalSolidList"/>
    <dgm:cxn modelId="{E25F2EAF-1349-4C72-A15F-AB78D17AF958}" type="presOf" srcId="{768BD9B7-46E5-4DAD-9774-6E46E56CE333}" destId="{F5D3AF4A-B69C-4C0E-8316-E34AC6358AF9}" srcOrd="0" destOrd="0" presId="urn:microsoft.com/office/officeart/2018/2/layout/IconVerticalSolidList"/>
    <dgm:cxn modelId="{8FF550E8-3B79-4B23-9B49-84CC0F7093B4}" type="presOf" srcId="{B71D97C4-5BA0-484D-87D7-BA6A00421A85}" destId="{2E9B7596-F20F-4074-BC0A-09F94896C1F3}" srcOrd="0" destOrd="0" presId="urn:microsoft.com/office/officeart/2018/2/layout/IconVerticalSolidList"/>
    <dgm:cxn modelId="{185809DA-3D27-4FFE-916F-544E93589BEB}" type="presParOf" srcId="{F5D3AF4A-B69C-4C0E-8316-E34AC6358AF9}" destId="{0F258FEC-A24A-48D8-B877-8CBC3AAD94B7}" srcOrd="0" destOrd="0" presId="urn:microsoft.com/office/officeart/2018/2/layout/IconVerticalSolidList"/>
    <dgm:cxn modelId="{06FA5011-8918-4B11-B815-D686227CCF27}" type="presParOf" srcId="{0F258FEC-A24A-48D8-B877-8CBC3AAD94B7}" destId="{24E9F6C8-5639-4C20-B984-20A2A9600EC8}" srcOrd="0" destOrd="0" presId="urn:microsoft.com/office/officeart/2018/2/layout/IconVerticalSolidList"/>
    <dgm:cxn modelId="{847D0247-E3BD-4E4E-9E4F-ADE40A764E77}" type="presParOf" srcId="{0F258FEC-A24A-48D8-B877-8CBC3AAD94B7}" destId="{818FAED9-E15F-451B-AF84-7A252CF3B92F}" srcOrd="1" destOrd="0" presId="urn:microsoft.com/office/officeart/2018/2/layout/IconVerticalSolidList"/>
    <dgm:cxn modelId="{6D8A6395-6A2D-4238-89AD-A24BC0BD9A47}" type="presParOf" srcId="{0F258FEC-A24A-48D8-B877-8CBC3AAD94B7}" destId="{D751B53A-DBE2-4C27-BED5-F9F6E665E849}" srcOrd="2" destOrd="0" presId="urn:microsoft.com/office/officeart/2018/2/layout/IconVerticalSolidList"/>
    <dgm:cxn modelId="{DACD7D3A-14C9-4A95-A9F3-7247477C1F1F}" type="presParOf" srcId="{0F258FEC-A24A-48D8-B877-8CBC3AAD94B7}" destId="{6BEF9420-C33D-462D-A23A-24CC87DB0F39}" srcOrd="3" destOrd="0" presId="urn:microsoft.com/office/officeart/2018/2/layout/IconVerticalSolidList"/>
    <dgm:cxn modelId="{31721310-542B-4E43-9E0F-BC0F26F239F6}" type="presParOf" srcId="{F5D3AF4A-B69C-4C0E-8316-E34AC6358AF9}" destId="{23CABE33-C136-41F6-8CAF-4110264B3BA9}" srcOrd="1" destOrd="0" presId="urn:microsoft.com/office/officeart/2018/2/layout/IconVerticalSolidList"/>
    <dgm:cxn modelId="{281B1D56-A85A-4A33-8AC3-2C36A04C924D}" type="presParOf" srcId="{F5D3AF4A-B69C-4C0E-8316-E34AC6358AF9}" destId="{AD98202F-BAE4-4775-9B7F-304006DAFEEB}" srcOrd="2" destOrd="0" presId="urn:microsoft.com/office/officeart/2018/2/layout/IconVerticalSolidList"/>
    <dgm:cxn modelId="{92AE3583-F4EF-4658-B421-52754D60C5F5}" type="presParOf" srcId="{AD98202F-BAE4-4775-9B7F-304006DAFEEB}" destId="{DD78FB41-18D6-4FB2-9B53-DDACC45B5EE1}" srcOrd="0" destOrd="0" presId="urn:microsoft.com/office/officeart/2018/2/layout/IconVerticalSolidList"/>
    <dgm:cxn modelId="{E8E79F57-451E-4054-AFBE-E9459D7FC939}" type="presParOf" srcId="{AD98202F-BAE4-4775-9B7F-304006DAFEEB}" destId="{ECBD64A1-7ED3-47FF-B5DA-DF0EE66F61EE}" srcOrd="1" destOrd="0" presId="urn:microsoft.com/office/officeart/2018/2/layout/IconVerticalSolidList"/>
    <dgm:cxn modelId="{586C4F01-A645-4E4B-84F0-467E69C1D4FE}" type="presParOf" srcId="{AD98202F-BAE4-4775-9B7F-304006DAFEEB}" destId="{5640F060-569C-49E7-95F3-0F4EB6E611FD}" srcOrd="2" destOrd="0" presId="urn:microsoft.com/office/officeart/2018/2/layout/IconVerticalSolidList"/>
    <dgm:cxn modelId="{749B712D-B586-4078-82EF-23A207E75574}" type="presParOf" srcId="{AD98202F-BAE4-4775-9B7F-304006DAFEEB}" destId="{2E9B7596-F20F-4074-BC0A-09F94896C1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9F6C8-5639-4C20-B984-20A2A9600EC8}">
      <dsp:nvSpPr>
        <dsp:cNvPr id="0" name=""/>
        <dsp:cNvSpPr/>
      </dsp:nvSpPr>
      <dsp:spPr>
        <a:xfrm>
          <a:off x="0" y="627208"/>
          <a:ext cx="10515600" cy="1157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FAED9-E15F-451B-AF84-7A252CF3B92F}">
      <dsp:nvSpPr>
        <dsp:cNvPr id="0" name=""/>
        <dsp:cNvSpPr/>
      </dsp:nvSpPr>
      <dsp:spPr>
        <a:xfrm>
          <a:off x="350271" y="887740"/>
          <a:ext cx="636857" cy="636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F9420-C33D-462D-A23A-24CC87DB0F39}">
      <dsp:nvSpPr>
        <dsp:cNvPr id="0" name=""/>
        <dsp:cNvSpPr/>
      </dsp:nvSpPr>
      <dsp:spPr>
        <a:xfrm>
          <a:off x="1337400" y="627208"/>
          <a:ext cx="9178199" cy="1157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Business Request 1 </a:t>
          </a:r>
        </a:p>
      </dsp:txBody>
      <dsp:txXfrm>
        <a:off x="1337400" y="627208"/>
        <a:ext cx="9178199" cy="1157922"/>
      </dsp:txXfrm>
    </dsp:sp>
    <dsp:sp modelId="{DD78FB41-18D6-4FB2-9B53-DDACC45B5EE1}">
      <dsp:nvSpPr>
        <dsp:cNvPr id="0" name=""/>
        <dsp:cNvSpPr/>
      </dsp:nvSpPr>
      <dsp:spPr>
        <a:xfrm>
          <a:off x="0" y="2074611"/>
          <a:ext cx="10515600" cy="1157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D64A1-7ED3-47FF-B5DA-DF0EE66F61EE}">
      <dsp:nvSpPr>
        <dsp:cNvPr id="0" name=""/>
        <dsp:cNvSpPr/>
      </dsp:nvSpPr>
      <dsp:spPr>
        <a:xfrm>
          <a:off x="350271" y="2335143"/>
          <a:ext cx="636857" cy="636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B7596-F20F-4074-BC0A-09F94896C1F3}">
      <dsp:nvSpPr>
        <dsp:cNvPr id="0" name=""/>
        <dsp:cNvSpPr/>
      </dsp:nvSpPr>
      <dsp:spPr>
        <a:xfrm>
          <a:off x="1337400" y="2074611"/>
          <a:ext cx="9178199" cy="1157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Out of all the products sold in AtliQ Mart , the above 2 products are high valued product above 500 and are heavily discounted under Buy One Get One Free promo type</a:t>
          </a:r>
        </a:p>
      </dsp:txBody>
      <dsp:txXfrm>
        <a:off x="1337400" y="2074611"/>
        <a:ext cx="9178199" cy="11579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2/26/2024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37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95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89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2/26/2024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5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30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1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83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40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1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19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2/26/2024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5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2/26/2024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1466162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5393360" cy="4587875"/>
          </a:xfrm>
        </p:spPr>
        <p:txBody>
          <a:bodyPr>
            <a:normAutofit/>
          </a:bodyPr>
          <a:lstStyle/>
          <a:p>
            <a:r>
              <a:rPr lang="en-US" dirty="0" err="1"/>
              <a:t>AtliQ</a:t>
            </a:r>
            <a:r>
              <a:rPr lang="en-US" dirty="0"/>
              <a:t> Mart Sales And  Promotion Analysis</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18" name="Picture 17" descr="Calculator, pen, compass, money and a paper with graphs printed on it">
            <a:extLst>
              <a:ext uri="{FF2B5EF4-FFF2-40B4-BE49-F238E27FC236}">
                <a16:creationId xmlns:a16="http://schemas.microsoft.com/office/drawing/2014/main" id="{79C20706-78A8-7400-5E57-9BA5323C8F02}"/>
              </a:ext>
            </a:extLst>
          </p:cNvPr>
          <p:cNvPicPr>
            <a:picLocks noChangeAspect="1"/>
          </p:cNvPicPr>
          <p:nvPr/>
        </p:nvPicPr>
        <p:blipFill rotWithShape="1">
          <a:blip r:embed="rId3"/>
          <a:srcRect l="30782" r="26559" b="-1"/>
          <a:stretch/>
        </p:blipFill>
        <p:spPr>
          <a:xfrm>
            <a:off x="3489744" y="461668"/>
            <a:ext cx="1931434" cy="272791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3" name="Picture 62" descr="A close-up of a logo&#10;&#10;Description automatically generated">
            <a:extLst>
              <a:ext uri="{FF2B5EF4-FFF2-40B4-BE49-F238E27FC236}">
                <a16:creationId xmlns:a16="http://schemas.microsoft.com/office/drawing/2014/main" id="{DCAE95E5-0BE1-6AED-920A-83E9095DB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2" y="3684161"/>
            <a:ext cx="2533422" cy="234341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59F263B-E0FE-1A25-859C-BB13FA9E7DD3}"/>
              </a:ext>
            </a:extLst>
          </p:cNvPr>
          <p:cNvSpPr>
            <a:spLocks noGrp="1"/>
          </p:cNvSpPr>
          <p:nvPr>
            <p:ph idx="1"/>
          </p:nvPr>
        </p:nvSpPr>
        <p:spPr>
          <a:xfrm>
            <a:off x="6203537" y="5067299"/>
            <a:ext cx="5393361" cy="1109663"/>
          </a:xfrm>
        </p:spPr>
        <p:txBody>
          <a:bodyPr>
            <a:normAutofit/>
          </a:bodyPr>
          <a:lstStyle/>
          <a:p>
            <a:r>
              <a:rPr lang="en-US" sz="2400" dirty="0"/>
              <a:t>Presented By</a:t>
            </a:r>
          </a:p>
          <a:p>
            <a:r>
              <a:rPr lang="en-US" sz="2400" dirty="0"/>
              <a:t>Tamanna Jethwani</a:t>
            </a:r>
          </a:p>
        </p:txBody>
      </p:sp>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5">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801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910349" y="365125"/>
            <a:ext cx="6794090" cy="601471"/>
          </a:xfrm>
        </p:spPr>
        <p:txBody>
          <a:bodyPr>
            <a:normAutofit fontScale="90000"/>
          </a:bodyPr>
          <a:lstStyle/>
          <a:p>
            <a:pPr algn="ctr"/>
            <a:r>
              <a:rPr lang="en-US" dirty="0"/>
              <a:t>Store Performance Analysis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646331"/>
          </a:xfrm>
          <a:prstGeom prst="rect">
            <a:avLst/>
          </a:prstGeom>
          <a:noFill/>
        </p:spPr>
        <p:txBody>
          <a:bodyPr wrap="square" rtlCol="0">
            <a:spAutoFit/>
          </a:bodyPr>
          <a:lstStyle/>
          <a:p>
            <a:r>
              <a:rPr lang="en-US" dirty="0"/>
              <a:t>This view gives us detail insights of stores in terms of quantity sold, revenue generation.</a:t>
            </a:r>
          </a:p>
        </p:txBody>
      </p:sp>
      <p:pic>
        <p:nvPicPr>
          <p:cNvPr id="12" name="Content Placeholder 11" descr="A screenshot of a computer&#10;&#10;Description automatically generated">
            <a:extLst>
              <a:ext uri="{FF2B5EF4-FFF2-40B4-BE49-F238E27FC236}">
                <a16:creationId xmlns:a16="http://schemas.microsoft.com/office/drawing/2014/main" id="{7BF5D001-6B7E-7BEB-DB1C-F942677991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5855" y="1025790"/>
            <a:ext cx="9415728" cy="4401416"/>
          </a:xfrm>
        </p:spPr>
      </p:pic>
    </p:spTree>
    <p:extLst>
      <p:ext uri="{BB962C8B-B14F-4D97-AF65-F5344CB8AC3E}">
        <p14:creationId xmlns:p14="http://schemas.microsoft.com/office/powerpoint/2010/main" val="42433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910349" y="365125"/>
            <a:ext cx="6794090" cy="601471"/>
          </a:xfrm>
        </p:spPr>
        <p:txBody>
          <a:bodyPr>
            <a:normAutofit fontScale="90000"/>
          </a:bodyPr>
          <a:lstStyle/>
          <a:p>
            <a:pPr algn="ctr"/>
            <a:r>
              <a:rPr lang="en-US" dirty="0"/>
              <a:t>Promotion Type Analysis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646331"/>
          </a:xfrm>
          <a:prstGeom prst="rect">
            <a:avLst/>
          </a:prstGeom>
          <a:noFill/>
        </p:spPr>
        <p:txBody>
          <a:bodyPr wrap="square" rtlCol="0">
            <a:spAutoFit/>
          </a:bodyPr>
          <a:lstStyle/>
          <a:p>
            <a:r>
              <a:rPr lang="en-US" dirty="0"/>
              <a:t>The analysis tells us about the performance based on the promotion type applied to the products.</a:t>
            </a:r>
          </a:p>
        </p:txBody>
      </p:sp>
      <p:pic>
        <p:nvPicPr>
          <p:cNvPr id="6" name="Content Placeholder 5" descr="A screenshot of a computer">
            <a:extLst>
              <a:ext uri="{FF2B5EF4-FFF2-40B4-BE49-F238E27FC236}">
                <a16:creationId xmlns:a16="http://schemas.microsoft.com/office/drawing/2014/main" id="{72308205-6921-B9BC-9897-E82A4273ED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119682"/>
            <a:ext cx="8020878" cy="4081583"/>
          </a:xfrm>
        </p:spPr>
      </p:pic>
    </p:spTree>
    <p:extLst>
      <p:ext uri="{BB962C8B-B14F-4D97-AF65-F5344CB8AC3E}">
        <p14:creationId xmlns:p14="http://schemas.microsoft.com/office/powerpoint/2010/main" val="15115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t>Product and Category Analysis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923330"/>
          </a:xfrm>
          <a:prstGeom prst="rect">
            <a:avLst/>
          </a:prstGeom>
          <a:noFill/>
        </p:spPr>
        <p:txBody>
          <a:bodyPr wrap="square" rtlCol="0">
            <a:spAutoFit/>
          </a:bodyPr>
          <a:lstStyle/>
          <a:p>
            <a:r>
              <a:rPr lang="en-US" dirty="0"/>
              <a:t>The product and category analysis gives us detail insights about which product did exceptionally well after the promotions. It also helps us to understand the comparison of before promotion and after promotion figures.</a:t>
            </a:r>
          </a:p>
        </p:txBody>
      </p:sp>
      <p:pic>
        <p:nvPicPr>
          <p:cNvPr id="12" name="Content Placeholder 11" descr="A screenshot of a computer&#10;&#10;Description automatically generated">
            <a:extLst>
              <a:ext uri="{FF2B5EF4-FFF2-40B4-BE49-F238E27FC236}">
                <a16:creationId xmlns:a16="http://schemas.microsoft.com/office/drawing/2014/main" id="{6117756A-467F-6FD9-17A4-1B0F75DB49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4513" y="966596"/>
            <a:ext cx="8350635" cy="4596659"/>
          </a:xfrm>
        </p:spPr>
      </p:pic>
    </p:spTree>
    <p:extLst>
      <p:ext uri="{BB962C8B-B14F-4D97-AF65-F5344CB8AC3E}">
        <p14:creationId xmlns:p14="http://schemas.microsoft.com/office/powerpoint/2010/main" val="257305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highlight>
                  <a:srgbClr val="C0C0C0"/>
                </a:highlight>
              </a:rPr>
              <a:t>Insights and Recommendation</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450EA1F-E5FD-F1B2-309E-7ED35FEE4E33}"/>
              </a:ext>
            </a:extLst>
          </p:cNvPr>
          <p:cNvSpPr>
            <a:spLocks noGrp="1"/>
          </p:cNvSpPr>
          <p:nvPr>
            <p:ph idx="1"/>
          </p:nvPr>
        </p:nvSpPr>
        <p:spPr>
          <a:xfrm>
            <a:off x="838200" y="966596"/>
            <a:ext cx="10515600" cy="4718771"/>
          </a:xfrm>
        </p:spPr>
        <p:txBody>
          <a:bodyPr>
            <a:normAutofit fontScale="70000" lnSpcReduction="20000"/>
          </a:bodyPr>
          <a:lstStyle/>
          <a:p>
            <a:pPr marL="571500" indent="-571500">
              <a:buFont typeface="+mj-lt"/>
              <a:buAutoNum type="romanUcPeriod"/>
            </a:pPr>
            <a:r>
              <a:rPr lang="en-US" dirty="0"/>
              <a:t>Store Performance Analysis</a:t>
            </a:r>
          </a:p>
          <a:p>
            <a:pPr marL="0" indent="0">
              <a:buNone/>
            </a:pPr>
            <a:endParaRPr lang="en-US" dirty="0"/>
          </a:p>
          <a:p>
            <a:pPr marL="457200" lvl="1" indent="0">
              <a:buNone/>
            </a:pPr>
            <a:r>
              <a:rPr lang="en-US" sz="2600" u="sng" dirty="0"/>
              <a:t>Insight</a:t>
            </a:r>
            <a:r>
              <a:rPr lang="en-US" sz="2600" dirty="0"/>
              <a:t> - Three major cities that collectively generated major revenue post promotions are Bengaluru, Chennai and Hyderabad. These cities also hold maximum number of stores in the southern part of India.</a:t>
            </a:r>
          </a:p>
          <a:p>
            <a:pPr marL="457200" lvl="1" indent="0">
              <a:buNone/>
            </a:pPr>
            <a:endParaRPr lang="en-US" sz="2600" dirty="0"/>
          </a:p>
          <a:p>
            <a:pPr marL="457200" lvl="1" indent="0">
              <a:buNone/>
            </a:pPr>
            <a:r>
              <a:rPr lang="en-US" sz="2600" u="sng" dirty="0"/>
              <a:t>Recommendation</a:t>
            </a:r>
            <a:r>
              <a:rPr lang="en-US" sz="2600" dirty="0"/>
              <a:t> </a:t>
            </a:r>
          </a:p>
          <a:p>
            <a:pPr lvl="1">
              <a:buFont typeface="Wingdings" panose="05000000000000000000" pitchFamily="2" charset="2"/>
              <a:buChar char="v"/>
            </a:pPr>
            <a:r>
              <a:rPr lang="en-US" sz="2600" dirty="0"/>
              <a:t> Given that the above 3 cities have performed substantially well , there should be more focus on customer engagement, good customer service and support, customer retention strategies to further boost sales and revenue.</a:t>
            </a:r>
          </a:p>
          <a:p>
            <a:pPr marL="457200" lvl="1" indent="0">
              <a:buNone/>
            </a:pPr>
            <a:endParaRPr lang="en-US" sz="2600" dirty="0"/>
          </a:p>
          <a:p>
            <a:pPr lvl="1">
              <a:buFont typeface="Wingdings" panose="05000000000000000000" pitchFamily="2" charset="2"/>
              <a:buChar char="v"/>
            </a:pPr>
            <a:r>
              <a:rPr lang="en-US" sz="2600" dirty="0"/>
              <a:t>Continue investing in promotional offers during festive season for other high value products to stimulate sales and attract new customers.</a:t>
            </a:r>
          </a:p>
          <a:p>
            <a:pPr marL="457200" lvl="1" indent="0">
              <a:buNone/>
            </a:pPr>
            <a:endParaRPr lang="en-US" sz="2600" dirty="0"/>
          </a:p>
          <a:p>
            <a:pPr lvl="1">
              <a:buFont typeface="Wingdings" panose="05000000000000000000" pitchFamily="2" charset="2"/>
              <a:buChar char="v"/>
            </a:pPr>
            <a:r>
              <a:rPr lang="en-US" sz="2600" dirty="0"/>
              <a:t>Ensure there is sufficient stock availability to meet the customer demands during festival promotional campaign.</a:t>
            </a:r>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18680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highlight>
                  <a:srgbClr val="C0C0C0"/>
                </a:highlight>
              </a:rPr>
              <a:t>Insights and Recommendation</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450EA1F-E5FD-F1B2-309E-7ED35FEE4E33}"/>
              </a:ext>
            </a:extLst>
          </p:cNvPr>
          <p:cNvSpPr>
            <a:spLocks noGrp="1"/>
          </p:cNvSpPr>
          <p:nvPr>
            <p:ph idx="1"/>
          </p:nvPr>
        </p:nvSpPr>
        <p:spPr>
          <a:xfrm>
            <a:off x="838200" y="966596"/>
            <a:ext cx="10515600" cy="4718771"/>
          </a:xfrm>
        </p:spPr>
        <p:txBody>
          <a:bodyPr>
            <a:normAutofit fontScale="92500" lnSpcReduction="10000"/>
          </a:bodyPr>
          <a:lstStyle/>
          <a:p>
            <a:pPr marL="571500" indent="-571500">
              <a:buFont typeface="+mj-lt"/>
              <a:buAutoNum type="romanUcPeriod"/>
            </a:pPr>
            <a:r>
              <a:rPr lang="en-US" sz="2200" dirty="0"/>
              <a:t>Promotion type  analysis</a:t>
            </a:r>
          </a:p>
          <a:p>
            <a:pPr marL="0" indent="0">
              <a:buNone/>
            </a:pPr>
            <a:endParaRPr lang="en-US" sz="2000" dirty="0"/>
          </a:p>
          <a:p>
            <a:pPr marL="457200" lvl="1" indent="0">
              <a:buNone/>
            </a:pPr>
            <a:r>
              <a:rPr lang="en-US" sz="2000" u="sng" dirty="0"/>
              <a:t>Insight</a:t>
            </a:r>
            <a:r>
              <a:rPr lang="en-US" sz="2000" dirty="0"/>
              <a:t> </a:t>
            </a:r>
          </a:p>
          <a:p>
            <a:pPr lvl="1">
              <a:buFont typeface="Wingdings" panose="05000000000000000000" pitchFamily="2" charset="2"/>
              <a:buChar char="Ø"/>
            </a:pPr>
            <a:r>
              <a:rPr lang="en-US" sz="2000" dirty="0"/>
              <a:t>Buy One Get One Free (BOGOF) promotion exhibit fantastic performance boasting highest sales and revenue generation numbers when compared other promotion type like 500 Cashback and other discount offers.</a:t>
            </a:r>
          </a:p>
          <a:p>
            <a:pPr lvl="1">
              <a:buFont typeface="Wingdings" panose="05000000000000000000" pitchFamily="2" charset="2"/>
              <a:buChar char="Ø"/>
            </a:pPr>
            <a:r>
              <a:rPr lang="en-US" sz="2000" dirty="0"/>
              <a:t>Other discount promotions such as 25% OFF, 33% OFF and 50 % OFF could not attract the customers resulting into low IR % and ISU % .</a:t>
            </a:r>
          </a:p>
          <a:p>
            <a:pPr lvl="1">
              <a:buFont typeface="Wingdings" panose="05000000000000000000" pitchFamily="2" charset="2"/>
              <a:buChar char="Ø"/>
            </a:pPr>
            <a:r>
              <a:rPr lang="en-US" sz="2000" dirty="0"/>
              <a:t>Diwali promotion campaign was more successful than Sankranti.</a:t>
            </a:r>
          </a:p>
          <a:p>
            <a:pPr marL="457200" lvl="1" indent="0">
              <a:buNone/>
            </a:pPr>
            <a:endParaRPr lang="en-US" sz="2000" dirty="0"/>
          </a:p>
          <a:p>
            <a:pPr marL="457200" lvl="1" indent="0">
              <a:buNone/>
            </a:pPr>
            <a:endParaRPr lang="en-US" sz="2000" dirty="0"/>
          </a:p>
          <a:p>
            <a:pPr marL="457200" lvl="1" indent="0">
              <a:buNone/>
            </a:pPr>
            <a:r>
              <a:rPr lang="en-US" sz="2000" u="sng" dirty="0"/>
              <a:t>Recommendation</a:t>
            </a:r>
            <a:r>
              <a:rPr lang="en-US" sz="2000" dirty="0"/>
              <a:t> </a:t>
            </a:r>
          </a:p>
          <a:p>
            <a:pPr lvl="1">
              <a:buFont typeface="Wingdings" panose="05000000000000000000" pitchFamily="2" charset="2"/>
              <a:buChar char="Ø"/>
            </a:pPr>
            <a:r>
              <a:rPr lang="en-US" sz="2000" dirty="0"/>
              <a:t>More promotion offers should be included like 200 cashback , Buy 2 Get 1 free for grocery items per the festive season to boost the sales and revenue.</a:t>
            </a:r>
          </a:p>
          <a:p>
            <a:pPr lvl="1">
              <a:buFont typeface="Wingdings" panose="05000000000000000000" pitchFamily="2" charset="2"/>
              <a:buChar char="Ø"/>
            </a:pPr>
            <a:r>
              <a:rPr lang="en-US" dirty="0"/>
              <a:t>  </a:t>
            </a:r>
            <a:r>
              <a:rPr lang="en-US" sz="2100" dirty="0"/>
              <a:t>Planning and effective marketing strategy required for uplifting the sales and revenue numbers for other discount offers.</a:t>
            </a:r>
          </a:p>
        </p:txBody>
      </p:sp>
    </p:spTree>
    <p:extLst>
      <p:ext uri="{BB962C8B-B14F-4D97-AF65-F5344CB8AC3E}">
        <p14:creationId xmlns:p14="http://schemas.microsoft.com/office/powerpoint/2010/main" val="207042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highlight>
                  <a:srgbClr val="C0C0C0"/>
                </a:highlight>
              </a:rPr>
              <a:t>Insights and Recommendation</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450EA1F-E5FD-F1B2-309E-7ED35FEE4E33}"/>
              </a:ext>
            </a:extLst>
          </p:cNvPr>
          <p:cNvSpPr>
            <a:spLocks noGrp="1"/>
          </p:cNvSpPr>
          <p:nvPr>
            <p:ph idx="1"/>
          </p:nvPr>
        </p:nvSpPr>
        <p:spPr>
          <a:xfrm>
            <a:off x="838200" y="966596"/>
            <a:ext cx="10515600" cy="4718771"/>
          </a:xfrm>
        </p:spPr>
        <p:txBody>
          <a:bodyPr>
            <a:normAutofit fontScale="55000" lnSpcReduction="20000"/>
          </a:bodyPr>
          <a:lstStyle/>
          <a:p>
            <a:pPr marL="571500" indent="-571500">
              <a:buFont typeface="+mj-lt"/>
              <a:buAutoNum type="romanUcPeriod"/>
            </a:pPr>
            <a:r>
              <a:rPr lang="en-US" dirty="0"/>
              <a:t>Product and Category Analysis</a:t>
            </a:r>
          </a:p>
          <a:p>
            <a:pPr marL="0" indent="0">
              <a:buNone/>
            </a:pPr>
            <a:endParaRPr lang="en-US" sz="2000" dirty="0"/>
          </a:p>
          <a:p>
            <a:pPr marL="457200" lvl="1" indent="0">
              <a:buNone/>
            </a:pPr>
            <a:r>
              <a:rPr lang="en-US" sz="2700" dirty="0"/>
              <a:t>Insight </a:t>
            </a:r>
          </a:p>
          <a:p>
            <a:pPr lvl="1">
              <a:buFont typeface="Wingdings" panose="05000000000000000000" pitchFamily="2" charset="2"/>
              <a:buChar char="Ø"/>
            </a:pPr>
            <a:r>
              <a:rPr lang="en-US" sz="2700" dirty="0"/>
              <a:t>Among the categories, Grocery &amp; Staples and Combo were the top selling categories during the promotions.</a:t>
            </a:r>
          </a:p>
          <a:p>
            <a:pPr marL="457200" lvl="1" indent="0">
              <a:buNone/>
            </a:pPr>
            <a:endParaRPr lang="en-US" sz="2700" dirty="0"/>
          </a:p>
          <a:p>
            <a:pPr lvl="1">
              <a:buFont typeface="Wingdings" panose="05000000000000000000" pitchFamily="2" charset="2"/>
              <a:buChar char="Ø"/>
            </a:pPr>
            <a:r>
              <a:rPr lang="en-US" sz="2700" dirty="0"/>
              <a:t>Home Appliances and Combo 1 categories experienced the highest ISU.</a:t>
            </a:r>
          </a:p>
          <a:p>
            <a:pPr marL="457200" lvl="1" indent="0">
              <a:buNone/>
            </a:pPr>
            <a:endParaRPr lang="en-US" sz="2700" dirty="0"/>
          </a:p>
          <a:p>
            <a:pPr lvl="1">
              <a:buFont typeface="Wingdings" panose="05000000000000000000" pitchFamily="2" charset="2"/>
              <a:buChar char="Ø"/>
            </a:pPr>
            <a:r>
              <a:rPr lang="en-US" sz="2700" dirty="0"/>
              <a:t>Due to BOGOF promotional offer, Grocery items such as </a:t>
            </a:r>
            <a:r>
              <a:rPr lang="en-US" sz="2700" dirty="0" err="1"/>
              <a:t>AtliQ</a:t>
            </a:r>
            <a:r>
              <a:rPr lang="en-US" sz="2700" dirty="0"/>
              <a:t> Sunflower Oil and </a:t>
            </a:r>
            <a:r>
              <a:rPr lang="en-US" sz="2700" dirty="0" err="1"/>
              <a:t>AltiQ</a:t>
            </a:r>
            <a:r>
              <a:rPr lang="en-US" sz="2700" dirty="0"/>
              <a:t> Farm </a:t>
            </a:r>
            <a:r>
              <a:rPr lang="en-US" sz="2700" dirty="0" err="1"/>
              <a:t>Chakki</a:t>
            </a:r>
            <a:r>
              <a:rPr lang="en-US" sz="2700" dirty="0"/>
              <a:t> Atta were among the most purchased item followed by </a:t>
            </a:r>
            <a:r>
              <a:rPr lang="en-US" sz="2700" dirty="0" err="1"/>
              <a:t>AtliQ</a:t>
            </a:r>
            <a:r>
              <a:rPr lang="en-US" sz="2700" dirty="0"/>
              <a:t> waterproof Immersion Rod, </a:t>
            </a:r>
            <a:r>
              <a:rPr lang="en-US" sz="2700" dirty="0" err="1"/>
              <a:t>AtliQ</a:t>
            </a:r>
            <a:r>
              <a:rPr lang="en-US" sz="2700" dirty="0"/>
              <a:t> High Glow 15W LED Bulb, Atliq Double Bedsheet which generated substantially high revenue.</a:t>
            </a:r>
          </a:p>
          <a:p>
            <a:pPr lvl="1">
              <a:buFont typeface="Wingdings" panose="05000000000000000000" pitchFamily="2" charset="2"/>
              <a:buChar char="Ø"/>
            </a:pPr>
            <a:endParaRPr lang="en-US" sz="2700" dirty="0"/>
          </a:p>
          <a:p>
            <a:pPr lvl="1">
              <a:buFont typeface="Wingdings" panose="05000000000000000000" pitchFamily="2" charset="2"/>
              <a:buChar char="Ø"/>
            </a:pPr>
            <a:r>
              <a:rPr lang="en-US" sz="2700" dirty="0"/>
              <a:t>Hence, we can also say that the good promotional deal can lead to higher sales.</a:t>
            </a:r>
          </a:p>
          <a:p>
            <a:pPr marL="457200" lvl="1" indent="0">
              <a:buNone/>
            </a:pPr>
            <a:endParaRPr lang="en-US" sz="2700" dirty="0"/>
          </a:p>
          <a:p>
            <a:pPr marL="457200" lvl="1" indent="0">
              <a:buNone/>
            </a:pPr>
            <a:endParaRPr lang="en-US" sz="2700" dirty="0"/>
          </a:p>
          <a:p>
            <a:pPr marL="457200" lvl="1" indent="0">
              <a:buNone/>
            </a:pPr>
            <a:endParaRPr lang="en-US" sz="2700" dirty="0"/>
          </a:p>
          <a:p>
            <a:pPr marL="457200" lvl="1" indent="0">
              <a:buNone/>
            </a:pPr>
            <a:r>
              <a:rPr lang="en-US" sz="2700" dirty="0"/>
              <a:t>Recommendation </a:t>
            </a:r>
          </a:p>
          <a:p>
            <a:pPr lvl="1">
              <a:buFont typeface="Wingdings" panose="05000000000000000000" pitchFamily="2" charset="2"/>
              <a:buChar char="Ø"/>
            </a:pPr>
            <a:r>
              <a:rPr lang="en-US" sz="2700" dirty="0"/>
              <a:t>Allocate resources and marketing strategies towards categories with higher ISU% to capitalize on seasonal demand so that we can leverage the opportunity for making maximum revenue.</a:t>
            </a:r>
          </a:p>
          <a:p>
            <a:pPr marL="457200" lvl="1" indent="0">
              <a:buNone/>
            </a:pPr>
            <a:endParaRPr lang="en-US" sz="2000" dirty="0"/>
          </a:p>
          <a:p>
            <a:pPr marL="457200" lvl="1" indent="0">
              <a:buNone/>
            </a:pPr>
            <a:r>
              <a:rPr lang="en-US" dirty="0"/>
              <a:t>  </a:t>
            </a:r>
          </a:p>
        </p:txBody>
      </p:sp>
    </p:spTree>
    <p:extLst>
      <p:ext uri="{BB962C8B-B14F-4D97-AF65-F5344CB8AC3E}">
        <p14:creationId xmlns:p14="http://schemas.microsoft.com/office/powerpoint/2010/main" val="34639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5393360" cy="4587875"/>
          </a:xfrm>
        </p:spPr>
        <p:txBody>
          <a:bodyPr>
            <a:normAutofit/>
          </a:bodyPr>
          <a:lstStyle/>
          <a:p>
            <a:r>
              <a:rPr lang="en-US" dirty="0">
                <a:solidFill>
                  <a:schemeClr val="accent4">
                    <a:lumMod val="50000"/>
                  </a:schemeClr>
                </a:solidFill>
              </a:rPr>
              <a:t>  </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descr="A close up of a thank you card&#10;&#10;Description automatically generated">
            <a:extLst>
              <a:ext uri="{FF2B5EF4-FFF2-40B4-BE49-F238E27FC236}">
                <a16:creationId xmlns:a16="http://schemas.microsoft.com/office/drawing/2014/main" id="{812EA505-26CB-2BE8-FCB5-559822B00B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076" y="2004854"/>
            <a:ext cx="7708490" cy="2704597"/>
          </a:xfrm>
        </p:spPr>
      </p:pic>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4">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69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5393360" cy="4587875"/>
          </a:xfrm>
        </p:spPr>
        <p:txBody>
          <a:bodyPr>
            <a:normAutofit/>
          </a:bodyPr>
          <a:lstStyle/>
          <a:p>
            <a:r>
              <a:rPr lang="en-US" dirty="0">
                <a:solidFill>
                  <a:schemeClr val="accent4">
                    <a:lumMod val="50000"/>
                  </a:schemeClr>
                </a:solidFill>
              </a:rPr>
              <a:t>  </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07EC07F-A01E-DC6C-A48D-D1C04BEB61A5}"/>
              </a:ext>
            </a:extLst>
          </p:cNvPr>
          <p:cNvSpPr>
            <a:spLocks noGrp="1"/>
          </p:cNvSpPr>
          <p:nvPr>
            <p:ph idx="1"/>
          </p:nvPr>
        </p:nvSpPr>
        <p:spPr>
          <a:xfrm>
            <a:off x="3163026" y="560439"/>
            <a:ext cx="8190774" cy="5124928"/>
          </a:xfrm>
        </p:spPr>
        <p:txBody>
          <a:bodyPr/>
          <a:lstStyle/>
          <a:p>
            <a:r>
              <a:rPr lang="en-US" dirty="0"/>
              <a:t>Submission Link</a:t>
            </a:r>
          </a:p>
          <a:p>
            <a:endParaRPr lang="en-US" dirty="0"/>
          </a:p>
          <a:p>
            <a:r>
              <a:rPr lang="en-US" dirty="0" err="1"/>
              <a:t>Linkdein</a:t>
            </a:r>
            <a:r>
              <a:rPr lang="en-US" dirty="0"/>
              <a:t>-</a:t>
            </a:r>
          </a:p>
          <a:p>
            <a:r>
              <a:rPr lang="en-US" dirty="0" err="1"/>
              <a:t>Github</a:t>
            </a:r>
            <a:r>
              <a:rPr lang="en-US" dirty="0"/>
              <a:t>-</a:t>
            </a:r>
          </a:p>
          <a:p>
            <a:r>
              <a:rPr lang="en-US" dirty="0"/>
              <a:t>Live Interactive Dashboard</a:t>
            </a:r>
          </a:p>
          <a:p>
            <a:r>
              <a:rPr lang="en-US" dirty="0"/>
              <a:t>Live </a:t>
            </a:r>
            <a:r>
              <a:rPr lang="en-US"/>
              <a:t>Video Presentation Link</a:t>
            </a:r>
          </a:p>
          <a:p>
            <a:pPr marL="0" indent="0">
              <a:buNone/>
            </a:pPr>
            <a:endParaRPr lang="en-US" dirty="0"/>
          </a:p>
        </p:txBody>
      </p:sp>
    </p:spTree>
    <p:extLst>
      <p:ext uri="{BB962C8B-B14F-4D97-AF65-F5344CB8AC3E}">
        <p14:creationId xmlns:p14="http://schemas.microsoft.com/office/powerpoint/2010/main" val="6750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Freeform: Shape 9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Arc 9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57E36F3B-5EA3-4859-A8E1-7DB2CD0BF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Arc 93">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179195"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43467" y="795509"/>
            <a:ext cx="10700294" cy="914229"/>
          </a:xfrm>
        </p:spPr>
        <p:txBody>
          <a:bodyPr vert="horz" lIns="91440" tIns="45720" rIns="91440" bIns="45720" rtlCol="0" anchor="b">
            <a:normAutofit/>
          </a:bodyPr>
          <a:lstStyle/>
          <a:p>
            <a:r>
              <a:rPr lang="en-US" sz="4700" kern="1200" dirty="0">
                <a:latin typeface="+mj-lt"/>
                <a:ea typeface="+mj-ea"/>
                <a:cs typeface="+mj-cs"/>
              </a:rPr>
              <a:t>Problem Statement</a:t>
            </a:r>
          </a:p>
        </p:txBody>
      </p:sp>
      <p:sp>
        <p:nvSpPr>
          <p:cNvPr id="95" name="Oval 9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A731C566-E91B-C788-F679-28CEC3DB977E}"/>
              </a:ext>
            </a:extLst>
          </p:cNvPr>
          <p:cNvSpPr>
            <a:spLocks noGrp="1"/>
          </p:cNvSpPr>
          <p:nvPr>
            <p:ph type="body" idx="1"/>
          </p:nvPr>
        </p:nvSpPr>
        <p:spPr>
          <a:xfrm>
            <a:off x="831850" y="2006217"/>
            <a:ext cx="10511911" cy="3411365"/>
          </a:xfrm>
        </p:spPr>
        <p:txBody>
          <a:bodyPr anchor="ctr">
            <a:normAutofit fontScale="92500" lnSpcReduction="10000"/>
          </a:bodyPr>
          <a:lstStyle/>
          <a:p>
            <a:pPr marL="914400" lvl="1" indent="-457200">
              <a:buFont typeface="Arial" panose="020B0604020202020204" pitchFamily="34" charset="0"/>
              <a:buChar char="•"/>
            </a:pPr>
            <a:endParaRPr lang="en-US" dirty="0">
              <a:solidFill>
                <a:schemeClr val="tx1"/>
              </a:solidFill>
            </a:endParaRPr>
          </a:p>
          <a:p>
            <a:pPr lvl="1"/>
            <a:r>
              <a:rPr lang="en-US" dirty="0">
                <a:solidFill>
                  <a:schemeClr val="tx1"/>
                </a:solidFill>
              </a:rPr>
              <a:t>	</a:t>
            </a:r>
            <a:r>
              <a:rPr lang="en-US" dirty="0" err="1">
                <a:solidFill>
                  <a:schemeClr val="tx1"/>
                </a:solidFill>
              </a:rPr>
              <a:t>AtliQ</a:t>
            </a:r>
            <a:r>
              <a:rPr lang="en-US" dirty="0">
                <a:solidFill>
                  <a:schemeClr val="tx1"/>
                </a:solidFill>
              </a:rPr>
              <a:t> Mart is a retail giant with over 50 supermarkets that ran a massive promotion 	during Diwali 2023 and Sankranti 2024 on </a:t>
            </a:r>
            <a:r>
              <a:rPr lang="en-US" dirty="0" err="1">
                <a:solidFill>
                  <a:schemeClr val="tx1"/>
                </a:solidFill>
              </a:rPr>
              <a:t>AtliQ</a:t>
            </a:r>
            <a:r>
              <a:rPr lang="en-US" dirty="0">
                <a:solidFill>
                  <a:schemeClr val="tx1"/>
                </a:solidFill>
              </a:rPr>
              <a:t> branded products.</a:t>
            </a:r>
          </a:p>
          <a:p>
            <a:pPr marL="457200" indent="-457200">
              <a:buFont typeface="Arial" panose="020B0604020202020204" pitchFamily="34" charset="0"/>
              <a:buChar char="•"/>
            </a:pPr>
            <a:endParaRPr lang="en-US" dirty="0">
              <a:solidFill>
                <a:schemeClr val="tx1"/>
              </a:solidFill>
            </a:endParaRPr>
          </a:p>
          <a:p>
            <a:pPr lvl="2"/>
            <a:r>
              <a:rPr lang="en-US" sz="2400" dirty="0">
                <a:solidFill>
                  <a:schemeClr val="tx1"/>
                </a:solidFill>
              </a:rPr>
              <a:t> </a:t>
            </a:r>
          </a:p>
          <a:p>
            <a:pPr lvl="2"/>
            <a:r>
              <a:rPr lang="en-US" sz="2100" dirty="0">
                <a:solidFill>
                  <a:schemeClr val="tx1"/>
                </a:solidFill>
              </a:rPr>
              <a:t> The Sales director need tangible insights from the Diwali and Sankranti promotions.</a:t>
            </a:r>
          </a:p>
          <a:p>
            <a:pPr marL="914400" lvl="1" indent="-457200">
              <a:buFont typeface="Arial" panose="020B0604020202020204" pitchFamily="34" charset="0"/>
              <a:buChar char="•"/>
            </a:pPr>
            <a:endParaRPr lang="en-US" dirty="0">
              <a:solidFill>
                <a:schemeClr val="tx1"/>
              </a:solidFill>
            </a:endParaRPr>
          </a:p>
          <a:p>
            <a:pPr lvl="1"/>
            <a:r>
              <a:rPr lang="en-US" dirty="0">
                <a:solidFill>
                  <a:schemeClr val="tx1"/>
                </a:solidFill>
              </a:rPr>
              <a:t>	</a:t>
            </a:r>
          </a:p>
          <a:p>
            <a:pPr lvl="1"/>
            <a:r>
              <a:rPr lang="en-US" dirty="0">
                <a:solidFill>
                  <a:schemeClr val="tx1"/>
                </a:solidFill>
              </a:rPr>
              <a:t>	</a:t>
            </a:r>
          </a:p>
          <a:p>
            <a:pPr lvl="1"/>
            <a:r>
              <a:rPr lang="en-US" sz="2100" dirty="0">
                <a:solidFill>
                  <a:schemeClr val="tx1"/>
                </a:solidFill>
              </a:rPr>
              <a:t>        He also wants to understand which promotions did well and which did not so </a:t>
            </a:r>
          </a:p>
          <a:p>
            <a:pPr lvl="1"/>
            <a:r>
              <a:rPr lang="en-US" sz="2100" dirty="0">
                <a:solidFill>
                  <a:schemeClr val="tx1"/>
                </a:solidFill>
              </a:rPr>
              <a:t>	they can make data driven decisions for future promotion events.</a:t>
            </a:r>
          </a:p>
          <a:p>
            <a:pPr marL="457200" indent="-457200">
              <a:buFont typeface="Arial" panose="020B0604020202020204" pitchFamily="34" charset="0"/>
              <a:buChar char="•"/>
            </a:pPr>
            <a:endParaRPr lang="en-US" dirty="0"/>
          </a:p>
        </p:txBody>
      </p:sp>
      <p:pic>
        <p:nvPicPr>
          <p:cNvPr id="10" name="Picture 9" descr="A logo of a store&#10;&#10;Description automatically generated">
            <a:extLst>
              <a:ext uri="{FF2B5EF4-FFF2-40B4-BE49-F238E27FC236}">
                <a16:creationId xmlns:a16="http://schemas.microsoft.com/office/drawing/2014/main" id="{2C6983B1-82B5-681B-5E55-3DA2B13DB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54" y="2085670"/>
            <a:ext cx="917694" cy="663238"/>
          </a:xfrm>
          <a:prstGeom prst="rect">
            <a:avLst/>
          </a:prstGeom>
        </p:spPr>
      </p:pic>
      <p:pic>
        <p:nvPicPr>
          <p:cNvPr id="12" name="Picture 11" descr="A close-up of a logo&#10;&#10;Description automatically generated">
            <a:extLst>
              <a:ext uri="{FF2B5EF4-FFF2-40B4-BE49-F238E27FC236}">
                <a16:creationId xmlns:a16="http://schemas.microsoft.com/office/drawing/2014/main" id="{8B7D501A-7454-A948-047E-FD816B72D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24" y="3056773"/>
            <a:ext cx="971466" cy="895209"/>
          </a:xfrm>
          <a:prstGeom prst="rect">
            <a:avLst/>
          </a:prstGeom>
        </p:spPr>
      </p:pic>
      <p:sp>
        <p:nvSpPr>
          <p:cNvPr id="13" name="Rectangle 12">
            <a:extLst>
              <a:ext uri="{FF2B5EF4-FFF2-40B4-BE49-F238E27FC236}">
                <a16:creationId xmlns:a16="http://schemas.microsoft.com/office/drawing/2014/main" id="{F217EF1A-F3D8-28AA-AAB1-BD94694A8E4F}"/>
              </a:ext>
            </a:extLst>
          </p:cNvPr>
          <p:cNvSpPr/>
          <p:nvPr/>
        </p:nvSpPr>
        <p:spPr>
          <a:xfrm>
            <a:off x="844549" y="1989161"/>
            <a:ext cx="10484697" cy="8543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F11650-6B18-D6B8-2D47-7C28BB934D91}"/>
              </a:ext>
            </a:extLst>
          </p:cNvPr>
          <p:cNvSpPr/>
          <p:nvPr/>
        </p:nvSpPr>
        <p:spPr>
          <a:xfrm>
            <a:off x="853652" y="3008139"/>
            <a:ext cx="10484696" cy="10266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with a megaphone in the middle of a rainbow circle&#10;&#10;Description automatically generated">
            <a:extLst>
              <a:ext uri="{FF2B5EF4-FFF2-40B4-BE49-F238E27FC236}">
                <a16:creationId xmlns:a16="http://schemas.microsoft.com/office/drawing/2014/main" id="{7DB97FCB-3DDB-044C-B22D-EA9F30544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367" y="4331309"/>
            <a:ext cx="965369" cy="914229"/>
          </a:xfrm>
          <a:prstGeom prst="rect">
            <a:avLst/>
          </a:prstGeom>
        </p:spPr>
      </p:pic>
      <p:sp>
        <p:nvSpPr>
          <p:cNvPr id="17" name="Rectangle 16">
            <a:extLst>
              <a:ext uri="{FF2B5EF4-FFF2-40B4-BE49-F238E27FC236}">
                <a16:creationId xmlns:a16="http://schemas.microsoft.com/office/drawing/2014/main" id="{4A09B29B-3E9D-6834-D1E3-9B5D2752152E}"/>
              </a:ext>
            </a:extLst>
          </p:cNvPr>
          <p:cNvSpPr/>
          <p:nvPr/>
        </p:nvSpPr>
        <p:spPr>
          <a:xfrm>
            <a:off x="777276" y="4231489"/>
            <a:ext cx="10582874" cy="127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circle with a blue circle&#10;&#10;Description automatically generated">
            <a:extLst>
              <a:ext uri="{FF2B5EF4-FFF2-40B4-BE49-F238E27FC236}">
                <a16:creationId xmlns:a16="http://schemas.microsoft.com/office/drawing/2014/main" id="{FBBDD285-3088-E0EC-AF99-D1BD45E4A10E}"/>
              </a:ext>
            </a:extLst>
          </p:cNvPr>
          <p:cNvPicPr>
            <a:picLocks noChangeAspect="1"/>
          </p:cNvPicPr>
          <p:nvPr/>
        </p:nvPicPr>
        <p:blipFill>
          <a:blip r:embed="rId5">
            <a:alphaModFix amt="20000"/>
            <a:duotone>
              <a:schemeClr val="accent5">
                <a:shade val="45000"/>
                <a:satMod val="135000"/>
              </a:schemeClr>
              <a:prstClr val="white"/>
            </a:duotone>
            <a:extLst>
              <a:ext uri="{BEBA8EAE-BF5A-486C-A8C5-ECC9F3942E4B}">
                <a14:imgProps xmlns:a14="http://schemas.microsoft.com/office/drawing/2010/main">
                  <a14:imgLayer r:embed="rId6">
                    <a14:imgEffect>
                      <a14:artisticPlasticWrap/>
                    </a14:imgEffect>
                  </a14:imgLayer>
                </a14:imgProps>
              </a:ext>
              <a:ext uri="{28A0092B-C50C-407E-A947-70E740481C1C}">
                <a14:useLocalDpi xmlns:a14="http://schemas.microsoft.com/office/drawing/2010/main" val="0"/>
              </a:ext>
            </a:extLst>
          </a:blip>
          <a:stretch>
            <a:fillRect/>
          </a:stretch>
        </p:blipFill>
        <p:spPr>
          <a:xfrm>
            <a:off x="-1471422" y="-180870"/>
            <a:ext cx="13661513" cy="9892719"/>
          </a:xfrm>
          <a:prstGeom prst="rect">
            <a:avLst/>
          </a:prstGeom>
        </p:spPr>
      </p:pic>
    </p:spTree>
    <p:extLst>
      <p:ext uri="{BB962C8B-B14F-4D97-AF65-F5344CB8AC3E}">
        <p14:creationId xmlns:p14="http://schemas.microsoft.com/office/powerpoint/2010/main" val="39353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p:txBody>
          <a:bodyPr/>
          <a:lstStyle/>
          <a:p>
            <a:r>
              <a:rPr lang="en-US" dirty="0"/>
              <a:t>Ad-Hoc-Business-Requests</a:t>
            </a:r>
          </a:p>
        </p:txBody>
      </p:sp>
      <p:graphicFrame>
        <p:nvGraphicFramePr>
          <p:cNvPr id="9" name="Content Placeholder 2">
            <a:extLst>
              <a:ext uri="{FF2B5EF4-FFF2-40B4-BE49-F238E27FC236}">
                <a16:creationId xmlns:a16="http://schemas.microsoft.com/office/drawing/2014/main" id="{612A9A17-2C33-D9B8-4D3A-737AFD07C52D}"/>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
            <a:extLst>
              <a:ext uri="{FF2B5EF4-FFF2-40B4-BE49-F238E27FC236}">
                <a16:creationId xmlns:a16="http://schemas.microsoft.com/office/drawing/2014/main" id="{CDD4B66F-49F4-0FF0-E48F-5B8678809E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9280" y="2513696"/>
            <a:ext cx="4305673" cy="1044030"/>
          </a:xfrm>
          <a:prstGeom prst="rect">
            <a:avLst/>
          </a:prstGeom>
        </p:spPr>
      </p:pic>
    </p:spTree>
    <p:extLst>
      <p:ext uri="{BB962C8B-B14F-4D97-AF65-F5344CB8AC3E}">
        <p14:creationId xmlns:p14="http://schemas.microsoft.com/office/powerpoint/2010/main" val="1444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a:t>Ad-Hoc-Business-Requests</a:t>
            </a:r>
          </a:p>
        </p:txBody>
      </p:sp>
      <p:sp>
        <p:nvSpPr>
          <p:cNvPr id="41"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a:t>Business Request 2 </a:t>
            </a:r>
          </a:p>
          <a:p>
            <a:pPr marL="0" indent="0">
              <a:buNone/>
            </a:pPr>
            <a:endParaRPr lang="en-US" sz="2400"/>
          </a:p>
          <a:p>
            <a:pPr marL="0" indent="0">
              <a:buNone/>
            </a:pPr>
            <a:r>
              <a:rPr lang="en-US" sz="2400"/>
              <a:t>These are the total number of stores held by cities. Bengaluru is leading among all.</a:t>
            </a:r>
          </a:p>
          <a:p>
            <a:pPr marL="0" indent="0">
              <a:buNone/>
            </a:pPr>
            <a:endParaRPr lang="en-US" sz="2400"/>
          </a:p>
        </p:txBody>
      </p:sp>
      <p:pic>
        <p:nvPicPr>
          <p:cNvPr id="8" name="Picture 7">
            <a:extLst>
              <a:ext uri="{FF2B5EF4-FFF2-40B4-BE49-F238E27FC236}">
                <a16:creationId xmlns:a16="http://schemas.microsoft.com/office/drawing/2014/main" id="{AEAE5800-9195-FAF7-B526-D866D322E7BF}"/>
              </a:ext>
            </a:extLst>
          </p:cNvPr>
          <p:cNvPicPr>
            <a:picLocks noChangeAspect="1"/>
          </p:cNvPicPr>
          <p:nvPr/>
        </p:nvPicPr>
        <p:blipFill>
          <a:blip r:embed="rId2"/>
          <a:stretch>
            <a:fillRect/>
          </a:stretch>
        </p:blipFill>
        <p:spPr>
          <a:xfrm>
            <a:off x="6798100" y="820704"/>
            <a:ext cx="4555700" cy="228923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30" name="Freeform: Shape 2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omputer&#10;&#10;Description automatically generated">
            <a:extLst>
              <a:ext uri="{FF2B5EF4-FFF2-40B4-BE49-F238E27FC236}">
                <a16:creationId xmlns:a16="http://schemas.microsoft.com/office/drawing/2014/main" id="{003BDB73-7163-793B-4685-14CD49526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100" y="3526029"/>
            <a:ext cx="3608307"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2" name="Arc 3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88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dirty="0"/>
              <a:t>Ad-Hoc-Business-Requests</a:t>
            </a:r>
          </a:p>
        </p:txBody>
      </p:sp>
      <p:sp>
        <p:nvSpPr>
          <p:cNvPr id="41"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dirty="0"/>
              <a:t>Business Request 3 </a:t>
            </a:r>
          </a:p>
          <a:p>
            <a:pPr marL="0" indent="0">
              <a:buNone/>
            </a:pPr>
            <a:endParaRPr lang="en-US" sz="2400" dirty="0"/>
          </a:p>
          <a:p>
            <a:pPr marL="0" indent="0">
              <a:buNone/>
            </a:pPr>
            <a:r>
              <a:rPr lang="en-US" sz="2400" dirty="0"/>
              <a:t>Campaign name and their revenue generated before promotions and after promotions</a:t>
            </a:r>
          </a:p>
          <a:p>
            <a:pPr marL="0" indent="0">
              <a:buNone/>
            </a:pPr>
            <a:endParaRPr lang="en-US" sz="2400" dirty="0"/>
          </a:p>
        </p:txBody>
      </p:sp>
      <p:pic>
        <p:nvPicPr>
          <p:cNvPr id="4" name="Picture 3" descr="A computer screen shot&#10;&#10;Description automatically generated">
            <a:extLst>
              <a:ext uri="{FF2B5EF4-FFF2-40B4-BE49-F238E27FC236}">
                <a16:creationId xmlns:a16="http://schemas.microsoft.com/office/drawing/2014/main" id="{10D0B3D7-3D62-DED4-A52C-C967B5AC0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100" y="1623646"/>
            <a:ext cx="4555700" cy="68335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53" name="Freeform: Shape 5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06E943E-D673-2384-A325-79AA2BFD5000}"/>
              </a:ext>
            </a:extLst>
          </p:cNvPr>
          <p:cNvPicPr>
            <a:picLocks noChangeAspect="1"/>
          </p:cNvPicPr>
          <p:nvPr/>
        </p:nvPicPr>
        <p:blipFill>
          <a:blip r:embed="rId3"/>
          <a:stretch>
            <a:fillRect/>
          </a:stretch>
        </p:blipFill>
        <p:spPr>
          <a:xfrm>
            <a:off x="6096000" y="2692622"/>
            <a:ext cx="5462544" cy="253171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54" name="Arc 5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403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a:t>Ad-Hoc-Business-Requests</a:t>
            </a:r>
          </a:p>
        </p:txBody>
      </p:sp>
      <p:sp>
        <p:nvSpPr>
          <p:cNvPr id="95"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dirty="0"/>
              <a:t>Business Request 4</a:t>
            </a:r>
          </a:p>
          <a:p>
            <a:pPr marL="0" indent="0">
              <a:buNone/>
            </a:pPr>
            <a:endParaRPr lang="en-US" sz="2400" dirty="0"/>
          </a:p>
          <a:p>
            <a:pPr marL="0" indent="0">
              <a:buNone/>
            </a:pPr>
            <a:r>
              <a:rPr lang="en-US" sz="2400" dirty="0"/>
              <a:t>The table explains the category wise quantity sold.</a:t>
            </a:r>
          </a:p>
          <a:p>
            <a:pPr marL="0" indent="0">
              <a:buNone/>
            </a:pPr>
            <a:endParaRPr lang="en-US" sz="2400" dirty="0"/>
          </a:p>
          <a:p>
            <a:pPr marL="0" indent="0">
              <a:buNone/>
            </a:pPr>
            <a:r>
              <a:rPr lang="en-US" sz="2400" dirty="0"/>
              <a:t>ISU indicates the percentage of quantity sold before and after promotion.</a:t>
            </a:r>
          </a:p>
          <a:p>
            <a:pPr marL="0" indent="0">
              <a:buNone/>
            </a:pPr>
            <a:endParaRPr lang="en-US" sz="2400" dirty="0"/>
          </a:p>
        </p:txBody>
      </p:sp>
      <p:pic>
        <p:nvPicPr>
          <p:cNvPr id="5" name="Picture 4" descr="A screenshot of a data&#10;&#10;Description automatically generated">
            <a:extLst>
              <a:ext uri="{FF2B5EF4-FFF2-40B4-BE49-F238E27FC236}">
                <a16:creationId xmlns:a16="http://schemas.microsoft.com/office/drawing/2014/main" id="{4668E3DD-A435-943A-4D48-08DE43CCC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100" y="1088351"/>
            <a:ext cx="4555700" cy="175394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70" name="Freeform: Shape 6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6EBBFC3-B009-E858-0B95-35D405B82F29}"/>
              </a:ext>
            </a:extLst>
          </p:cNvPr>
          <p:cNvPicPr>
            <a:picLocks noChangeAspect="1"/>
          </p:cNvPicPr>
          <p:nvPr/>
        </p:nvPicPr>
        <p:blipFill>
          <a:blip r:embed="rId3"/>
          <a:stretch>
            <a:fillRect/>
          </a:stretch>
        </p:blipFill>
        <p:spPr>
          <a:xfrm>
            <a:off x="6557830" y="3036356"/>
            <a:ext cx="4505542"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2" name="Arc 7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75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a:t>Ad-Hoc-Business-Requests</a:t>
            </a:r>
          </a:p>
        </p:txBody>
      </p:sp>
      <p:sp>
        <p:nvSpPr>
          <p:cNvPr id="95"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dirty="0"/>
              <a:t>Business Request 5</a:t>
            </a:r>
          </a:p>
          <a:p>
            <a:pPr marL="0" indent="0">
              <a:buNone/>
            </a:pPr>
            <a:endParaRPr lang="en-US" sz="2400" dirty="0"/>
          </a:p>
          <a:p>
            <a:pPr marL="0" indent="0">
              <a:buNone/>
            </a:pPr>
            <a:r>
              <a:rPr lang="en-US" sz="2400" dirty="0"/>
              <a:t>The table gives the list of top 5 selling products that generated maximum revenue</a:t>
            </a:r>
          </a:p>
          <a:p>
            <a:pPr marL="0" indent="0">
              <a:buNone/>
            </a:pPr>
            <a:r>
              <a:rPr lang="en-US" sz="2400" dirty="0"/>
              <a:t>IR indicates the percentage increase of revenue before and after promotion.</a:t>
            </a:r>
          </a:p>
          <a:p>
            <a:pPr marL="0" indent="0">
              <a:buNone/>
            </a:pPr>
            <a:endParaRPr lang="en-US" sz="2400" dirty="0"/>
          </a:p>
        </p:txBody>
      </p:sp>
      <p:pic>
        <p:nvPicPr>
          <p:cNvPr id="7" name="Picture 6">
            <a:extLst>
              <a:ext uri="{FF2B5EF4-FFF2-40B4-BE49-F238E27FC236}">
                <a16:creationId xmlns:a16="http://schemas.microsoft.com/office/drawing/2014/main" id="{F6260D48-B5F0-06A5-F014-5C7FBA8DE510}"/>
              </a:ext>
            </a:extLst>
          </p:cNvPr>
          <p:cNvPicPr>
            <a:picLocks noChangeAspect="1"/>
          </p:cNvPicPr>
          <p:nvPr/>
        </p:nvPicPr>
        <p:blipFill>
          <a:blip r:embed="rId2"/>
          <a:stretch>
            <a:fillRect/>
          </a:stretch>
        </p:blipFill>
        <p:spPr>
          <a:xfrm>
            <a:off x="6798099" y="1486975"/>
            <a:ext cx="4920135" cy="175318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02" name="Freeform: Shape 10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9C14FD29-A752-B1B2-9815-936CBE45E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100" y="4061261"/>
            <a:ext cx="4555700" cy="166282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4" name="Arc 10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05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4621778" cy="3449791"/>
          </a:xfrm>
        </p:spPr>
        <p:txBody>
          <a:bodyPr>
            <a:normAutofit/>
          </a:bodyPr>
          <a:lstStyle/>
          <a:p>
            <a:r>
              <a:rPr lang="en-US" dirty="0" err="1"/>
              <a:t>AtliQ</a:t>
            </a:r>
            <a:r>
              <a:rPr lang="en-US" dirty="0"/>
              <a:t> Mart Sales And  Promotion Analysis Using Power BI</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18" name="Picture 17" descr="Calculator, pen, compass, money and a paper with graphs printed on it">
            <a:extLst>
              <a:ext uri="{FF2B5EF4-FFF2-40B4-BE49-F238E27FC236}">
                <a16:creationId xmlns:a16="http://schemas.microsoft.com/office/drawing/2014/main" id="{79C20706-78A8-7400-5E57-9BA5323C8F02}"/>
              </a:ext>
            </a:extLst>
          </p:cNvPr>
          <p:cNvPicPr>
            <a:picLocks noChangeAspect="1"/>
          </p:cNvPicPr>
          <p:nvPr/>
        </p:nvPicPr>
        <p:blipFill rotWithShape="1">
          <a:blip r:embed="rId3"/>
          <a:srcRect l="30782" r="26559" b="-1"/>
          <a:stretch/>
        </p:blipFill>
        <p:spPr>
          <a:xfrm>
            <a:off x="3489744" y="461668"/>
            <a:ext cx="1931434" cy="272791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3" name="Picture 62" descr="A close-up of a logo&#10;&#10;Description automatically generated">
            <a:extLst>
              <a:ext uri="{FF2B5EF4-FFF2-40B4-BE49-F238E27FC236}">
                <a16:creationId xmlns:a16="http://schemas.microsoft.com/office/drawing/2014/main" id="{DCAE95E5-0BE1-6AED-920A-83E9095DB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2" y="3684161"/>
            <a:ext cx="2533422" cy="234341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descr="A yellow and black logo&#10;&#10;Description automatically generated">
            <a:extLst>
              <a:ext uri="{FF2B5EF4-FFF2-40B4-BE49-F238E27FC236}">
                <a16:creationId xmlns:a16="http://schemas.microsoft.com/office/drawing/2014/main" id="{042B4E94-460D-26E3-9EFD-67B43227274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51871" y="4100052"/>
            <a:ext cx="5643716" cy="2076911"/>
          </a:xfrm>
        </p:spPr>
      </p:pic>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6">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49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3991898" y="365125"/>
            <a:ext cx="4336026" cy="844243"/>
          </a:xfrm>
        </p:spPr>
        <p:txBody>
          <a:bodyPr>
            <a:normAutofit/>
          </a:bodyPr>
          <a:lstStyle/>
          <a:p>
            <a:pPr algn="ctr"/>
            <a:r>
              <a:rPr lang="en-US" dirty="0"/>
              <a:t>Dashboard View</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Content Placeholder 6" descr="A screenshot of a computer&#10;&#10;Description automatically generated">
            <a:extLst>
              <a:ext uri="{FF2B5EF4-FFF2-40B4-BE49-F238E27FC236}">
                <a16:creationId xmlns:a16="http://schemas.microsoft.com/office/drawing/2014/main" id="{D2D38AF0-C75F-2BAD-E576-B3B41E11C2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9304" y="1119683"/>
            <a:ext cx="8839200" cy="4213630"/>
          </a:xfrm>
        </p:spPr>
      </p:pic>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923330"/>
          </a:xfrm>
          <a:prstGeom prst="rect">
            <a:avLst/>
          </a:prstGeom>
          <a:noFill/>
        </p:spPr>
        <p:txBody>
          <a:bodyPr wrap="square" rtlCol="0">
            <a:spAutoFit/>
          </a:bodyPr>
          <a:lstStyle/>
          <a:p>
            <a:r>
              <a:rPr lang="en-US" dirty="0"/>
              <a:t>The Dashboard view gives us the summary of revenue per category, city and campaign. The deeper insights are present under Store Performance Analysis, Promotion Type Analysis and Product and Category Analysis</a:t>
            </a:r>
          </a:p>
        </p:txBody>
      </p:sp>
    </p:spTree>
    <p:extLst>
      <p:ext uri="{BB962C8B-B14F-4D97-AF65-F5344CB8AC3E}">
        <p14:creationId xmlns:p14="http://schemas.microsoft.com/office/powerpoint/2010/main" val="15575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hapesVTI">
  <a:themeElements>
    <a:clrScheme name="AnalogousFromLightSeedRightStep">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2945</TotalTime>
  <Words>722</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Avenir Next LT Pro</vt:lpstr>
      <vt:lpstr>Calibri</vt:lpstr>
      <vt:lpstr>Wingdings</vt:lpstr>
      <vt:lpstr>ShapesVTI</vt:lpstr>
      <vt:lpstr>AtliQ Mart Sales And  Promotion Analysis</vt:lpstr>
      <vt:lpstr>Problem Statement</vt:lpstr>
      <vt:lpstr>Ad-Hoc-Business-Requests</vt:lpstr>
      <vt:lpstr>Ad-Hoc-Business-Requests</vt:lpstr>
      <vt:lpstr>Ad-Hoc-Business-Requests</vt:lpstr>
      <vt:lpstr>Ad-Hoc-Business-Requests</vt:lpstr>
      <vt:lpstr>Ad-Hoc-Business-Requests</vt:lpstr>
      <vt:lpstr>AtliQ Mart Sales And  Promotion Analysis Using Power BI</vt:lpstr>
      <vt:lpstr>Dashboard View</vt:lpstr>
      <vt:lpstr>Store Performance Analysis</vt:lpstr>
      <vt:lpstr>Promotion Type Analysis</vt:lpstr>
      <vt:lpstr>Product and Category Analysis</vt:lpstr>
      <vt:lpstr>Insights and Recommendation</vt:lpstr>
      <vt:lpstr>Insights and Recommendation</vt:lpstr>
      <vt:lpstr>Insights and Recommendation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Sales And  Promotion Analysis</dc:title>
  <dc:creator>Tamanna Jethwani</dc:creator>
  <cp:lastModifiedBy>Tamanna Jethwani</cp:lastModifiedBy>
  <cp:revision>42</cp:revision>
  <dcterms:created xsi:type="dcterms:W3CDTF">2024-02-21T14:49:12Z</dcterms:created>
  <dcterms:modified xsi:type="dcterms:W3CDTF">2024-02-26T16:24:15Z</dcterms:modified>
</cp:coreProperties>
</file>