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0"/>
  </p:notesMasterIdLst>
  <p:sldIdLst>
    <p:sldId id="256" r:id="rId2"/>
    <p:sldId id="257" r:id="rId3"/>
    <p:sldId id="275" r:id="rId4"/>
    <p:sldId id="276" r:id="rId5"/>
    <p:sldId id="259" r:id="rId6"/>
    <p:sldId id="260" r:id="rId7"/>
    <p:sldId id="261" r:id="rId8"/>
    <p:sldId id="262" r:id="rId9"/>
    <p:sldId id="263" r:id="rId10"/>
    <p:sldId id="264" r:id="rId11"/>
    <p:sldId id="265" r:id="rId12"/>
    <p:sldId id="267" r:id="rId13"/>
    <p:sldId id="268" r:id="rId14"/>
    <p:sldId id="269" r:id="rId15"/>
    <p:sldId id="271" r:id="rId16"/>
    <p:sldId id="270"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Page" id="{7D2F6C3F-F5FD-4B60-A598-375F243FCEF0}">
          <p14:sldIdLst>
            <p14:sldId id="256"/>
          </p14:sldIdLst>
        </p14:section>
        <p14:section name="Problem Statement" id="{B21C3614-6B95-48EC-98E2-3A8A9EC17C7F}">
          <p14:sldIdLst>
            <p14:sldId id="257"/>
          </p14:sldIdLst>
        </p14:section>
        <p14:section name="Data Model and KPI" id="{F6C060E7-B81B-4A53-B836-708798CAEBC5}">
          <p14:sldIdLst>
            <p14:sldId id="275"/>
            <p14:sldId id="276"/>
          </p14:sldIdLst>
        </p14:section>
        <p14:section name="Ad-Hoc-Business-Requests" id="{63368D34-D2A7-442D-8917-6F1B4113476C}">
          <p14:sldIdLst>
            <p14:sldId id="259"/>
            <p14:sldId id="260"/>
            <p14:sldId id="261"/>
            <p14:sldId id="262"/>
            <p14:sldId id="263"/>
          </p14:sldIdLst>
        </p14:section>
        <p14:section name="Dashboard Insights" id="{CB69E868-F53F-43B4-BD87-388FE68EBA25}">
          <p14:sldIdLst>
            <p14:sldId id="264"/>
            <p14:sldId id="265"/>
            <p14:sldId id="267"/>
            <p14:sldId id="268"/>
            <p14:sldId id="269"/>
          </p14:sldIdLst>
        </p14:section>
        <p14:section name="Insights and Recommendation" id="{FA7DA944-1EC9-425A-A5A4-40042F32E0C4}">
          <p14:sldIdLst>
            <p14:sldId id="271"/>
            <p14:sldId id="270"/>
            <p14:sldId id="272"/>
          </p14:sldIdLst>
        </p14:section>
        <p14:section name="Thank You" id="{06C04296-DDBF-4C23-B973-16615A56BB0E}">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BD9B7-46E5-4DAD-9774-6E46E56CE3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D0E3B31-8E42-4B69-AF44-970A678E2B67}">
      <dgm:prSet/>
      <dgm:spPr/>
      <dgm:t>
        <a:bodyPr/>
        <a:lstStyle/>
        <a:p>
          <a:pPr>
            <a:lnSpc>
              <a:spcPct val="100000"/>
            </a:lnSpc>
          </a:pPr>
          <a:r>
            <a:rPr lang="en-US"/>
            <a:t>Business Request 1 </a:t>
          </a:r>
        </a:p>
      </dgm:t>
    </dgm:pt>
    <dgm:pt modelId="{73F534CD-69C7-4D85-9A4E-D65CB9BEC1FC}" type="parTrans" cxnId="{BE81E66C-3ED8-4D2E-939C-6D092D159EAE}">
      <dgm:prSet/>
      <dgm:spPr/>
      <dgm:t>
        <a:bodyPr/>
        <a:lstStyle/>
        <a:p>
          <a:endParaRPr lang="en-US"/>
        </a:p>
      </dgm:t>
    </dgm:pt>
    <dgm:pt modelId="{63460C00-77DB-4588-A960-B5ACD5EC4AD5}" type="sibTrans" cxnId="{BE81E66C-3ED8-4D2E-939C-6D092D159EAE}">
      <dgm:prSet/>
      <dgm:spPr/>
      <dgm:t>
        <a:bodyPr/>
        <a:lstStyle/>
        <a:p>
          <a:endParaRPr lang="en-US"/>
        </a:p>
      </dgm:t>
    </dgm:pt>
    <dgm:pt modelId="{B71D97C4-5BA0-484D-87D7-BA6A00421A85}">
      <dgm:prSet/>
      <dgm:spPr/>
      <dgm:t>
        <a:bodyPr/>
        <a:lstStyle/>
        <a:p>
          <a:pPr>
            <a:lnSpc>
              <a:spcPct val="100000"/>
            </a:lnSpc>
          </a:pPr>
          <a:r>
            <a:rPr lang="en-US"/>
            <a:t>Out of all the products sold in AtliQ Mart , the above 2 products are high valued product above 500 and are heavily discounted under Buy One Get One Free promo type</a:t>
          </a:r>
        </a:p>
      </dgm:t>
    </dgm:pt>
    <dgm:pt modelId="{31269977-B9AD-4D82-BCD7-FC4DAD35FD16}" type="parTrans" cxnId="{D059481E-D514-4FB5-AFBE-D4A147DCAE9E}">
      <dgm:prSet/>
      <dgm:spPr/>
      <dgm:t>
        <a:bodyPr/>
        <a:lstStyle/>
        <a:p>
          <a:endParaRPr lang="en-US"/>
        </a:p>
      </dgm:t>
    </dgm:pt>
    <dgm:pt modelId="{0B5DEF10-5E5F-4AC8-B3AA-EC5B73491E46}" type="sibTrans" cxnId="{D059481E-D514-4FB5-AFBE-D4A147DCAE9E}">
      <dgm:prSet/>
      <dgm:spPr/>
      <dgm:t>
        <a:bodyPr/>
        <a:lstStyle/>
        <a:p>
          <a:endParaRPr lang="en-US"/>
        </a:p>
      </dgm:t>
    </dgm:pt>
    <dgm:pt modelId="{F5D3AF4A-B69C-4C0E-8316-E34AC6358AF9}" type="pres">
      <dgm:prSet presAssocID="{768BD9B7-46E5-4DAD-9774-6E46E56CE333}" presName="root" presStyleCnt="0">
        <dgm:presLayoutVars>
          <dgm:dir/>
          <dgm:resizeHandles val="exact"/>
        </dgm:presLayoutVars>
      </dgm:prSet>
      <dgm:spPr/>
    </dgm:pt>
    <dgm:pt modelId="{0F258FEC-A24A-48D8-B877-8CBC3AAD94B7}" type="pres">
      <dgm:prSet presAssocID="{AD0E3B31-8E42-4B69-AF44-970A678E2B67}" presName="compNode" presStyleCnt="0"/>
      <dgm:spPr/>
    </dgm:pt>
    <dgm:pt modelId="{24E9F6C8-5639-4C20-B984-20A2A9600EC8}" type="pres">
      <dgm:prSet presAssocID="{AD0E3B31-8E42-4B69-AF44-970A678E2B67}" presName="bgRect" presStyleLbl="bgShp" presStyleIdx="0" presStyleCnt="2"/>
      <dgm:spPr/>
    </dgm:pt>
    <dgm:pt modelId="{818FAED9-E15F-451B-AF84-7A252CF3B92F}" type="pres">
      <dgm:prSet presAssocID="{AD0E3B31-8E42-4B69-AF44-970A678E2B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D751B53A-DBE2-4C27-BED5-F9F6E665E849}" type="pres">
      <dgm:prSet presAssocID="{AD0E3B31-8E42-4B69-AF44-970A678E2B67}" presName="spaceRect" presStyleCnt="0"/>
      <dgm:spPr/>
    </dgm:pt>
    <dgm:pt modelId="{6BEF9420-C33D-462D-A23A-24CC87DB0F39}" type="pres">
      <dgm:prSet presAssocID="{AD0E3B31-8E42-4B69-AF44-970A678E2B67}" presName="parTx" presStyleLbl="revTx" presStyleIdx="0" presStyleCnt="2">
        <dgm:presLayoutVars>
          <dgm:chMax val="0"/>
          <dgm:chPref val="0"/>
        </dgm:presLayoutVars>
      </dgm:prSet>
      <dgm:spPr/>
    </dgm:pt>
    <dgm:pt modelId="{23CABE33-C136-41F6-8CAF-4110264B3BA9}" type="pres">
      <dgm:prSet presAssocID="{63460C00-77DB-4588-A960-B5ACD5EC4AD5}" presName="sibTrans" presStyleCnt="0"/>
      <dgm:spPr/>
    </dgm:pt>
    <dgm:pt modelId="{AD98202F-BAE4-4775-9B7F-304006DAFEEB}" type="pres">
      <dgm:prSet presAssocID="{B71D97C4-5BA0-484D-87D7-BA6A00421A85}" presName="compNode" presStyleCnt="0"/>
      <dgm:spPr/>
    </dgm:pt>
    <dgm:pt modelId="{DD78FB41-18D6-4FB2-9B53-DDACC45B5EE1}" type="pres">
      <dgm:prSet presAssocID="{B71D97C4-5BA0-484D-87D7-BA6A00421A85}" presName="bgRect" presStyleLbl="bgShp" presStyleIdx="1" presStyleCnt="2"/>
      <dgm:spPr/>
    </dgm:pt>
    <dgm:pt modelId="{ECBD64A1-7ED3-47FF-B5DA-DF0EE66F61EE}" type="pres">
      <dgm:prSet presAssocID="{B71D97C4-5BA0-484D-87D7-BA6A00421A8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5640F060-569C-49E7-95F3-0F4EB6E611FD}" type="pres">
      <dgm:prSet presAssocID="{B71D97C4-5BA0-484D-87D7-BA6A00421A85}" presName="spaceRect" presStyleCnt="0"/>
      <dgm:spPr/>
    </dgm:pt>
    <dgm:pt modelId="{2E9B7596-F20F-4074-BC0A-09F94896C1F3}" type="pres">
      <dgm:prSet presAssocID="{B71D97C4-5BA0-484D-87D7-BA6A00421A85}" presName="parTx" presStyleLbl="revTx" presStyleIdx="1" presStyleCnt="2">
        <dgm:presLayoutVars>
          <dgm:chMax val="0"/>
          <dgm:chPref val="0"/>
        </dgm:presLayoutVars>
      </dgm:prSet>
      <dgm:spPr/>
    </dgm:pt>
  </dgm:ptLst>
  <dgm:cxnLst>
    <dgm:cxn modelId="{D059481E-D514-4FB5-AFBE-D4A147DCAE9E}" srcId="{768BD9B7-46E5-4DAD-9774-6E46E56CE333}" destId="{B71D97C4-5BA0-484D-87D7-BA6A00421A85}" srcOrd="1" destOrd="0" parTransId="{31269977-B9AD-4D82-BCD7-FC4DAD35FD16}" sibTransId="{0B5DEF10-5E5F-4AC8-B3AA-EC5B73491E46}"/>
    <dgm:cxn modelId="{BE81E66C-3ED8-4D2E-939C-6D092D159EAE}" srcId="{768BD9B7-46E5-4DAD-9774-6E46E56CE333}" destId="{AD0E3B31-8E42-4B69-AF44-970A678E2B67}" srcOrd="0" destOrd="0" parTransId="{73F534CD-69C7-4D85-9A4E-D65CB9BEC1FC}" sibTransId="{63460C00-77DB-4588-A960-B5ACD5EC4AD5}"/>
    <dgm:cxn modelId="{CE2F49AE-F113-44FE-AE70-BD179AFB9B81}" type="presOf" srcId="{AD0E3B31-8E42-4B69-AF44-970A678E2B67}" destId="{6BEF9420-C33D-462D-A23A-24CC87DB0F39}" srcOrd="0" destOrd="0" presId="urn:microsoft.com/office/officeart/2018/2/layout/IconVerticalSolidList"/>
    <dgm:cxn modelId="{E25F2EAF-1349-4C72-A15F-AB78D17AF958}" type="presOf" srcId="{768BD9B7-46E5-4DAD-9774-6E46E56CE333}" destId="{F5D3AF4A-B69C-4C0E-8316-E34AC6358AF9}" srcOrd="0" destOrd="0" presId="urn:microsoft.com/office/officeart/2018/2/layout/IconVerticalSolidList"/>
    <dgm:cxn modelId="{8FF550E8-3B79-4B23-9B49-84CC0F7093B4}" type="presOf" srcId="{B71D97C4-5BA0-484D-87D7-BA6A00421A85}" destId="{2E9B7596-F20F-4074-BC0A-09F94896C1F3}" srcOrd="0" destOrd="0" presId="urn:microsoft.com/office/officeart/2018/2/layout/IconVerticalSolidList"/>
    <dgm:cxn modelId="{185809DA-3D27-4FFE-916F-544E93589BEB}" type="presParOf" srcId="{F5D3AF4A-B69C-4C0E-8316-E34AC6358AF9}" destId="{0F258FEC-A24A-48D8-B877-8CBC3AAD94B7}" srcOrd="0" destOrd="0" presId="urn:microsoft.com/office/officeart/2018/2/layout/IconVerticalSolidList"/>
    <dgm:cxn modelId="{06FA5011-8918-4B11-B815-D686227CCF27}" type="presParOf" srcId="{0F258FEC-A24A-48D8-B877-8CBC3AAD94B7}" destId="{24E9F6C8-5639-4C20-B984-20A2A9600EC8}" srcOrd="0" destOrd="0" presId="urn:microsoft.com/office/officeart/2018/2/layout/IconVerticalSolidList"/>
    <dgm:cxn modelId="{847D0247-E3BD-4E4E-9E4F-ADE40A764E77}" type="presParOf" srcId="{0F258FEC-A24A-48D8-B877-8CBC3AAD94B7}" destId="{818FAED9-E15F-451B-AF84-7A252CF3B92F}" srcOrd="1" destOrd="0" presId="urn:microsoft.com/office/officeart/2018/2/layout/IconVerticalSolidList"/>
    <dgm:cxn modelId="{6D8A6395-6A2D-4238-89AD-A24BC0BD9A47}" type="presParOf" srcId="{0F258FEC-A24A-48D8-B877-8CBC3AAD94B7}" destId="{D751B53A-DBE2-4C27-BED5-F9F6E665E849}" srcOrd="2" destOrd="0" presId="urn:microsoft.com/office/officeart/2018/2/layout/IconVerticalSolidList"/>
    <dgm:cxn modelId="{DACD7D3A-14C9-4A95-A9F3-7247477C1F1F}" type="presParOf" srcId="{0F258FEC-A24A-48D8-B877-8CBC3AAD94B7}" destId="{6BEF9420-C33D-462D-A23A-24CC87DB0F39}" srcOrd="3" destOrd="0" presId="urn:microsoft.com/office/officeart/2018/2/layout/IconVerticalSolidList"/>
    <dgm:cxn modelId="{31721310-542B-4E43-9E0F-BC0F26F239F6}" type="presParOf" srcId="{F5D3AF4A-B69C-4C0E-8316-E34AC6358AF9}" destId="{23CABE33-C136-41F6-8CAF-4110264B3BA9}" srcOrd="1" destOrd="0" presId="urn:microsoft.com/office/officeart/2018/2/layout/IconVerticalSolidList"/>
    <dgm:cxn modelId="{281B1D56-A85A-4A33-8AC3-2C36A04C924D}" type="presParOf" srcId="{F5D3AF4A-B69C-4C0E-8316-E34AC6358AF9}" destId="{AD98202F-BAE4-4775-9B7F-304006DAFEEB}" srcOrd="2" destOrd="0" presId="urn:microsoft.com/office/officeart/2018/2/layout/IconVerticalSolidList"/>
    <dgm:cxn modelId="{92AE3583-F4EF-4658-B421-52754D60C5F5}" type="presParOf" srcId="{AD98202F-BAE4-4775-9B7F-304006DAFEEB}" destId="{DD78FB41-18D6-4FB2-9B53-DDACC45B5EE1}" srcOrd="0" destOrd="0" presId="urn:microsoft.com/office/officeart/2018/2/layout/IconVerticalSolidList"/>
    <dgm:cxn modelId="{E8E79F57-451E-4054-AFBE-E9459D7FC939}" type="presParOf" srcId="{AD98202F-BAE4-4775-9B7F-304006DAFEEB}" destId="{ECBD64A1-7ED3-47FF-B5DA-DF0EE66F61EE}" srcOrd="1" destOrd="0" presId="urn:microsoft.com/office/officeart/2018/2/layout/IconVerticalSolidList"/>
    <dgm:cxn modelId="{586C4F01-A645-4E4B-84F0-467E69C1D4FE}" type="presParOf" srcId="{AD98202F-BAE4-4775-9B7F-304006DAFEEB}" destId="{5640F060-569C-49E7-95F3-0F4EB6E611FD}" srcOrd="2" destOrd="0" presId="urn:microsoft.com/office/officeart/2018/2/layout/IconVerticalSolidList"/>
    <dgm:cxn modelId="{749B712D-B586-4078-82EF-23A207E75574}" type="presParOf" srcId="{AD98202F-BAE4-4775-9B7F-304006DAFEEB}" destId="{2E9B7596-F20F-4074-BC0A-09F94896C1F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9F6C8-5639-4C20-B984-20A2A9600EC8}">
      <dsp:nvSpPr>
        <dsp:cNvPr id="0" name=""/>
        <dsp:cNvSpPr/>
      </dsp:nvSpPr>
      <dsp:spPr>
        <a:xfrm>
          <a:off x="0" y="627208"/>
          <a:ext cx="10515600" cy="1157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FAED9-E15F-451B-AF84-7A252CF3B92F}">
      <dsp:nvSpPr>
        <dsp:cNvPr id="0" name=""/>
        <dsp:cNvSpPr/>
      </dsp:nvSpPr>
      <dsp:spPr>
        <a:xfrm>
          <a:off x="350271" y="887740"/>
          <a:ext cx="636857" cy="636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F9420-C33D-462D-A23A-24CC87DB0F39}">
      <dsp:nvSpPr>
        <dsp:cNvPr id="0" name=""/>
        <dsp:cNvSpPr/>
      </dsp:nvSpPr>
      <dsp:spPr>
        <a:xfrm>
          <a:off x="1337400" y="627208"/>
          <a:ext cx="9178199" cy="1157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Business Request 1 </a:t>
          </a:r>
        </a:p>
      </dsp:txBody>
      <dsp:txXfrm>
        <a:off x="1337400" y="627208"/>
        <a:ext cx="9178199" cy="1157922"/>
      </dsp:txXfrm>
    </dsp:sp>
    <dsp:sp modelId="{DD78FB41-18D6-4FB2-9B53-DDACC45B5EE1}">
      <dsp:nvSpPr>
        <dsp:cNvPr id="0" name=""/>
        <dsp:cNvSpPr/>
      </dsp:nvSpPr>
      <dsp:spPr>
        <a:xfrm>
          <a:off x="0" y="2074611"/>
          <a:ext cx="10515600" cy="1157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D64A1-7ED3-47FF-B5DA-DF0EE66F61EE}">
      <dsp:nvSpPr>
        <dsp:cNvPr id="0" name=""/>
        <dsp:cNvSpPr/>
      </dsp:nvSpPr>
      <dsp:spPr>
        <a:xfrm>
          <a:off x="350271" y="2335143"/>
          <a:ext cx="636857" cy="636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B7596-F20F-4074-BC0A-09F94896C1F3}">
      <dsp:nvSpPr>
        <dsp:cNvPr id="0" name=""/>
        <dsp:cNvSpPr/>
      </dsp:nvSpPr>
      <dsp:spPr>
        <a:xfrm>
          <a:off x="1337400" y="2074611"/>
          <a:ext cx="9178199" cy="1157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kern="1200"/>
            <a:t>Out of all the products sold in AtliQ Mart , the above 2 products are high valued product above 500 and are heavily discounted under Buy One Get One Free promo type</a:t>
          </a:r>
        </a:p>
      </dsp:txBody>
      <dsp:txXfrm>
        <a:off x="1337400" y="2074611"/>
        <a:ext cx="9178199" cy="11579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0F581-E096-4A85-9169-699A1022EA89}"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BB788-7565-4125-8F6F-9F89F3D282E2}" type="slidenum">
              <a:rPr lang="en-US" smtClean="0"/>
              <a:t>‹#›</a:t>
            </a:fld>
            <a:endParaRPr lang="en-US"/>
          </a:p>
        </p:txBody>
      </p:sp>
    </p:spTree>
    <p:extLst>
      <p:ext uri="{BB962C8B-B14F-4D97-AF65-F5344CB8AC3E}">
        <p14:creationId xmlns:p14="http://schemas.microsoft.com/office/powerpoint/2010/main" val="88125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Tamanna Jethwani and today I am going to explain about the Project Challenge given my </a:t>
            </a:r>
            <a:r>
              <a:rPr lang="en-US" dirty="0" err="1"/>
              <a:t>Codebasics</a:t>
            </a:r>
            <a:r>
              <a:rPr lang="en-US" dirty="0"/>
              <a:t> Team. This project is about </a:t>
            </a:r>
            <a:r>
              <a:rPr lang="en-US" dirty="0" err="1"/>
              <a:t>AtliQ</a:t>
            </a:r>
            <a:r>
              <a:rPr lang="en-US" dirty="0"/>
              <a:t> mart Sales and Promotion Analysis that was conducted during the festival seasons</a:t>
            </a:r>
          </a:p>
        </p:txBody>
      </p:sp>
      <p:sp>
        <p:nvSpPr>
          <p:cNvPr id="4" name="Slide Number Placeholder 3"/>
          <p:cNvSpPr>
            <a:spLocks noGrp="1"/>
          </p:cNvSpPr>
          <p:nvPr>
            <p:ph type="sldNum" sz="quarter" idx="5"/>
          </p:nvPr>
        </p:nvSpPr>
        <p:spPr/>
        <p:txBody>
          <a:bodyPr/>
          <a:lstStyle/>
          <a:p>
            <a:fld id="{3D5BB788-7565-4125-8F6F-9F89F3D282E2}" type="slidenum">
              <a:rPr lang="en-US" smtClean="0"/>
              <a:t>1</a:t>
            </a:fld>
            <a:endParaRPr lang="en-US"/>
          </a:p>
        </p:txBody>
      </p:sp>
    </p:spTree>
    <p:extLst>
      <p:ext uri="{BB962C8B-B14F-4D97-AF65-F5344CB8AC3E}">
        <p14:creationId xmlns:p14="http://schemas.microsoft.com/office/powerpoint/2010/main" val="3951260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gives us an idea about the stores that performed well in which city . I have used tooltip to show campaign wise revenue distribution of each city.</a:t>
            </a:r>
          </a:p>
          <a:p>
            <a:r>
              <a:rPr lang="en-US" dirty="0"/>
              <a:t>Madurai generated maximum revenue even though the quantity of sold units were very less as compared to other cities.</a:t>
            </a:r>
          </a:p>
        </p:txBody>
      </p:sp>
      <p:sp>
        <p:nvSpPr>
          <p:cNvPr id="4" name="Slide Number Placeholder 3"/>
          <p:cNvSpPr>
            <a:spLocks noGrp="1"/>
          </p:cNvSpPr>
          <p:nvPr>
            <p:ph type="sldNum" sz="quarter" idx="5"/>
          </p:nvPr>
        </p:nvSpPr>
        <p:spPr/>
        <p:txBody>
          <a:bodyPr/>
          <a:lstStyle/>
          <a:p>
            <a:fld id="{3D5BB788-7565-4125-8F6F-9F89F3D282E2}" type="slidenum">
              <a:rPr lang="en-US" smtClean="0"/>
              <a:t>12</a:t>
            </a:fld>
            <a:endParaRPr lang="en-US"/>
          </a:p>
        </p:txBody>
      </p:sp>
    </p:spTree>
    <p:extLst>
      <p:ext uri="{BB962C8B-B14F-4D97-AF65-F5344CB8AC3E}">
        <p14:creationId xmlns:p14="http://schemas.microsoft.com/office/powerpoint/2010/main" val="2475363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BOGOF promotion type was the huge success followed by 500 cashback. The other discount promo types performed below the average line. So these promo type did not generated revenue instead gave losses as seen in IR % and ISU %.</a:t>
            </a:r>
          </a:p>
        </p:txBody>
      </p:sp>
      <p:sp>
        <p:nvSpPr>
          <p:cNvPr id="4" name="Slide Number Placeholder 3"/>
          <p:cNvSpPr>
            <a:spLocks noGrp="1"/>
          </p:cNvSpPr>
          <p:nvPr>
            <p:ph type="sldNum" sz="quarter" idx="5"/>
          </p:nvPr>
        </p:nvSpPr>
        <p:spPr/>
        <p:txBody>
          <a:bodyPr/>
          <a:lstStyle/>
          <a:p>
            <a:fld id="{3D5BB788-7565-4125-8F6F-9F89F3D282E2}" type="slidenum">
              <a:rPr lang="en-US" smtClean="0"/>
              <a:t>13</a:t>
            </a:fld>
            <a:endParaRPr lang="en-US"/>
          </a:p>
        </p:txBody>
      </p:sp>
    </p:spTree>
    <p:extLst>
      <p:ext uri="{BB962C8B-B14F-4D97-AF65-F5344CB8AC3E}">
        <p14:creationId xmlns:p14="http://schemas.microsoft.com/office/powerpoint/2010/main" val="38964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sold product was under grocery and staples category. We can also see the difference in Revenue % of  the products after the promotions.</a:t>
            </a:r>
          </a:p>
        </p:txBody>
      </p:sp>
      <p:sp>
        <p:nvSpPr>
          <p:cNvPr id="4" name="Slide Number Placeholder 3"/>
          <p:cNvSpPr>
            <a:spLocks noGrp="1"/>
          </p:cNvSpPr>
          <p:nvPr>
            <p:ph type="sldNum" sz="quarter" idx="5"/>
          </p:nvPr>
        </p:nvSpPr>
        <p:spPr/>
        <p:txBody>
          <a:bodyPr/>
          <a:lstStyle/>
          <a:p>
            <a:fld id="{3D5BB788-7565-4125-8F6F-9F89F3D282E2}" type="slidenum">
              <a:rPr lang="en-US" smtClean="0"/>
              <a:t>14</a:t>
            </a:fld>
            <a:endParaRPr lang="en-US"/>
          </a:p>
        </p:txBody>
      </p:sp>
    </p:spTree>
    <p:extLst>
      <p:ext uri="{BB962C8B-B14F-4D97-AF65-F5344CB8AC3E}">
        <p14:creationId xmlns:p14="http://schemas.microsoft.com/office/powerpoint/2010/main" val="3169900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BB788-7565-4125-8F6F-9F89F3D282E2}" type="slidenum">
              <a:rPr lang="en-US" smtClean="0"/>
              <a:t>15</a:t>
            </a:fld>
            <a:endParaRPr lang="en-US"/>
          </a:p>
        </p:txBody>
      </p:sp>
    </p:spTree>
    <p:extLst>
      <p:ext uri="{BB962C8B-B14F-4D97-AF65-F5344CB8AC3E}">
        <p14:creationId xmlns:p14="http://schemas.microsoft.com/office/powerpoint/2010/main" val="344329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Atliq</a:t>
            </a:r>
            <a:r>
              <a:rPr lang="en-US" dirty="0"/>
              <a:t> Mart is a retail giant with over 50 stores across southern part of India that ran a massive promotion during the festive season of Diwali and Sankranti. After the promotions the sales director wants the insights and want to understand which promotions did well and which did not so that they can make informed decisions for future events.</a:t>
            </a:r>
          </a:p>
        </p:txBody>
      </p:sp>
      <p:sp>
        <p:nvSpPr>
          <p:cNvPr id="4" name="Slide Number Placeholder 3"/>
          <p:cNvSpPr>
            <a:spLocks noGrp="1"/>
          </p:cNvSpPr>
          <p:nvPr>
            <p:ph type="sldNum" sz="quarter" idx="5"/>
          </p:nvPr>
        </p:nvSpPr>
        <p:spPr/>
        <p:txBody>
          <a:bodyPr/>
          <a:lstStyle/>
          <a:p>
            <a:fld id="{3D5BB788-7565-4125-8F6F-9F89F3D282E2}" type="slidenum">
              <a:rPr lang="en-US" smtClean="0"/>
              <a:t>2</a:t>
            </a:fld>
            <a:endParaRPr lang="en-US"/>
          </a:p>
        </p:txBody>
      </p:sp>
    </p:spTree>
    <p:extLst>
      <p:ext uri="{BB962C8B-B14F-4D97-AF65-F5344CB8AC3E}">
        <p14:creationId xmlns:p14="http://schemas.microsoft.com/office/powerpoint/2010/main" val="338556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Model consist of 4 tables</a:t>
            </a:r>
          </a:p>
        </p:txBody>
      </p:sp>
      <p:sp>
        <p:nvSpPr>
          <p:cNvPr id="4" name="Slide Number Placeholder 3"/>
          <p:cNvSpPr>
            <a:spLocks noGrp="1"/>
          </p:cNvSpPr>
          <p:nvPr>
            <p:ph type="sldNum" sz="quarter" idx="5"/>
          </p:nvPr>
        </p:nvSpPr>
        <p:spPr/>
        <p:txBody>
          <a:bodyPr/>
          <a:lstStyle/>
          <a:p>
            <a:fld id="{3D5BB788-7565-4125-8F6F-9F89F3D282E2}" type="slidenum">
              <a:rPr lang="en-US" smtClean="0"/>
              <a:t>3</a:t>
            </a:fld>
            <a:endParaRPr lang="en-US"/>
          </a:p>
        </p:txBody>
      </p:sp>
    </p:spTree>
    <p:extLst>
      <p:ext uri="{BB962C8B-B14F-4D97-AF65-F5344CB8AC3E}">
        <p14:creationId xmlns:p14="http://schemas.microsoft.com/office/powerpoint/2010/main" val="279623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the products that were sold above base price of $500 under promo type BOGOF</a:t>
            </a:r>
          </a:p>
        </p:txBody>
      </p:sp>
      <p:sp>
        <p:nvSpPr>
          <p:cNvPr id="4" name="Slide Number Placeholder 3"/>
          <p:cNvSpPr>
            <a:spLocks noGrp="1"/>
          </p:cNvSpPr>
          <p:nvPr>
            <p:ph type="sldNum" sz="quarter" idx="5"/>
          </p:nvPr>
        </p:nvSpPr>
        <p:spPr/>
        <p:txBody>
          <a:bodyPr/>
          <a:lstStyle/>
          <a:p>
            <a:fld id="{3D5BB788-7565-4125-8F6F-9F89F3D282E2}" type="slidenum">
              <a:rPr lang="en-US" smtClean="0"/>
              <a:t>5</a:t>
            </a:fld>
            <a:endParaRPr lang="en-US"/>
          </a:p>
        </p:txBody>
      </p:sp>
    </p:spTree>
    <p:extLst>
      <p:ext uri="{BB962C8B-B14F-4D97-AF65-F5344CB8AC3E}">
        <p14:creationId xmlns:p14="http://schemas.microsoft.com/office/powerpoint/2010/main" val="217609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overview of the number of stores held in each city. This allow us to know the highest number of stores presence in each city.</a:t>
            </a:r>
          </a:p>
        </p:txBody>
      </p:sp>
      <p:sp>
        <p:nvSpPr>
          <p:cNvPr id="4" name="Slide Number Placeholder 3"/>
          <p:cNvSpPr>
            <a:spLocks noGrp="1"/>
          </p:cNvSpPr>
          <p:nvPr>
            <p:ph type="sldNum" sz="quarter" idx="5"/>
          </p:nvPr>
        </p:nvSpPr>
        <p:spPr/>
        <p:txBody>
          <a:bodyPr/>
          <a:lstStyle/>
          <a:p>
            <a:fld id="{3D5BB788-7565-4125-8F6F-9F89F3D282E2}" type="slidenum">
              <a:rPr lang="en-US" smtClean="0"/>
              <a:t>6</a:t>
            </a:fld>
            <a:endParaRPr lang="en-US"/>
          </a:p>
        </p:txBody>
      </p:sp>
    </p:spTree>
    <p:extLst>
      <p:ext uri="{BB962C8B-B14F-4D97-AF65-F5344CB8AC3E}">
        <p14:creationId xmlns:p14="http://schemas.microsoft.com/office/powerpoint/2010/main" val="351467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 increase of revenue for Diwali campaign was 42.46 % and for Sankranti was 28.74 %</a:t>
            </a:r>
          </a:p>
        </p:txBody>
      </p:sp>
      <p:sp>
        <p:nvSpPr>
          <p:cNvPr id="4" name="Slide Number Placeholder 3"/>
          <p:cNvSpPr>
            <a:spLocks noGrp="1"/>
          </p:cNvSpPr>
          <p:nvPr>
            <p:ph type="sldNum" sz="quarter" idx="5"/>
          </p:nvPr>
        </p:nvSpPr>
        <p:spPr/>
        <p:txBody>
          <a:bodyPr/>
          <a:lstStyle/>
          <a:p>
            <a:fld id="{3D5BB788-7565-4125-8F6F-9F89F3D282E2}" type="slidenum">
              <a:rPr lang="en-US" smtClean="0"/>
              <a:t>7</a:t>
            </a:fld>
            <a:endParaRPr lang="en-US"/>
          </a:p>
        </p:txBody>
      </p:sp>
    </p:spTree>
    <p:extLst>
      <p:ext uri="{BB962C8B-B14F-4D97-AF65-F5344CB8AC3E}">
        <p14:creationId xmlns:p14="http://schemas.microsoft.com/office/powerpoint/2010/main" val="335966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business request help us to understand category wise % increase in the quantity sold  after promotions. We can see that people bought more products from home appliance category</a:t>
            </a:r>
          </a:p>
        </p:txBody>
      </p:sp>
      <p:sp>
        <p:nvSpPr>
          <p:cNvPr id="4" name="Slide Number Placeholder 3"/>
          <p:cNvSpPr>
            <a:spLocks noGrp="1"/>
          </p:cNvSpPr>
          <p:nvPr>
            <p:ph type="sldNum" sz="quarter" idx="5"/>
          </p:nvPr>
        </p:nvSpPr>
        <p:spPr/>
        <p:txBody>
          <a:bodyPr/>
          <a:lstStyle/>
          <a:p>
            <a:fld id="{3D5BB788-7565-4125-8F6F-9F89F3D282E2}" type="slidenum">
              <a:rPr lang="en-US" smtClean="0"/>
              <a:t>8</a:t>
            </a:fld>
            <a:endParaRPr lang="en-US"/>
          </a:p>
        </p:txBody>
      </p:sp>
    </p:spTree>
    <p:extLst>
      <p:ext uri="{BB962C8B-B14F-4D97-AF65-F5344CB8AC3E}">
        <p14:creationId xmlns:p14="http://schemas.microsoft.com/office/powerpoint/2010/main" val="165649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selling products during the promotional event along with the incremental revenue generated from top selling products.</a:t>
            </a:r>
          </a:p>
        </p:txBody>
      </p:sp>
      <p:sp>
        <p:nvSpPr>
          <p:cNvPr id="4" name="Slide Number Placeholder 3"/>
          <p:cNvSpPr>
            <a:spLocks noGrp="1"/>
          </p:cNvSpPr>
          <p:nvPr>
            <p:ph type="sldNum" sz="quarter" idx="5"/>
          </p:nvPr>
        </p:nvSpPr>
        <p:spPr/>
        <p:txBody>
          <a:bodyPr/>
          <a:lstStyle/>
          <a:p>
            <a:fld id="{3D5BB788-7565-4125-8F6F-9F89F3D282E2}" type="slidenum">
              <a:rPr lang="en-US" smtClean="0"/>
              <a:t>9</a:t>
            </a:fld>
            <a:endParaRPr lang="en-US"/>
          </a:p>
        </p:txBody>
      </p:sp>
    </p:spTree>
    <p:extLst>
      <p:ext uri="{BB962C8B-B14F-4D97-AF65-F5344CB8AC3E}">
        <p14:creationId xmlns:p14="http://schemas.microsoft.com/office/powerpoint/2010/main" val="608719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dashboard overview gives us the overall summary and the detail analysis are captured under the store performance analysis, promotion type analysis and product/category analysis</a:t>
            </a:r>
          </a:p>
        </p:txBody>
      </p:sp>
      <p:sp>
        <p:nvSpPr>
          <p:cNvPr id="4" name="Slide Number Placeholder 3"/>
          <p:cNvSpPr>
            <a:spLocks noGrp="1"/>
          </p:cNvSpPr>
          <p:nvPr>
            <p:ph type="sldNum" sz="quarter" idx="5"/>
          </p:nvPr>
        </p:nvSpPr>
        <p:spPr/>
        <p:txBody>
          <a:bodyPr/>
          <a:lstStyle/>
          <a:p>
            <a:fld id="{3D5BB788-7565-4125-8F6F-9F89F3D282E2}" type="slidenum">
              <a:rPr lang="en-US" smtClean="0"/>
              <a:t>11</a:t>
            </a:fld>
            <a:endParaRPr lang="en-US"/>
          </a:p>
        </p:txBody>
      </p:sp>
    </p:spTree>
    <p:extLst>
      <p:ext uri="{BB962C8B-B14F-4D97-AF65-F5344CB8AC3E}">
        <p14:creationId xmlns:p14="http://schemas.microsoft.com/office/powerpoint/2010/main" val="2184051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2/27/2024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37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95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89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2/27/2024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5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30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1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83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40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1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19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2/27/2024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5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2/27/2024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1466162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5393360" cy="4587875"/>
          </a:xfrm>
        </p:spPr>
        <p:txBody>
          <a:bodyPr>
            <a:normAutofit/>
          </a:bodyPr>
          <a:lstStyle/>
          <a:p>
            <a:r>
              <a:rPr lang="en-US" dirty="0" err="1"/>
              <a:t>AtliQ</a:t>
            </a:r>
            <a:r>
              <a:rPr lang="en-US" dirty="0"/>
              <a:t> Mart Sales And  Promotion Analysis</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18" name="Picture 17" descr="Calculator, pen, compass, money and a paper with graphs printed on it">
            <a:extLst>
              <a:ext uri="{FF2B5EF4-FFF2-40B4-BE49-F238E27FC236}">
                <a16:creationId xmlns:a16="http://schemas.microsoft.com/office/drawing/2014/main" id="{79C20706-78A8-7400-5E57-9BA5323C8F02}"/>
              </a:ext>
            </a:extLst>
          </p:cNvPr>
          <p:cNvPicPr>
            <a:picLocks noChangeAspect="1"/>
          </p:cNvPicPr>
          <p:nvPr/>
        </p:nvPicPr>
        <p:blipFill rotWithShape="1">
          <a:blip r:embed="rId4"/>
          <a:srcRect l="30782" r="26559" b="-1"/>
          <a:stretch/>
        </p:blipFill>
        <p:spPr>
          <a:xfrm>
            <a:off x="3489744" y="461668"/>
            <a:ext cx="1931434" cy="272791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3" name="Picture 62" descr="A close-up of a logo&#10;&#10;Description automatically generated">
            <a:extLst>
              <a:ext uri="{FF2B5EF4-FFF2-40B4-BE49-F238E27FC236}">
                <a16:creationId xmlns:a16="http://schemas.microsoft.com/office/drawing/2014/main" id="{DCAE95E5-0BE1-6AED-920A-83E9095DB8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02" y="3684161"/>
            <a:ext cx="2533422" cy="234341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59F263B-E0FE-1A25-859C-BB13FA9E7DD3}"/>
              </a:ext>
            </a:extLst>
          </p:cNvPr>
          <p:cNvSpPr>
            <a:spLocks noGrp="1"/>
          </p:cNvSpPr>
          <p:nvPr>
            <p:ph idx="1"/>
          </p:nvPr>
        </p:nvSpPr>
        <p:spPr>
          <a:xfrm>
            <a:off x="6203537" y="5067299"/>
            <a:ext cx="5393361" cy="1109663"/>
          </a:xfrm>
        </p:spPr>
        <p:txBody>
          <a:bodyPr>
            <a:normAutofit/>
          </a:bodyPr>
          <a:lstStyle/>
          <a:p>
            <a:r>
              <a:rPr lang="en-US" sz="2400" dirty="0"/>
              <a:t>Presented By</a:t>
            </a:r>
          </a:p>
          <a:p>
            <a:r>
              <a:rPr lang="en-US" sz="2400" dirty="0"/>
              <a:t>Tamanna Jethwani</a:t>
            </a:r>
          </a:p>
        </p:txBody>
      </p:sp>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6">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801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4621778" cy="3449791"/>
          </a:xfrm>
        </p:spPr>
        <p:txBody>
          <a:bodyPr>
            <a:normAutofit/>
          </a:bodyPr>
          <a:lstStyle/>
          <a:p>
            <a:r>
              <a:rPr lang="en-US" dirty="0" err="1"/>
              <a:t>AtliQ</a:t>
            </a:r>
            <a:r>
              <a:rPr lang="en-US" dirty="0"/>
              <a:t> Mart Sales And  Promotion Analysis Using Power BI</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18" name="Picture 17" descr="Calculator, pen, compass, money and a paper with graphs printed on it">
            <a:extLst>
              <a:ext uri="{FF2B5EF4-FFF2-40B4-BE49-F238E27FC236}">
                <a16:creationId xmlns:a16="http://schemas.microsoft.com/office/drawing/2014/main" id="{79C20706-78A8-7400-5E57-9BA5323C8F02}"/>
              </a:ext>
            </a:extLst>
          </p:cNvPr>
          <p:cNvPicPr>
            <a:picLocks noChangeAspect="1"/>
          </p:cNvPicPr>
          <p:nvPr/>
        </p:nvPicPr>
        <p:blipFill rotWithShape="1">
          <a:blip r:embed="rId3"/>
          <a:srcRect l="30782" r="26559" b="-1"/>
          <a:stretch/>
        </p:blipFill>
        <p:spPr>
          <a:xfrm>
            <a:off x="3489744" y="461668"/>
            <a:ext cx="1931434" cy="272791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3" name="Picture 62" descr="A close-up of a logo&#10;&#10;Description automatically generated">
            <a:extLst>
              <a:ext uri="{FF2B5EF4-FFF2-40B4-BE49-F238E27FC236}">
                <a16:creationId xmlns:a16="http://schemas.microsoft.com/office/drawing/2014/main" id="{DCAE95E5-0BE1-6AED-920A-83E9095DB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2" y="3684161"/>
            <a:ext cx="2533422" cy="2343415"/>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descr="A yellow and black logo&#10;&#10;Description automatically generated">
            <a:extLst>
              <a:ext uri="{FF2B5EF4-FFF2-40B4-BE49-F238E27FC236}">
                <a16:creationId xmlns:a16="http://schemas.microsoft.com/office/drawing/2014/main" id="{042B4E94-460D-26E3-9EFD-67B43227274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51871" y="4100052"/>
            <a:ext cx="5643716" cy="2076911"/>
          </a:xfrm>
        </p:spPr>
      </p:pic>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6">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49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3">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3991898" y="162047"/>
            <a:ext cx="4336026" cy="804549"/>
          </a:xfrm>
        </p:spPr>
        <p:txBody>
          <a:bodyPr>
            <a:normAutofit/>
          </a:bodyPr>
          <a:lstStyle/>
          <a:p>
            <a:pPr algn="ctr"/>
            <a:r>
              <a:rPr lang="en-US" dirty="0"/>
              <a:t>Dashboard View</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Content Placeholder 6" descr="A screenshot of a computer&#10;&#10;Description automatically generated">
            <a:extLst>
              <a:ext uri="{FF2B5EF4-FFF2-40B4-BE49-F238E27FC236}">
                <a16:creationId xmlns:a16="http://schemas.microsoft.com/office/drawing/2014/main" id="{D2D38AF0-C75F-2BAD-E576-B3B41E11C2C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99304" y="844952"/>
            <a:ext cx="9242944" cy="4641448"/>
          </a:xfrm>
        </p:spPr>
      </p:pic>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923330"/>
          </a:xfrm>
          <a:prstGeom prst="rect">
            <a:avLst/>
          </a:prstGeom>
          <a:noFill/>
        </p:spPr>
        <p:txBody>
          <a:bodyPr wrap="square" rtlCol="0">
            <a:spAutoFit/>
          </a:bodyPr>
          <a:lstStyle/>
          <a:p>
            <a:r>
              <a:rPr lang="en-US" dirty="0"/>
              <a:t>The Dashboard view gives us the summary of revenue per category, city and campaign. The deeper insights are present under Store Performance Analysis, Promotion Type Analysis and Product and Category Analysis</a:t>
            </a:r>
          </a:p>
        </p:txBody>
      </p:sp>
    </p:spTree>
    <p:extLst>
      <p:ext uri="{BB962C8B-B14F-4D97-AF65-F5344CB8AC3E}">
        <p14:creationId xmlns:p14="http://schemas.microsoft.com/office/powerpoint/2010/main" val="15575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3">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910349" y="365126"/>
            <a:ext cx="6794090" cy="491402"/>
          </a:xfrm>
        </p:spPr>
        <p:txBody>
          <a:bodyPr>
            <a:normAutofit fontScale="90000"/>
          </a:bodyPr>
          <a:lstStyle/>
          <a:p>
            <a:pPr algn="ctr"/>
            <a:r>
              <a:rPr lang="en-US" dirty="0"/>
              <a:t>Store Performance Analysis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4664888-2549-761C-22FC-8CF2F8619BB7}"/>
              </a:ext>
            </a:extLst>
          </p:cNvPr>
          <p:cNvSpPr txBox="1"/>
          <p:nvPr/>
        </p:nvSpPr>
        <p:spPr>
          <a:xfrm>
            <a:off x="5406947" y="5486400"/>
            <a:ext cx="5919813" cy="646331"/>
          </a:xfrm>
          <a:prstGeom prst="rect">
            <a:avLst/>
          </a:prstGeom>
          <a:noFill/>
        </p:spPr>
        <p:txBody>
          <a:bodyPr wrap="square" rtlCol="0">
            <a:spAutoFit/>
          </a:bodyPr>
          <a:lstStyle/>
          <a:p>
            <a:r>
              <a:rPr lang="en-US" dirty="0"/>
              <a:t>This view gives us detail insights of stores in terms of quantity sold, revenue generation.</a:t>
            </a:r>
          </a:p>
        </p:txBody>
      </p:sp>
      <p:pic>
        <p:nvPicPr>
          <p:cNvPr id="12" name="Content Placeholder 11" descr="A screenshot of a computer&#10;&#10;Description automatically generated">
            <a:extLst>
              <a:ext uri="{FF2B5EF4-FFF2-40B4-BE49-F238E27FC236}">
                <a16:creationId xmlns:a16="http://schemas.microsoft.com/office/drawing/2014/main" id="{7BF5D001-6B7E-7BEB-DB1C-F942677991D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55855" y="856528"/>
            <a:ext cx="9415728" cy="4570678"/>
          </a:xfrm>
        </p:spPr>
      </p:pic>
      <p:pic>
        <p:nvPicPr>
          <p:cNvPr id="9" name="Picture 8">
            <a:extLst>
              <a:ext uri="{FF2B5EF4-FFF2-40B4-BE49-F238E27FC236}">
                <a16:creationId xmlns:a16="http://schemas.microsoft.com/office/drawing/2014/main" id="{75D9448B-8270-86D9-43F0-D9DE399EB7D6}"/>
              </a:ext>
            </a:extLst>
          </p:cNvPr>
          <p:cNvPicPr>
            <a:picLocks noChangeAspect="1"/>
          </p:cNvPicPr>
          <p:nvPr/>
        </p:nvPicPr>
        <p:blipFill>
          <a:blip r:embed="rId5"/>
          <a:stretch>
            <a:fillRect/>
          </a:stretch>
        </p:blipFill>
        <p:spPr>
          <a:xfrm>
            <a:off x="3260312" y="5038401"/>
            <a:ext cx="1562235" cy="1542328"/>
          </a:xfrm>
          <a:prstGeom prst="rect">
            <a:avLst/>
          </a:prstGeom>
        </p:spPr>
      </p:pic>
    </p:spTree>
    <p:extLst>
      <p:ext uri="{BB962C8B-B14F-4D97-AF65-F5344CB8AC3E}">
        <p14:creationId xmlns:p14="http://schemas.microsoft.com/office/powerpoint/2010/main" val="42433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3">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910349" y="365125"/>
            <a:ext cx="6794090" cy="601471"/>
          </a:xfrm>
        </p:spPr>
        <p:txBody>
          <a:bodyPr>
            <a:normAutofit fontScale="90000"/>
          </a:bodyPr>
          <a:lstStyle/>
          <a:p>
            <a:pPr algn="ctr"/>
            <a:r>
              <a:rPr lang="en-US" dirty="0"/>
              <a:t>Promotion Type Analysis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646331"/>
          </a:xfrm>
          <a:prstGeom prst="rect">
            <a:avLst/>
          </a:prstGeom>
          <a:noFill/>
        </p:spPr>
        <p:txBody>
          <a:bodyPr wrap="square" rtlCol="0">
            <a:spAutoFit/>
          </a:bodyPr>
          <a:lstStyle/>
          <a:p>
            <a:r>
              <a:rPr lang="en-US" dirty="0"/>
              <a:t>The analysis tells us about the performance based on the promotion type applied to the products.</a:t>
            </a:r>
          </a:p>
        </p:txBody>
      </p:sp>
      <p:pic>
        <p:nvPicPr>
          <p:cNvPr id="6" name="Content Placeholder 5" descr="A screenshot of a computer">
            <a:extLst>
              <a:ext uri="{FF2B5EF4-FFF2-40B4-BE49-F238E27FC236}">
                <a16:creationId xmlns:a16="http://schemas.microsoft.com/office/drawing/2014/main" id="{72308205-6921-B9BC-9897-E82A4273ED5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86000" y="1119682"/>
            <a:ext cx="8020878" cy="4081583"/>
          </a:xfrm>
        </p:spPr>
      </p:pic>
    </p:spTree>
    <p:extLst>
      <p:ext uri="{BB962C8B-B14F-4D97-AF65-F5344CB8AC3E}">
        <p14:creationId xmlns:p14="http://schemas.microsoft.com/office/powerpoint/2010/main" val="15115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3">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205367"/>
          </a:xfrm>
        </p:spPr>
        <p:txBody>
          <a:bodyPr>
            <a:normAutofit fontScale="90000"/>
          </a:bodyPr>
          <a:lstStyle/>
          <a:p>
            <a:pPr algn="ctr"/>
            <a:r>
              <a:rPr lang="en-US" dirty="0"/>
              <a:t>Product and Category Analysis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4664888-2549-761C-22FC-8CF2F8619BB7}"/>
              </a:ext>
            </a:extLst>
          </p:cNvPr>
          <p:cNvSpPr txBox="1"/>
          <p:nvPr/>
        </p:nvSpPr>
        <p:spPr>
          <a:xfrm>
            <a:off x="2487561" y="5486400"/>
            <a:ext cx="8839200" cy="923330"/>
          </a:xfrm>
          <a:prstGeom prst="rect">
            <a:avLst/>
          </a:prstGeom>
          <a:noFill/>
        </p:spPr>
        <p:txBody>
          <a:bodyPr wrap="square" rtlCol="0">
            <a:spAutoFit/>
          </a:bodyPr>
          <a:lstStyle/>
          <a:p>
            <a:r>
              <a:rPr lang="en-US" dirty="0"/>
              <a:t>The product and category analysis gives us detail insights about which product did exceptionally well after the promotions. It also helps us to understand the comparison of before promotion and after promotion figures.</a:t>
            </a:r>
          </a:p>
        </p:txBody>
      </p:sp>
      <p:pic>
        <p:nvPicPr>
          <p:cNvPr id="12" name="Content Placeholder 11" descr="A screenshot of a computer&#10;&#10;Description automatically generated">
            <a:extLst>
              <a:ext uri="{FF2B5EF4-FFF2-40B4-BE49-F238E27FC236}">
                <a16:creationId xmlns:a16="http://schemas.microsoft.com/office/drawing/2014/main" id="{6117756A-467F-6FD9-17A4-1B0F75DB497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84513" y="745556"/>
            <a:ext cx="8350635" cy="4817700"/>
          </a:xfrm>
        </p:spPr>
      </p:pic>
    </p:spTree>
    <p:extLst>
      <p:ext uri="{BB962C8B-B14F-4D97-AF65-F5344CB8AC3E}">
        <p14:creationId xmlns:p14="http://schemas.microsoft.com/office/powerpoint/2010/main" val="257305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3">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highlight>
                  <a:srgbClr val="C0C0C0"/>
                </a:highlight>
              </a:rPr>
              <a:t>Insights and Recommendations</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450EA1F-E5FD-F1B2-309E-7ED35FEE4E33}"/>
              </a:ext>
            </a:extLst>
          </p:cNvPr>
          <p:cNvSpPr>
            <a:spLocks noGrp="1"/>
          </p:cNvSpPr>
          <p:nvPr>
            <p:ph idx="1"/>
          </p:nvPr>
        </p:nvSpPr>
        <p:spPr>
          <a:xfrm>
            <a:off x="838200" y="966596"/>
            <a:ext cx="10515600" cy="4718771"/>
          </a:xfrm>
        </p:spPr>
        <p:txBody>
          <a:bodyPr>
            <a:normAutofit fontScale="70000" lnSpcReduction="20000"/>
          </a:bodyPr>
          <a:lstStyle/>
          <a:p>
            <a:pPr marL="571500" indent="-571500">
              <a:buFont typeface="+mj-lt"/>
              <a:buAutoNum type="romanUcPeriod"/>
            </a:pPr>
            <a:r>
              <a:rPr lang="en-US" dirty="0"/>
              <a:t>Store Performance Analysis</a:t>
            </a:r>
          </a:p>
          <a:p>
            <a:pPr marL="0" indent="0">
              <a:buNone/>
            </a:pPr>
            <a:endParaRPr lang="en-US" dirty="0"/>
          </a:p>
          <a:p>
            <a:pPr marL="457200" lvl="1" indent="0">
              <a:buNone/>
            </a:pPr>
            <a:r>
              <a:rPr lang="en-US" sz="2600" u="sng" dirty="0"/>
              <a:t>Insight</a:t>
            </a:r>
            <a:r>
              <a:rPr lang="en-US" sz="2600" dirty="0"/>
              <a:t> - Three major cities that collectively generated major revenue post promotions are Bengaluru, Chennai and Hyderabad. These cities also hold maximum number of stores in the southern part of India.</a:t>
            </a:r>
          </a:p>
          <a:p>
            <a:pPr marL="457200" lvl="1" indent="0">
              <a:buNone/>
            </a:pPr>
            <a:endParaRPr lang="en-US" sz="2600" dirty="0"/>
          </a:p>
          <a:p>
            <a:pPr marL="457200" lvl="1" indent="0">
              <a:buNone/>
            </a:pPr>
            <a:r>
              <a:rPr lang="en-US" sz="2600" u="sng" dirty="0"/>
              <a:t>Recommendation</a:t>
            </a:r>
            <a:r>
              <a:rPr lang="en-US" sz="2600" dirty="0"/>
              <a:t> </a:t>
            </a:r>
          </a:p>
          <a:p>
            <a:pPr lvl="1">
              <a:buFont typeface="Wingdings" panose="05000000000000000000" pitchFamily="2" charset="2"/>
              <a:buChar char="v"/>
            </a:pPr>
            <a:r>
              <a:rPr lang="en-US" sz="2600" dirty="0"/>
              <a:t> Given that the above 3 cities have performed substantially well , there should be more focus on customer engagement, good customer service and support, customer retention strategies to further boost sales and revenue.</a:t>
            </a:r>
          </a:p>
          <a:p>
            <a:pPr marL="457200" lvl="1" indent="0">
              <a:buNone/>
            </a:pPr>
            <a:endParaRPr lang="en-US" sz="2600" dirty="0"/>
          </a:p>
          <a:p>
            <a:pPr lvl="1">
              <a:buFont typeface="Wingdings" panose="05000000000000000000" pitchFamily="2" charset="2"/>
              <a:buChar char="v"/>
            </a:pPr>
            <a:r>
              <a:rPr lang="en-US" sz="2600" dirty="0"/>
              <a:t>Continue investing in promotional offers during festive season for other high value products to stimulate sales and attract new customers.</a:t>
            </a:r>
          </a:p>
          <a:p>
            <a:pPr marL="457200" lvl="1" indent="0">
              <a:buNone/>
            </a:pPr>
            <a:endParaRPr lang="en-US" sz="2600" dirty="0"/>
          </a:p>
          <a:p>
            <a:pPr lvl="1">
              <a:buFont typeface="Wingdings" panose="05000000000000000000" pitchFamily="2" charset="2"/>
              <a:buChar char="v"/>
            </a:pPr>
            <a:r>
              <a:rPr lang="en-US" sz="2600" dirty="0"/>
              <a:t>Ensure there is sufficient stock availability to meet the customer demands during festival promotional campaign.</a:t>
            </a:r>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18680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highlight>
                  <a:srgbClr val="C0C0C0"/>
                </a:highlight>
              </a:rPr>
              <a:t>Insights and Recommendation</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450EA1F-E5FD-F1B2-309E-7ED35FEE4E33}"/>
              </a:ext>
            </a:extLst>
          </p:cNvPr>
          <p:cNvSpPr>
            <a:spLocks noGrp="1"/>
          </p:cNvSpPr>
          <p:nvPr>
            <p:ph idx="1"/>
          </p:nvPr>
        </p:nvSpPr>
        <p:spPr>
          <a:xfrm>
            <a:off x="838200" y="966596"/>
            <a:ext cx="10515600" cy="4718771"/>
          </a:xfrm>
        </p:spPr>
        <p:txBody>
          <a:bodyPr>
            <a:normAutofit fontScale="92500" lnSpcReduction="10000"/>
          </a:bodyPr>
          <a:lstStyle/>
          <a:p>
            <a:pPr marL="571500" indent="-571500">
              <a:buFont typeface="+mj-lt"/>
              <a:buAutoNum type="romanUcPeriod"/>
            </a:pPr>
            <a:r>
              <a:rPr lang="en-US" sz="2200" dirty="0"/>
              <a:t>Promotion type  analysis</a:t>
            </a:r>
          </a:p>
          <a:p>
            <a:pPr marL="0" indent="0">
              <a:buNone/>
            </a:pPr>
            <a:endParaRPr lang="en-US" sz="2000" dirty="0"/>
          </a:p>
          <a:p>
            <a:pPr marL="457200" lvl="1" indent="0">
              <a:buNone/>
            </a:pPr>
            <a:r>
              <a:rPr lang="en-US" sz="2000" u="sng" dirty="0"/>
              <a:t>Insight</a:t>
            </a:r>
            <a:r>
              <a:rPr lang="en-US" sz="2000" dirty="0"/>
              <a:t> </a:t>
            </a:r>
          </a:p>
          <a:p>
            <a:pPr lvl="1">
              <a:buFont typeface="Wingdings" panose="05000000000000000000" pitchFamily="2" charset="2"/>
              <a:buChar char="Ø"/>
            </a:pPr>
            <a:r>
              <a:rPr lang="en-US" sz="2000" dirty="0"/>
              <a:t>Buy One Get One Free (BOGOF) promotion exhibit fantastic performance boasting highest sales and revenue generation numbers when compared other promotion type like 500 Cashback and other discount offers.</a:t>
            </a:r>
          </a:p>
          <a:p>
            <a:pPr lvl="1">
              <a:buFont typeface="Wingdings" panose="05000000000000000000" pitchFamily="2" charset="2"/>
              <a:buChar char="Ø"/>
            </a:pPr>
            <a:r>
              <a:rPr lang="en-US" sz="2000" dirty="0"/>
              <a:t>Other discount promotions such as 25% OFF, 33% OFF and 50 % OFF could not attract the customers resulting into low IR % and ISU % .</a:t>
            </a:r>
          </a:p>
          <a:p>
            <a:pPr lvl="1">
              <a:buFont typeface="Wingdings" panose="05000000000000000000" pitchFamily="2" charset="2"/>
              <a:buChar char="Ø"/>
            </a:pPr>
            <a:r>
              <a:rPr lang="en-US" sz="2000" dirty="0"/>
              <a:t>Diwali promotion campaign was more successful than Sankranti.</a:t>
            </a:r>
          </a:p>
          <a:p>
            <a:pPr marL="457200" lvl="1" indent="0">
              <a:buNone/>
            </a:pPr>
            <a:endParaRPr lang="en-US" sz="2000" dirty="0"/>
          </a:p>
          <a:p>
            <a:pPr marL="457200" lvl="1" indent="0">
              <a:buNone/>
            </a:pPr>
            <a:endParaRPr lang="en-US" sz="2000" dirty="0"/>
          </a:p>
          <a:p>
            <a:pPr marL="457200" lvl="1" indent="0">
              <a:buNone/>
            </a:pPr>
            <a:r>
              <a:rPr lang="en-US" sz="2000" u="sng" dirty="0"/>
              <a:t>Recommendation</a:t>
            </a:r>
            <a:r>
              <a:rPr lang="en-US" sz="2000" dirty="0"/>
              <a:t> </a:t>
            </a:r>
          </a:p>
          <a:p>
            <a:pPr lvl="1">
              <a:buFont typeface="Wingdings" panose="05000000000000000000" pitchFamily="2" charset="2"/>
              <a:buChar char="Ø"/>
            </a:pPr>
            <a:r>
              <a:rPr lang="en-US" sz="2000" dirty="0"/>
              <a:t>More promotion offers should be included like 200 cashback , Buy 2 Get 1 free for grocery items per the festive season to boost the sales and revenue.</a:t>
            </a:r>
          </a:p>
          <a:p>
            <a:pPr lvl="1">
              <a:buFont typeface="Wingdings" panose="05000000000000000000" pitchFamily="2" charset="2"/>
              <a:buChar char="Ø"/>
            </a:pPr>
            <a:r>
              <a:rPr lang="en-US" dirty="0"/>
              <a:t>  </a:t>
            </a:r>
            <a:r>
              <a:rPr lang="en-US" sz="2100" dirty="0"/>
              <a:t>Planning and effective marketing strategy required for uplifting the sales and revenue numbers for other discount offers.</a:t>
            </a:r>
          </a:p>
        </p:txBody>
      </p:sp>
    </p:spTree>
    <p:extLst>
      <p:ext uri="{BB962C8B-B14F-4D97-AF65-F5344CB8AC3E}">
        <p14:creationId xmlns:p14="http://schemas.microsoft.com/office/powerpoint/2010/main" val="207042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2">
            <a:alphaModFix amt="20000"/>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1"/>
          </a:solidFill>
        </p:spPr>
      </p:pic>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2286000" y="365125"/>
            <a:ext cx="7900219" cy="601471"/>
          </a:xfrm>
        </p:spPr>
        <p:txBody>
          <a:bodyPr>
            <a:normAutofit fontScale="90000"/>
          </a:bodyPr>
          <a:lstStyle/>
          <a:p>
            <a:pPr algn="ctr"/>
            <a:r>
              <a:rPr lang="en-US" dirty="0">
                <a:highlight>
                  <a:srgbClr val="C0C0C0"/>
                </a:highlight>
              </a:rPr>
              <a:t>Insights and Recommendation</a:t>
            </a:r>
          </a:p>
        </p:txBody>
      </p:sp>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450EA1F-E5FD-F1B2-309E-7ED35FEE4E33}"/>
              </a:ext>
            </a:extLst>
          </p:cNvPr>
          <p:cNvSpPr>
            <a:spLocks noGrp="1"/>
          </p:cNvSpPr>
          <p:nvPr>
            <p:ph idx="1"/>
          </p:nvPr>
        </p:nvSpPr>
        <p:spPr>
          <a:xfrm>
            <a:off x="838200" y="966596"/>
            <a:ext cx="10515600" cy="5353181"/>
          </a:xfrm>
        </p:spPr>
        <p:txBody>
          <a:bodyPr>
            <a:noAutofit/>
          </a:bodyPr>
          <a:lstStyle/>
          <a:p>
            <a:pPr marL="571500" indent="-571500">
              <a:buFont typeface="+mj-lt"/>
              <a:buAutoNum type="romanUcPeriod"/>
            </a:pPr>
            <a:r>
              <a:rPr lang="en-US" sz="1600" dirty="0"/>
              <a:t>Product and Category Analysis</a:t>
            </a:r>
          </a:p>
          <a:p>
            <a:pPr marL="0" indent="0">
              <a:buNone/>
            </a:pPr>
            <a:endParaRPr lang="en-US" sz="1600" dirty="0"/>
          </a:p>
          <a:p>
            <a:pPr marL="457200" lvl="1" indent="0">
              <a:buNone/>
            </a:pPr>
            <a:r>
              <a:rPr lang="en-US" sz="1600" u="sng" dirty="0"/>
              <a:t>Insights</a:t>
            </a:r>
          </a:p>
          <a:p>
            <a:pPr lvl="1">
              <a:buFont typeface="Wingdings" panose="05000000000000000000" pitchFamily="2" charset="2"/>
              <a:buChar char="Ø"/>
            </a:pPr>
            <a:r>
              <a:rPr lang="en-US" sz="1600" dirty="0"/>
              <a:t>Among the categories, Grocery &amp; Staples and Combo were the top selling categories during the promotions.</a:t>
            </a:r>
          </a:p>
          <a:p>
            <a:pPr marL="457200" lvl="1" indent="0">
              <a:buNone/>
            </a:pPr>
            <a:endParaRPr lang="en-US" sz="1600" dirty="0"/>
          </a:p>
          <a:p>
            <a:pPr lvl="1">
              <a:buFont typeface="Wingdings" panose="05000000000000000000" pitchFamily="2" charset="2"/>
              <a:buChar char="Ø"/>
            </a:pPr>
            <a:r>
              <a:rPr lang="en-US" sz="1600" dirty="0"/>
              <a:t>Home Appliances and Combo 1 categories experienced the highest ISU.</a:t>
            </a:r>
          </a:p>
          <a:p>
            <a:pPr marL="457200" lvl="1" indent="0">
              <a:buNone/>
            </a:pPr>
            <a:endParaRPr lang="en-US" sz="1600" dirty="0"/>
          </a:p>
          <a:p>
            <a:pPr lvl="1">
              <a:buFont typeface="Wingdings" panose="05000000000000000000" pitchFamily="2" charset="2"/>
              <a:buChar char="Ø"/>
            </a:pPr>
            <a:r>
              <a:rPr lang="en-US" sz="1600" dirty="0"/>
              <a:t>Due to BOGOF promotional offer, Grocery items such as </a:t>
            </a:r>
            <a:r>
              <a:rPr lang="en-US" sz="1600" dirty="0" err="1"/>
              <a:t>AtliQ</a:t>
            </a:r>
            <a:r>
              <a:rPr lang="en-US" sz="1600" dirty="0"/>
              <a:t> Sunflower Oil and </a:t>
            </a:r>
            <a:r>
              <a:rPr lang="en-US" sz="1600" dirty="0" err="1"/>
              <a:t>AltiQ</a:t>
            </a:r>
            <a:r>
              <a:rPr lang="en-US" sz="1600" dirty="0"/>
              <a:t> Farm </a:t>
            </a:r>
            <a:r>
              <a:rPr lang="en-US" sz="1600" dirty="0" err="1"/>
              <a:t>Chakki</a:t>
            </a:r>
            <a:r>
              <a:rPr lang="en-US" sz="1600" dirty="0"/>
              <a:t> Atta were among the most purchased item followed by </a:t>
            </a:r>
            <a:r>
              <a:rPr lang="en-US" sz="1600" dirty="0" err="1"/>
              <a:t>AtliQ</a:t>
            </a:r>
            <a:r>
              <a:rPr lang="en-US" sz="1600" dirty="0"/>
              <a:t> waterproof Immersion Rod, </a:t>
            </a:r>
            <a:r>
              <a:rPr lang="en-US" sz="1600" dirty="0" err="1"/>
              <a:t>AtliQ</a:t>
            </a:r>
            <a:r>
              <a:rPr lang="en-US" sz="1600" dirty="0"/>
              <a:t> High Glow 15W LED Bulb, Atliq Double Bedsheet which generated substantially high revenue.</a:t>
            </a:r>
          </a:p>
          <a:p>
            <a:pPr lvl="1">
              <a:buFont typeface="Wingdings" panose="05000000000000000000" pitchFamily="2" charset="2"/>
              <a:buChar char="Ø"/>
            </a:pPr>
            <a:endParaRPr lang="en-US" sz="1600" dirty="0"/>
          </a:p>
          <a:p>
            <a:pPr lvl="1">
              <a:buFont typeface="Wingdings" panose="05000000000000000000" pitchFamily="2" charset="2"/>
              <a:buChar char="Ø"/>
            </a:pPr>
            <a:r>
              <a:rPr lang="en-US" sz="1600" dirty="0"/>
              <a:t>Hence, we can also say that the good promotional deal can lead to higher sales.</a:t>
            </a:r>
          </a:p>
          <a:p>
            <a:pPr marL="457200" lvl="1" indent="0">
              <a:buNone/>
            </a:pPr>
            <a:endParaRPr lang="en-US" sz="1600" dirty="0"/>
          </a:p>
          <a:p>
            <a:pPr marL="457200" lvl="1" indent="0">
              <a:buNone/>
            </a:pPr>
            <a:endParaRPr lang="en-US" sz="1600" dirty="0"/>
          </a:p>
          <a:p>
            <a:pPr marL="457200" lvl="1" indent="0">
              <a:buNone/>
            </a:pPr>
            <a:r>
              <a:rPr lang="en-US" sz="1600" u="sng" dirty="0"/>
              <a:t>Recommendation </a:t>
            </a:r>
          </a:p>
          <a:p>
            <a:pPr lvl="1">
              <a:buFont typeface="Wingdings" panose="05000000000000000000" pitchFamily="2" charset="2"/>
              <a:buChar char="Ø"/>
            </a:pPr>
            <a:r>
              <a:rPr lang="en-US" sz="1600" dirty="0"/>
              <a:t>Allocate resources and marketing strategies towards categories with higher ISU% to capitalize on seasonal demand so that we can leverage the opportunity for making maximum revenue.</a:t>
            </a:r>
          </a:p>
          <a:p>
            <a:pPr marL="457200" lvl="1" indent="0">
              <a:buNone/>
            </a:pPr>
            <a:endParaRPr lang="en-US" sz="1600" dirty="0"/>
          </a:p>
          <a:p>
            <a:pPr marL="457200" lvl="1" indent="0">
              <a:buNone/>
            </a:pPr>
            <a:r>
              <a:rPr lang="en-US" sz="1600" dirty="0"/>
              <a:t>  </a:t>
            </a:r>
          </a:p>
        </p:txBody>
      </p:sp>
    </p:spTree>
    <p:extLst>
      <p:ext uri="{BB962C8B-B14F-4D97-AF65-F5344CB8AC3E}">
        <p14:creationId xmlns:p14="http://schemas.microsoft.com/office/powerpoint/2010/main" val="34639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203538" y="365125"/>
            <a:ext cx="5393360" cy="4587875"/>
          </a:xfrm>
        </p:spPr>
        <p:txBody>
          <a:bodyPr>
            <a:normAutofit/>
          </a:bodyPr>
          <a:lstStyle/>
          <a:p>
            <a:r>
              <a:rPr lang="en-US" dirty="0">
                <a:solidFill>
                  <a:schemeClr val="accent4">
                    <a:lumMod val="50000"/>
                  </a:schemeClr>
                </a:solidFill>
              </a:rPr>
              <a:t>  </a:t>
            </a:r>
          </a:p>
        </p:txBody>
      </p:sp>
      <p:pic>
        <p:nvPicPr>
          <p:cNvPr id="22" name="Picture 21" descr="A logo on a black background&#10;&#10;Description automatically generated">
            <a:extLst>
              <a:ext uri="{FF2B5EF4-FFF2-40B4-BE49-F238E27FC236}">
                <a16:creationId xmlns:a16="http://schemas.microsoft.com/office/drawing/2014/main" id="{4B28386A-EE40-7654-138A-D5072CDB2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2" y="473326"/>
            <a:ext cx="2533422" cy="270459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84" name="Freeform: Shape 83">
            <a:extLst>
              <a:ext uri="{FF2B5EF4-FFF2-40B4-BE49-F238E27FC236}">
                <a16:creationId xmlns:a16="http://schemas.microsoft.com/office/drawing/2014/main" id="{982CE291-F400-4275-A82C-AF6DC8AD3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Arc 85">
            <a:extLst>
              <a:ext uri="{FF2B5EF4-FFF2-40B4-BE49-F238E27FC236}">
                <a16:creationId xmlns:a16="http://schemas.microsoft.com/office/drawing/2014/main" id="{AA8705F2-9B61-4D36-8093-4E61C7EC5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9978">
            <a:off x="282925" y="1200220"/>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descr="A close up of a thank you card&#10;&#10;Description automatically generated">
            <a:extLst>
              <a:ext uri="{FF2B5EF4-FFF2-40B4-BE49-F238E27FC236}">
                <a16:creationId xmlns:a16="http://schemas.microsoft.com/office/drawing/2014/main" id="{812EA505-26CB-2BE8-FCB5-559822B00B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076" y="2004854"/>
            <a:ext cx="7708490" cy="2704597"/>
          </a:xfrm>
        </p:spPr>
      </p:pic>
      <p:pic>
        <p:nvPicPr>
          <p:cNvPr id="74" name="Picture 73" descr="A black circle with a blue circle&#10;&#10;Description automatically generated">
            <a:extLst>
              <a:ext uri="{FF2B5EF4-FFF2-40B4-BE49-F238E27FC236}">
                <a16:creationId xmlns:a16="http://schemas.microsoft.com/office/drawing/2014/main" id="{E69D9A1C-5806-5BAB-C582-88447F34F0A9}"/>
              </a:ext>
            </a:extLst>
          </p:cNvPr>
          <p:cNvPicPr>
            <a:picLocks noChangeAspect="1"/>
          </p:cNvPicPr>
          <p:nvPr/>
        </p:nvPicPr>
        <p:blipFill>
          <a:blip r:embed="rId4">
            <a:duotone>
              <a:schemeClr val="bg2">
                <a:shade val="45000"/>
                <a:satMod val="135000"/>
              </a:schemeClr>
              <a:prstClr val="white"/>
            </a:duotone>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69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ack circle with a blue circle&#10;&#10;Description automatically generated">
            <a:extLst>
              <a:ext uri="{FF2B5EF4-FFF2-40B4-BE49-F238E27FC236}">
                <a16:creationId xmlns:a16="http://schemas.microsoft.com/office/drawing/2014/main" id="{FBBDD285-3088-E0EC-AF99-D1BD45E4A10E}"/>
              </a:ext>
            </a:extLst>
          </p:cNvPr>
          <p:cNvPicPr>
            <a:picLocks noChangeAspect="1"/>
          </p:cNvPicPr>
          <p:nvPr/>
        </p:nvPicPr>
        <p:blipFill>
          <a:blip r:embed="rId3">
            <a:alphaModFix amt="20000"/>
            <a:duotone>
              <a:schemeClr val="accent5">
                <a:shade val="45000"/>
                <a:satMod val="135000"/>
              </a:schemeClr>
              <a:prstClr val="white"/>
            </a:duotone>
            <a:extLst>
              <a:ext uri="{BEBA8EAE-BF5A-486C-A8C5-ECC9F3942E4B}">
                <a14:imgProps xmlns:a14="http://schemas.microsoft.com/office/drawing/2010/main">
                  <a14:imgLayer r:embed="rId4">
                    <a14:imgEffect>
                      <a14:artisticPlasticWrap/>
                    </a14:imgEffect>
                  </a14:imgLayer>
                </a14:imgProps>
              </a:ext>
              <a:ext uri="{28A0092B-C50C-407E-A947-70E740481C1C}">
                <a14:useLocalDpi xmlns:a14="http://schemas.microsoft.com/office/drawing/2010/main" val="0"/>
              </a:ext>
            </a:extLst>
          </a:blip>
          <a:stretch>
            <a:fillRect/>
          </a:stretch>
        </p:blipFill>
        <p:spPr>
          <a:xfrm>
            <a:off x="-1471422" y="-180870"/>
            <a:ext cx="13661513" cy="9892719"/>
          </a:xfrm>
          <a:prstGeom prst="rect">
            <a:avLst/>
          </a:prstGeom>
        </p:spPr>
      </p:pic>
      <p:sp>
        <p:nvSpPr>
          <p:cNvPr id="91" name="Freeform: Shape 9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Arc 9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57E36F3B-5EA3-4859-A8E1-7DB2CD0BF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Arc 93">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179195"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43467" y="795509"/>
            <a:ext cx="10700294" cy="914229"/>
          </a:xfrm>
        </p:spPr>
        <p:txBody>
          <a:bodyPr vert="horz" lIns="91440" tIns="45720" rIns="91440" bIns="45720" rtlCol="0" anchor="b">
            <a:normAutofit/>
          </a:bodyPr>
          <a:lstStyle/>
          <a:p>
            <a:r>
              <a:rPr lang="en-US" sz="4700" kern="1200" dirty="0">
                <a:latin typeface="+mj-lt"/>
                <a:ea typeface="+mj-ea"/>
                <a:cs typeface="+mj-cs"/>
              </a:rPr>
              <a:t>Problem Statement</a:t>
            </a:r>
          </a:p>
        </p:txBody>
      </p:sp>
      <p:sp>
        <p:nvSpPr>
          <p:cNvPr id="95" name="Oval 9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A731C566-E91B-C788-F679-28CEC3DB977E}"/>
              </a:ext>
            </a:extLst>
          </p:cNvPr>
          <p:cNvSpPr>
            <a:spLocks noGrp="1"/>
          </p:cNvSpPr>
          <p:nvPr>
            <p:ph type="body" idx="1"/>
          </p:nvPr>
        </p:nvSpPr>
        <p:spPr>
          <a:xfrm>
            <a:off x="831850" y="2006217"/>
            <a:ext cx="10511911" cy="3411365"/>
          </a:xfrm>
        </p:spPr>
        <p:txBody>
          <a:bodyPr anchor="ctr">
            <a:normAutofit fontScale="92500" lnSpcReduction="10000"/>
          </a:bodyPr>
          <a:lstStyle/>
          <a:p>
            <a:pPr marL="914400" lvl="1" indent="-457200">
              <a:buFont typeface="Arial" panose="020B0604020202020204" pitchFamily="34" charset="0"/>
              <a:buChar char="•"/>
            </a:pPr>
            <a:endParaRPr lang="en-US" dirty="0">
              <a:solidFill>
                <a:schemeClr val="tx1"/>
              </a:solidFill>
            </a:endParaRPr>
          </a:p>
          <a:p>
            <a:pPr lvl="1"/>
            <a:r>
              <a:rPr lang="en-US" dirty="0">
                <a:solidFill>
                  <a:schemeClr val="tx1"/>
                </a:solidFill>
              </a:rPr>
              <a:t>	</a:t>
            </a:r>
            <a:r>
              <a:rPr lang="en-US" dirty="0" err="1">
                <a:solidFill>
                  <a:schemeClr val="tx1"/>
                </a:solidFill>
              </a:rPr>
              <a:t>AtliQ</a:t>
            </a:r>
            <a:r>
              <a:rPr lang="en-US" dirty="0">
                <a:solidFill>
                  <a:schemeClr val="tx1"/>
                </a:solidFill>
              </a:rPr>
              <a:t> Mart is a retail giant with over 50 supermarkets that ran a massive promotion 	during Diwali 2023 and Sankranti 2024 on </a:t>
            </a:r>
            <a:r>
              <a:rPr lang="en-US" dirty="0" err="1">
                <a:solidFill>
                  <a:schemeClr val="tx1"/>
                </a:solidFill>
              </a:rPr>
              <a:t>AtliQ</a:t>
            </a:r>
            <a:r>
              <a:rPr lang="en-US" dirty="0">
                <a:solidFill>
                  <a:schemeClr val="tx1"/>
                </a:solidFill>
              </a:rPr>
              <a:t> branded products.</a:t>
            </a:r>
          </a:p>
          <a:p>
            <a:pPr marL="457200" indent="-457200">
              <a:buFont typeface="Arial" panose="020B0604020202020204" pitchFamily="34" charset="0"/>
              <a:buChar char="•"/>
            </a:pPr>
            <a:endParaRPr lang="en-US" dirty="0">
              <a:solidFill>
                <a:schemeClr val="tx1"/>
              </a:solidFill>
            </a:endParaRPr>
          </a:p>
          <a:p>
            <a:pPr lvl="2"/>
            <a:r>
              <a:rPr lang="en-US" sz="2400" dirty="0">
                <a:solidFill>
                  <a:schemeClr val="tx1"/>
                </a:solidFill>
              </a:rPr>
              <a:t> </a:t>
            </a:r>
          </a:p>
          <a:p>
            <a:pPr lvl="2"/>
            <a:r>
              <a:rPr lang="en-US" sz="2100" dirty="0">
                <a:solidFill>
                  <a:schemeClr val="tx1"/>
                </a:solidFill>
              </a:rPr>
              <a:t> The Sales director need tangible insights from the Diwali and Sankranti promotions.</a:t>
            </a:r>
          </a:p>
          <a:p>
            <a:pPr marL="914400" lvl="1" indent="-457200">
              <a:buFont typeface="Arial" panose="020B0604020202020204" pitchFamily="34" charset="0"/>
              <a:buChar char="•"/>
            </a:pPr>
            <a:endParaRPr lang="en-US" dirty="0">
              <a:solidFill>
                <a:schemeClr val="tx1"/>
              </a:solidFill>
            </a:endParaRPr>
          </a:p>
          <a:p>
            <a:pPr lvl="1"/>
            <a:r>
              <a:rPr lang="en-US" dirty="0">
                <a:solidFill>
                  <a:schemeClr val="tx1"/>
                </a:solidFill>
              </a:rPr>
              <a:t>	</a:t>
            </a:r>
          </a:p>
          <a:p>
            <a:pPr lvl="1"/>
            <a:r>
              <a:rPr lang="en-US" dirty="0">
                <a:solidFill>
                  <a:schemeClr val="tx1"/>
                </a:solidFill>
              </a:rPr>
              <a:t>	</a:t>
            </a:r>
          </a:p>
          <a:p>
            <a:pPr lvl="1"/>
            <a:r>
              <a:rPr lang="en-US" sz="2100" dirty="0">
                <a:solidFill>
                  <a:schemeClr val="tx1"/>
                </a:solidFill>
              </a:rPr>
              <a:t>        He also wants to understand which promotions did well and which did not so </a:t>
            </a:r>
          </a:p>
          <a:p>
            <a:pPr lvl="1"/>
            <a:r>
              <a:rPr lang="en-US" sz="2100" dirty="0">
                <a:solidFill>
                  <a:schemeClr val="tx1"/>
                </a:solidFill>
              </a:rPr>
              <a:t>	they can make data driven decisions for future promotion events.</a:t>
            </a:r>
          </a:p>
          <a:p>
            <a:pPr marL="457200" indent="-457200">
              <a:buFont typeface="Arial" panose="020B0604020202020204" pitchFamily="34" charset="0"/>
              <a:buChar char="•"/>
            </a:pPr>
            <a:endParaRPr lang="en-US" dirty="0"/>
          </a:p>
        </p:txBody>
      </p:sp>
      <p:pic>
        <p:nvPicPr>
          <p:cNvPr id="10" name="Picture 9" descr="A logo of a store&#10;&#10;Description automatically generated">
            <a:extLst>
              <a:ext uri="{FF2B5EF4-FFF2-40B4-BE49-F238E27FC236}">
                <a16:creationId xmlns:a16="http://schemas.microsoft.com/office/drawing/2014/main" id="{2C6983B1-82B5-681B-5E55-3DA2B13DB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754" y="2085670"/>
            <a:ext cx="917694" cy="663238"/>
          </a:xfrm>
          <a:prstGeom prst="rect">
            <a:avLst/>
          </a:prstGeom>
        </p:spPr>
      </p:pic>
      <p:pic>
        <p:nvPicPr>
          <p:cNvPr id="12" name="Picture 11" descr="A close-up of a logo&#10;&#10;Description automatically generated">
            <a:extLst>
              <a:ext uri="{FF2B5EF4-FFF2-40B4-BE49-F238E27FC236}">
                <a16:creationId xmlns:a16="http://schemas.microsoft.com/office/drawing/2014/main" id="{8B7D501A-7454-A948-047E-FD816B72D8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824" y="3056773"/>
            <a:ext cx="971466" cy="895209"/>
          </a:xfrm>
          <a:prstGeom prst="rect">
            <a:avLst/>
          </a:prstGeom>
        </p:spPr>
      </p:pic>
      <p:sp>
        <p:nvSpPr>
          <p:cNvPr id="13" name="Rectangle 12">
            <a:extLst>
              <a:ext uri="{FF2B5EF4-FFF2-40B4-BE49-F238E27FC236}">
                <a16:creationId xmlns:a16="http://schemas.microsoft.com/office/drawing/2014/main" id="{F217EF1A-F3D8-28AA-AAB1-BD94694A8E4F}"/>
              </a:ext>
            </a:extLst>
          </p:cNvPr>
          <p:cNvSpPr/>
          <p:nvPr/>
        </p:nvSpPr>
        <p:spPr>
          <a:xfrm>
            <a:off x="844549" y="1989161"/>
            <a:ext cx="10484697" cy="8543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F11650-6B18-D6B8-2D47-7C28BB934D91}"/>
              </a:ext>
            </a:extLst>
          </p:cNvPr>
          <p:cNvSpPr/>
          <p:nvPr/>
        </p:nvSpPr>
        <p:spPr>
          <a:xfrm>
            <a:off x="853652" y="3008139"/>
            <a:ext cx="10484696" cy="10266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logo with a megaphone in the middle of a rainbow circle&#10;&#10;Description automatically generated">
            <a:extLst>
              <a:ext uri="{FF2B5EF4-FFF2-40B4-BE49-F238E27FC236}">
                <a16:creationId xmlns:a16="http://schemas.microsoft.com/office/drawing/2014/main" id="{7DB97FCB-3DDB-044C-B22D-EA9F305446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367" y="4331309"/>
            <a:ext cx="965369" cy="914229"/>
          </a:xfrm>
          <a:prstGeom prst="rect">
            <a:avLst/>
          </a:prstGeom>
        </p:spPr>
      </p:pic>
      <p:sp>
        <p:nvSpPr>
          <p:cNvPr id="17" name="Rectangle 16">
            <a:extLst>
              <a:ext uri="{FF2B5EF4-FFF2-40B4-BE49-F238E27FC236}">
                <a16:creationId xmlns:a16="http://schemas.microsoft.com/office/drawing/2014/main" id="{4A09B29B-3E9D-6834-D1E3-9B5D2752152E}"/>
              </a:ext>
            </a:extLst>
          </p:cNvPr>
          <p:cNvSpPr/>
          <p:nvPr/>
        </p:nvSpPr>
        <p:spPr>
          <a:xfrm>
            <a:off x="777276" y="4231489"/>
            <a:ext cx="10582874" cy="127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3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0" name="Rectangle 4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sz="3700" kern="1200">
                <a:solidFill>
                  <a:srgbClr val="FFFFFF"/>
                </a:solidFill>
                <a:latin typeface="+mj-lt"/>
                <a:ea typeface="+mj-ea"/>
                <a:cs typeface="+mj-cs"/>
              </a:rPr>
              <a:t>Data Walkthrough</a:t>
            </a:r>
          </a:p>
        </p:txBody>
      </p:sp>
      <p:sp>
        <p:nvSpPr>
          <p:cNvPr id="6" name="Content Placeholder 5">
            <a:extLst>
              <a:ext uri="{FF2B5EF4-FFF2-40B4-BE49-F238E27FC236}">
                <a16:creationId xmlns:a16="http://schemas.microsoft.com/office/drawing/2014/main" id="{2A6E1924-B708-1CF2-B12F-FEEC0121E8E2}"/>
              </a:ext>
            </a:extLst>
          </p:cNvPr>
          <p:cNvSpPr>
            <a:spLocks/>
          </p:cNvSpPr>
          <p:nvPr/>
        </p:nvSpPr>
        <p:spPr>
          <a:xfrm>
            <a:off x="4447308" y="591344"/>
            <a:ext cx="6906491" cy="558561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Data Model consists of 4 Tables</a:t>
            </a:r>
          </a:p>
          <a:p>
            <a:pPr defTabSz="914400">
              <a:lnSpc>
                <a:spcPct val="90000"/>
              </a:lnSpc>
              <a:spcAft>
                <a:spcPts val="600"/>
              </a:spcAft>
            </a:pPr>
            <a:endParaRPr lang="en-US" dirty="0"/>
          </a:p>
          <a:p>
            <a:pPr marL="342900" indent="-342900" defTabSz="914400">
              <a:lnSpc>
                <a:spcPct val="90000"/>
              </a:lnSpc>
              <a:spcAft>
                <a:spcPts val="600"/>
              </a:spcAft>
              <a:buFont typeface="+mj-lt"/>
              <a:buAutoNum type="arabicPeriod"/>
            </a:pPr>
            <a:r>
              <a:rPr lang="en-US" dirty="0" err="1"/>
              <a:t>Dim_products</a:t>
            </a:r>
            <a:r>
              <a:rPr lang="en-US" dirty="0"/>
              <a:t> – This table consists all the information about the products. Product Id, product name, category of the product are the attributes of the products.</a:t>
            </a:r>
          </a:p>
          <a:p>
            <a:pPr marL="342900" indent="-342900" defTabSz="914400">
              <a:lnSpc>
                <a:spcPct val="90000"/>
              </a:lnSpc>
              <a:spcAft>
                <a:spcPts val="600"/>
              </a:spcAft>
              <a:buFont typeface="+mj-lt"/>
              <a:buAutoNum type="arabicPeriod"/>
            </a:pPr>
            <a:r>
              <a:rPr lang="en-US" dirty="0" err="1"/>
              <a:t>Dim_stores</a:t>
            </a:r>
            <a:r>
              <a:rPr lang="en-US" dirty="0"/>
              <a:t> – This table gives us information about the stores that  </a:t>
            </a:r>
            <a:r>
              <a:rPr lang="en-US" dirty="0" err="1"/>
              <a:t>AtliQ</a:t>
            </a:r>
            <a:r>
              <a:rPr lang="en-US" dirty="0"/>
              <a:t> Mart has across different cities in southern part of India.</a:t>
            </a:r>
          </a:p>
          <a:p>
            <a:pPr marL="342900" indent="-342900" defTabSz="914400">
              <a:lnSpc>
                <a:spcPct val="90000"/>
              </a:lnSpc>
              <a:spcAft>
                <a:spcPts val="600"/>
              </a:spcAft>
              <a:buFont typeface="+mj-lt"/>
              <a:buAutoNum type="arabicPeriod"/>
            </a:pPr>
            <a:r>
              <a:rPr lang="en-US" dirty="0" err="1"/>
              <a:t>Dim_campaigns</a:t>
            </a:r>
            <a:r>
              <a:rPr lang="en-US" dirty="0"/>
              <a:t> – This table gives us an idea of promotional campaign being run by </a:t>
            </a:r>
            <a:r>
              <a:rPr lang="en-US" dirty="0" err="1"/>
              <a:t>AtliQ</a:t>
            </a:r>
            <a:r>
              <a:rPr lang="en-US" dirty="0"/>
              <a:t> Mart.</a:t>
            </a:r>
          </a:p>
          <a:p>
            <a:pPr marL="342900" indent="-342900" defTabSz="914400">
              <a:lnSpc>
                <a:spcPct val="90000"/>
              </a:lnSpc>
              <a:spcAft>
                <a:spcPts val="600"/>
              </a:spcAft>
              <a:buFont typeface="+mj-lt"/>
              <a:buAutoNum type="arabicPeriod"/>
            </a:pPr>
            <a:r>
              <a:rPr lang="en-US" dirty="0" err="1"/>
              <a:t>Fact_events</a:t>
            </a:r>
            <a:r>
              <a:rPr lang="en-US" dirty="0"/>
              <a:t> – It gives us the detail information about all the unique activities that occurred during the promotions. Each record gives the information about product id, store id, base price, promotion type applied to the product, quantity sold (before and after promo)</a:t>
            </a:r>
          </a:p>
          <a:p>
            <a:pPr defTabSz="914400">
              <a:lnSpc>
                <a:spcPct val="90000"/>
              </a:lnSpc>
              <a:spcAft>
                <a:spcPts val="600"/>
              </a:spcAft>
            </a:pPr>
            <a:endParaRPr lang="en-US" dirty="0"/>
          </a:p>
          <a:p>
            <a:pPr marL="342900" indent="-228600" defTabSz="914400">
              <a:lnSpc>
                <a:spcPct val="90000"/>
              </a:lnSpc>
              <a:spcAft>
                <a:spcPts val="600"/>
              </a:spcAft>
              <a:buFont typeface="Arial" panose="020B0604020202020204" pitchFamily="34" charset="0"/>
              <a:buChar char="•"/>
            </a:pPr>
            <a:endParaRPr lang="en-US" dirty="0"/>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05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0" name="Rectangle 4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E1CF9-5420-130E-1464-5229AD7AC91F}"/>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kern="1200">
                <a:solidFill>
                  <a:srgbClr val="FFFFFF"/>
                </a:solidFill>
                <a:latin typeface="+mj-lt"/>
                <a:ea typeface="+mj-ea"/>
                <a:cs typeface="+mj-cs"/>
              </a:rPr>
              <a:t>Understanding KPI</a:t>
            </a:r>
            <a:endParaRPr lang="en-US" kern="1200" dirty="0">
              <a:solidFill>
                <a:srgbClr val="FFFFFF"/>
              </a:solidFill>
              <a:latin typeface="+mj-lt"/>
              <a:ea typeface="+mj-ea"/>
              <a:cs typeface="+mj-cs"/>
            </a:endParaRPr>
          </a:p>
        </p:txBody>
      </p:sp>
      <p:sp>
        <p:nvSpPr>
          <p:cNvPr id="6" name="Content Placeholder 5">
            <a:extLst>
              <a:ext uri="{FF2B5EF4-FFF2-40B4-BE49-F238E27FC236}">
                <a16:creationId xmlns:a16="http://schemas.microsoft.com/office/drawing/2014/main" id="{2A6E1924-B708-1CF2-B12F-FEEC0121E8E2}"/>
              </a:ext>
            </a:extLst>
          </p:cNvPr>
          <p:cNvSpPr>
            <a:spLocks/>
          </p:cNvSpPr>
          <p:nvPr/>
        </p:nvSpPr>
        <p:spPr>
          <a:xfrm>
            <a:off x="4447308" y="357670"/>
            <a:ext cx="6896453" cy="5819293"/>
          </a:xfrm>
          <a:prstGeom prst="rect">
            <a:avLst/>
          </a:prstGeom>
        </p:spPr>
        <p:txBody>
          <a:bodyPr vert="horz" lIns="91440" tIns="45720" rIns="91440" bIns="45720" rtlCol="0" anchor="ctr">
            <a:normAutofit fontScale="92500" lnSpcReduction="10000"/>
          </a:bodyPr>
          <a:lstStyle/>
          <a:p>
            <a:pPr defTabSz="914400">
              <a:lnSpc>
                <a:spcPct val="90000"/>
              </a:lnSpc>
              <a:spcAft>
                <a:spcPts val="600"/>
              </a:spcAft>
            </a:pPr>
            <a:endParaRPr lang="en-US" sz="1900" dirty="0"/>
          </a:p>
          <a:p>
            <a:pPr defTabSz="914400">
              <a:lnSpc>
                <a:spcPct val="90000"/>
              </a:lnSpc>
              <a:spcAft>
                <a:spcPts val="600"/>
              </a:spcAft>
            </a:pPr>
            <a:r>
              <a:rPr lang="en-US" sz="1900" dirty="0"/>
              <a:t>There are few Key Performance Indicators that are important pointers in the entire analysis</a:t>
            </a:r>
          </a:p>
          <a:p>
            <a:pPr defTabSz="914400">
              <a:lnSpc>
                <a:spcPct val="90000"/>
              </a:lnSpc>
              <a:spcAft>
                <a:spcPts val="600"/>
              </a:spcAft>
            </a:pPr>
            <a:endParaRPr lang="en-US" dirty="0"/>
          </a:p>
          <a:p>
            <a:pPr marL="342900" indent="-342900" defTabSz="914400">
              <a:lnSpc>
                <a:spcPct val="90000"/>
              </a:lnSpc>
              <a:spcAft>
                <a:spcPts val="600"/>
              </a:spcAft>
              <a:buFont typeface="+mj-lt"/>
              <a:buAutoNum type="arabicParenR"/>
            </a:pPr>
            <a:endParaRPr lang="en-US" dirty="0"/>
          </a:p>
          <a:p>
            <a:pPr marL="342900" indent="-342900" defTabSz="914400">
              <a:lnSpc>
                <a:spcPct val="90000"/>
              </a:lnSpc>
              <a:spcAft>
                <a:spcPts val="600"/>
              </a:spcAft>
              <a:buFont typeface="+mj-lt"/>
              <a:buAutoNum type="arabicParenR"/>
            </a:pPr>
            <a:r>
              <a:rPr lang="en-US" dirty="0"/>
              <a:t>Incremental Revenue (IR %) – Incremental revenue helps us to understand the impact of promotion on revenue figures.</a:t>
            </a:r>
          </a:p>
          <a:p>
            <a:pPr defTabSz="914400">
              <a:lnSpc>
                <a:spcPct val="90000"/>
              </a:lnSpc>
              <a:spcAft>
                <a:spcPts val="600"/>
              </a:spcAft>
            </a:pPr>
            <a:r>
              <a:rPr lang="en-US" sz="1700" u="sng" dirty="0"/>
              <a:t>Formula</a:t>
            </a:r>
            <a:r>
              <a:rPr lang="en-US" sz="1700" dirty="0"/>
              <a:t> - </a:t>
            </a:r>
            <a:r>
              <a:rPr lang="en-US" sz="1700" b="0" dirty="0">
                <a:solidFill>
                  <a:srgbClr val="7030A0"/>
                </a:solidFill>
                <a:effectLst/>
                <a:latin typeface="Consolas" panose="020B0609020204030204" pitchFamily="49" charset="0"/>
              </a:rPr>
              <a:t>IR</a:t>
            </a:r>
            <a:r>
              <a:rPr lang="en-US" sz="1700" b="0" dirty="0">
                <a:solidFill>
                  <a:srgbClr val="000000"/>
                </a:solidFill>
                <a:effectLst/>
                <a:latin typeface="Consolas" panose="020B0609020204030204" pitchFamily="49" charset="0"/>
              </a:rPr>
              <a:t> </a:t>
            </a:r>
            <a:r>
              <a:rPr lang="en-US" sz="1700" b="0" dirty="0">
                <a:solidFill>
                  <a:srgbClr val="7030A0"/>
                </a:solidFill>
                <a:effectLst/>
                <a:latin typeface="Consolas" panose="020B0609020204030204" pitchFamily="49" charset="0"/>
              </a:rPr>
              <a:t>%</a:t>
            </a:r>
            <a:r>
              <a:rPr lang="en-US" sz="1700" b="0" dirty="0">
                <a:solidFill>
                  <a:srgbClr val="000000"/>
                </a:solidFill>
                <a:effectLst/>
                <a:latin typeface="Consolas" panose="020B0609020204030204" pitchFamily="49" charset="0"/>
              </a:rPr>
              <a:t> = (</a:t>
            </a:r>
            <a:r>
              <a:rPr lang="en-US" sz="1700" b="0" dirty="0">
                <a:solidFill>
                  <a:srgbClr val="68349C"/>
                </a:solidFill>
                <a:effectLst/>
                <a:latin typeface="Consolas" panose="020B0609020204030204" pitchFamily="49" charset="0"/>
              </a:rPr>
              <a:t>[Total revenue after promo]</a:t>
            </a:r>
            <a:r>
              <a:rPr lang="en-US" sz="1700" b="0" dirty="0">
                <a:solidFill>
                  <a:srgbClr val="000000"/>
                </a:solidFill>
                <a:effectLst/>
                <a:latin typeface="Consolas" panose="020B0609020204030204" pitchFamily="49" charset="0"/>
              </a:rPr>
              <a:t>-</a:t>
            </a:r>
            <a:r>
              <a:rPr lang="en-US" sz="1700" b="0" dirty="0">
                <a:solidFill>
                  <a:srgbClr val="68349C"/>
                </a:solidFill>
                <a:effectLst/>
                <a:latin typeface="Consolas" panose="020B0609020204030204" pitchFamily="49" charset="0"/>
              </a:rPr>
              <a:t>[Total revenue before promo]</a:t>
            </a:r>
            <a:r>
              <a:rPr lang="en-US" sz="1700" b="0" dirty="0">
                <a:solidFill>
                  <a:srgbClr val="000000"/>
                </a:solidFill>
                <a:effectLst/>
                <a:latin typeface="Consolas" panose="020B0609020204030204" pitchFamily="49" charset="0"/>
              </a:rPr>
              <a:t>)/</a:t>
            </a:r>
            <a:r>
              <a:rPr lang="en-US" sz="1700" b="0" dirty="0">
                <a:solidFill>
                  <a:srgbClr val="68349C"/>
                </a:solidFill>
                <a:effectLst/>
                <a:latin typeface="Consolas" panose="020B0609020204030204" pitchFamily="49" charset="0"/>
              </a:rPr>
              <a:t>[Total revenue</a:t>
            </a:r>
            <a:r>
              <a:rPr lang="en-US" sz="1700" dirty="0">
                <a:solidFill>
                  <a:srgbClr val="68349C"/>
                </a:solidFill>
                <a:latin typeface="Consolas" panose="020B0609020204030204" pitchFamily="49" charset="0"/>
              </a:rPr>
              <a:t> </a:t>
            </a:r>
            <a:r>
              <a:rPr lang="en-US" sz="1700" b="0" dirty="0">
                <a:solidFill>
                  <a:srgbClr val="68349C"/>
                </a:solidFill>
                <a:effectLst/>
                <a:latin typeface="Consolas" panose="020B0609020204030204" pitchFamily="49" charset="0"/>
              </a:rPr>
              <a:t>before</a:t>
            </a:r>
            <a:r>
              <a:rPr lang="en-US" sz="1700" dirty="0">
                <a:solidFill>
                  <a:srgbClr val="68349C"/>
                </a:solidFill>
                <a:latin typeface="Consolas" panose="020B0609020204030204" pitchFamily="49" charset="0"/>
              </a:rPr>
              <a:t> </a:t>
            </a:r>
            <a:r>
              <a:rPr lang="en-US" sz="1700" b="0" dirty="0">
                <a:solidFill>
                  <a:srgbClr val="68349C"/>
                </a:solidFill>
                <a:effectLst/>
                <a:latin typeface="Consolas" panose="020B0609020204030204" pitchFamily="49" charset="0"/>
              </a:rPr>
              <a:t>promo]</a:t>
            </a:r>
            <a:endParaRPr lang="en-US" sz="1700" b="0" dirty="0">
              <a:solidFill>
                <a:srgbClr val="000000"/>
              </a:solidFill>
              <a:effectLst/>
              <a:latin typeface="Consolas" panose="020B0609020204030204" pitchFamily="49" charset="0"/>
            </a:endParaRPr>
          </a:p>
          <a:p>
            <a:pPr defTabSz="914400">
              <a:lnSpc>
                <a:spcPct val="90000"/>
              </a:lnSpc>
              <a:spcAft>
                <a:spcPts val="600"/>
              </a:spcAft>
            </a:pPr>
            <a:r>
              <a:rPr lang="en-US" dirty="0"/>
              <a:t> </a:t>
            </a:r>
          </a:p>
          <a:p>
            <a:pPr defTabSz="914400">
              <a:lnSpc>
                <a:spcPct val="90000"/>
              </a:lnSpc>
              <a:spcAft>
                <a:spcPts val="600"/>
              </a:spcAft>
            </a:pPr>
            <a:r>
              <a:rPr lang="en-US" dirty="0"/>
              <a:t>		IR % of 147.23 means the revenue has 			increased 147.23 % more compared to 			revenue	before promotions.</a:t>
            </a:r>
          </a:p>
          <a:p>
            <a:pPr defTabSz="914400">
              <a:lnSpc>
                <a:spcPct val="90000"/>
              </a:lnSpc>
              <a:spcAft>
                <a:spcPts val="600"/>
              </a:spcAft>
            </a:pPr>
            <a:r>
              <a:rPr lang="en-US" dirty="0"/>
              <a:t>	</a:t>
            </a:r>
          </a:p>
          <a:p>
            <a:pPr defTabSz="914400">
              <a:lnSpc>
                <a:spcPct val="90000"/>
              </a:lnSpc>
              <a:spcAft>
                <a:spcPts val="600"/>
              </a:spcAft>
            </a:pPr>
            <a:endParaRPr lang="en-US" dirty="0"/>
          </a:p>
          <a:p>
            <a:pPr defTabSz="914400">
              <a:lnSpc>
                <a:spcPct val="90000"/>
              </a:lnSpc>
              <a:spcAft>
                <a:spcPts val="600"/>
              </a:spcAft>
            </a:pPr>
            <a:r>
              <a:rPr lang="en-US" dirty="0"/>
              <a:t>2)   Incremental Sold Units (ISU %) – It defines the percentage increase of number of units sold of all the products across the stores.</a:t>
            </a:r>
          </a:p>
          <a:p>
            <a:pPr defTabSz="914400">
              <a:lnSpc>
                <a:spcPct val="90000"/>
              </a:lnSpc>
              <a:spcAft>
                <a:spcPts val="600"/>
              </a:spcAft>
            </a:pPr>
            <a:r>
              <a:rPr lang="en-US" sz="1700" u="sng" dirty="0"/>
              <a:t>Formula</a:t>
            </a:r>
            <a:r>
              <a:rPr lang="en-US" sz="1700" dirty="0"/>
              <a:t> - </a:t>
            </a:r>
            <a:r>
              <a:rPr lang="en-US" sz="1700" b="0" dirty="0">
                <a:solidFill>
                  <a:srgbClr val="7030A0"/>
                </a:solidFill>
                <a:effectLst/>
                <a:latin typeface="Consolas" panose="020B0609020204030204" pitchFamily="49" charset="0"/>
              </a:rPr>
              <a:t>ISU</a:t>
            </a:r>
            <a:r>
              <a:rPr lang="en-US" sz="1700" b="0" dirty="0">
                <a:solidFill>
                  <a:srgbClr val="000000"/>
                </a:solidFill>
                <a:effectLst/>
                <a:latin typeface="Consolas" panose="020B0609020204030204" pitchFamily="49" charset="0"/>
              </a:rPr>
              <a:t> </a:t>
            </a:r>
            <a:r>
              <a:rPr lang="en-US" sz="1700" b="0" dirty="0">
                <a:solidFill>
                  <a:srgbClr val="7030A0"/>
                </a:solidFill>
                <a:effectLst/>
                <a:latin typeface="Consolas" panose="020B0609020204030204" pitchFamily="49" charset="0"/>
              </a:rPr>
              <a:t>%</a:t>
            </a:r>
            <a:r>
              <a:rPr lang="en-US" sz="1700" b="0" dirty="0">
                <a:solidFill>
                  <a:srgbClr val="000000"/>
                </a:solidFill>
                <a:effectLst/>
                <a:latin typeface="Consolas" panose="020B0609020204030204" pitchFamily="49" charset="0"/>
              </a:rPr>
              <a:t> = ([</a:t>
            </a:r>
            <a:r>
              <a:rPr lang="en-US" sz="1700" b="0" dirty="0">
                <a:solidFill>
                  <a:srgbClr val="7030A0"/>
                </a:solidFill>
                <a:effectLst/>
                <a:latin typeface="Consolas" panose="020B0609020204030204" pitchFamily="49" charset="0"/>
              </a:rPr>
              <a:t>Total Qty</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Sold</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After</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Promo</a:t>
            </a:r>
            <a:r>
              <a:rPr lang="en-US" sz="1700" b="0" dirty="0">
                <a:solidFill>
                  <a:srgbClr val="000000"/>
                </a:solidFill>
                <a:effectLst/>
                <a:latin typeface="Consolas" panose="020B0609020204030204" pitchFamily="49" charset="0"/>
              </a:rPr>
              <a:t>]-[</a:t>
            </a:r>
            <a:r>
              <a:rPr lang="en-US" sz="1700" b="0" dirty="0">
                <a:solidFill>
                  <a:srgbClr val="7030A0"/>
                </a:solidFill>
                <a:effectLst/>
                <a:latin typeface="Consolas" panose="020B0609020204030204" pitchFamily="49" charset="0"/>
              </a:rPr>
              <a:t>Total Qty</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Sold</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Before</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Promo</a:t>
            </a:r>
            <a:r>
              <a:rPr lang="en-US" sz="1700" b="0" dirty="0">
                <a:solidFill>
                  <a:srgbClr val="000000"/>
                </a:solidFill>
                <a:effectLst/>
                <a:latin typeface="Consolas" panose="020B0609020204030204" pitchFamily="49" charset="0"/>
              </a:rPr>
              <a:t>])/[</a:t>
            </a:r>
            <a:r>
              <a:rPr lang="en-US" sz="1700" b="0" dirty="0">
                <a:solidFill>
                  <a:srgbClr val="7030A0"/>
                </a:solidFill>
                <a:effectLst/>
                <a:latin typeface="Consolas" panose="020B0609020204030204" pitchFamily="49" charset="0"/>
              </a:rPr>
              <a:t>Total Qty</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Sold</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Before</a:t>
            </a:r>
            <a:r>
              <a:rPr lang="en-US" sz="1700" dirty="0">
                <a:solidFill>
                  <a:srgbClr val="7030A0"/>
                </a:solidFill>
                <a:latin typeface="Consolas" panose="020B0609020204030204" pitchFamily="49" charset="0"/>
              </a:rPr>
              <a:t> </a:t>
            </a:r>
            <a:r>
              <a:rPr lang="en-US" sz="1700" b="0" dirty="0">
                <a:solidFill>
                  <a:srgbClr val="7030A0"/>
                </a:solidFill>
                <a:effectLst/>
                <a:latin typeface="Consolas" panose="020B0609020204030204" pitchFamily="49" charset="0"/>
              </a:rPr>
              <a:t>Promo</a:t>
            </a:r>
            <a:r>
              <a:rPr lang="en-US" sz="1700" b="0" dirty="0">
                <a:solidFill>
                  <a:srgbClr val="000000"/>
                </a:solidFill>
                <a:effectLst/>
                <a:latin typeface="Consolas" panose="020B0609020204030204" pitchFamily="49" charset="0"/>
              </a:rPr>
              <a:t>]</a:t>
            </a:r>
          </a:p>
          <a:p>
            <a:pPr defTabSz="914400">
              <a:lnSpc>
                <a:spcPct val="90000"/>
              </a:lnSpc>
              <a:spcAft>
                <a:spcPts val="600"/>
              </a:spcAft>
            </a:pPr>
            <a:r>
              <a:rPr lang="en-US" sz="1700" b="0" dirty="0">
                <a:solidFill>
                  <a:srgbClr val="000000"/>
                </a:solidFill>
                <a:effectLst/>
                <a:latin typeface="Consolas" panose="020B0609020204030204" pitchFamily="49" charset="0"/>
              </a:rPr>
              <a:t>           	ISU %  of 108.31 means the percentage 			increase in quantity sold after 			pro	promotions.</a:t>
            </a:r>
          </a:p>
          <a:p>
            <a:pPr defTabSz="914400">
              <a:lnSpc>
                <a:spcPct val="90000"/>
              </a:lnSpc>
              <a:spcAft>
                <a:spcPts val="600"/>
              </a:spcAft>
            </a:pPr>
            <a:endParaRPr lang="en-US" sz="1700" b="0" dirty="0">
              <a:solidFill>
                <a:srgbClr val="000000"/>
              </a:solidFill>
              <a:effectLst/>
              <a:latin typeface="Consolas" panose="020B0609020204030204" pitchFamily="49" charset="0"/>
            </a:endParaRPr>
          </a:p>
          <a:p>
            <a:pPr defTabSz="914400">
              <a:lnSpc>
                <a:spcPct val="90000"/>
              </a:lnSpc>
              <a:spcAft>
                <a:spcPts val="600"/>
              </a:spcAft>
            </a:pPr>
            <a:endParaRPr lang="en-US" dirty="0"/>
          </a:p>
          <a:p>
            <a:pPr marL="342900" indent="-228600" defTabSz="914400">
              <a:lnSpc>
                <a:spcPct val="90000"/>
              </a:lnSpc>
              <a:spcAft>
                <a:spcPts val="600"/>
              </a:spcAft>
              <a:buFont typeface="Arial" panose="020B0604020202020204" pitchFamily="34" charset="0"/>
              <a:buChar char="•"/>
            </a:pPr>
            <a:endParaRPr lang="en-US" dirty="0"/>
          </a:p>
        </p:txBody>
      </p:sp>
      <p:sp>
        <p:nvSpPr>
          <p:cNvPr id="54" name="Arc 5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B64722B-7019-A48F-E592-8BC9C8A2A5E6}"/>
              </a:ext>
            </a:extLst>
          </p:cNvPr>
          <p:cNvPicPr>
            <a:picLocks noChangeAspect="1"/>
          </p:cNvPicPr>
          <p:nvPr/>
        </p:nvPicPr>
        <p:blipFill>
          <a:blip r:embed="rId2"/>
          <a:stretch>
            <a:fillRect/>
          </a:stretch>
        </p:blipFill>
        <p:spPr>
          <a:xfrm>
            <a:off x="4514158" y="2347155"/>
            <a:ext cx="1581842" cy="1036998"/>
          </a:xfrm>
          <a:prstGeom prst="rect">
            <a:avLst/>
          </a:prstGeom>
        </p:spPr>
      </p:pic>
      <p:pic>
        <p:nvPicPr>
          <p:cNvPr id="7" name="Picture 6">
            <a:extLst>
              <a:ext uri="{FF2B5EF4-FFF2-40B4-BE49-F238E27FC236}">
                <a16:creationId xmlns:a16="http://schemas.microsoft.com/office/drawing/2014/main" id="{CCEA3727-B00E-398B-1DDF-534DA3C7D72A}"/>
              </a:ext>
            </a:extLst>
          </p:cNvPr>
          <p:cNvPicPr>
            <a:picLocks noChangeAspect="1"/>
          </p:cNvPicPr>
          <p:nvPr/>
        </p:nvPicPr>
        <p:blipFill>
          <a:blip r:embed="rId3"/>
          <a:stretch>
            <a:fillRect/>
          </a:stretch>
        </p:blipFill>
        <p:spPr>
          <a:xfrm>
            <a:off x="4448011" y="5139965"/>
            <a:ext cx="1410823" cy="1036998"/>
          </a:xfrm>
          <a:prstGeom prst="rect">
            <a:avLst/>
          </a:prstGeom>
        </p:spPr>
      </p:pic>
    </p:spTree>
    <p:extLst>
      <p:ext uri="{BB962C8B-B14F-4D97-AF65-F5344CB8AC3E}">
        <p14:creationId xmlns:p14="http://schemas.microsoft.com/office/powerpoint/2010/main" val="22339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p:txBody>
          <a:bodyPr/>
          <a:lstStyle/>
          <a:p>
            <a:r>
              <a:rPr lang="en-US" dirty="0"/>
              <a:t>Ad-Hoc-Business-Requests</a:t>
            </a:r>
          </a:p>
        </p:txBody>
      </p:sp>
      <p:graphicFrame>
        <p:nvGraphicFramePr>
          <p:cNvPr id="9" name="Content Placeholder 2">
            <a:extLst>
              <a:ext uri="{FF2B5EF4-FFF2-40B4-BE49-F238E27FC236}">
                <a16:creationId xmlns:a16="http://schemas.microsoft.com/office/drawing/2014/main" id="{612A9A17-2C33-D9B8-4D3A-737AFD07C52D}"/>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screenshot of a computer">
            <a:extLst>
              <a:ext uri="{FF2B5EF4-FFF2-40B4-BE49-F238E27FC236}">
                <a16:creationId xmlns:a16="http://schemas.microsoft.com/office/drawing/2014/main" id="{CDD4B66F-49F4-0FF0-E48F-5B8678809E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9280" y="2513696"/>
            <a:ext cx="4305673" cy="1044030"/>
          </a:xfrm>
          <a:prstGeom prst="rect">
            <a:avLst/>
          </a:prstGeom>
        </p:spPr>
      </p:pic>
    </p:spTree>
    <p:extLst>
      <p:ext uri="{BB962C8B-B14F-4D97-AF65-F5344CB8AC3E}">
        <p14:creationId xmlns:p14="http://schemas.microsoft.com/office/powerpoint/2010/main" val="1444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a:t>Ad-Hoc-Business-Requests</a:t>
            </a:r>
          </a:p>
        </p:txBody>
      </p:sp>
      <p:sp>
        <p:nvSpPr>
          <p:cNvPr id="41"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a:t>Business Request 2 </a:t>
            </a:r>
          </a:p>
          <a:p>
            <a:pPr marL="0" indent="0">
              <a:buNone/>
            </a:pPr>
            <a:endParaRPr lang="en-US" sz="2400"/>
          </a:p>
          <a:p>
            <a:pPr marL="0" indent="0">
              <a:buNone/>
            </a:pPr>
            <a:r>
              <a:rPr lang="en-US" sz="2400"/>
              <a:t>These are the total number of stores held by cities. Bengaluru is leading among all.</a:t>
            </a:r>
          </a:p>
          <a:p>
            <a:pPr marL="0" indent="0">
              <a:buNone/>
            </a:pPr>
            <a:endParaRPr lang="en-US" sz="2400"/>
          </a:p>
        </p:txBody>
      </p:sp>
      <p:pic>
        <p:nvPicPr>
          <p:cNvPr id="8" name="Picture 7">
            <a:extLst>
              <a:ext uri="{FF2B5EF4-FFF2-40B4-BE49-F238E27FC236}">
                <a16:creationId xmlns:a16="http://schemas.microsoft.com/office/drawing/2014/main" id="{AEAE5800-9195-FAF7-B526-D866D322E7BF}"/>
              </a:ext>
            </a:extLst>
          </p:cNvPr>
          <p:cNvPicPr>
            <a:picLocks noChangeAspect="1"/>
          </p:cNvPicPr>
          <p:nvPr/>
        </p:nvPicPr>
        <p:blipFill>
          <a:blip r:embed="rId3"/>
          <a:stretch>
            <a:fillRect/>
          </a:stretch>
        </p:blipFill>
        <p:spPr>
          <a:xfrm>
            <a:off x="6798100" y="820704"/>
            <a:ext cx="4555700" cy="228923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30" name="Freeform: Shape 2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omputer&#10;&#10;Description automatically generated">
            <a:extLst>
              <a:ext uri="{FF2B5EF4-FFF2-40B4-BE49-F238E27FC236}">
                <a16:creationId xmlns:a16="http://schemas.microsoft.com/office/drawing/2014/main" id="{003BDB73-7163-793B-4685-14CD49526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100" y="3526029"/>
            <a:ext cx="3608307"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2" name="Arc 3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8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dirty="0"/>
              <a:t>Ad-Hoc-Business-Requests</a:t>
            </a:r>
          </a:p>
        </p:txBody>
      </p:sp>
      <p:sp>
        <p:nvSpPr>
          <p:cNvPr id="41"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dirty="0"/>
              <a:t>Business Request 3 </a:t>
            </a:r>
          </a:p>
          <a:p>
            <a:pPr marL="0" indent="0">
              <a:buNone/>
            </a:pPr>
            <a:endParaRPr lang="en-US" sz="2400" dirty="0"/>
          </a:p>
          <a:p>
            <a:pPr marL="0" indent="0">
              <a:buNone/>
            </a:pPr>
            <a:r>
              <a:rPr lang="en-US" sz="2400" dirty="0"/>
              <a:t>Campaign name and their revenue generated before promotions and after promotions</a:t>
            </a:r>
          </a:p>
          <a:p>
            <a:pPr marL="0" indent="0">
              <a:buNone/>
            </a:pPr>
            <a:endParaRPr lang="en-US" sz="2400" dirty="0"/>
          </a:p>
        </p:txBody>
      </p:sp>
      <p:pic>
        <p:nvPicPr>
          <p:cNvPr id="4" name="Picture 3" descr="A computer screen shot&#10;&#10;Description automatically generated">
            <a:extLst>
              <a:ext uri="{FF2B5EF4-FFF2-40B4-BE49-F238E27FC236}">
                <a16:creationId xmlns:a16="http://schemas.microsoft.com/office/drawing/2014/main" id="{10D0B3D7-3D62-DED4-A52C-C967B5AC0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100" y="1623646"/>
            <a:ext cx="4555700" cy="68335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53" name="Freeform: Shape 5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06E943E-D673-2384-A325-79AA2BFD5000}"/>
              </a:ext>
            </a:extLst>
          </p:cNvPr>
          <p:cNvPicPr>
            <a:picLocks noChangeAspect="1"/>
          </p:cNvPicPr>
          <p:nvPr/>
        </p:nvPicPr>
        <p:blipFill>
          <a:blip r:embed="rId4"/>
          <a:stretch>
            <a:fillRect/>
          </a:stretch>
        </p:blipFill>
        <p:spPr>
          <a:xfrm>
            <a:off x="935796" y="3901240"/>
            <a:ext cx="6761369" cy="253171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54" name="Arc 5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403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a:t>Ad-Hoc-Business-Requests</a:t>
            </a:r>
          </a:p>
        </p:txBody>
      </p:sp>
      <p:sp>
        <p:nvSpPr>
          <p:cNvPr id="95"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dirty="0"/>
              <a:t>Business Request 4</a:t>
            </a:r>
          </a:p>
          <a:p>
            <a:pPr marL="0" indent="0">
              <a:buNone/>
            </a:pPr>
            <a:endParaRPr lang="en-US" sz="2400" dirty="0"/>
          </a:p>
          <a:p>
            <a:pPr marL="0" indent="0">
              <a:buNone/>
            </a:pPr>
            <a:r>
              <a:rPr lang="en-US" sz="2400" dirty="0"/>
              <a:t>The table explains the category wise quantity sold. Many preferred to buy products from category home appliances during the promotional event.</a:t>
            </a:r>
          </a:p>
          <a:p>
            <a:pPr marL="0" indent="0">
              <a:buNone/>
            </a:pPr>
            <a:endParaRPr lang="en-US" sz="2400" dirty="0"/>
          </a:p>
          <a:p>
            <a:pPr marL="0" indent="0">
              <a:buNone/>
            </a:pPr>
            <a:r>
              <a:rPr lang="en-US" sz="2400" dirty="0"/>
              <a:t>ISU indicates the percentage of quantity sold before and after promotion.</a:t>
            </a:r>
          </a:p>
          <a:p>
            <a:pPr marL="0" indent="0">
              <a:buNone/>
            </a:pPr>
            <a:endParaRPr lang="en-US" sz="2400" dirty="0"/>
          </a:p>
        </p:txBody>
      </p:sp>
      <p:pic>
        <p:nvPicPr>
          <p:cNvPr id="5" name="Picture 4" descr="A screenshot of a data&#10;&#10;Description automatically generated">
            <a:extLst>
              <a:ext uri="{FF2B5EF4-FFF2-40B4-BE49-F238E27FC236}">
                <a16:creationId xmlns:a16="http://schemas.microsoft.com/office/drawing/2014/main" id="{4668E3DD-A435-943A-4D48-08DE43CCC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100" y="1088351"/>
            <a:ext cx="4555700" cy="175394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70" name="Freeform: Shape 6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6EBBFC3-B009-E858-0B95-35D405B82F29}"/>
              </a:ext>
            </a:extLst>
          </p:cNvPr>
          <p:cNvPicPr>
            <a:picLocks noChangeAspect="1"/>
          </p:cNvPicPr>
          <p:nvPr/>
        </p:nvPicPr>
        <p:blipFill>
          <a:blip r:embed="rId4"/>
          <a:stretch>
            <a:fillRect/>
          </a:stretch>
        </p:blipFill>
        <p:spPr>
          <a:xfrm>
            <a:off x="6557830" y="3036356"/>
            <a:ext cx="4505542"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2" name="Arc 7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75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F0EF2-CE2A-A696-0713-4CEBE4572BDD}"/>
              </a:ext>
            </a:extLst>
          </p:cNvPr>
          <p:cNvSpPr>
            <a:spLocks noGrp="1"/>
          </p:cNvSpPr>
          <p:nvPr>
            <p:ph type="title"/>
          </p:nvPr>
        </p:nvSpPr>
        <p:spPr>
          <a:xfrm>
            <a:off x="633456" y="486184"/>
            <a:ext cx="5397237" cy="1325563"/>
          </a:xfrm>
        </p:spPr>
        <p:txBody>
          <a:bodyPr>
            <a:normAutofit/>
          </a:bodyPr>
          <a:lstStyle/>
          <a:p>
            <a:r>
              <a:rPr lang="en-US"/>
              <a:t>Ad-Hoc-Business-Requests</a:t>
            </a:r>
          </a:p>
        </p:txBody>
      </p:sp>
      <p:sp>
        <p:nvSpPr>
          <p:cNvPr id="95" name="Content Placeholder 2">
            <a:extLst>
              <a:ext uri="{FF2B5EF4-FFF2-40B4-BE49-F238E27FC236}">
                <a16:creationId xmlns:a16="http://schemas.microsoft.com/office/drawing/2014/main" id="{C97CCFD8-0F00-FAA7-29E7-470403C5E1FD}"/>
              </a:ext>
            </a:extLst>
          </p:cNvPr>
          <p:cNvSpPr>
            <a:spLocks noGrp="1"/>
          </p:cNvSpPr>
          <p:nvPr>
            <p:ph idx="1"/>
          </p:nvPr>
        </p:nvSpPr>
        <p:spPr>
          <a:xfrm>
            <a:off x="633456" y="1946684"/>
            <a:ext cx="5397237" cy="4351338"/>
          </a:xfrm>
        </p:spPr>
        <p:txBody>
          <a:bodyPr>
            <a:normAutofit/>
          </a:bodyPr>
          <a:lstStyle/>
          <a:p>
            <a:r>
              <a:rPr lang="en-US" sz="2400" dirty="0"/>
              <a:t>Business Request 5</a:t>
            </a:r>
          </a:p>
          <a:p>
            <a:pPr marL="0" indent="0">
              <a:buNone/>
            </a:pPr>
            <a:endParaRPr lang="en-US" sz="2400" dirty="0"/>
          </a:p>
          <a:p>
            <a:pPr marL="0" indent="0">
              <a:buNone/>
            </a:pPr>
            <a:r>
              <a:rPr lang="en-US" sz="2400" dirty="0"/>
              <a:t>The table gives the list of top 5 selling products that generated maximum revenue.</a:t>
            </a:r>
          </a:p>
          <a:p>
            <a:pPr marL="0" indent="0">
              <a:buNone/>
            </a:pPr>
            <a:r>
              <a:rPr lang="en-US" sz="2400" dirty="0"/>
              <a:t>IR indicates the percentage increase of revenue before and after promotion.</a:t>
            </a:r>
          </a:p>
          <a:p>
            <a:pPr marL="0" indent="0">
              <a:buNone/>
            </a:pPr>
            <a:endParaRPr lang="en-US" sz="2400" dirty="0"/>
          </a:p>
        </p:txBody>
      </p:sp>
      <p:pic>
        <p:nvPicPr>
          <p:cNvPr id="7" name="Picture 6">
            <a:extLst>
              <a:ext uri="{FF2B5EF4-FFF2-40B4-BE49-F238E27FC236}">
                <a16:creationId xmlns:a16="http://schemas.microsoft.com/office/drawing/2014/main" id="{F6260D48-B5F0-06A5-F014-5C7FBA8DE510}"/>
              </a:ext>
            </a:extLst>
          </p:cNvPr>
          <p:cNvPicPr>
            <a:picLocks noChangeAspect="1"/>
          </p:cNvPicPr>
          <p:nvPr/>
        </p:nvPicPr>
        <p:blipFill>
          <a:blip r:embed="rId3"/>
          <a:stretch>
            <a:fillRect/>
          </a:stretch>
        </p:blipFill>
        <p:spPr>
          <a:xfrm>
            <a:off x="6798099" y="1486975"/>
            <a:ext cx="4920135" cy="175318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02" name="Freeform: Shape 101">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9C14FD29-A752-B1B2-9815-936CBE45E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100" y="4061261"/>
            <a:ext cx="4555700" cy="1662829"/>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4" name="Arc 103">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059441"/>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4348</TotalTime>
  <Words>1398</Words>
  <Application>Microsoft Office PowerPoint</Application>
  <PresentationFormat>Widescreen</PresentationFormat>
  <Paragraphs>136</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Aharoni</vt:lpstr>
      <vt:lpstr>Aptos</vt:lpstr>
      <vt:lpstr>Arial</vt:lpstr>
      <vt:lpstr>Avenir Next LT Pro</vt:lpstr>
      <vt:lpstr>Calibri</vt:lpstr>
      <vt:lpstr>Consolas</vt:lpstr>
      <vt:lpstr>Wingdings</vt:lpstr>
      <vt:lpstr>ShapesVTI</vt:lpstr>
      <vt:lpstr>AtliQ Mart Sales And  Promotion Analysis</vt:lpstr>
      <vt:lpstr>Problem Statement</vt:lpstr>
      <vt:lpstr>Data Walkthrough</vt:lpstr>
      <vt:lpstr>Understanding KPI</vt:lpstr>
      <vt:lpstr>Ad-Hoc-Business-Requests</vt:lpstr>
      <vt:lpstr>Ad-Hoc-Business-Requests</vt:lpstr>
      <vt:lpstr>Ad-Hoc-Business-Requests</vt:lpstr>
      <vt:lpstr>Ad-Hoc-Business-Requests</vt:lpstr>
      <vt:lpstr>Ad-Hoc-Business-Requests</vt:lpstr>
      <vt:lpstr>AtliQ Mart Sales And  Promotion Analysis Using Power BI</vt:lpstr>
      <vt:lpstr>Dashboard View</vt:lpstr>
      <vt:lpstr>Store Performance Analysis</vt:lpstr>
      <vt:lpstr>Promotion Type Analysis</vt:lpstr>
      <vt:lpstr>Product and Category Analysis</vt:lpstr>
      <vt:lpstr>Insights and Recommendations</vt:lpstr>
      <vt:lpstr>Insights and Recommendation</vt:lpstr>
      <vt:lpstr>Insights and Recommendation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Sales And  Promotion Analysis</dc:title>
  <dc:creator>Tamanna Jethwani</dc:creator>
  <cp:lastModifiedBy>Tamanna Jethwani</cp:lastModifiedBy>
  <cp:revision>66</cp:revision>
  <dcterms:created xsi:type="dcterms:W3CDTF">2024-02-21T14:49:12Z</dcterms:created>
  <dcterms:modified xsi:type="dcterms:W3CDTF">2024-02-28T16:25:03Z</dcterms:modified>
</cp:coreProperties>
</file>