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5124113" cy="10442575"/>
  <p:notesSz cx="6858000" cy="9144000"/>
  <p:defaultTextStyle>
    <a:defPPr>
      <a:defRPr lang="es-E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114" autoAdjust="0"/>
  </p:normalViewPr>
  <p:slideViewPr>
    <p:cSldViewPr snapToGrid="0" snapToObjects="1">
      <p:cViewPr>
        <p:scale>
          <a:sx n="81" d="100"/>
          <a:sy n="81" d="100"/>
        </p:scale>
        <p:origin x="1278" y="576"/>
      </p:cViewPr>
      <p:guideLst>
        <p:guide orient="horz" pos="3289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A027D-CFF8-A04F-9EE9-C8926D820D6B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685800"/>
            <a:ext cx="496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4FD78-6F00-C94E-B319-81D13D7A22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4FD78-6F00-C94E-B319-81D13D7A22E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90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4309" y="3243968"/>
            <a:ext cx="12855496" cy="223838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8618" y="5917459"/>
            <a:ext cx="10586879" cy="26686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13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4983" y="418188"/>
            <a:ext cx="3402925" cy="891003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56206" y="418188"/>
            <a:ext cx="9956708" cy="891003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37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1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701" y="6710322"/>
            <a:ext cx="12855496" cy="2074011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94701" y="4426010"/>
            <a:ext cx="12855496" cy="228431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6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56205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88092" y="2436603"/>
            <a:ext cx="6679817" cy="689161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8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7" y="2337495"/>
            <a:ext cx="6682443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56207" y="3311651"/>
            <a:ext cx="6682443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682840" y="2337495"/>
            <a:ext cx="6685068" cy="97415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682840" y="3311651"/>
            <a:ext cx="6685068" cy="60165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17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6207" y="415769"/>
            <a:ext cx="4975729" cy="176943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3109" y="415770"/>
            <a:ext cx="8454799" cy="8912449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56207" y="2185206"/>
            <a:ext cx="4975729" cy="714301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3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432" y="7309803"/>
            <a:ext cx="9074468" cy="86296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64432" y="933064"/>
            <a:ext cx="9074468" cy="6265545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4432" y="8172766"/>
            <a:ext cx="9074468" cy="122555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66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6206" y="418188"/>
            <a:ext cx="13611702" cy="1740429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6206" y="2436603"/>
            <a:ext cx="13611702" cy="6891616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6206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8A39-C2E5-1B4A-AFDE-BDC6F95FEDD0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167406" y="9678721"/>
            <a:ext cx="4789302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8948" y="9678721"/>
            <a:ext cx="3528960" cy="555971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CE6E-00A7-7D40-BA2D-0E42CB683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ángulo 323"/>
          <p:cNvSpPr/>
          <p:nvPr/>
        </p:nvSpPr>
        <p:spPr>
          <a:xfrm>
            <a:off x="7554800" y="1912952"/>
            <a:ext cx="4432783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2" name="Rectángulo 321"/>
          <p:cNvSpPr/>
          <p:nvPr/>
        </p:nvSpPr>
        <p:spPr>
          <a:xfrm>
            <a:off x="12435300" y="1912952"/>
            <a:ext cx="281769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4" name="Rectángulo 303"/>
          <p:cNvSpPr/>
          <p:nvPr/>
        </p:nvSpPr>
        <p:spPr>
          <a:xfrm>
            <a:off x="19519" y="1912952"/>
            <a:ext cx="2849785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8" name="Rectángulo 377"/>
          <p:cNvSpPr/>
          <p:nvPr/>
        </p:nvSpPr>
        <p:spPr>
          <a:xfrm>
            <a:off x="0" y="8951824"/>
            <a:ext cx="15198199" cy="683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7" name="CuadroTexto 306"/>
          <p:cNvSpPr txBox="1"/>
          <p:nvPr/>
        </p:nvSpPr>
        <p:spPr>
          <a:xfrm>
            <a:off x="1931476" y="8159375"/>
            <a:ext cx="12712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Data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Papers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54" name="Rectángulo 553"/>
          <p:cNvSpPr/>
          <p:nvPr/>
        </p:nvSpPr>
        <p:spPr>
          <a:xfrm>
            <a:off x="3342828" y="1912952"/>
            <a:ext cx="3275858" cy="4560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47" name="Agrupar 546"/>
          <p:cNvGrpSpPr/>
          <p:nvPr/>
        </p:nvGrpSpPr>
        <p:grpSpPr>
          <a:xfrm>
            <a:off x="577448" y="208669"/>
            <a:ext cx="1569948" cy="1689841"/>
            <a:chOff x="660087" y="7971924"/>
            <a:chExt cx="2291254" cy="2172047"/>
          </a:xfrm>
        </p:grpSpPr>
        <p:sp>
          <p:nvSpPr>
            <p:cNvPr id="8" name="171 Rectángulo"/>
            <p:cNvSpPr/>
            <p:nvPr/>
          </p:nvSpPr>
          <p:spPr>
            <a:xfrm>
              <a:off x="764435" y="8374499"/>
              <a:ext cx="2186906" cy="1769472"/>
            </a:xfrm>
            <a:prstGeom prst="rect">
              <a:avLst/>
            </a:prstGeom>
            <a:noFill/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  <a:scene3d>
              <a:camera prst="orthographicFront">
                <a:rot lat="3019891" lon="19656139" rev="2003799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958"/>
            <p:cNvGrpSpPr>
              <a:grpSpLocks noChangeAspect="1"/>
            </p:cNvGrpSpPr>
            <p:nvPr/>
          </p:nvGrpSpPr>
          <p:grpSpPr bwMode="auto">
            <a:xfrm>
              <a:off x="935101" y="7971924"/>
              <a:ext cx="841312" cy="1099777"/>
              <a:chOff x="2154" y="1117"/>
              <a:chExt cx="318" cy="498"/>
            </a:xfrm>
          </p:grpSpPr>
          <p:sp>
            <p:nvSpPr>
              <p:cNvPr id="463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7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68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9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0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1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2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3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4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5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6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7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8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79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0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1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2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3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4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5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6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7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8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89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0" name="Group 958"/>
            <p:cNvGrpSpPr>
              <a:grpSpLocks noChangeAspect="1"/>
            </p:cNvGrpSpPr>
            <p:nvPr/>
          </p:nvGrpSpPr>
          <p:grpSpPr bwMode="auto">
            <a:xfrm>
              <a:off x="1615466" y="8466166"/>
              <a:ext cx="764708" cy="999638"/>
              <a:chOff x="2154" y="1117"/>
              <a:chExt cx="318" cy="498"/>
            </a:xfrm>
          </p:grpSpPr>
          <p:sp>
            <p:nvSpPr>
              <p:cNvPr id="436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40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441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2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3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4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5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6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7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8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49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0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1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2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3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4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5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6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7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8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59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0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1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462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6" name="Group 958"/>
            <p:cNvGrpSpPr>
              <a:grpSpLocks noChangeAspect="1"/>
            </p:cNvGrpSpPr>
            <p:nvPr/>
          </p:nvGrpSpPr>
          <p:grpSpPr bwMode="auto">
            <a:xfrm>
              <a:off x="1397752" y="9062341"/>
              <a:ext cx="292960" cy="382964"/>
              <a:chOff x="2154" y="1117"/>
              <a:chExt cx="318" cy="498"/>
            </a:xfrm>
          </p:grpSpPr>
          <p:sp>
            <p:nvSpPr>
              <p:cNvPr id="274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8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79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0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1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2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3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4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5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6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7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8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89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0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1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2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3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4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5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6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7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8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99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300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17" name="Group 958"/>
            <p:cNvGrpSpPr>
              <a:grpSpLocks noChangeAspect="1"/>
            </p:cNvGrpSpPr>
            <p:nvPr/>
          </p:nvGrpSpPr>
          <p:grpSpPr bwMode="auto">
            <a:xfrm>
              <a:off x="2366832" y="9250510"/>
              <a:ext cx="207265" cy="270941"/>
              <a:chOff x="2154" y="1117"/>
              <a:chExt cx="318" cy="498"/>
            </a:xfrm>
          </p:grpSpPr>
          <p:sp>
            <p:nvSpPr>
              <p:cNvPr id="247" name="Freeform 959"/>
              <p:cNvSpPr>
                <a:spLocks noChangeAspect="1"/>
              </p:cNvSpPr>
              <p:nvPr/>
            </p:nvSpPr>
            <p:spPr bwMode="auto">
              <a:xfrm>
                <a:off x="2245" y="1344"/>
                <a:ext cx="110" cy="115"/>
              </a:xfrm>
              <a:custGeom>
                <a:avLst/>
                <a:gdLst>
                  <a:gd name="T0" fmla="*/ 0 w 249"/>
                  <a:gd name="T1" fmla="*/ 17 h 174"/>
                  <a:gd name="T2" fmla="*/ 0 w 249"/>
                  <a:gd name="T3" fmla="*/ 26 h 174"/>
                  <a:gd name="T4" fmla="*/ 0 w 249"/>
                  <a:gd name="T5" fmla="*/ 30 h 174"/>
                  <a:gd name="T6" fmla="*/ 2 w 249"/>
                  <a:gd name="T7" fmla="*/ 36 h 174"/>
                  <a:gd name="T8" fmla="*/ 6 w 249"/>
                  <a:gd name="T9" fmla="*/ 40 h 174"/>
                  <a:gd name="T10" fmla="*/ 9 w 249"/>
                  <a:gd name="T11" fmla="*/ 44 h 174"/>
                  <a:gd name="T12" fmla="*/ 8 w 249"/>
                  <a:gd name="T13" fmla="*/ 47 h 174"/>
                  <a:gd name="T14" fmla="*/ 6 w 249"/>
                  <a:gd name="T15" fmla="*/ 51 h 174"/>
                  <a:gd name="T16" fmla="*/ 6 w 249"/>
                  <a:gd name="T17" fmla="*/ 55 h 174"/>
                  <a:gd name="T18" fmla="*/ 6 w 249"/>
                  <a:gd name="T19" fmla="*/ 58 h 174"/>
                  <a:gd name="T20" fmla="*/ 8 w 249"/>
                  <a:gd name="T21" fmla="*/ 63 h 174"/>
                  <a:gd name="T22" fmla="*/ 11 w 249"/>
                  <a:gd name="T23" fmla="*/ 68 h 174"/>
                  <a:gd name="T24" fmla="*/ 14 w 249"/>
                  <a:gd name="T25" fmla="*/ 69 h 174"/>
                  <a:gd name="T26" fmla="*/ 16 w 249"/>
                  <a:gd name="T27" fmla="*/ 68 h 174"/>
                  <a:gd name="T28" fmla="*/ 19 w 249"/>
                  <a:gd name="T29" fmla="*/ 65 h 174"/>
                  <a:gd name="T30" fmla="*/ 20 w 249"/>
                  <a:gd name="T31" fmla="*/ 63 h 174"/>
                  <a:gd name="T32" fmla="*/ 23 w 249"/>
                  <a:gd name="T33" fmla="*/ 67 h 174"/>
                  <a:gd name="T34" fmla="*/ 27 w 249"/>
                  <a:gd name="T35" fmla="*/ 74 h 174"/>
                  <a:gd name="T36" fmla="*/ 30 w 249"/>
                  <a:gd name="T37" fmla="*/ 76 h 174"/>
                  <a:gd name="T38" fmla="*/ 31 w 249"/>
                  <a:gd name="T39" fmla="*/ 75 h 174"/>
                  <a:gd name="T40" fmla="*/ 33 w 249"/>
                  <a:gd name="T41" fmla="*/ 73 h 174"/>
                  <a:gd name="T42" fmla="*/ 34 w 249"/>
                  <a:gd name="T43" fmla="*/ 70 h 174"/>
                  <a:gd name="T44" fmla="*/ 35 w 249"/>
                  <a:gd name="T45" fmla="*/ 65 h 174"/>
                  <a:gd name="T46" fmla="*/ 36 w 249"/>
                  <a:gd name="T47" fmla="*/ 63 h 174"/>
                  <a:gd name="T48" fmla="*/ 38 w 249"/>
                  <a:gd name="T49" fmla="*/ 61 h 174"/>
                  <a:gd name="T50" fmla="*/ 43 w 249"/>
                  <a:gd name="T51" fmla="*/ 58 h 174"/>
                  <a:gd name="T52" fmla="*/ 45 w 249"/>
                  <a:gd name="T53" fmla="*/ 58 h 174"/>
                  <a:gd name="T54" fmla="*/ 47 w 249"/>
                  <a:gd name="T55" fmla="*/ 54 h 174"/>
                  <a:gd name="T56" fmla="*/ 49 w 249"/>
                  <a:gd name="T57" fmla="*/ 49 h 174"/>
                  <a:gd name="T58" fmla="*/ 49 w 249"/>
                  <a:gd name="T59" fmla="*/ 44 h 174"/>
                  <a:gd name="T60" fmla="*/ 47 w 249"/>
                  <a:gd name="T61" fmla="*/ 37 h 174"/>
                  <a:gd name="T62" fmla="*/ 47 w 249"/>
                  <a:gd name="T63" fmla="*/ 34 h 174"/>
                  <a:gd name="T64" fmla="*/ 44 w 249"/>
                  <a:gd name="T65" fmla="*/ 26 h 174"/>
                  <a:gd name="T66" fmla="*/ 40 w 249"/>
                  <a:gd name="T67" fmla="*/ 17 h 174"/>
                  <a:gd name="T68" fmla="*/ 39 w 249"/>
                  <a:gd name="T69" fmla="*/ 15 h 174"/>
                  <a:gd name="T70" fmla="*/ 39 w 249"/>
                  <a:gd name="T71" fmla="*/ 12 h 174"/>
                  <a:gd name="T72" fmla="*/ 35 w 249"/>
                  <a:gd name="T73" fmla="*/ 8 h 174"/>
                  <a:gd name="T74" fmla="*/ 29 w 249"/>
                  <a:gd name="T75" fmla="*/ 2 h 174"/>
                  <a:gd name="T76" fmla="*/ 25 w 249"/>
                  <a:gd name="T77" fmla="*/ 0 h 174"/>
                  <a:gd name="T78" fmla="*/ 0 w 249"/>
                  <a:gd name="T79" fmla="*/ 17 h 1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49" h="174">
                    <a:moveTo>
                      <a:pt x="0" y="40"/>
                    </a:moveTo>
                    <a:lnTo>
                      <a:pt x="0" y="40"/>
                    </a:lnTo>
                    <a:lnTo>
                      <a:pt x="0" y="50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5" y="75"/>
                    </a:lnTo>
                    <a:lnTo>
                      <a:pt x="11" y="81"/>
                    </a:lnTo>
                    <a:lnTo>
                      <a:pt x="17" y="85"/>
                    </a:lnTo>
                    <a:lnTo>
                      <a:pt x="31" y="93"/>
                    </a:lnTo>
                    <a:lnTo>
                      <a:pt x="46" y="100"/>
                    </a:lnTo>
                    <a:lnTo>
                      <a:pt x="43" y="104"/>
                    </a:lnTo>
                    <a:lnTo>
                      <a:pt x="40" y="108"/>
                    </a:lnTo>
                    <a:lnTo>
                      <a:pt x="35" y="115"/>
                    </a:lnTo>
                    <a:lnTo>
                      <a:pt x="32" y="117"/>
                    </a:lnTo>
                    <a:lnTo>
                      <a:pt x="29" y="121"/>
                    </a:lnTo>
                    <a:lnTo>
                      <a:pt x="29" y="125"/>
                    </a:lnTo>
                    <a:lnTo>
                      <a:pt x="29" y="131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44" y="151"/>
                    </a:lnTo>
                    <a:lnTo>
                      <a:pt x="54" y="156"/>
                    </a:lnTo>
                    <a:lnTo>
                      <a:pt x="63" y="159"/>
                    </a:lnTo>
                    <a:lnTo>
                      <a:pt x="70" y="159"/>
                    </a:lnTo>
                    <a:lnTo>
                      <a:pt x="75" y="158"/>
                    </a:lnTo>
                    <a:lnTo>
                      <a:pt x="82" y="156"/>
                    </a:lnTo>
                    <a:lnTo>
                      <a:pt x="88" y="154"/>
                    </a:lnTo>
                    <a:lnTo>
                      <a:pt x="94" y="148"/>
                    </a:lnTo>
                    <a:lnTo>
                      <a:pt x="101" y="143"/>
                    </a:lnTo>
                    <a:lnTo>
                      <a:pt x="108" y="148"/>
                    </a:lnTo>
                    <a:lnTo>
                      <a:pt x="115" y="154"/>
                    </a:lnTo>
                    <a:lnTo>
                      <a:pt x="128" y="165"/>
                    </a:lnTo>
                    <a:lnTo>
                      <a:pt x="136" y="169"/>
                    </a:lnTo>
                    <a:lnTo>
                      <a:pt x="143" y="173"/>
                    </a:lnTo>
                    <a:lnTo>
                      <a:pt x="151" y="174"/>
                    </a:lnTo>
                    <a:lnTo>
                      <a:pt x="159" y="173"/>
                    </a:lnTo>
                    <a:lnTo>
                      <a:pt x="166" y="170"/>
                    </a:lnTo>
                    <a:lnTo>
                      <a:pt x="170" y="167"/>
                    </a:lnTo>
                    <a:lnTo>
                      <a:pt x="173" y="165"/>
                    </a:lnTo>
                    <a:lnTo>
                      <a:pt x="175" y="160"/>
                    </a:lnTo>
                    <a:lnTo>
                      <a:pt x="180" y="152"/>
                    </a:lnTo>
                    <a:lnTo>
                      <a:pt x="182" y="148"/>
                    </a:lnTo>
                    <a:lnTo>
                      <a:pt x="185" y="144"/>
                    </a:lnTo>
                    <a:lnTo>
                      <a:pt x="189" y="142"/>
                    </a:lnTo>
                    <a:lnTo>
                      <a:pt x="194" y="139"/>
                    </a:lnTo>
                    <a:lnTo>
                      <a:pt x="207" y="136"/>
                    </a:lnTo>
                    <a:lnTo>
                      <a:pt x="219" y="133"/>
                    </a:lnTo>
                    <a:lnTo>
                      <a:pt x="230" y="131"/>
                    </a:lnTo>
                    <a:lnTo>
                      <a:pt x="236" y="127"/>
                    </a:lnTo>
                    <a:lnTo>
                      <a:pt x="242" y="123"/>
                    </a:lnTo>
                    <a:lnTo>
                      <a:pt x="246" y="117"/>
                    </a:lnTo>
                    <a:lnTo>
                      <a:pt x="249" y="112"/>
                    </a:lnTo>
                    <a:lnTo>
                      <a:pt x="249" y="106"/>
                    </a:lnTo>
                    <a:lnTo>
                      <a:pt x="249" y="100"/>
                    </a:lnTo>
                    <a:lnTo>
                      <a:pt x="247" y="93"/>
                    </a:lnTo>
                    <a:lnTo>
                      <a:pt x="243" y="85"/>
                    </a:lnTo>
                    <a:lnTo>
                      <a:pt x="239" y="78"/>
                    </a:lnTo>
                    <a:lnTo>
                      <a:pt x="235" y="73"/>
                    </a:lnTo>
                    <a:lnTo>
                      <a:pt x="226" y="60"/>
                    </a:lnTo>
                    <a:lnTo>
                      <a:pt x="215" y="50"/>
                    </a:lnTo>
                    <a:lnTo>
                      <a:pt x="205" y="39"/>
                    </a:lnTo>
                    <a:lnTo>
                      <a:pt x="201" y="33"/>
                    </a:lnTo>
                    <a:lnTo>
                      <a:pt x="200" y="31"/>
                    </a:lnTo>
                    <a:lnTo>
                      <a:pt x="200" y="27"/>
                    </a:lnTo>
                    <a:lnTo>
                      <a:pt x="178" y="18"/>
                    </a:lnTo>
                    <a:lnTo>
                      <a:pt x="150" y="5"/>
                    </a:lnTo>
                    <a:lnTo>
                      <a:pt x="135" y="1"/>
                    </a:lnTo>
                    <a:lnTo>
                      <a:pt x="128" y="0"/>
                    </a:lnTo>
                    <a:lnTo>
                      <a:pt x="121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60"/>
              <p:cNvSpPr>
                <a:spLocks noChangeAspect="1"/>
              </p:cNvSpPr>
              <p:nvPr/>
            </p:nvSpPr>
            <p:spPr bwMode="auto">
              <a:xfrm>
                <a:off x="2290" y="1253"/>
                <a:ext cx="127" cy="227"/>
              </a:xfrm>
              <a:custGeom>
                <a:avLst/>
                <a:gdLst>
                  <a:gd name="T0" fmla="*/ 17 w 232"/>
                  <a:gd name="T1" fmla="*/ 45 h 273"/>
                  <a:gd name="T2" fmla="*/ 5 w 232"/>
                  <a:gd name="T3" fmla="*/ 67 h 273"/>
                  <a:gd name="T4" fmla="*/ 2 w 232"/>
                  <a:gd name="T5" fmla="*/ 75 h 273"/>
                  <a:gd name="T6" fmla="*/ 0 w 232"/>
                  <a:gd name="T7" fmla="*/ 85 h 273"/>
                  <a:gd name="T8" fmla="*/ 0 w 232"/>
                  <a:gd name="T9" fmla="*/ 96 h 273"/>
                  <a:gd name="T10" fmla="*/ 1 w 232"/>
                  <a:gd name="T11" fmla="*/ 103 h 273"/>
                  <a:gd name="T12" fmla="*/ 3 w 232"/>
                  <a:gd name="T13" fmla="*/ 113 h 273"/>
                  <a:gd name="T14" fmla="*/ 8 w 232"/>
                  <a:gd name="T15" fmla="*/ 122 h 273"/>
                  <a:gd name="T16" fmla="*/ 12 w 232"/>
                  <a:gd name="T17" fmla="*/ 129 h 273"/>
                  <a:gd name="T18" fmla="*/ 11 w 232"/>
                  <a:gd name="T19" fmla="*/ 132 h 273"/>
                  <a:gd name="T20" fmla="*/ 9 w 232"/>
                  <a:gd name="T21" fmla="*/ 138 h 273"/>
                  <a:gd name="T22" fmla="*/ 6 w 232"/>
                  <a:gd name="T23" fmla="*/ 146 h 273"/>
                  <a:gd name="T24" fmla="*/ 6 w 232"/>
                  <a:gd name="T25" fmla="*/ 148 h 273"/>
                  <a:gd name="T26" fmla="*/ 5 w 232"/>
                  <a:gd name="T27" fmla="*/ 162 h 273"/>
                  <a:gd name="T28" fmla="*/ 6 w 232"/>
                  <a:gd name="T29" fmla="*/ 175 h 273"/>
                  <a:gd name="T30" fmla="*/ 7 w 232"/>
                  <a:gd name="T31" fmla="*/ 180 h 273"/>
                  <a:gd name="T32" fmla="*/ 10 w 232"/>
                  <a:gd name="T33" fmla="*/ 186 h 273"/>
                  <a:gd name="T34" fmla="*/ 12 w 232"/>
                  <a:gd name="T35" fmla="*/ 188 h 273"/>
                  <a:gd name="T36" fmla="*/ 18 w 232"/>
                  <a:gd name="T37" fmla="*/ 188 h 273"/>
                  <a:gd name="T38" fmla="*/ 21 w 232"/>
                  <a:gd name="T39" fmla="*/ 185 h 273"/>
                  <a:gd name="T40" fmla="*/ 24 w 232"/>
                  <a:gd name="T41" fmla="*/ 179 h 273"/>
                  <a:gd name="T42" fmla="*/ 26 w 232"/>
                  <a:gd name="T43" fmla="*/ 167 h 273"/>
                  <a:gd name="T44" fmla="*/ 27 w 232"/>
                  <a:gd name="T45" fmla="*/ 171 h 273"/>
                  <a:gd name="T46" fmla="*/ 33 w 232"/>
                  <a:gd name="T47" fmla="*/ 176 h 273"/>
                  <a:gd name="T48" fmla="*/ 38 w 232"/>
                  <a:gd name="T49" fmla="*/ 176 h 273"/>
                  <a:gd name="T50" fmla="*/ 43 w 232"/>
                  <a:gd name="T51" fmla="*/ 171 h 273"/>
                  <a:gd name="T52" fmla="*/ 44 w 232"/>
                  <a:gd name="T53" fmla="*/ 166 h 273"/>
                  <a:gd name="T54" fmla="*/ 45 w 232"/>
                  <a:gd name="T55" fmla="*/ 164 h 273"/>
                  <a:gd name="T56" fmla="*/ 44 w 232"/>
                  <a:gd name="T57" fmla="*/ 160 h 273"/>
                  <a:gd name="T58" fmla="*/ 45 w 232"/>
                  <a:gd name="T59" fmla="*/ 158 h 273"/>
                  <a:gd name="T60" fmla="*/ 47 w 232"/>
                  <a:gd name="T61" fmla="*/ 154 h 273"/>
                  <a:gd name="T62" fmla="*/ 51 w 232"/>
                  <a:gd name="T63" fmla="*/ 153 h 273"/>
                  <a:gd name="T64" fmla="*/ 56 w 232"/>
                  <a:gd name="T65" fmla="*/ 153 h 273"/>
                  <a:gd name="T66" fmla="*/ 59 w 232"/>
                  <a:gd name="T67" fmla="*/ 150 h 273"/>
                  <a:gd name="T68" fmla="*/ 61 w 232"/>
                  <a:gd name="T69" fmla="*/ 146 h 273"/>
                  <a:gd name="T70" fmla="*/ 61 w 232"/>
                  <a:gd name="T71" fmla="*/ 143 h 273"/>
                  <a:gd name="T72" fmla="*/ 61 w 232"/>
                  <a:gd name="T73" fmla="*/ 134 h 273"/>
                  <a:gd name="T74" fmla="*/ 59 w 232"/>
                  <a:gd name="T75" fmla="*/ 125 h 273"/>
                  <a:gd name="T76" fmla="*/ 55 w 232"/>
                  <a:gd name="T77" fmla="*/ 111 h 273"/>
                  <a:gd name="T78" fmla="*/ 54 w 232"/>
                  <a:gd name="T79" fmla="*/ 108 h 273"/>
                  <a:gd name="T80" fmla="*/ 56 w 232"/>
                  <a:gd name="T81" fmla="*/ 101 h 273"/>
                  <a:gd name="T82" fmla="*/ 59 w 232"/>
                  <a:gd name="T83" fmla="*/ 95 h 273"/>
                  <a:gd name="T84" fmla="*/ 65 w 232"/>
                  <a:gd name="T85" fmla="*/ 87 h 273"/>
                  <a:gd name="T86" fmla="*/ 66 w 232"/>
                  <a:gd name="T87" fmla="*/ 84 h 273"/>
                  <a:gd name="T88" fmla="*/ 69 w 232"/>
                  <a:gd name="T89" fmla="*/ 74 h 273"/>
                  <a:gd name="T90" fmla="*/ 70 w 232"/>
                  <a:gd name="T91" fmla="*/ 67 h 273"/>
                  <a:gd name="T92" fmla="*/ 68 w 232"/>
                  <a:gd name="T93" fmla="*/ 57 h 273"/>
                  <a:gd name="T94" fmla="*/ 65 w 232"/>
                  <a:gd name="T95" fmla="*/ 44 h 273"/>
                  <a:gd name="T96" fmla="*/ 59 w 232"/>
                  <a:gd name="T97" fmla="*/ 33 h 273"/>
                  <a:gd name="T98" fmla="*/ 45 w 232"/>
                  <a:gd name="T99" fmla="*/ 12 h 273"/>
                  <a:gd name="T100" fmla="*/ 17 w 232"/>
                  <a:gd name="T101" fmla="*/ 45 h 27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32" h="273">
                    <a:moveTo>
                      <a:pt x="56" y="65"/>
                    </a:moveTo>
                    <a:lnTo>
                      <a:pt x="56" y="65"/>
                    </a:lnTo>
                    <a:lnTo>
                      <a:pt x="29" y="85"/>
                    </a:lnTo>
                    <a:lnTo>
                      <a:pt x="17" y="96"/>
                    </a:lnTo>
                    <a:lnTo>
                      <a:pt x="5" y="108"/>
                    </a:lnTo>
                    <a:lnTo>
                      <a:pt x="1" y="115"/>
                    </a:lnTo>
                    <a:lnTo>
                      <a:pt x="0" y="123"/>
                    </a:lnTo>
                    <a:lnTo>
                      <a:pt x="0" y="131"/>
                    </a:lnTo>
                    <a:lnTo>
                      <a:pt x="0" y="140"/>
                    </a:lnTo>
                    <a:lnTo>
                      <a:pt x="2" y="149"/>
                    </a:lnTo>
                    <a:lnTo>
                      <a:pt x="5" y="157"/>
                    </a:lnTo>
                    <a:lnTo>
                      <a:pt x="10" y="163"/>
                    </a:lnTo>
                    <a:lnTo>
                      <a:pt x="16" y="168"/>
                    </a:lnTo>
                    <a:lnTo>
                      <a:pt x="28" y="177"/>
                    </a:lnTo>
                    <a:lnTo>
                      <a:pt x="35" y="182"/>
                    </a:lnTo>
                    <a:lnTo>
                      <a:pt x="41" y="187"/>
                    </a:lnTo>
                    <a:lnTo>
                      <a:pt x="39" y="191"/>
                    </a:lnTo>
                    <a:lnTo>
                      <a:pt x="36" y="195"/>
                    </a:lnTo>
                    <a:lnTo>
                      <a:pt x="29" y="200"/>
                    </a:lnTo>
                    <a:lnTo>
                      <a:pt x="24" y="206"/>
                    </a:lnTo>
                    <a:lnTo>
                      <a:pt x="21" y="210"/>
                    </a:lnTo>
                    <a:lnTo>
                      <a:pt x="20" y="214"/>
                    </a:lnTo>
                    <a:lnTo>
                      <a:pt x="20" y="223"/>
                    </a:lnTo>
                    <a:lnTo>
                      <a:pt x="19" y="234"/>
                    </a:lnTo>
                    <a:lnTo>
                      <a:pt x="20" y="244"/>
                    </a:lnTo>
                    <a:lnTo>
                      <a:pt x="21" y="253"/>
                    </a:lnTo>
                    <a:lnTo>
                      <a:pt x="24" y="260"/>
                    </a:lnTo>
                    <a:lnTo>
                      <a:pt x="28" y="265"/>
                    </a:lnTo>
                    <a:lnTo>
                      <a:pt x="33" y="269"/>
                    </a:lnTo>
                    <a:lnTo>
                      <a:pt x="41" y="272"/>
                    </a:lnTo>
                    <a:lnTo>
                      <a:pt x="50" y="273"/>
                    </a:lnTo>
                    <a:lnTo>
                      <a:pt x="58" y="272"/>
                    </a:lnTo>
                    <a:lnTo>
                      <a:pt x="63" y="271"/>
                    </a:lnTo>
                    <a:lnTo>
                      <a:pt x="70" y="268"/>
                    </a:lnTo>
                    <a:lnTo>
                      <a:pt x="74" y="264"/>
                    </a:lnTo>
                    <a:lnTo>
                      <a:pt x="78" y="259"/>
                    </a:lnTo>
                    <a:lnTo>
                      <a:pt x="82" y="250"/>
                    </a:lnTo>
                    <a:lnTo>
                      <a:pt x="85" y="242"/>
                    </a:lnTo>
                    <a:lnTo>
                      <a:pt x="92" y="248"/>
                    </a:lnTo>
                    <a:lnTo>
                      <a:pt x="100" y="252"/>
                    </a:lnTo>
                    <a:lnTo>
                      <a:pt x="109" y="255"/>
                    </a:lnTo>
                    <a:lnTo>
                      <a:pt x="119" y="256"/>
                    </a:lnTo>
                    <a:lnTo>
                      <a:pt x="128" y="255"/>
                    </a:lnTo>
                    <a:lnTo>
                      <a:pt x="138" y="252"/>
                    </a:lnTo>
                    <a:lnTo>
                      <a:pt x="144" y="248"/>
                    </a:lnTo>
                    <a:lnTo>
                      <a:pt x="147" y="244"/>
                    </a:lnTo>
                    <a:lnTo>
                      <a:pt x="148" y="240"/>
                    </a:lnTo>
                    <a:lnTo>
                      <a:pt x="150" y="237"/>
                    </a:lnTo>
                    <a:lnTo>
                      <a:pt x="148" y="234"/>
                    </a:lnTo>
                    <a:lnTo>
                      <a:pt x="148" y="232"/>
                    </a:lnTo>
                    <a:lnTo>
                      <a:pt x="150" y="229"/>
                    </a:lnTo>
                    <a:lnTo>
                      <a:pt x="152" y="226"/>
                    </a:lnTo>
                    <a:lnTo>
                      <a:pt x="155" y="223"/>
                    </a:lnTo>
                    <a:lnTo>
                      <a:pt x="162" y="221"/>
                    </a:lnTo>
                    <a:lnTo>
                      <a:pt x="170" y="221"/>
                    </a:lnTo>
                    <a:lnTo>
                      <a:pt x="179" y="221"/>
                    </a:lnTo>
                    <a:lnTo>
                      <a:pt x="188" y="221"/>
                    </a:lnTo>
                    <a:lnTo>
                      <a:pt x="196" y="218"/>
                    </a:lnTo>
                    <a:lnTo>
                      <a:pt x="198" y="217"/>
                    </a:lnTo>
                    <a:lnTo>
                      <a:pt x="201" y="214"/>
                    </a:lnTo>
                    <a:lnTo>
                      <a:pt x="204" y="211"/>
                    </a:lnTo>
                    <a:lnTo>
                      <a:pt x="205" y="207"/>
                    </a:lnTo>
                    <a:lnTo>
                      <a:pt x="206" y="200"/>
                    </a:lnTo>
                    <a:lnTo>
                      <a:pt x="204" y="194"/>
                    </a:lnTo>
                    <a:lnTo>
                      <a:pt x="200" y="187"/>
                    </a:lnTo>
                    <a:lnTo>
                      <a:pt x="196" y="180"/>
                    </a:lnTo>
                    <a:lnTo>
                      <a:pt x="186" y="168"/>
                    </a:lnTo>
                    <a:lnTo>
                      <a:pt x="182" y="161"/>
                    </a:lnTo>
                    <a:lnTo>
                      <a:pt x="181" y="156"/>
                    </a:lnTo>
                    <a:lnTo>
                      <a:pt x="182" y="150"/>
                    </a:lnTo>
                    <a:lnTo>
                      <a:pt x="186" y="145"/>
                    </a:lnTo>
                    <a:lnTo>
                      <a:pt x="192" y="141"/>
                    </a:lnTo>
                    <a:lnTo>
                      <a:pt x="197" y="137"/>
                    </a:lnTo>
                    <a:lnTo>
                      <a:pt x="211" y="129"/>
                    </a:lnTo>
                    <a:lnTo>
                      <a:pt x="216" y="126"/>
                    </a:lnTo>
                    <a:lnTo>
                      <a:pt x="220" y="122"/>
                    </a:lnTo>
                    <a:lnTo>
                      <a:pt x="228" y="113"/>
                    </a:lnTo>
                    <a:lnTo>
                      <a:pt x="231" y="107"/>
                    </a:lnTo>
                    <a:lnTo>
                      <a:pt x="232" y="102"/>
                    </a:lnTo>
                    <a:lnTo>
                      <a:pt x="232" y="98"/>
                    </a:lnTo>
                    <a:lnTo>
                      <a:pt x="232" y="92"/>
                    </a:lnTo>
                    <a:lnTo>
                      <a:pt x="229" y="83"/>
                    </a:lnTo>
                    <a:lnTo>
                      <a:pt x="224" y="73"/>
                    </a:lnTo>
                    <a:lnTo>
                      <a:pt x="217" y="64"/>
                    </a:lnTo>
                    <a:lnTo>
                      <a:pt x="208" y="56"/>
                    </a:lnTo>
                    <a:lnTo>
                      <a:pt x="197" y="48"/>
                    </a:lnTo>
                    <a:lnTo>
                      <a:pt x="174" y="31"/>
                    </a:lnTo>
                    <a:lnTo>
                      <a:pt x="150" y="18"/>
                    </a:lnTo>
                    <a:lnTo>
                      <a:pt x="112" y="0"/>
                    </a:lnTo>
                    <a:lnTo>
                      <a:pt x="56" y="6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961"/>
              <p:cNvSpPr>
                <a:spLocks noChangeAspect="1"/>
              </p:cNvSpPr>
              <p:nvPr/>
            </p:nvSpPr>
            <p:spPr bwMode="auto">
              <a:xfrm>
                <a:off x="2200" y="1207"/>
                <a:ext cx="259" cy="232"/>
              </a:xfrm>
              <a:custGeom>
                <a:avLst/>
                <a:gdLst>
                  <a:gd name="T0" fmla="*/ 8 w 520"/>
                  <a:gd name="T1" fmla="*/ 15 h 352"/>
                  <a:gd name="T2" fmla="*/ 6 w 520"/>
                  <a:gd name="T3" fmla="*/ 21 h 352"/>
                  <a:gd name="T4" fmla="*/ 2 w 520"/>
                  <a:gd name="T5" fmla="*/ 28 h 352"/>
                  <a:gd name="T6" fmla="*/ 0 w 520"/>
                  <a:gd name="T7" fmla="*/ 38 h 352"/>
                  <a:gd name="T8" fmla="*/ 0 w 520"/>
                  <a:gd name="T9" fmla="*/ 45 h 352"/>
                  <a:gd name="T10" fmla="*/ 0 w 520"/>
                  <a:gd name="T11" fmla="*/ 49 h 352"/>
                  <a:gd name="T12" fmla="*/ 4 w 520"/>
                  <a:gd name="T13" fmla="*/ 53 h 352"/>
                  <a:gd name="T14" fmla="*/ 5 w 520"/>
                  <a:gd name="T15" fmla="*/ 57 h 352"/>
                  <a:gd name="T16" fmla="*/ 3 w 520"/>
                  <a:gd name="T17" fmla="*/ 65 h 352"/>
                  <a:gd name="T18" fmla="*/ 3 w 520"/>
                  <a:gd name="T19" fmla="*/ 68 h 352"/>
                  <a:gd name="T20" fmla="*/ 6 w 520"/>
                  <a:gd name="T21" fmla="*/ 73 h 352"/>
                  <a:gd name="T22" fmla="*/ 9 w 520"/>
                  <a:gd name="T23" fmla="*/ 78 h 352"/>
                  <a:gd name="T24" fmla="*/ 12 w 520"/>
                  <a:gd name="T25" fmla="*/ 87 h 352"/>
                  <a:gd name="T26" fmla="*/ 13 w 520"/>
                  <a:gd name="T27" fmla="*/ 90 h 352"/>
                  <a:gd name="T28" fmla="*/ 12 w 520"/>
                  <a:gd name="T29" fmla="*/ 95 h 352"/>
                  <a:gd name="T30" fmla="*/ 9 w 520"/>
                  <a:gd name="T31" fmla="*/ 102 h 352"/>
                  <a:gd name="T32" fmla="*/ 8 w 520"/>
                  <a:gd name="T33" fmla="*/ 106 h 352"/>
                  <a:gd name="T34" fmla="*/ 9 w 520"/>
                  <a:gd name="T35" fmla="*/ 113 h 352"/>
                  <a:gd name="T36" fmla="*/ 13 w 520"/>
                  <a:gd name="T37" fmla="*/ 117 h 352"/>
                  <a:gd name="T38" fmla="*/ 22 w 520"/>
                  <a:gd name="T39" fmla="*/ 118 h 352"/>
                  <a:gd name="T40" fmla="*/ 23 w 520"/>
                  <a:gd name="T41" fmla="*/ 123 h 352"/>
                  <a:gd name="T42" fmla="*/ 27 w 520"/>
                  <a:gd name="T43" fmla="*/ 129 h 352"/>
                  <a:gd name="T44" fmla="*/ 38 w 520"/>
                  <a:gd name="T45" fmla="*/ 136 h 352"/>
                  <a:gd name="T46" fmla="*/ 45 w 520"/>
                  <a:gd name="T47" fmla="*/ 136 h 352"/>
                  <a:gd name="T48" fmla="*/ 48 w 520"/>
                  <a:gd name="T49" fmla="*/ 134 h 352"/>
                  <a:gd name="T50" fmla="*/ 49 w 520"/>
                  <a:gd name="T51" fmla="*/ 142 h 352"/>
                  <a:gd name="T52" fmla="*/ 54 w 520"/>
                  <a:gd name="T53" fmla="*/ 145 h 352"/>
                  <a:gd name="T54" fmla="*/ 65 w 520"/>
                  <a:gd name="T55" fmla="*/ 146 h 352"/>
                  <a:gd name="T56" fmla="*/ 68 w 520"/>
                  <a:gd name="T57" fmla="*/ 150 h 352"/>
                  <a:gd name="T58" fmla="*/ 70 w 520"/>
                  <a:gd name="T59" fmla="*/ 153 h 352"/>
                  <a:gd name="T60" fmla="*/ 74 w 520"/>
                  <a:gd name="T61" fmla="*/ 152 h 352"/>
                  <a:gd name="T62" fmla="*/ 78 w 520"/>
                  <a:gd name="T63" fmla="*/ 143 h 352"/>
                  <a:gd name="T64" fmla="*/ 82 w 520"/>
                  <a:gd name="T65" fmla="*/ 131 h 352"/>
                  <a:gd name="T66" fmla="*/ 85 w 520"/>
                  <a:gd name="T67" fmla="*/ 133 h 352"/>
                  <a:gd name="T68" fmla="*/ 88 w 520"/>
                  <a:gd name="T69" fmla="*/ 132 h 352"/>
                  <a:gd name="T70" fmla="*/ 93 w 520"/>
                  <a:gd name="T71" fmla="*/ 129 h 352"/>
                  <a:gd name="T72" fmla="*/ 96 w 520"/>
                  <a:gd name="T73" fmla="*/ 129 h 352"/>
                  <a:gd name="T74" fmla="*/ 106 w 520"/>
                  <a:gd name="T75" fmla="*/ 134 h 352"/>
                  <a:gd name="T76" fmla="*/ 110 w 520"/>
                  <a:gd name="T77" fmla="*/ 133 h 352"/>
                  <a:gd name="T78" fmla="*/ 112 w 520"/>
                  <a:gd name="T79" fmla="*/ 129 h 352"/>
                  <a:gd name="T80" fmla="*/ 112 w 520"/>
                  <a:gd name="T81" fmla="*/ 121 h 352"/>
                  <a:gd name="T82" fmla="*/ 112 w 520"/>
                  <a:gd name="T83" fmla="*/ 106 h 352"/>
                  <a:gd name="T84" fmla="*/ 114 w 520"/>
                  <a:gd name="T85" fmla="*/ 103 h 352"/>
                  <a:gd name="T86" fmla="*/ 119 w 520"/>
                  <a:gd name="T87" fmla="*/ 100 h 352"/>
                  <a:gd name="T88" fmla="*/ 126 w 520"/>
                  <a:gd name="T89" fmla="*/ 96 h 352"/>
                  <a:gd name="T90" fmla="*/ 128 w 520"/>
                  <a:gd name="T91" fmla="*/ 91 h 352"/>
                  <a:gd name="T92" fmla="*/ 129 w 520"/>
                  <a:gd name="T93" fmla="*/ 81 h 352"/>
                  <a:gd name="T94" fmla="*/ 126 w 520"/>
                  <a:gd name="T95" fmla="*/ 62 h 352"/>
                  <a:gd name="T96" fmla="*/ 123 w 520"/>
                  <a:gd name="T97" fmla="*/ 44 h 352"/>
                  <a:gd name="T98" fmla="*/ 123 w 520"/>
                  <a:gd name="T99" fmla="*/ 36 h 352"/>
                  <a:gd name="T100" fmla="*/ 124 w 520"/>
                  <a:gd name="T101" fmla="*/ 24 h 352"/>
                  <a:gd name="T102" fmla="*/ 119 w 520"/>
                  <a:gd name="T103" fmla="*/ 16 h 352"/>
                  <a:gd name="T104" fmla="*/ 111 w 520"/>
                  <a:gd name="T105" fmla="*/ 7 h 352"/>
                  <a:gd name="T106" fmla="*/ 101 w 520"/>
                  <a:gd name="T107" fmla="*/ 1 h 352"/>
                  <a:gd name="T108" fmla="*/ 7 w 520"/>
                  <a:gd name="T109" fmla="*/ 13 h 3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20" h="352">
                    <a:moveTo>
                      <a:pt x="29" y="29"/>
                    </a:moveTo>
                    <a:lnTo>
                      <a:pt x="29" y="29"/>
                    </a:lnTo>
                    <a:lnTo>
                      <a:pt x="33" y="34"/>
                    </a:lnTo>
                    <a:lnTo>
                      <a:pt x="34" y="38"/>
                    </a:lnTo>
                    <a:lnTo>
                      <a:pt x="31" y="42"/>
                    </a:lnTo>
                    <a:lnTo>
                      <a:pt x="27" y="48"/>
                    </a:lnTo>
                    <a:lnTo>
                      <a:pt x="18" y="56"/>
                    </a:lnTo>
                    <a:lnTo>
                      <a:pt x="10" y="63"/>
                    </a:lnTo>
                    <a:lnTo>
                      <a:pt x="6" y="69"/>
                    </a:lnTo>
                    <a:lnTo>
                      <a:pt x="3" y="79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0" y="109"/>
                    </a:lnTo>
                    <a:lnTo>
                      <a:pt x="2" y="113"/>
                    </a:lnTo>
                    <a:lnTo>
                      <a:pt x="6" y="117"/>
                    </a:lnTo>
                    <a:lnTo>
                      <a:pt x="11" y="119"/>
                    </a:lnTo>
                    <a:lnTo>
                      <a:pt x="16" y="122"/>
                    </a:lnTo>
                    <a:lnTo>
                      <a:pt x="20" y="126"/>
                    </a:lnTo>
                    <a:lnTo>
                      <a:pt x="20" y="130"/>
                    </a:lnTo>
                    <a:lnTo>
                      <a:pt x="20" y="134"/>
                    </a:lnTo>
                    <a:lnTo>
                      <a:pt x="18" y="141"/>
                    </a:lnTo>
                    <a:lnTo>
                      <a:pt x="14" y="149"/>
                    </a:lnTo>
                    <a:lnTo>
                      <a:pt x="14" y="153"/>
                    </a:lnTo>
                    <a:lnTo>
                      <a:pt x="15" y="157"/>
                    </a:lnTo>
                    <a:lnTo>
                      <a:pt x="16" y="161"/>
                    </a:lnTo>
                    <a:lnTo>
                      <a:pt x="19" y="164"/>
                    </a:lnTo>
                    <a:lnTo>
                      <a:pt x="26" y="168"/>
                    </a:lnTo>
                    <a:lnTo>
                      <a:pt x="31" y="173"/>
                    </a:lnTo>
                    <a:lnTo>
                      <a:pt x="37" y="179"/>
                    </a:lnTo>
                    <a:lnTo>
                      <a:pt x="41" y="186"/>
                    </a:lnTo>
                    <a:lnTo>
                      <a:pt x="43" y="194"/>
                    </a:lnTo>
                    <a:lnTo>
                      <a:pt x="48" y="200"/>
                    </a:lnTo>
                    <a:lnTo>
                      <a:pt x="50" y="203"/>
                    </a:lnTo>
                    <a:lnTo>
                      <a:pt x="54" y="206"/>
                    </a:lnTo>
                    <a:lnTo>
                      <a:pt x="54" y="211"/>
                    </a:lnTo>
                    <a:lnTo>
                      <a:pt x="53" y="215"/>
                    </a:lnTo>
                    <a:lnTo>
                      <a:pt x="49" y="219"/>
                    </a:lnTo>
                    <a:lnTo>
                      <a:pt x="45" y="223"/>
                    </a:lnTo>
                    <a:lnTo>
                      <a:pt x="41" y="228"/>
                    </a:lnTo>
                    <a:lnTo>
                      <a:pt x="38" y="233"/>
                    </a:lnTo>
                    <a:lnTo>
                      <a:pt x="35" y="238"/>
                    </a:lnTo>
                    <a:lnTo>
                      <a:pt x="34" y="244"/>
                    </a:lnTo>
                    <a:lnTo>
                      <a:pt x="35" y="251"/>
                    </a:lnTo>
                    <a:lnTo>
                      <a:pt x="37" y="255"/>
                    </a:lnTo>
                    <a:lnTo>
                      <a:pt x="38" y="259"/>
                    </a:lnTo>
                    <a:lnTo>
                      <a:pt x="41" y="263"/>
                    </a:lnTo>
                    <a:lnTo>
                      <a:pt x="48" y="267"/>
                    </a:lnTo>
                    <a:lnTo>
                      <a:pt x="54" y="269"/>
                    </a:lnTo>
                    <a:lnTo>
                      <a:pt x="64" y="271"/>
                    </a:lnTo>
                    <a:lnTo>
                      <a:pt x="73" y="271"/>
                    </a:lnTo>
                    <a:lnTo>
                      <a:pt x="91" y="271"/>
                    </a:lnTo>
                    <a:lnTo>
                      <a:pt x="91" y="278"/>
                    </a:lnTo>
                    <a:lnTo>
                      <a:pt x="94" y="283"/>
                    </a:lnTo>
                    <a:lnTo>
                      <a:pt x="98" y="288"/>
                    </a:lnTo>
                    <a:lnTo>
                      <a:pt x="103" y="292"/>
                    </a:lnTo>
                    <a:lnTo>
                      <a:pt x="108" y="298"/>
                    </a:lnTo>
                    <a:lnTo>
                      <a:pt x="117" y="302"/>
                    </a:lnTo>
                    <a:lnTo>
                      <a:pt x="133" y="309"/>
                    </a:lnTo>
                    <a:lnTo>
                      <a:pt x="152" y="313"/>
                    </a:lnTo>
                    <a:lnTo>
                      <a:pt x="168" y="315"/>
                    </a:lnTo>
                    <a:lnTo>
                      <a:pt x="176" y="315"/>
                    </a:lnTo>
                    <a:lnTo>
                      <a:pt x="183" y="314"/>
                    </a:lnTo>
                    <a:lnTo>
                      <a:pt x="188" y="311"/>
                    </a:lnTo>
                    <a:lnTo>
                      <a:pt x="192" y="309"/>
                    </a:lnTo>
                    <a:lnTo>
                      <a:pt x="194" y="317"/>
                    </a:lnTo>
                    <a:lnTo>
                      <a:pt x="196" y="324"/>
                    </a:lnTo>
                    <a:lnTo>
                      <a:pt x="199" y="328"/>
                    </a:lnTo>
                    <a:lnTo>
                      <a:pt x="204" y="330"/>
                    </a:lnTo>
                    <a:lnTo>
                      <a:pt x="210" y="333"/>
                    </a:lnTo>
                    <a:lnTo>
                      <a:pt x="217" y="334"/>
                    </a:lnTo>
                    <a:lnTo>
                      <a:pt x="231" y="334"/>
                    </a:lnTo>
                    <a:lnTo>
                      <a:pt x="246" y="334"/>
                    </a:lnTo>
                    <a:lnTo>
                      <a:pt x="260" y="337"/>
                    </a:lnTo>
                    <a:lnTo>
                      <a:pt x="265" y="338"/>
                    </a:lnTo>
                    <a:lnTo>
                      <a:pt x="271" y="341"/>
                    </a:lnTo>
                    <a:lnTo>
                      <a:pt x="273" y="345"/>
                    </a:lnTo>
                    <a:lnTo>
                      <a:pt x="275" y="352"/>
                    </a:lnTo>
                    <a:lnTo>
                      <a:pt x="281" y="352"/>
                    </a:lnTo>
                    <a:lnTo>
                      <a:pt x="287" y="352"/>
                    </a:lnTo>
                    <a:lnTo>
                      <a:pt x="292" y="352"/>
                    </a:lnTo>
                    <a:lnTo>
                      <a:pt x="298" y="351"/>
                    </a:lnTo>
                    <a:lnTo>
                      <a:pt x="304" y="345"/>
                    </a:lnTo>
                    <a:lnTo>
                      <a:pt x="310" y="337"/>
                    </a:lnTo>
                    <a:lnTo>
                      <a:pt x="315" y="329"/>
                    </a:lnTo>
                    <a:lnTo>
                      <a:pt x="319" y="319"/>
                    </a:lnTo>
                    <a:lnTo>
                      <a:pt x="323" y="310"/>
                    </a:lnTo>
                    <a:lnTo>
                      <a:pt x="329" y="302"/>
                    </a:lnTo>
                    <a:lnTo>
                      <a:pt x="336" y="305"/>
                    </a:lnTo>
                    <a:lnTo>
                      <a:pt x="342" y="306"/>
                    </a:lnTo>
                    <a:lnTo>
                      <a:pt x="349" y="305"/>
                    </a:lnTo>
                    <a:lnTo>
                      <a:pt x="356" y="303"/>
                    </a:lnTo>
                    <a:lnTo>
                      <a:pt x="364" y="299"/>
                    </a:lnTo>
                    <a:lnTo>
                      <a:pt x="369" y="298"/>
                    </a:lnTo>
                    <a:lnTo>
                      <a:pt x="373" y="296"/>
                    </a:lnTo>
                    <a:lnTo>
                      <a:pt x="382" y="296"/>
                    </a:lnTo>
                    <a:lnTo>
                      <a:pt x="388" y="298"/>
                    </a:lnTo>
                    <a:lnTo>
                      <a:pt x="405" y="303"/>
                    </a:lnTo>
                    <a:lnTo>
                      <a:pt x="421" y="307"/>
                    </a:lnTo>
                    <a:lnTo>
                      <a:pt x="428" y="309"/>
                    </a:lnTo>
                    <a:lnTo>
                      <a:pt x="436" y="307"/>
                    </a:lnTo>
                    <a:lnTo>
                      <a:pt x="442" y="306"/>
                    </a:lnTo>
                    <a:lnTo>
                      <a:pt x="446" y="305"/>
                    </a:lnTo>
                    <a:lnTo>
                      <a:pt x="449" y="301"/>
                    </a:lnTo>
                    <a:lnTo>
                      <a:pt x="452" y="298"/>
                    </a:lnTo>
                    <a:lnTo>
                      <a:pt x="452" y="294"/>
                    </a:lnTo>
                    <a:lnTo>
                      <a:pt x="453" y="288"/>
                    </a:lnTo>
                    <a:lnTo>
                      <a:pt x="452" y="279"/>
                    </a:lnTo>
                    <a:lnTo>
                      <a:pt x="449" y="259"/>
                    </a:lnTo>
                    <a:lnTo>
                      <a:pt x="449" y="249"/>
                    </a:lnTo>
                    <a:lnTo>
                      <a:pt x="451" y="245"/>
                    </a:lnTo>
                    <a:lnTo>
                      <a:pt x="452" y="241"/>
                    </a:lnTo>
                    <a:lnTo>
                      <a:pt x="457" y="236"/>
                    </a:lnTo>
                    <a:lnTo>
                      <a:pt x="463" y="232"/>
                    </a:lnTo>
                    <a:lnTo>
                      <a:pt x="469" y="230"/>
                    </a:lnTo>
                    <a:lnTo>
                      <a:pt x="478" y="229"/>
                    </a:lnTo>
                    <a:lnTo>
                      <a:pt x="491" y="226"/>
                    </a:lnTo>
                    <a:lnTo>
                      <a:pt x="498" y="225"/>
                    </a:lnTo>
                    <a:lnTo>
                      <a:pt x="505" y="222"/>
                    </a:lnTo>
                    <a:lnTo>
                      <a:pt x="511" y="217"/>
                    </a:lnTo>
                    <a:lnTo>
                      <a:pt x="515" y="210"/>
                    </a:lnTo>
                    <a:lnTo>
                      <a:pt x="518" y="203"/>
                    </a:lnTo>
                    <a:lnTo>
                      <a:pt x="520" y="195"/>
                    </a:lnTo>
                    <a:lnTo>
                      <a:pt x="520" y="187"/>
                    </a:lnTo>
                    <a:lnTo>
                      <a:pt x="520" y="179"/>
                    </a:lnTo>
                    <a:lnTo>
                      <a:pt x="514" y="160"/>
                    </a:lnTo>
                    <a:lnTo>
                      <a:pt x="507" y="142"/>
                    </a:lnTo>
                    <a:lnTo>
                      <a:pt x="501" y="123"/>
                    </a:lnTo>
                    <a:lnTo>
                      <a:pt x="497" y="107"/>
                    </a:lnTo>
                    <a:lnTo>
                      <a:pt x="494" y="100"/>
                    </a:lnTo>
                    <a:lnTo>
                      <a:pt x="494" y="94"/>
                    </a:lnTo>
                    <a:lnTo>
                      <a:pt x="494" y="84"/>
                    </a:lnTo>
                    <a:lnTo>
                      <a:pt x="495" y="76"/>
                    </a:lnTo>
                    <a:lnTo>
                      <a:pt x="498" y="61"/>
                    </a:lnTo>
                    <a:lnTo>
                      <a:pt x="497" y="56"/>
                    </a:lnTo>
                    <a:lnTo>
                      <a:pt x="494" y="49"/>
                    </a:lnTo>
                    <a:lnTo>
                      <a:pt x="488" y="44"/>
                    </a:lnTo>
                    <a:lnTo>
                      <a:pt x="480" y="37"/>
                    </a:lnTo>
                    <a:lnTo>
                      <a:pt x="457" y="23"/>
                    </a:lnTo>
                    <a:lnTo>
                      <a:pt x="445" y="17"/>
                    </a:lnTo>
                    <a:lnTo>
                      <a:pt x="432" y="11"/>
                    </a:lnTo>
                    <a:lnTo>
                      <a:pt x="418" y="6"/>
                    </a:lnTo>
                    <a:lnTo>
                      <a:pt x="405" y="3"/>
                    </a:lnTo>
                    <a:lnTo>
                      <a:pt x="392" y="0"/>
                    </a:lnTo>
                    <a:lnTo>
                      <a:pt x="379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962"/>
              <p:cNvSpPr>
                <a:spLocks noChangeAspect="1"/>
              </p:cNvSpPr>
              <p:nvPr/>
            </p:nvSpPr>
            <p:spPr bwMode="auto">
              <a:xfrm>
                <a:off x="2154" y="1117"/>
                <a:ext cx="318" cy="315"/>
              </a:xfrm>
              <a:custGeom>
                <a:avLst/>
                <a:gdLst>
                  <a:gd name="T0" fmla="*/ 156 w 628"/>
                  <a:gd name="T1" fmla="*/ 138 h 480"/>
                  <a:gd name="T2" fmla="*/ 151 w 628"/>
                  <a:gd name="T3" fmla="*/ 119 h 480"/>
                  <a:gd name="T4" fmla="*/ 147 w 628"/>
                  <a:gd name="T5" fmla="*/ 115 h 480"/>
                  <a:gd name="T6" fmla="*/ 150 w 628"/>
                  <a:gd name="T7" fmla="*/ 105 h 480"/>
                  <a:gd name="T8" fmla="*/ 158 w 628"/>
                  <a:gd name="T9" fmla="*/ 91 h 480"/>
                  <a:gd name="T10" fmla="*/ 156 w 628"/>
                  <a:gd name="T11" fmla="*/ 83 h 480"/>
                  <a:gd name="T12" fmla="*/ 157 w 628"/>
                  <a:gd name="T13" fmla="*/ 64 h 480"/>
                  <a:gd name="T14" fmla="*/ 148 w 628"/>
                  <a:gd name="T15" fmla="*/ 53 h 480"/>
                  <a:gd name="T16" fmla="*/ 136 w 628"/>
                  <a:gd name="T17" fmla="*/ 51 h 480"/>
                  <a:gd name="T18" fmla="*/ 129 w 628"/>
                  <a:gd name="T19" fmla="*/ 51 h 480"/>
                  <a:gd name="T20" fmla="*/ 124 w 628"/>
                  <a:gd name="T21" fmla="*/ 51 h 480"/>
                  <a:gd name="T22" fmla="*/ 122 w 628"/>
                  <a:gd name="T23" fmla="*/ 45 h 480"/>
                  <a:gd name="T24" fmla="*/ 113 w 628"/>
                  <a:gd name="T25" fmla="*/ 39 h 480"/>
                  <a:gd name="T26" fmla="*/ 109 w 628"/>
                  <a:gd name="T27" fmla="*/ 34 h 480"/>
                  <a:gd name="T28" fmla="*/ 103 w 628"/>
                  <a:gd name="T29" fmla="*/ 25 h 480"/>
                  <a:gd name="T30" fmla="*/ 99 w 628"/>
                  <a:gd name="T31" fmla="*/ 12 h 480"/>
                  <a:gd name="T32" fmla="*/ 88 w 628"/>
                  <a:gd name="T33" fmla="*/ 0 h 480"/>
                  <a:gd name="T34" fmla="*/ 80 w 628"/>
                  <a:gd name="T35" fmla="*/ 9 h 480"/>
                  <a:gd name="T36" fmla="*/ 74 w 628"/>
                  <a:gd name="T37" fmla="*/ 24 h 480"/>
                  <a:gd name="T38" fmla="*/ 68 w 628"/>
                  <a:gd name="T39" fmla="*/ 24 h 480"/>
                  <a:gd name="T40" fmla="*/ 60 w 628"/>
                  <a:gd name="T41" fmla="*/ 21 h 480"/>
                  <a:gd name="T42" fmla="*/ 49 w 628"/>
                  <a:gd name="T43" fmla="*/ 25 h 480"/>
                  <a:gd name="T44" fmla="*/ 40 w 628"/>
                  <a:gd name="T45" fmla="*/ 40 h 480"/>
                  <a:gd name="T46" fmla="*/ 28 w 628"/>
                  <a:gd name="T47" fmla="*/ 38 h 480"/>
                  <a:gd name="T48" fmla="*/ 21 w 628"/>
                  <a:gd name="T49" fmla="*/ 54 h 480"/>
                  <a:gd name="T50" fmla="*/ 21 w 628"/>
                  <a:gd name="T51" fmla="*/ 66 h 480"/>
                  <a:gd name="T52" fmla="*/ 14 w 628"/>
                  <a:gd name="T53" fmla="*/ 72 h 480"/>
                  <a:gd name="T54" fmla="*/ 12 w 628"/>
                  <a:gd name="T55" fmla="*/ 81 h 480"/>
                  <a:gd name="T56" fmla="*/ 12 w 628"/>
                  <a:gd name="T57" fmla="*/ 91 h 480"/>
                  <a:gd name="T58" fmla="*/ 3 w 628"/>
                  <a:gd name="T59" fmla="*/ 100 h 480"/>
                  <a:gd name="T60" fmla="*/ 1 w 628"/>
                  <a:gd name="T61" fmla="*/ 119 h 480"/>
                  <a:gd name="T62" fmla="*/ 12 w 628"/>
                  <a:gd name="T63" fmla="*/ 131 h 480"/>
                  <a:gd name="T64" fmla="*/ 20 w 628"/>
                  <a:gd name="T65" fmla="*/ 141 h 480"/>
                  <a:gd name="T66" fmla="*/ 24 w 628"/>
                  <a:gd name="T67" fmla="*/ 154 h 480"/>
                  <a:gd name="T68" fmla="*/ 29 w 628"/>
                  <a:gd name="T69" fmla="*/ 156 h 480"/>
                  <a:gd name="T70" fmla="*/ 20 w 628"/>
                  <a:gd name="T71" fmla="*/ 163 h 480"/>
                  <a:gd name="T72" fmla="*/ 21 w 628"/>
                  <a:gd name="T73" fmla="*/ 179 h 480"/>
                  <a:gd name="T74" fmla="*/ 31 w 628"/>
                  <a:gd name="T75" fmla="*/ 184 h 480"/>
                  <a:gd name="T76" fmla="*/ 36 w 628"/>
                  <a:gd name="T77" fmla="*/ 188 h 480"/>
                  <a:gd name="T78" fmla="*/ 41 w 628"/>
                  <a:gd name="T79" fmla="*/ 196 h 480"/>
                  <a:gd name="T80" fmla="*/ 46 w 628"/>
                  <a:gd name="T81" fmla="*/ 206 h 480"/>
                  <a:gd name="T82" fmla="*/ 54 w 628"/>
                  <a:gd name="T83" fmla="*/ 198 h 480"/>
                  <a:gd name="T84" fmla="*/ 60 w 628"/>
                  <a:gd name="T85" fmla="*/ 196 h 480"/>
                  <a:gd name="T86" fmla="*/ 63 w 628"/>
                  <a:gd name="T87" fmla="*/ 184 h 480"/>
                  <a:gd name="T88" fmla="*/ 68 w 628"/>
                  <a:gd name="T89" fmla="*/ 186 h 480"/>
                  <a:gd name="T90" fmla="*/ 61 w 628"/>
                  <a:gd name="T91" fmla="*/ 158 h 480"/>
                  <a:gd name="T92" fmla="*/ 67 w 628"/>
                  <a:gd name="T93" fmla="*/ 150 h 480"/>
                  <a:gd name="T94" fmla="*/ 70 w 628"/>
                  <a:gd name="T95" fmla="*/ 138 h 480"/>
                  <a:gd name="T96" fmla="*/ 73 w 628"/>
                  <a:gd name="T97" fmla="*/ 133 h 480"/>
                  <a:gd name="T98" fmla="*/ 77 w 628"/>
                  <a:gd name="T99" fmla="*/ 127 h 480"/>
                  <a:gd name="T100" fmla="*/ 86 w 628"/>
                  <a:gd name="T101" fmla="*/ 142 h 480"/>
                  <a:gd name="T102" fmla="*/ 94 w 628"/>
                  <a:gd name="T103" fmla="*/ 142 h 480"/>
                  <a:gd name="T104" fmla="*/ 98 w 628"/>
                  <a:gd name="T105" fmla="*/ 162 h 480"/>
                  <a:gd name="T106" fmla="*/ 99 w 628"/>
                  <a:gd name="T107" fmla="*/ 171 h 480"/>
                  <a:gd name="T108" fmla="*/ 104 w 628"/>
                  <a:gd name="T109" fmla="*/ 182 h 480"/>
                  <a:gd name="T110" fmla="*/ 111 w 628"/>
                  <a:gd name="T111" fmla="*/ 184 h 480"/>
                  <a:gd name="T112" fmla="*/ 120 w 628"/>
                  <a:gd name="T113" fmla="*/ 197 h 480"/>
                  <a:gd name="T114" fmla="*/ 132 w 628"/>
                  <a:gd name="T115" fmla="*/ 187 h 480"/>
                  <a:gd name="T116" fmla="*/ 140 w 628"/>
                  <a:gd name="T117" fmla="*/ 173 h 480"/>
                  <a:gd name="T118" fmla="*/ 144 w 628"/>
                  <a:gd name="T119" fmla="*/ 171 h 480"/>
                  <a:gd name="T120" fmla="*/ 150 w 628"/>
                  <a:gd name="T121" fmla="*/ 162 h 480"/>
                  <a:gd name="T122" fmla="*/ 161 w 628"/>
                  <a:gd name="T123" fmla="*/ 152 h 4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28" h="480">
                    <a:moveTo>
                      <a:pt x="628" y="335"/>
                    </a:moveTo>
                    <a:lnTo>
                      <a:pt x="628" y="335"/>
                    </a:lnTo>
                    <a:lnTo>
                      <a:pt x="627" y="327"/>
                    </a:lnTo>
                    <a:lnTo>
                      <a:pt x="626" y="324"/>
                    </a:lnTo>
                    <a:lnTo>
                      <a:pt x="623" y="323"/>
                    </a:lnTo>
                    <a:lnTo>
                      <a:pt x="616" y="322"/>
                    </a:lnTo>
                    <a:lnTo>
                      <a:pt x="608" y="322"/>
                    </a:lnTo>
                    <a:lnTo>
                      <a:pt x="607" y="313"/>
                    </a:lnTo>
                    <a:lnTo>
                      <a:pt x="604" y="307"/>
                    </a:lnTo>
                    <a:lnTo>
                      <a:pt x="596" y="292"/>
                    </a:lnTo>
                    <a:lnTo>
                      <a:pt x="592" y="282"/>
                    </a:lnTo>
                    <a:lnTo>
                      <a:pt x="589" y="278"/>
                    </a:lnTo>
                    <a:lnTo>
                      <a:pt x="582" y="276"/>
                    </a:lnTo>
                    <a:lnTo>
                      <a:pt x="576" y="276"/>
                    </a:lnTo>
                    <a:lnTo>
                      <a:pt x="569" y="276"/>
                    </a:lnTo>
                    <a:lnTo>
                      <a:pt x="570" y="272"/>
                    </a:lnTo>
                    <a:lnTo>
                      <a:pt x="573" y="267"/>
                    </a:lnTo>
                    <a:lnTo>
                      <a:pt x="576" y="265"/>
                    </a:lnTo>
                    <a:lnTo>
                      <a:pt x="577" y="259"/>
                    </a:lnTo>
                    <a:lnTo>
                      <a:pt x="577" y="250"/>
                    </a:lnTo>
                    <a:lnTo>
                      <a:pt x="578" y="247"/>
                    </a:lnTo>
                    <a:lnTo>
                      <a:pt x="584" y="244"/>
                    </a:lnTo>
                    <a:lnTo>
                      <a:pt x="597" y="234"/>
                    </a:lnTo>
                    <a:lnTo>
                      <a:pt x="609" y="221"/>
                    </a:lnTo>
                    <a:lnTo>
                      <a:pt x="615" y="217"/>
                    </a:lnTo>
                    <a:lnTo>
                      <a:pt x="616" y="216"/>
                    </a:lnTo>
                    <a:lnTo>
                      <a:pt x="616" y="212"/>
                    </a:lnTo>
                    <a:lnTo>
                      <a:pt x="614" y="208"/>
                    </a:lnTo>
                    <a:lnTo>
                      <a:pt x="608" y="204"/>
                    </a:lnTo>
                    <a:lnTo>
                      <a:pt x="603" y="200"/>
                    </a:lnTo>
                    <a:lnTo>
                      <a:pt x="600" y="194"/>
                    </a:lnTo>
                    <a:lnTo>
                      <a:pt x="604" y="193"/>
                    </a:lnTo>
                    <a:lnTo>
                      <a:pt x="609" y="192"/>
                    </a:lnTo>
                    <a:lnTo>
                      <a:pt x="612" y="189"/>
                    </a:lnTo>
                    <a:lnTo>
                      <a:pt x="615" y="185"/>
                    </a:lnTo>
                    <a:lnTo>
                      <a:pt x="618" y="181"/>
                    </a:lnTo>
                    <a:lnTo>
                      <a:pt x="618" y="177"/>
                    </a:lnTo>
                    <a:lnTo>
                      <a:pt x="619" y="167"/>
                    </a:lnTo>
                    <a:lnTo>
                      <a:pt x="616" y="158"/>
                    </a:lnTo>
                    <a:lnTo>
                      <a:pt x="614" y="148"/>
                    </a:lnTo>
                    <a:lnTo>
                      <a:pt x="608" y="140"/>
                    </a:lnTo>
                    <a:lnTo>
                      <a:pt x="601" y="135"/>
                    </a:lnTo>
                    <a:lnTo>
                      <a:pt x="593" y="130"/>
                    </a:lnTo>
                    <a:lnTo>
                      <a:pt x="585" y="125"/>
                    </a:lnTo>
                    <a:lnTo>
                      <a:pt x="576" y="124"/>
                    </a:lnTo>
                    <a:lnTo>
                      <a:pt x="566" y="124"/>
                    </a:lnTo>
                    <a:lnTo>
                      <a:pt x="558" y="124"/>
                    </a:lnTo>
                    <a:lnTo>
                      <a:pt x="550" y="123"/>
                    </a:lnTo>
                    <a:lnTo>
                      <a:pt x="541" y="120"/>
                    </a:lnTo>
                    <a:lnTo>
                      <a:pt x="536" y="119"/>
                    </a:lnTo>
                    <a:lnTo>
                      <a:pt x="531" y="117"/>
                    </a:lnTo>
                    <a:lnTo>
                      <a:pt x="524" y="119"/>
                    </a:lnTo>
                    <a:lnTo>
                      <a:pt x="518" y="120"/>
                    </a:lnTo>
                    <a:lnTo>
                      <a:pt x="509" y="121"/>
                    </a:lnTo>
                    <a:lnTo>
                      <a:pt x="505" y="120"/>
                    </a:lnTo>
                    <a:lnTo>
                      <a:pt x="503" y="117"/>
                    </a:lnTo>
                    <a:lnTo>
                      <a:pt x="501" y="115"/>
                    </a:lnTo>
                    <a:lnTo>
                      <a:pt x="500" y="112"/>
                    </a:lnTo>
                    <a:lnTo>
                      <a:pt x="496" y="111"/>
                    </a:lnTo>
                    <a:lnTo>
                      <a:pt x="493" y="112"/>
                    </a:lnTo>
                    <a:lnTo>
                      <a:pt x="490" y="113"/>
                    </a:lnTo>
                    <a:lnTo>
                      <a:pt x="484" y="119"/>
                    </a:lnTo>
                    <a:lnTo>
                      <a:pt x="474" y="130"/>
                    </a:lnTo>
                    <a:lnTo>
                      <a:pt x="476" y="125"/>
                    </a:lnTo>
                    <a:lnTo>
                      <a:pt x="476" y="120"/>
                    </a:lnTo>
                    <a:lnTo>
                      <a:pt x="476" y="109"/>
                    </a:lnTo>
                    <a:lnTo>
                      <a:pt x="473" y="104"/>
                    </a:lnTo>
                    <a:lnTo>
                      <a:pt x="470" y="101"/>
                    </a:lnTo>
                    <a:lnTo>
                      <a:pt x="467" y="98"/>
                    </a:lnTo>
                    <a:lnTo>
                      <a:pt x="463" y="97"/>
                    </a:lnTo>
                    <a:lnTo>
                      <a:pt x="454" y="96"/>
                    </a:lnTo>
                    <a:lnTo>
                      <a:pt x="449" y="94"/>
                    </a:lnTo>
                    <a:lnTo>
                      <a:pt x="443" y="92"/>
                    </a:lnTo>
                    <a:lnTo>
                      <a:pt x="439" y="86"/>
                    </a:lnTo>
                    <a:lnTo>
                      <a:pt x="435" y="82"/>
                    </a:lnTo>
                    <a:lnTo>
                      <a:pt x="434" y="79"/>
                    </a:lnTo>
                    <a:lnTo>
                      <a:pt x="431" y="79"/>
                    </a:lnTo>
                    <a:lnTo>
                      <a:pt x="428" y="78"/>
                    </a:lnTo>
                    <a:lnTo>
                      <a:pt x="424" y="79"/>
                    </a:lnTo>
                    <a:lnTo>
                      <a:pt x="423" y="82"/>
                    </a:lnTo>
                    <a:lnTo>
                      <a:pt x="420" y="75"/>
                    </a:lnTo>
                    <a:lnTo>
                      <a:pt x="417" y="70"/>
                    </a:lnTo>
                    <a:lnTo>
                      <a:pt x="413" y="65"/>
                    </a:lnTo>
                    <a:lnTo>
                      <a:pt x="408" y="61"/>
                    </a:lnTo>
                    <a:lnTo>
                      <a:pt x="403" y="58"/>
                    </a:lnTo>
                    <a:lnTo>
                      <a:pt x="396" y="57"/>
                    </a:lnTo>
                    <a:lnTo>
                      <a:pt x="389" y="55"/>
                    </a:lnTo>
                    <a:lnTo>
                      <a:pt x="382" y="54"/>
                    </a:lnTo>
                    <a:lnTo>
                      <a:pt x="386" y="46"/>
                    </a:lnTo>
                    <a:lnTo>
                      <a:pt x="388" y="36"/>
                    </a:lnTo>
                    <a:lnTo>
                      <a:pt x="388" y="27"/>
                    </a:lnTo>
                    <a:lnTo>
                      <a:pt x="384" y="19"/>
                    </a:lnTo>
                    <a:lnTo>
                      <a:pt x="380" y="11"/>
                    </a:lnTo>
                    <a:lnTo>
                      <a:pt x="373" y="5"/>
                    </a:lnTo>
                    <a:lnTo>
                      <a:pt x="365" y="1"/>
                    </a:lnTo>
                    <a:lnTo>
                      <a:pt x="357" y="0"/>
                    </a:lnTo>
                    <a:lnTo>
                      <a:pt x="343" y="0"/>
                    </a:lnTo>
                    <a:lnTo>
                      <a:pt x="338" y="1"/>
                    </a:lnTo>
                    <a:lnTo>
                      <a:pt x="332" y="2"/>
                    </a:lnTo>
                    <a:lnTo>
                      <a:pt x="321" y="11"/>
                    </a:lnTo>
                    <a:lnTo>
                      <a:pt x="316" y="16"/>
                    </a:lnTo>
                    <a:lnTo>
                      <a:pt x="312" y="21"/>
                    </a:lnTo>
                    <a:lnTo>
                      <a:pt x="307" y="31"/>
                    </a:lnTo>
                    <a:lnTo>
                      <a:pt x="304" y="39"/>
                    </a:lnTo>
                    <a:lnTo>
                      <a:pt x="304" y="48"/>
                    </a:lnTo>
                    <a:lnTo>
                      <a:pt x="307" y="61"/>
                    </a:lnTo>
                    <a:lnTo>
                      <a:pt x="298" y="58"/>
                    </a:lnTo>
                    <a:lnTo>
                      <a:pt x="290" y="55"/>
                    </a:lnTo>
                    <a:lnTo>
                      <a:pt x="286" y="55"/>
                    </a:lnTo>
                    <a:lnTo>
                      <a:pt x="281" y="57"/>
                    </a:lnTo>
                    <a:lnTo>
                      <a:pt x="275" y="57"/>
                    </a:lnTo>
                    <a:lnTo>
                      <a:pt x="270" y="57"/>
                    </a:lnTo>
                    <a:lnTo>
                      <a:pt x="266" y="57"/>
                    </a:lnTo>
                    <a:lnTo>
                      <a:pt x="262" y="54"/>
                    </a:lnTo>
                    <a:lnTo>
                      <a:pt x="257" y="52"/>
                    </a:lnTo>
                    <a:lnTo>
                      <a:pt x="252" y="51"/>
                    </a:lnTo>
                    <a:lnTo>
                      <a:pt x="243" y="51"/>
                    </a:lnTo>
                    <a:lnTo>
                      <a:pt x="235" y="48"/>
                    </a:lnTo>
                    <a:lnTo>
                      <a:pt x="223" y="46"/>
                    </a:lnTo>
                    <a:lnTo>
                      <a:pt x="217" y="46"/>
                    </a:lnTo>
                    <a:lnTo>
                      <a:pt x="211" y="46"/>
                    </a:lnTo>
                    <a:lnTo>
                      <a:pt x="205" y="47"/>
                    </a:lnTo>
                    <a:lnTo>
                      <a:pt x="200" y="50"/>
                    </a:lnTo>
                    <a:lnTo>
                      <a:pt x="196" y="54"/>
                    </a:lnTo>
                    <a:lnTo>
                      <a:pt x="190" y="58"/>
                    </a:lnTo>
                    <a:lnTo>
                      <a:pt x="182" y="67"/>
                    </a:lnTo>
                    <a:lnTo>
                      <a:pt x="175" y="75"/>
                    </a:lnTo>
                    <a:lnTo>
                      <a:pt x="167" y="85"/>
                    </a:lnTo>
                    <a:lnTo>
                      <a:pt x="162" y="94"/>
                    </a:lnTo>
                    <a:lnTo>
                      <a:pt x="156" y="93"/>
                    </a:lnTo>
                    <a:lnTo>
                      <a:pt x="150" y="90"/>
                    </a:lnTo>
                    <a:lnTo>
                      <a:pt x="143" y="88"/>
                    </a:lnTo>
                    <a:lnTo>
                      <a:pt x="136" y="86"/>
                    </a:lnTo>
                    <a:lnTo>
                      <a:pt x="127" y="86"/>
                    </a:lnTo>
                    <a:lnTo>
                      <a:pt x="117" y="86"/>
                    </a:lnTo>
                    <a:lnTo>
                      <a:pt x="109" y="88"/>
                    </a:lnTo>
                    <a:lnTo>
                      <a:pt x="100" y="90"/>
                    </a:lnTo>
                    <a:lnTo>
                      <a:pt x="90" y="96"/>
                    </a:lnTo>
                    <a:lnTo>
                      <a:pt x="83" y="102"/>
                    </a:lnTo>
                    <a:lnTo>
                      <a:pt x="81" y="109"/>
                    </a:lnTo>
                    <a:lnTo>
                      <a:pt x="79" y="117"/>
                    </a:lnTo>
                    <a:lnTo>
                      <a:pt x="81" y="125"/>
                    </a:lnTo>
                    <a:lnTo>
                      <a:pt x="85" y="135"/>
                    </a:lnTo>
                    <a:lnTo>
                      <a:pt x="89" y="143"/>
                    </a:lnTo>
                    <a:lnTo>
                      <a:pt x="94" y="151"/>
                    </a:lnTo>
                    <a:lnTo>
                      <a:pt x="90" y="150"/>
                    </a:lnTo>
                    <a:lnTo>
                      <a:pt x="87" y="151"/>
                    </a:lnTo>
                    <a:lnTo>
                      <a:pt x="83" y="154"/>
                    </a:lnTo>
                    <a:lnTo>
                      <a:pt x="81" y="159"/>
                    </a:lnTo>
                    <a:lnTo>
                      <a:pt x="75" y="163"/>
                    </a:lnTo>
                    <a:lnTo>
                      <a:pt x="71" y="165"/>
                    </a:lnTo>
                    <a:lnTo>
                      <a:pt x="64" y="165"/>
                    </a:lnTo>
                    <a:lnTo>
                      <a:pt x="59" y="165"/>
                    </a:lnTo>
                    <a:lnTo>
                      <a:pt x="54" y="167"/>
                    </a:lnTo>
                    <a:lnTo>
                      <a:pt x="50" y="173"/>
                    </a:lnTo>
                    <a:lnTo>
                      <a:pt x="46" y="178"/>
                    </a:lnTo>
                    <a:lnTo>
                      <a:pt x="44" y="184"/>
                    </a:lnTo>
                    <a:lnTo>
                      <a:pt x="47" y="189"/>
                    </a:lnTo>
                    <a:lnTo>
                      <a:pt x="50" y="193"/>
                    </a:lnTo>
                    <a:lnTo>
                      <a:pt x="54" y="197"/>
                    </a:lnTo>
                    <a:lnTo>
                      <a:pt x="59" y="201"/>
                    </a:lnTo>
                    <a:lnTo>
                      <a:pt x="62" y="207"/>
                    </a:lnTo>
                    <a:lnTo>
                      <a:pt x="55" y="209"/>
                    </a:lnTo>
                    <a:lnTo>
                      <a:pt x="47" y="211"/>
                    </a:lnTo>
                    <a:lnTo>
                      <a:pt x="40" y="212"/>
                    </a:lnTo>
                    <a:lnTo>
                      <a:pt x="32" y="215"/>
                    </a:lnTo>
                    <a:lnTo>
                      <a:pt x="27" y="217"/>
                    </a:lnTo>
                    <a:lnTo>
                      <a:pt x="20" y="221"/>
                    </a:lnTo>
                    <a:lnTo>
                      <a:pt x="16" y="227"/>
                    </a:lnTo>
                    <a:lnTo>
                      <a:pt x="12" y="232"/>
                    </a:lnTo>
                    <a:lnTo>
                      <a:pt x="5" y="244"/>
                    </a:lnTo>
                    <a:lnTo>
                      <a:pt x="1" y="259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1" y="274"/>
                    </a:lnTo>
                    <a:lnTo>
                      <a:pt x="2" y="277"/>
                    </a:lnTo>
                    <a:lnTo>
                      <a:pt x="8" y="284"/>
                    </a:lnTo>
                    <a:lnTo>
                      <a:pt x="14" y="288"/>
                    </a:lnTo>
                    <a:lnTo>
                      <a:pt x="23" y="292"/>
                    </a:lnTo>
                    <a:lnTo>
                      <a:pt x="32" y="295"/>
                    </a:lnTo>
                    <a:lnTo>
                      <a:pt x="50" y="300"/>
                    </a:lnTo>
                    <a:lnTo>
                      <a:pt x="48" y="305"/>
                    </a:lnTo>
                    <a:lnTo>
                      <a:pt x="48" y="311"/>
                    </a:lnTo>
                    <a:lnTo>
                      <a:pt x="50" y="315"/>
                    </a:lnTo>
                    <a:lnTo>
                      <a:pt x="55" y="320"/>
                    </a:lnTo>
                    <a:lnTo>
                      <a:pt x="62" y="324"/>
                    </a:lnTo>
                    <a:lnTo>
                      <a:pt x="69" y="326"/>
                    </a:lnTo>
                    <a:lnTo>
                      <a:pt x="77" y="328"/>
                    </a:lnTo>
                    <a:lnTo>
                      <a:pt x="83" y="331"/>
                    </a:lnTo>
                    <a:lnTo>
                      <a:pt x="83" y="339"/>
                    </a:lnTo>
                    <a:lnTo>
                      <a:pt x="83" y="347"/>
                    </a:lnTo>
                    <a:lnTo>
                      <a:pt x="86" y="354"/>
                    </a:lnTo>
                    <a:lnTo>
                      <a:pt x="89" y="357"/>
                    </a:lnTo>
                    <a:lnTo>
                      <a:pt x="92" y="358"/>
                    </a:lnTo>
                    <a:lnTo>
                      <a:pt x="96" y="359"/>
                    </a:lnTo>
                    <a:lnTo>
                      <a:pt x="100" y="359"/>
                    </a:lnTo>
                    <a:lnTo>
                      <a:pt x="104" y="359"/>
                    </a:lnTo>
                    <a:lnTo>
                      <a:pt x="108" y="359"/>
                    </a:lnTo>
                    <a:lnTo>
                      <a:pt x="112" y="362"/>
                    </a:lnTo>
                    <a:lnTo>
                      <a:pt x="98" y="362"/>
                    </a:lnTo>
                    <a:lnTo>
                      <a:pt x="92" y="363"/>
                    </a:lnTo>
                    <a:lnTo>
                      <a:pt x="86" y="368"/>
                    </a:lnTo>
                    <a:lnTo>
                      <a:pt x="81" y="372"/>
                    </a:lnTo>
                    <a:lnTo>
                      <a:pt x="77" y="378"/>
                    </a:lnTo>
                    <a:lnTo>
                      <a:pt x="73" y="385"/>
                    </a:lnTo>
                    <a:lnTo>
                      <a:pt x="71" y="392"/>
                    </a:lnTo>
                    <a:lnTo>
                      <a:pt x="70" y="396"/>
                    </a:lnTo>
                    <a:lnTo>
                      <a:pt x="71" y="400"/>
                    </a:lnTo>
                    <a:lnTo>
                      <a:pt x="75" y="407"/>
                    </a:lnTo>
                    <a:lnTo>
                      <a:pt x="81" y="414"/>
                    </a:lnTo>
                    <a:lnTo>
                      <a:pt x="89" y="419"/>
                    </a:lnTo>
                    <a:lnTo>
                      <a:pt x="97" y="423"/>
                    </a:lnTo>
                    <a:lnTo>
                      <a:pt x="106" y="426"/>
                    </a:lnTo>
                    <a:lnTo>
                      <a:pt x="115" y="426"/>
                    </a:lnTo>
                    <a:lnTo>
                      <a:pt x="123" y="426"/>
                    </a:lnTo>
                    <a:lnTo>
                      <a:pt x="123" y="427"/>
                    </a:lnTo>
                    <a:lnTo>
                      <a:pt x="125" y="428"/>
                    </a:lnTo>
                    <a:lnTo>
                      <a:pt x="131" y="431"/>
                    </a:lnTo>
                    <a:lnTo>
                      <a:pt x="136" y="432"/>
                    </a:lnTo>
                    <a:lnTo>
                      <a:pt x="142" y="432"/>
                    </a:lnTo>
                    <a:lnTo>
                      <a:pt x="143" y="435"/>
                    </a:lnTo>
                    <a:lnTo>
                      <a:pt x="142" y="438"/>
                    </a:lnTo>
                    <a:lnTo>
                      <a:pt x="140" y="445"/>
                    </a:lnTo>
                    <a:lnTo>
                      <a:pt x="144" y="446"/>
                    </a:lnTo>
                    <a:lnTo>
                      <a:pt x="148" y="447"/>
                    </a:lnTo>
                    <a:lnTo>
                      <a:pt x="158" y="449"/>
                    </a:lnTo>
                    <a:lnTo>
                      <a:pt x="158" y="454"/>
                    </a:lnTo>
                    <a:lnTo>
                      <a:pt x="161" y="458"/>
                    </a:lnTo>
                    <a:lnTo>
                      <a:pt x="163" y="462"/>
                    </a:lnTo>
                    <a:lnTo>
                      <a:pt x="167" y="465"/>
                    </a:lnTo>
                    <a:lnTo>
                      <a:pt x="174" y="472"/>
                    </a:lnTo>
                    <a:lnTo>
                      <a:pt x="177" y="474"/>
                    </a:lnTo>
                    <a:lnTo>
                      <a:pt x="178" y="478"/>
                    </a:lnTo>
                    <a:lnTo>
                      <a:pt x="183" y="480"/>
                    </a:lnTo>
                    <a:lnTo>
                      <a:pt x="190" y="478"/>
                    </a:lnTo>
                    <a:lnTo>
                      <a:pt x="196" y="477"/>
                    </a:lnTo>
                    <a:lnTo>
                      <a:pt x="200" y="473"/>
                    </a:lnTo>
                    <a:lnTo>
                      <a:pt x="204" y="470"/>
                    </a:lnTo>
                    <a:lnTo>
                      <a:pt x="208" y="465"/>
                    </a:lnTo>
                    <a:lnTo>
                      <a:pt x="211" y="459"/>
                    </a:lnTo>
                    <a:lnTo>
                      <a:pt x="212" y="454"/>
                    </a:lnTo>
                    <a:lnTo>
                      <a:pt x="215" y="457"/>
                    </a:lnTo>
                    <a:lnTo>
                      <a:pt x="217" y="457"/>
                    </a:lnTo>
                    <a:lnTo>
                      <a:pt x="224" y="458"/>
                    </a:lnTo>
                    <a:lnTo>
                      <a:pt x="232" y="457"/>
                    </a:lnTo>
                    <a:lnTo>
                      <a:pt x="235" y="454"/>
                    </a:lnTo>
                    <a:lnTo>
                      <a:pt x="236" y="453"/>
                    </a:lnTo>
                    <a:lnTo>
                      <a:pt x="239" y="447"/>
                    </a:lnTo>
                    <a:lnTo>
                      <a:pt x="240" y="441"/>
                    </a:lnTo>
                    <a:lnTo>
                      <a:pt x="240" y="427"/>
                    </a:lnTo>
                    <a:lnTo>
                      <a:pt x="244" y="427"/>
                    </a:lnTo>
                    <a:lnTo>
                      <a:pt x="248" y="428"/>
                    </a:lnTo>
                    <a:lnTo>
                      <a:pt x="254" y="431"/>
                    </a:lnTo>
                    <a:lnTo>
                      <a:pt x="257" y="432"/>
                    </a:lnTo>
                    <a:lnTo>
                      <a:pt x="259" y="434"/>
                    </a:lnTo>
                    <a:lnTo>
                      <a:pt x="262" y="432"/>
                    </a:lnTo>
                    <a:lnTo>
                      <a:pt x="266" y="431"/>
                    </a:lnTo>
                    <a:lnTo>
                      <a:pt x="262" y="422"/>
                    </a:lnTo>
                    <a:lnTo>
                      <a:pt x="258" y="414"/>
                    </a:lnTo>
                    <a:lnTo>
                      <a:pt x="250" y="399"/>
                    </a:lnTo>
                    <a:lnTo>
                      <a:pt x="242" y="382"/>
                    </a:lnTo>
                    <a:lnTo>
                      <a:pt x="239" y="374"/>
                    </a:lnTo>
                    <a:lnTo>
                      <a:pt x="238" y="365"/>
                    </a:lnTo>
                    <a:lnTo>
                      <a:pt x="238" y="353"/>
                    </a:lnTo>
                    <a:lnTo>
                      <a:pt x="248" y="353"/>
                    </a:lnTo>
                    <a:lnTo>
                      <a:pt x="252" y="353"/>
                    </a:lnTo>
                    <a:lnTo>
                      <a:pt x="257" y="351"/>
                    </a:lnTo>
                    <a:lnTo>
                      <a:pt x="261" y="349"/>
                    </a:lnTo>
                    <a:lnTo>
                      <a:pt x="263" y="346"/>
                    </a:lnTo>
                    <a:lnTo>
                      <a:pt x="266" y="339"/>
                    </a:lnTo>
                    <a:lnTo>
                      <a:pt x="266" y="331"/>
                    </a:lnTo>
                    <a:lnTo>
                      <a:pt x="266" y="322"/>
                    </a:lnTo>
                    <a:lnTo>
                      <a:pt x="270" y="322"/>
                    </a:lnTo>
                    <a:lnTo>
                      <a:pt x="273" y="320"/>
                    </a:lnTo>
                    <a:lnTo>
                      <a:pt x="274" y="317"/>
                    </a:lnTo>
                    <a:lnTo>
                      <a:pt x="275" y="315"/>
                    </a:lnTo>
                    <a:lnTo>
                      <a:pt x="280" y="313"/>
                    </a:lnTo>
                    <a:lnTo>
                      <a:pt x="282" y="312"/>
                    </a:lnTo>
                    <a:lnTo>
                      <a:pt x="284" y="309"/>
                    </a:lnTo>
                    <a:lnTo>
                      <a:pt x="284" y="308"/>
                    </a:lnTo>
                    <a:lnTo>
                      <a:pt x="285" y="303"/>
                    </a:lnTo>
                    <a:lnTo>
                      <a:pt x="285" y="301"/>
                    </a:lnTo>
                    <a:lnTo>
                      <a:pt x="286" y="299"/>
                    </a:lnTo>
                    <a:lnTo>
                      <a:pt x="289" y="297"/>
                    </a:lnTo>
                    <a:lnTo>
                      <a:pt x="293" y="297"/>
                    </a:lnTo>
                    <a:lnTo>
                      <a:pt x="301" y="296"/>
                    </a:lnTo>
                    <a:lnTo>
                      <a:pt x="317" y="299"/>
                    </a:lnTo>
                    <a:lnTo>
                      <a:pt x="319" y="309"/>
                    </a:lnTo>
                    <a:lnTo>
                      <a:pt x="321" y="317"/>
                    </a:lnTo>
                    <a:lnTo>
                      <a:pt x="327" y="324"/>
                    </a:lnTo>
                    <a:lnTo>
                      <a:pt x="335" y="331"/>
                    </a:lnTo>
                    <a:lnTo>
                      <a:pt x="343" y="336"/>
                    </a:lnTo>
                    <a:lnTo>
                      <a:pt x="347" y="338"/>
                    </a:lnTo>
                    <a:lnTo>
                      <a:pt x="350" y="336"/>
                    </a:lnTo>
                    <a:lnTo>
                      <a:pt x="355" y="334"/>
                    </a:lnTo>
                    <a:lnTo>
                      <a:pt x="365" y="327"/>
                    </a:lnTo>
                    <a:lnTo>
                      <a:pt x="367" y="330"/>
                    </a:lnTo>
                    <a:lnTo>
                      <a:pt x="371" y="332"/>
                    </a:lnTo>
                    <a:lnTo>
                      <a:pt x="381" y="335"/>
                    </a:lnTo>
                    <a:lnTo>
                      <a:pt x="400" y="338"/>
                    </a:lnTo>
                    <a:lnTo>
                      <a:pt x="393" y="350"/>
                    </a:lnTo>
                    <a:lnTo>
                      <a:pt x="386" y="362"/>
                    </a:lnTo>
                    <a:lnTo>
                      <a:pt x="381" y="376"/>
                    </a:lnTo>
                    <a:lnTo>
                      <a:pt x="380" y="382"/>
                    </a:lnTo>
                    <a:lnTo>
                      <a:pt x="380" y="389"/>
                    </a:lnTo>
                    <a:lnTo>
                      <a:pt x="384" y="389"/>
                    </a:lnTo>
                    <a:lnTo>
                      <a:pt x="386" y="391"/>
                    </a:lnTo>
                    <a:lnTo>
                      <a:pt x="388" y="396"/>
                    </a:lnTo>
                    <a:lnTo>
                      <a:pt x="389" y="401"/>
                    </a:lnTo>
                    <a:lnTo>
                      <a:pt x="392" y="403"/>
                    </a:lnTo>
                    <a:lnTo>
                      <a:pt x="394" y="405"/>
                    </a:lnTo>
                    <a:lnTo>
                      <a:pt x="399" y="412"/>
                    </a:lnTo>
                    <a:lnTo>
                      <a:pt x="403" y="420"/>
                    </a:lnTo>
                    <a:lnTo>
                      <a:pt x="405" y="423"/>
                    </a:lnTo>
                    <a:lnTo>
                      <a:pt x="408" y="426"/>
                    </a:lnTo>
                    <a:lnTo>
                      <a:pt x="413" y="428"/>
                    </a:lnTo>
                    <a:lnTo>
                      <a:pt x="420" y="430"/>
                    </a:lnTo>
                    <a:lnTo>
                      <a:pt x="426" y="430"/>
                    </a:lnTo>
                    <a:lnTo>
                      <a:pt x="432" y="428"/>
                    </a:lnTo>
                    <a:lnTo>
                      <a:pt x="439" y="437"/>
                    </a:lnTo>
                    <a:lnTo>
                      <a:pt x="445" y="445"/>
                    </a:lnTo>
                    <a:lnTo>
                      <a:pt x="451" y="451"/>
                    </a:lnTo>
                    <a:lnTo>
                      <a:pt x="455" y="454"/>
                    </a:lnTo>
                    <a:lnTo>
                      <a:pt x="461" y="457"/>
                    </a:lnTo>
                    <a:lnTo>
                      <a:pt x="467" y="457"/>
                    </a:lnTo>
                    <a:lnTo>
                      <a:pt x="473" y="455"/>
                    </a:lnTo>
                    <a:lnTo>
                      <a:pt x="478" y="453"/>
                    </a:lnTo>
                    <a:lnTo>
                      <a:pt x="482" y="450"/>
                    </a:lnTo>
                    <a:lnTo>
                      <a:pt x="490" y="445"/>
                    </a:lnTo>
                    <a:lnTo>
                      <a:pt x="499" y="441"/>
                    </a:lnTo>
                    <a:lnTo>
                      <a:pt x="515" y="434"/>
                    </a:lnTo>
                    <a:lnTo>
                      <a:pt x="522" y="428"/>
                    </a:lnTo>
                    <a:lnTo>
                      <a:pt x="527" y="423"/>
                    </a:lnTo>
                    <a:lnTo>
                      <a:pt x="531" y="416"/>
                    </a:lnTo>
                    <a:lnTo>
                      <a:pt x="532" y="405"/>
                    </a:lnTo>
                    <a:lnTo>
                      <a:pt x="539" y="405"/>
                    </a:lnTo>
                    <a:lnTo>
                      <a:pt x="547" y="403"/>
                    </a:lnTo>
                    <a:lnTo>
                      <a:pt x="550" y="401"/>
                    </a:lnTo>
                    <a:lnTo>
                      <a:pt x="551" y="399"/>
                    </a:lnTo>
                    <a:lnTo>
                      <a:pt x="555" y="397"/>
                    </a:lnTo>
                    <a:lnTo>
                      <a:pt x="558" y="397"/>
                    </a:lnTo>
                    <a:lnTo>
                      <a:pt x="562" y="397"/>
                    </a:lnTo>
                    <a:lnTo>
                      <a:pt x="565" y="395"/>
                    </a:lnTo>
                    <a:lnTo>
                      <a:pt x="568" y="392"/>
                    </a:lnTo>
                    <a:lnTo>
                      <a:pt x="569" y="388"/>
                    </a:lnTo>
                    <a:lnTo>
                      <a:pt x="569" y="378"/>
                    </a:lnTo>
                    <a:lnTo>
                      <a:pt x="584" y="377"/>
                    </a:lnTo>
                    <a:lnTo>
                      <a:pt x="597" y="376"/>
                    </a:lnTo>
                    <a:lnTo>
                      <a:pt x="604" y="374"/>
                    </a:lnTo>
                    <a:lnTo>
                      <a:pt x="611" y="372"/>
                    </a:lnTo>
                    <a:lnTo>
                      <a:pt x="616" y="366"/>
                    </a:lnTo>
                    <a:lnTo>
                      <a:pt x="622" y="361"/>
                    </a:lnTo>
                    <a:lnTo>
                      <a:pt x="626" y="354"/>
                    </a:lnTo>
                    <a:lnTo>
                      <a:pt x="627" y="349"/>
                    </a:lnTo>
                    <a:lnTo>
                      <a:pt x="628" y="342"/>
                    </a:lnTo>
                    <a:lnTo>
                      <a:pt x="628" y="335"/>
                    </a:lnTo>
                    <a:close/>
                  </a:path>
                </a:pathLst>
              </a:custGeom>
              <a:solidFill>
                <a:srgbClr val="DDDDDD"/>
              </a:solidFill>
              <a:ln w="3175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1" name="Group 963"/>
              <p:cNvGrpSpPr>
                <a:grpSpLocks noChangeAspect="1"/>
              </p:cNvGrpSpPr>
              <p:nvPr/>
            </p:nvGrpSpPr>
            <p:grpSpPr bwMode="auto">
              <a:xfrm>
                <a:off x="2245" y="1298"/>
                <a:ext cx="136" cy="317"/>
                <a:chOff x="1479" y="5783"/>
                <a:chExt cx="244" cy="482"/>
              </a:xfrm>
            </p:grpSpPr>
            <p:sp>
              <p:nvSpPr>
                <p:cNvPr id="252" name="Freeform 964"/>
                <p:cNvSpPr>
                  <a:spLocks noChangeAspect="1"/>
                </p:cNvSpPr>
                <p:nvPr/>
              </p:nvSpPr>
              <p:spPr bwMode="auto">
                <a:xfrm>
                  <a:off x="1535" y="5782"/>
                  <a:ext cx="170" cy="321"/>
                </a:xfrm>
                <a:custGeom>
                  <a:avLst/>
                  <a:gdLst>
                    <a:gd name="T0" fmla="*/ 153 w 168"/>
                    <a:gd name="T1" fmla="*/ 117 h 318"/>
                    <a:gd name="T2" fmla="*/ 142 w 168"/>
                    <a:gd name="T3" fmla="*/ 118 h 318"/>
                    <a:gd name="T4" fmla="*/ 136 w 168"/>
                    <a:gd name="T5" fmla="*/ 123 h 318"/>
                    <a:gd name="T6" fmla="*/ 116 w 168"/>
                    <a:gd name="T7" fmla="*/ 155 h 318"/>
                    <a:gd name="T8" fmla="*/ 90 w 168"/>
                    <a:gd name="T9" fmla="*/ 196 h 318"/>
                    <a:gd name="T10" fmla="*/ 82 w 168"/>
                    <a:gd name="T11" fmla="*/ 211 h 318"/>
                    <a:gd name="T12" fmla="*/ 76 w 168"/>
                    <a:gd name="T13" fmla="*/ 215 h 318"/>
                    <a:gd name="T14" fmla="*/ 74 w 168"/>
                    <a:gd name="T15" fmla="*/ 202 h 318"/>
                    <a:gd name="T16" fmla="*/ 81 w 168"/>
                    <a:gd name="T17" fmla="*/ 179 h 318"/>
                    <a:gd name="T18" fmla="*/ 86 w 168"/>
                    <a:gd name="T19" fmla="*/ 156 h 318"/>
                    <a:gd name="T20" fmla="*/ 105 w 168"/>
                    <a:gd name="T21" fmla="*/ 86 h 318"/>
                    <a:gd name="T22" fmla="*/ 119 w 168"/>
                    <a:gd name="T23" fmla="*/ 15 h 318"/>
                    <a:gd name="T24" fmla="*/ 115 w 168"/>
                    <a:gd name="T25" fmla="*/ 25 h 318"/>
                    <a:gd name="T26" fmla="*/ 97 w 168"/>
                    <a:gd name="T27" fmla="*/ 91 h 318"/>
                    <a:gd name="T28" fmla="*/ 97 w 168"/>
                    <a:gd name="T29" fmla="*/ 81 h 318"/>
                    <a:gd name="T30" fmla="*/ 96 w 168"/>
                    <a:gd name="T31" fmla="*/ 77 h 318"/>
                    <a:gd name="T32" fmla="*/ 96 w 168"/>
                    <a:gd name="T33" fmla="*/ 56 h 318"/>
                    <a:gd name="T34" fmla="*/ 94 w 168"/>
                    <a:gd name="T35" fmla="*/ 92 h 318"/>
                    <a:gd name="T36" fmla="*/ 92 w 168"/>
                    <a:gd name="T37" fmla="*/ 103 h 318"/>
                    <a:gd name="T38" fmla="*/ 81 w 168"/>
                    <a:gd name="T39" fmla="*/ 148 h 318"/>
                    <a:gd name="T40" fmla="*/ 66 w 168"/>
                    <a:gd name="T41" fmla="*/ 180 h 318"/>
                    <a:gd name="T42" fmla="*/ 62 w 168"/>
                    <a:gd name="T43" fmla="*/ 182 h 318"/>
                    <a:gd name="T44" fmla="*/ 49 w 168"/>
                    <a:gd name="T45" fmla="*/ 161 h 318"/>
                    <a:gd name="T46" fmla="*/ 43 w 168"/>
                    <a:gd name="T47" fmla="*/ 138 h 318"/>
                    <a:gd name="T48" fmla="*/ 20 w 168"/>
                    <a:gd name="T49" fmla="*/ 54 h 318"/>
                    <a:gd name="T50" fmla="*/ 16 w 168"/>
                    <a:gd name="T51" fmla="*/ 36 h 318"/>
                    <a:gd name="T52" fmla="*/ 1 w 168"/>
                    <a:gd name="T53" fmla="*/ 0 h 318"/>
                    <a:gd name="T54" fmla="*/ 1 w 168"/>
                    <a:gd name="T55" fmla="*/ 15 h 318"/>
                    <a:gd name="T56" fmla="*/ 27 w 168"/>
                    <a:gd name="T57" fmla="*/ 132 h 318"/>
                    <a:gd name="T58" fmla="*/ 32 w 168"/>
                    <a:gd name="T59" fmla="*/ 150 h 318"/>
                    <a:gd name="T60" fmla="*/ 46 w 168"/>
                    <a:gd name="T61" fmla="*/ 225 h 318"/>
                    <a:gd name="T62" fmla="*/ 40 w 168"/>
                    <a:gd name="T63" fmla="*/ 232 h 318"/>
                    <a:gd name="T64" fmla="*/ 36 w 168"/>
                    <a:gd name="T65" fmla="*/ 228 h 318"/>
                    <a:gd name="T66" fmla="*/ 23 w 168"/>
                    <a:gd name="T67" fmla="*/ 187 h 318"/>
                    <a:gd name="T68" fmla="*/ 13 w 168"/>
                    <a:gd name="T69" fmla="*/ 115 h 318"/>
                    <a:gd name="T70" fmla="*/ 12 w 168"/>
                    <a:gd name="T71" fmla="*/ 146 h 318"/>
                    <a:gd name="T72" fmla="*/ 12 w 168"/>
                    <a:gd name="T73" fmla="*/ 178 h 318"/>
                    <a:gd name="T74" fmla="*/ 7 w 168"/>
                    <a:gd name="T75" fmla="*/ 178 h 318"/>
                    <a:gd name="T76" fmla="*/ 1 w 168"/>
                    <a:gd name="T77" fmla="*/ 176 h 318"/>
                    <a:gd name="T78" fmla="*/ 20 w 168"/>
                    <a:gd name="T79" fmla="*/ 226 h 318"/>
                    <a:gd name="T80" fmla="*/ 36 w 168"/>
                    <a:gd name="T81" fmla="*/ 305 h 318"/>
                    <a:gd name="T82" fmla="*/ 51 w 168"/>
                    <a:gd name="T83" fmla="*/ 317 h 318"/>
                    <a:gd name="T84" fmla="*/ 73 w 168"/>
                    <a:gd name="T85" fmla="*/ 318 h 318"/>
                    <a:gd name="T86" fmla="*/ 82 w 168"/>
                    <a:gd name="T87" fmla="*/ 314 h 318"/>
                    <a:gd name="T88" fmla="*/ 94 w 168"/>
                    <a:gd name="T89" fmla="*/ 253 h 318"/>
                    <a:gd name="T90" fmla="*/ 109 w 168"/>
                    <a:gd name="T91" fmla="*/ 211 h 318"/>
                    <a:gd name="T92" fmla="*/ 138 w 168"/>
                    <a:gd name="T93" fmla="*/ 169 h 318"/>
                    <a:gd name="T94" fmla="*/ 168 w 168"/>
                    <a:gd name="T95" fmla="*/ 111 h 318"/>
                    <a:gd name="T96" fmla="*/ 161 w 168"/>
                    <a:gd name="T97" fmla="*/ 11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68" h="318">
                      <a:moveTo>
                        <a:pt x="161" y="114"/>
                      </a:moveTo>
                      <a:lnTo>
                        <a:pt x="161" y="114"/>
                      </a:lnTo>
                      <a:lnTo>
                        <a:pt x="153" y="117"/>
                      </a:lnTo>
                      <a:lnTo>
                        <a:pt x="145" y="118"/>
                      </a:lnTo>
                      <a:lnTo>
                        <a:pt x="145" y="118"/>
                      </a:lnTo>
                      <a:lnTo>
                        <a:pt x="142" y="118"/>
                      </a:lnTo>
                      <a:lnTo>
                        <a:pt x="139" y="118"/>
                      </a:lnTo>
                      <a:lnTo>
                        <a:pt x="139" y="118"/>
                      </a:lnTo>
                      <a:lnTo>
                        <a:pt x="136" y="123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16" y="155"/>
                      </a:lnTo>
                      <a:lnTo>
                        <a:pt x="101" y="180"/>
                      </a:lnTo>
                      <a:lnTo>
                        <a:pt x="101" y="180"/>
                      </a:lnTo>
                      <a:lnTo>
                        <a:pt x="90" y="196"/>
                      </a:lnTo>
                      <a:lnTo>
                        <a:pt x="90" y="196"/>
                      </a:lnTo>
                      <a:lnTo>
                        <a:pt x="88" y="205"/>
                      </a:lnTo>
                      <a:lnTo>
                        <a:pt x="82" y="211"/>
                      </a:lnTo>
                      <a:lnTo>
                        <a:pt x="82" y="211"/>
                      </a:lnTo>
                      <a:lnTo>
                        <a:pt x="78" y="214"/>
                      </a:lnTo>
                      <a:lnTo>
                        <a:pt x="76" y="215"/>
                      </a:lnTo>
                      <a:lnTo>
                        <a:pt x="76" y="215"/>
                      </a:lnTo>
                      <a:lnTo>
                        <a:pt x="74" y="209"/>
                      </a:lnTo>
                      <a:lnTo>
                        <a:pt x="74" y="202"/>
                      </a:lnTo>
                      <a:lnTo>
                        <a:pt x="74" y="202"/>
                      </a:lnTo>
                      <a:lnTo>
                        <a:pt x="78" y="191"/>
                      </a:lnTo>
                      <a:lnTo>
                        <a:pt x="81" y="179"/>
                      </a:lnTo>
                      <a:lnTo>
                        <a:pt x="84" y="167"/>
                      </a:lnTo>
                      <a:lnTo>
                        <a:pt x="86" y="156"/>
                      </a:lnTo>
                      <a:lnTo>
                        <a:pt x="86" y="156"/>
                      </a:lnTo>
                      <a:lnTo>
                        <a:pt x="90" y="148"/>
                      </a:lnTo>
                      <a:lnTo>
                        <a:pt x="94" y="132"/>
                      </a:lnTo>
                      <a:lnTo>
                        <a:pt x="105" y="86"/>
                      </a:lnTo>
                      <a:lnTo>
                        <a:pt x="115" y="41"/>
                      </a:lnTo>
                      <a:lnTo>
                        <a:pt x="117" y="25"/>
                      </a:lnTo>
                      <a:lnTo>
                        <a:pt x="119" y="15"/>
                      </a:lnTo>
                      <a:lnTo>
                        <a:pt x="119" y="15"/>
                      </a:lnTo>
                      <a:lnTo>
                        <a:pt x="117" y="17"/>
                      </a:lnTo>
                      <a:lnTo>
                        <a:pt x="115" y="25"/>
                      </a:lnTo>
                      <a:lnTo>
                        <a:pt x="108" y="53"/>
                      </a:lnTo>
                      <a:lnTo>
                        <a:pt x="97" y="91"/>
                      </a:lnTo>
                      <a:lnTo>
                        <a:pt x="97" y="91"/>
                      </a:lnTo>
                      <a:lnTo>
                        <a:pt x="99" y="86"/>
                      </a:lnTo>
                      <a:lnTo>
                        <a:pt x="97" y="84"/>
                      </a:lnTo>
                      <a:lnTo>
                        <a:pt x="97" y="81"/>
                      </a:lnTo>
                      <a:lnTo>
                        <a:pt x="96" y="76"/>
                      </a:lnTo>
                      <a:lnTo>
                        <a:pt x="96" y="76"/>
                      </a:lnTo>
                      <a:lnTo>
                        <a:pt x="96" y="77"/>
                      </a:lnTo>
                      <a:lnTo>
                        <a:pt x="96" y="76"/>
                      </a:lnTo>
                      <a:lnTo>
                        <a:pt x="96" y="65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6" y="75"/>
                      </a:lnTo>
                      <a:lnTo>
                        <a:pt x="94" y="92"/>
                      </a:lnTo>
                      <a:lnTo>
                        <a:pt x="94" y="92"/>
                      </a:lnTo>
                      <a:lnTo>
                        <a:pt x="93" y="98"/>
                      </a:lnTo>
                      <a:lnTo>
                        <a:pt x="92" y="103"/>
                      </a:lnTo>
                      <a:lnTo>
                        <a:pt x="92" y="103"/>
                      </a:lnTo>
                      <a:lnTo>
                        <a:pt x="88" y="119"/>
                      </a:lnTo>
                      <a:lnTo>
                        <a:pt x="81" y="148"/>
                      </a:lnTo>
                      <a:lnTo>
                        <a:pt x="76" y="161"/>
                      </a:lnTo>
                      <a:lnTo>
                        <a:pt x="71" y="173"/>
                      </a:lnTo>
                      <a:lnTo>
                        <a:pt x="66" y="180"/>
                      </a:lnTo>
                      <a:lnTo>
                        <a:pt x="65" y="182"/>
                      </a:lnTo>
                      <a:lnTo>
                        <a:pt x="62" y="182"/>
                      </a:lnTo>
                      <a:lnTo>
                        <a:pt x="62" y="182"/>
                      </a:lnTo>
                      <a:lnTo>
                        <a:pt x="58" y="178"/>
                      </a:lnTo>
                      <a:lnTo>
                        <a:pt x="54" y="173"/>
                      </a:lnTo>
                      <a:lnTo>
                        <a:pt x="49" y="161"/>
                      </a:lnTo>
                      <a:lnTo>
                        <a:pt x="44" y="149"/>
                      </a:lnTo>
                      <a:lnTo>
                        <a:pt x="43" y="138"/>
                      </a:lnTo>
                      <a:lnTo>
                        <a:pt x="43" y="138"/>
                      </a:lnTo>
                      <a:lnTo>
                        <a:pt x="38" y="119"/>
                      </a:lnTo>
                      <a:lnTo>
                        <a:pt x="30" y="87"/>
                      </a:lnTo>
                      <a:lnTo>
                        <a:pt x="20" y="54"/>
                      </a:lnTo>
                      <a:lnTo>
                        <a:pt x="17" y="42"/>
                      </a:lnTo>
                      <a:lnTo>
                        <a:pt x="16" y="36"/>
                      </a:lnTo>
                      <a:lnTo>
                        <a:pt x="16" y="36"/>
                      </a:lnTo>
                      <a:lnTo>
                        <a:pt x="5" y="6"/>
                      </a:lnTo>
                      <a:lnTo>
                        <a:pt x="1" y="2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1" y="15"/>
                      </a:lnTo>
                      <a:lnTo>
                        <a:pt x="7" y="40"/>
                      </a:lnTo>
                      <a:lnTo>
                        <a:pt x="20" y="100"/>
                      </a:lnTo>
                      <a:lnTo>
                        <a:pt x="27" y="132"/>
                      </a:lnTo>
                      <a:lnTo>
                        <a:pt x="27" y="132"/>
                      </a:lnTo>
                      <a:lnTo>
                        <a:pt x="30" y="138"/>
                      </a:lnTo>
                      <a:lnTo>
                        <a:pt x="32" y="150"/>
                      </a:lnTo>
                      <a:lnTo>
                        <a:pt x="39" y="182"/>
                      </a:lnTo>
                      <a:lnTo>
                        <a:pt x="46" y="225"/>
                      </a:lnTo>
                      <a:lnTo>
                        <a:pt x="46" y="225"/>
                      </a:lnTo>
                      <a:lnTo>
                        <a:pt x="44" y="230"/>
                      </a:lnTo>
                      <a:lnTo>
                        <a:pt x="42" y="232"/>
                      </a:lnTo>
                      <a:lnTo>
                        <a:pt x="40" y="232"/>
                      </a:lnTo>
                      <a:lnTo>
                        <a:pt x="39" y="232"/>
                      </a:lnTo>
                      <a:lnTo>
                        <a:pt x="39" y="232"/>
                      </a:lnTo>
                      <a:lnTo>
                        <a:pt x="36" y="228"/>
                      </a:lnTo>
                      <a:lnTo>
                        <a:pt x="32" y="221"/>
                      </a:lnTo>
                      <a:lnTo>
                        <a:pt x="27" y="206"/>
                      </a:lnTo>
                      <a:lnTo>
                        <a:pt x="23" y="187"/>
                      </a:lnTo>
                      <a:lnTo>
                        <a:pt x="19" y="167"/>
                      </a:lnTo>
                      <a:lnTo>
                        <a:pt x="15" y="130"/>
                      </a:lnTo>
                      <a:lnTo>
                        <a:pt x="13" y="115"/>
                      </a:lnTo>
                      <a:lnTo>
                        <a:pt x="7" y="121"/>
                      </a:lnTo>
                      <a:lnTo>
                        <a:pt x="7" y="121"/>
                      </a:lnTo>
                      <a:lnTo>
                        <a:pt x="12" y="146"/>
                      </a:lnTo>
                      <a:lnTo>
                        <a:pt x="15" y="164"/>
                      </a:lnTo>
                      <a:lnTo>
                        <a:pt x="13" y="173"/>
                      </a:lnTo>
                      <a:lnTo>
                        <a:pt x="12" y="178"/>
                      </a:lnTo>
                      <a:lnTo>
                        <a:pt x="11" y="179"/>
                      </a:lnTo>
                      <a:lnTo>
                        <a:pt x="9" y="179"/>
                      </a:lnTo>
                      <a:lnTo>
                        <a:pt x="7" y="178"/>
                      </a:lnTo>
                      <a:lnTo>
                        <a:pt x="4" y="173"/>
                      </a:lnTo>
                      <a:lnTo>
                        <a:pt x="1" y="176"/>
                      </a:lnTo>
                      <a:lnTo>
                        <a:pt x="1" y="176"/>
                      </a:lnTo>
                      <a:lnTo>
                        <a:pt x="8" y="187"/>
                      </a:lnTo>
                      <a:lnTo>
                        <a:pt x="13" y="205"/>
                      </a:lnTo>
                      <a:lnTo>
                        <a:pt x="20" y="226"/>
                      </a:lnTo>
                      <a:lnTo>
                        <a:pt x="26" y="248"/>
                      </a:lnTo>
                      <a:lnTo>
                        <a:pt x="34" y="287"/>
                      </a:lnTo>
                      <a:lnTo>
                        <a:pt x="36" y="305"/>
                      </a:lnTo>
                      <a:lnTo>
                        <a:pt x="36" y="305"/>
                      </a:lnTo>
                      <a:lnTo>
                        <a:pt x="43" y="311"/>
                      </a:lnTo>
                      <a:lnTo>
                        <a:pt x="51" y="317"/>
                      </a:lnTo>
                      <a:lnTo>
                        <a:pt x="59" y="318"/>
                      </a:lnTo>
                      <a:lnTo>
                        <a:pt x="66" y="318"/>
                      </a:lnTo>
                      <a:lnTo>
                        <a:pt x="73" y="318"/>
                      </a:lnTo>
                      <a:lnTo>
                        <a:pt x="78" y="315"/>
                      </a:lnTo>
                      <a:lnTo>
                        <a:pt x="82" y="314"/>
                      </a:lnTo>
                      <a:lnTo>
                        <a:pt x="82" y="314"/>
                      </a:lnTo>
                      <a:lnTo>
                        <a:pt x="86" y="291"/>
                      </a:lnTo>
                      <a:lnTo>
                        <a:pt x="90" y="271"/>
                      </a:lnTo>
                      <a:lnTo>
                        <a:pt x="94" y="253"/>
                      </a:lnTo>
                      <a:lnTo>
                        <a:pt x="99" y="237"/>
                      </a:lnTo>
                      <a:lnTo>
                        <a:pt x="104" y="223"/>
                      </a:lnTo>
                      <a:lnTo>
                        <a:pt x="109" y="211"/>
                      </a:lnTo>
                      <a:lnTo>
                        <a:pt x="120" y="191"/>
                      </a:lnTo>
                      <a:lnTo>
                        <a:pt x="130" y="178"/>
                      </a:lnTo>
                      <a:lnTo>
                        <a:pt x="138" y="169"/>
                      </a:lnTo>
                      <a:lnTo>
                        <a:pt x="143" y="165"/>
                      </a:lnTo>
                      <a:lnTo>
                        <a:pt x="145" y="164"/>
                      </a:lnTo>
                      <a:lnTo>
                        <a:pt x="168" y="111"/>
                      </a:lnTo>
                      <a:lnTo>
                        <a:pt x="168" y="111"/>
                      </a:lnTo>
                      <a:lnTo>
                        <a:pt x="161" y="114"/>
                      </a:lnTo>
                      <a:lnTo>
                        <a:pt x="161" y="1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3" name="Freeform 965"/>
                <p:cNvSpPr>
                  <a:spLocks noChangeAspect="1"/>
                </p:cNvSpPr>
                <p:nvPr/>
              </p:nvSpPr>
              <p:spPr bwMode="auto">
                <a:xfrm>
                  <a:off x="1568" y="6070"/>
                  <a:ext cx="55" cy="46"/>
                </a:xfrm>
                <a:custGeom>
                  <a:avLst/>
                  <a:gdLst>
                    <a:gd name="T0" fmla="*/ 0 w 59"/>
                    <a:gd name="T1" fmla="*/ 11 h 43"/>
                    <a:gd name="T2" fmla="*/ 0 w 59"/>
                    <a:gd name="T3" fmla="*/ 11 h 43"/>
                    <a:gd name="T4" fmla="*/ 3 w 59"/>
                    <a:gd name="T5" fmla="*/ 19 h 43"/>
                    <a:gd name="T6" fmla="*/ 5 w 59"/>
                    <a:gd name="T7" fmla="*/ 27 h 43"/>
                    <a:gd name="T8" fmla="*/ 11 w 59"/>
                    <a:gd name="T9" fmla="*/ 34 h 43"/>
                    <a:gd name="T10" fmla="*/ 16 w 59"/>
                    <a:gd name="T11" fmla="*/ 39 h 43"/>
                    <a:gd name="T12" fmla="*/ 16 w 59"/>
                    <a:gd name="T13" fmla="*/ 39 h 43"/>
                    <a:gd name="T14" fmla="*/ 22 w 59"/>
                    <a:gd name="T15" fmla="*/ 42 h 43"/>
                    <a:gd name="T16" fmla="*/ 27 w 59"/>
                    <a:gd name="T17" fmla="*/ 43 h 43"/>
                    <a:gd name="T18" fmla="*/ 36 w 59"/>
                    <a:gd name="T19" fmla="*/ 43 h 43"/>
                    <a:gd name="T20" fmla="*/ 47 w 59"/>
                    <a:gd name="T21" fmla="*/ 43 h 43"/>
                    <a:gd name="T22" fmla="*/ 58 w 59"/>
                    <a:gd name="T23" fmla="*/ 42 h 43"/>
                    <a:gd name="T24" fmla="*/ 58 w 59"/>
                    <a:gd name="T25" fmla="*/ 42 h 43"/>
                    <a:gd name="T26" fmla="*/ 59 w 59"/>
                    <a:gd name="T27" fmla="*/ 41 h 43"/>
                    <a:gd name="T28" fmla="*/ 59 w 59"/>
                    <a:gd name="T29" fmla="*/ 39 h 43"/>
                    <a:gd name="T30" fmla="*/ 59 w 59"/>
                    <a:gd name="T31" fmla="*/ 34 h 43"/>
                    <a:gd name="T32" fmla="*/ 59 w 59"/>
                    <a:gd name="T33" fmla="*/ 27 h 43"/>
                    <a:gd name="T34" fmla="*/ 59 w 59"/>
                    <a:gd name="T35" fmla="*/ 24 h 43"/>
                    <a:gd name="T36" fmla="*/ 59 w 59"/>
                    <a:gd name="T37" fmla="*/ 24 h 43"/>
                    <a:gd name="T38" fmla="*/ 58 w 59"/>
                    <a:gd name="T39" fmla="*/ 26 h 43"/>
                    <a:gd name="T40" fmla="*/ 58 w 59"/>
                    <a:gd name="T41" fmla="*/ 26 h 43"/>
                    <a:gd name="T42" fmla="*/ 57 w 59"/>
                    <a:gd name="T43" fmla="*/ 28 h 43"/>
                    <a:gd name="T44" fmla="*/ 55 w 59"/>
                    <a:gd name="T45" fmla="*/ 33 h 43"/>
                    <a:gd name="T46" fmla="*/ 55 w 59"/>
                    <a:gd name="T47" fmla="*/ 38 h 43"/>
                    <a:gd name="T48" fmla="*/ 57 w 59"/>
                    <a:gd name="T49" fmla="*/ 41 h 43"/>
                    <a:gd name="T50" fmla="*/ 57 w 59"/>
                    <a:gd name="T51" fmla="*/ 41 h 43"/>
                    <a:gd name="T52" fmla="*/ 58 w 59"/>
                    <a:gd name="T53" fmla="*/ 42 h 43"/>
                    <a:gd name="T54" fmla="*/ 58 w 59"/>
                    <a:gd name="T55" fmla="*/ 42 h 43"/>
                    <a:gd name="T56" fmla="*/ 59 w 59"/>
                    <a:gd name="T57" fmla="*/ 24 h 43"/>
                    <a:gd name="T58" fmla="*/ 59 w 59"/>
                    <a:gd name="T59" fmla="*/ 24 h 43"/>
                    <a:gd name="T60" fmla="*/ 42 w 59"/>
                    <a:gd name="T61" fmla="*/ 26 h 43"/>
                    <a:gd name="T62" fmla="*/ 32 w 59"/>
                    <a:gd name="T63" fmla="*/ 26 h 43"/>
                    <a:gd name="T64" fmla="*/ 24 w 59"/>
                    <a:gd name="T65" fmla="*/ 24 h 43"/>
                    <a:gd name="T66" fmla="*/ 16 w 59"/>
                    <a:gd name="T67" fmla="*/ 22 h 43"/>
                    <a:gd name="T68" fmla="*/ 11 w 59"/>
                    <a:gd name="T69" fmla="*/ 16 h 43"/>
                    <a:gd name="T70" fmla="*/ 5 w 59"/>
                    <a:gd name="T71" fmla="*/ 10 h 43"/>
                    <a:gd name="T72" fmla="*/ 1 w 59"/>
                    <a:gd name="T73" fmla="*/ 0 h 43"/>
                    <a:gd name="T74" fmla="*/ 1 w 59"/>
                    <a:gd name="T75" fmla="*/ 0 h 43"/>
                    <a:gd name="T76" fmla="*/ 1 w 59"/>
                    <a:gd name="T77" fmla="*/ 5 h 43"/>
                    <a:gd name="T78" fmla="*/ 0 w 59"/>
                    <a:gd name="T7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9" h="43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3" y="19"/>
                      </a:lnTo>
                      <a:lnTo>
                        <a:pt x="5" y="27"/>
                      </a:lnTo>
                      <a:lnTo>
                        <a:pt x="11" y="34"/>
                      </a:lnTo>
                      <a:lnTo>
                        <a:pt x="16" y="39"/>
                      </a:lnTo>
                      <a:lnTo>
                        <a:pt x="16" y="39"/>
                      </a:lnTo>
                      <a:lnTo>
                        <a:pt x="22" y="42"/>
                      </a:lnTo>
                      <a:lnTo>
                        <a:pt x="27" y="43"/>
                      </a:lnTo>
                      <a:lnTo>
                        <a:pt x="36" y="43"/>
                      </a:lnTo>
                      <a:lnTo>
                        <a:pt x="47" y="43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41"/>
                      </a:lnTo>
                      <a:lnTo>
                        <a:pt x="59" y="39"/>
                      </a:lnTo>
                      <a:lnTo>
                        <a:pt x="59" y="34"/>
                      </a:lnTo>
                      <a:lnTo>
                        <a:pt x="59" y="27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57" y="28"/>
                      </a:lnTo>
                      <a:lnTo>
                        <a:pt x="55" y="33"/>
                      </a:lnTo>
                      <a:lnTo>
                        <a:pt x="55" y="38"/>
                      </a:lnTo>
                      <a:lnTo>
                        <a:pt x="57" y="41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2"/>
                      </a:lnTo>
                      <a:lnTo>
                        <a:pt x="59" y="24"/>
                      </a:lnTo>
                      <a:lnTo>
                        <a:pt x="59" y="24"/>
                      </a:lnTo>
                      <a:lnTo>
                        <a:pt x="42" y="26"/>
                      </a:lnTo>
                      <a:lnTo>
                        <a:pt x="32" y="26"/>
                      </a:lnTo>
                      <a:lnTo>
                        <a:pt x="24" y="24"/>
                      </a:lnTo>
                      <a:lnTo>
                        <a:pt x="16" y="22"/>
                      </a:lnTo>
                      <a:lnTo>
                        <a:pt x="11" y="16"/>
                      </a:lnTo>
                      <a:lnTo>
                        <a:pt x="5" y="1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5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4" name="Freeform 966"/>
                <p:cNvSpPr>
                  <a:spLocks noChangeAspect="1"/>
                </p:cNvSpPr>
                <p:nvPr/>
              </p:nvSpPr>
              <p:spPr bwMode="auto">
                <a:xfrm>
                  <a:off x="1491" y="6102"/>
                  <a:ext cx="192" cy="139"/>
                </a:xfrm>
                <a:custGeom>
                  <a:avLst/>
                  <a:gdLst>
                    <a:gd name="T0" fmla="*/ 7 w 194"/>
                    <a:gd name="T1" fmla="*/ 105 h 136"/>
                    <a:gd name="T2" fmla="*/ 15 w 194"/>
                    <a:gd name="T3" fmla="*/ 101 h 136"/>
                    <a:gd name="T4" fmla="*/ 38 w 194"/>
                    <a:gd name="T5" fmla="*/ 103 h 136"/>
                    <a:gd name="T6" fmla="*/ 26 w 194"/>
                    <a:gd name="T7" fmla="*/ 115 h 136"/>
                    <a:gd name="T8" fmla="*/ 22 w 194"/>
                    <a:gd name="T9" fmla="*/ 123 h 136"/>
                    <a:gd name="T10" fmla="*/ 19 w 194"/>
                    <a:gd name="T11" fmla="*/ 127 h 136"/>
                    <a:gd name="T12" fmla="*/ 34 w 194"/>
                    <a:gd name="T13" fmla="*/ 123 h 136"/>
                    <a:gd name="T14" fmla="*/ 41 w 194"/>
                    <a:gd name="T15" fmla="*/ 119 h 136"/>
                    <a:gd name="T16" fmla="*/ 46 w 194"/>
                    <a:gd name="T17" fmla="*/ 113 h 136"/>
                    <a:gd name="T18" fmla="*/ 54 w 194"/>
                    <a:gd name="T19" fmla="*/ 109 h 136"/>
                    <a:gd name="T20" fmla="*/ 68 w 194"/>
                    <a:gd name="T21" fmla="*/ 107 h 136"/>
                    <a:gd name="T22" fmla="*/ 81 w 194"/>
                    <a:gd name="T23" fmla="*/ 111 h 136"/>
                    <a:gd name="T24" fmla="*/ 91 w 194"/>
                    <a:gd name="T25" fmla="*/ 115 h 136"/>
                    <a:gd name="T26" fmla="*/ 98 w 194"/>
                    <a:gd name="T27" fmla="*/ 122 h 136"/>
                    <a:gd name="T28" fmla="*/ 104 w 194"/>
                    <a:gd name="T29" fmla="*/ 136 h 136"/>
                    <a:gd name="T30" fmla="*/ 102 w 194"/>
                    <a:gd name="T31" fmla="*/ 126 h 136"/>
                    <a:gd name="T32" fmla="*/ 99 w 194"/>
                    <a:gd name="T33" fmla="*/ 113 h 136"/>
                    <a:gd name="T34" fmla="*/ 126 w 194"/>
                    <a:gd name="T35" fmla="*/ 116 h 136"/>
                    <a:gd name="T36" fmla="*/ 144 w 194"/>
                    <a:gd name="T37" fmla="*/ 124 h 136"/>
                    <a:gd name="T38" fmla="*/ 156 w 194"/>
                    <a:gd name="T39" fmla="*/ 132 h 136"/>
                    <a:gd name="T40" fmla="*/ 161 w 194"/>
                    <a:gd name="T41" fmla="*/ 134 h 136"/>
                    <a:gd name="T42" fmla="*/ 154 w 194"/>
                    <a:gd name="T43" fmla="*/ 126 h 136"/>
                    <a:gd name="T44" fmla="*/ 148 w 194"/>
                    <a:gd name="T45" fmla="*/ 119 h 136"/>
                    <a:gd name="T46" fmla="*/ 154 w 194"/>
                    <a:gd name="T47" fmla="*/ 116 h 136"/>
                    <a:gd name="T48" fmla="*/ 176 w 194"/>
                    <a:gd name="T49" fmla="*/ 122 h 136"/>
                    <a:gd name="T50" fmla="*/ 194 w 194"/>
                    <a:gd name="T51" fmla="*/ 131 h 136"/>
                    <a:gd name="T52" fmla="*/ 184 w 194"/>
                    <a:gd name="T53" fmla="*/ 124 h 136"/>
                    <a:gd name="T54" fmla="*/ 164 w 194"/>
                    <a:gd name="T55" fmla="*/ 115 h 136"/>
                    <a:gd name="T56" fmla="*/ 161 w 194"/>
                    <a:gd name="T57" fmla="*/ 109 h 136"/>
                    <a:gd name="T58" fmla="*/ 169 w 194"/>
                    <a:gd name="T59" fmla="*/ 107 h 136"/>
                    <a:gd name="T60" fmla="*/ 179 w 194"/>
                    <a:gd name="T61" fmla="*/ 104 h 136"/>
                    <a:gd name="T62" fmla="*/ 192 w 194"/>
                    <a:gd name="T63" fmla="*/ 104 h 136"/>
                    <a:gd name="T64" fmla="*/ 184 w 194"/>
                    <a:gd name="T65" fmla="*/ 100 h 136"/>
                    <a:gd name="T66" fmla="*/ 160 w 194"/>
                    <a:gd name="T67" fmla="*/ 97 h 136"/>
                    <a:gd name="T68" fmla="*/ 150 w 194"/>
                    <a:gd name="T69" fmla="*/ 95 h 136"/>
                    <a:gd name="T70" fmla="*/ 134 w 194"/>
                    <a:gd name="T71" fmla="*/ 73 h 136"/>
                    <a:gd name="T72" fmla="*/ 127 w 194"/>
                    <a:gd name="T73" fmla="*/ 58 h 136"/>
                    <a:gd name="T74" fmla="*/ 125 w 194"/>
                    <a:gd name="T75" fmla="*/ 35 h 136"/>
                    <a:gd name="T76" fmla="*/ 125 w 194"/>
                    <a:gd name="T77" fmla="*/ 11 h 136"/>
                    <a:gd name="T78" fmla="*/ 121 w 194"/>
                    <a:gd name="T79" fmla="*/ 9 h 136"/>
                    <a:gd name="T80" fmla="*/ 110 w 194"/>
                    <a:gd name="T81" fmla="*/ 8 h 136"/>
                    <a:gd name="T82" fmla="*/ 98 w 194"/>
                    <a:gd name="T83" fmla="*/ 7 h 136"/>
                    <a:gd name="T84" fmla="*/ 85 w 194"/>
                    <a:gd name="T85" fmla="*/ 3 h 136"/>
                    <a:gd name="T86" fmla="*/ 83 w 194"/>
                    <a:gd name="T87" fmla="*/ 0 h 136"/>
                    <a:gd name="T88" fmla="*/ 79 w 194"/>
                    <a:gd name="T89" fmla="*/ 43 h 136"/>
                    <a:gd name="T90" fmla="*/ 69 w 194"/>
                    <a:gd name="T91" fmla="*/ 73 h 136"/>
                    <a:gd name="T92" fmla="*/ 58 w 194"/>
                    <a:gd name="T93" fmla="*/ 86 h 136"/>
                    <a:gd name="T94" fmla="*/ 42 w 194"/>
                    <a:gd name="T95" fmla="*/ 93 h 136"/>
                    <a:gd name="T96" fmla="*/ 0 w 194"/>
                    <a:gd name="T97" fmla="*/ 11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4" h="136">
                      <a:moveTo>
                        <a:pt x="0" y="112"/>
                      </a:moveTo>
                      <a:lnTo>
                        <a:pt x="0" y="112"/>
                      </a:lnTo>
                      <a:lnTo>
                        <a:pt x="7" y="105"/>
                      </a:lnTo>
                      <a:lnTo>
                        <a:pt x="11" y="103"/>
                      </a:lnTo>
                      <a:lnTo>
                        <a:pt x="15" y="101"/>
                      </a:lnTo>
                      <a:lnTo>
                        <a:pt x="15" y="101"/>
                      </a:lnTo>
                      <a:lnTo>
                        <a:pt x="26" y="101"/>
                      </a:lnTo>
                      <a:lnTo>
                        <a:pt x="38" y="103"/>
                      </a:lnTo>
                      <a:lnTo>
                        <a:pt x="38" y="103"/>
                      </a:lnTo>
                      <a:lnTo>
                        <a:pt x="30" y="111"/>
                      </a:lnTo>
                      <a:lnTo>
                        <a:pt x="30" y="111"/>
                      </a:lnTo>
                      <a:lnTo>
                        <a:pt x="26" y="115"/>
                      </a:lnTo>
                      <a:lnTo>
                        <a:pt x="23" y="119"/>
                      </a:lnTo>
                      <a:lnTo>
                        <a:pt x="23" y="119"/>
                      </a:lnTo>
                      <a:lnTo>
                        <a:pt x="22" y="123"/>
                      </a:lnTo>
                      <a:lnTo>
                        <a:pt x="20" y="124"/>
                      </a:lnTo>
                      <a:lnTo>
                        <a:pt x="19" y="127"/>
                      </a:lnTo>
                      <a:lnTo>
                        <a:pt x="19" y="127"/>
                      </a:lnTo>
                      <a:lnTo>
                        <a:pt x="23" y="126"/>
                      </a:lnTo>
                      <a:lnTo>
                        <a:pt x="29" y="124"/>
                      </a:lnTo>
                      <a:lnTo>
                        <a:pt x="34" y="123"/>
                      </a:lnTo>
                      <a:lnTo>
                        <a:pt x="39" y="122"/>
                      </a:lnTo>
                      <a:lnTo>
                        <a:pt x="39" y="122"/>
                      </a:lnTo>
                      <a:lnTo>
                        <a:pt x="41" y="119"/>
                      </a:lnTo>
                      <a:lnTo>
                        <a:pt x="42" y="116"/>
                      </a:lnTo>
                      <a:lnTo>
                        <a:pt x="42" y="116"/>
                      </a:lnTo>
                      <a:lnTo>
                        <a:pt x="46" y="113"/>
                      </a:lnTo>
                      <a:lnTo>
                        <a:pt x="50" y="112"/>
                      </a:lnTo>
                      <a:lnTo>
                        <a:pt x="50" y="112"/>
                      </a:lnTo>
                      <a:lnTo>
                        <a:pt x="54" y="109"/>
                      </a:lnTo>
                      <a:lnTo>
                        <a:pt x="58" y="108"/>
                      </a:lnTo>
                      <a:lnTo>
                        <a:pt x="58" y="108"/>
                      </a:lnTo>
                      <a:lnTo>
                        <a:pt x="68" y="107"/>
                      </a:lnTo>
                      <a:lnTo>
                        <a:pt x="79" y="108"/>
                      </a:lnTo>
                      <a:lnTo>
                        <a:pt x="79" y="108"/>
                      </a:lnTo>
                      <a:lnTo>
                        <a:pt x="81" y="111"/>
                      </a:lnTo>
                      <a:lnTo>
                        <a:pt x="85" y="112"/>
                      </a:lnTo>
                      <a:lnTo>
                        <a:pt x="85" y="112"/>
                      </a:lnTo>
                      <a:lnTo>
                        <a:pt x="91" y="115"/>
                      </a:lnTo>
                      <a:lnTo>
                        <a:pt x="91" y="115"/>
                      </a:lnTo>
                      <a:lnTo>
                        <a:pt x="95" y="118"/>
                      </a:lnTo>
                      <a:lnTo>
                        <a:pt x="98" y="122"/>
                      </a:lnTo>
                      <a:lnTo>
                        <a:pt x="98" y="122"/>
                      </a:lnTo>
                      <a:lnTo>
                        <a:pt x="100" y="128"/>
                      </a:lnTo>
                      <a:lnTo>
                        <a:pt x="104" y="136"/>
                      </a:lnTo>
                      <a:lnTo>
                        <a:pt x="104" y="136"/>
                      </a:lnTo>
                      <a:lnTo>
                        <a:pt x="103" y="130"/>
                      </a:lnTo>
                      <a:lnTo>
                        <a:pt x="102" y="126"/>
                      </a:lnTo>
                      <a:lnTo>
                        <a:pt x="99" y="120"/>
                      </a:lnTo>
                      <a:lnTo>
                        <a:pt x="99" y="113"/>
                      </a:lnTo>
                      <a:lnTo>
                        <a:pt x="99" y="113"/>
                      </a:lnTo>
                      <a:lnTo>
                        <a:pt x="108" y="113"/>
                      </a:lnTo>
                      <a:lnTo>
                        <a:pt x="118" y="115"/>
                      </a:lnTo>
                      <a:lnTo>
                        <a:pt x="126" y="116"/>
                      </a:lnTo>
                      <a:lnTo>
                        <a:pt x="135" y="120"/>
                      </a:lnTo>
                      <a:lnTo>
                        <a:pt x="135" y="120"/>
                      </a:lnTo>
                      <a:lnTo>
                        <a:pt x="144" y="124"/>
                      </a:lnTo>
                      <a:lnTo>
                        <a:pt x="152" y="128"/>
                      </a:lnTo>
                      <a:lnTo>
                        <a:pt x="152" y="128"/>
                      </a:lnTo>
                      <a:lnTo>
                        <a:pt x="156" y="132"/>
                      </a:lnTo>
                      <a:lnTo>
                        <a:pt x="158" y="134"/>
                      </a:lnTo>
                      <a:lnTo>
                        <a:pt x="161" y="134"/>
                      </a:lnTo>
                      <a:lnTo>
                        <a:pt x="161" y="134"/>
                      </a:lnTo>
                      <a:lnTo>
                        <a:pt x="158" y="130"/>
                      </a:lnTo>
                      <a:lnTo>
                        <a:pt x="154" y="126"/>
                      </a:lnTo>
                      <a:lnTo>
                        <a:pt x="154" y="126"/>
                      </a:lnTo>
                      <a:lnTo>
                        <a:pt x="152" y="122"/>
                      </a:lnTo>
                      <a:lnTo>
                        <a:pt x="150" y="120"/>
                      </a:lnTo>
                      <a:lnTo>
                        <a:pt x="148" y="119"/>
                      </a:lnTo>
                      <a:lnTo>
                        <a:pt x="148" y="119"/>
                      </a:lnTo>
                      <a:lnTo>
                        <a:pt x="150" y="116"/>
                      </a:lnTo>
                      <a:lnTo>
                        <a:pt x="154" y="116"/>
                      </a:lnTo>
                      <a:lnTo>
                        <a:pt x="161" y="118"/>
                      </a:lnTo>
                      <a:lnTo>
                        <a:pt x="176" y="122"/>
                      </a:lnTo>
                      <a:lnTo>
                        <a:pt x="176" y="122"/>
                      </a:lnTo>
                      <a:lnTo>
                        <a:pt x="187" y="127"/>
                      </a:lnTo>
                      <a:lnTo>
                        <a:pt x="187" y="127"/>
                      </a:lnTo>
                      <a:lnTo>
                        <a:pt x="194" y="131"/>
                      </a:lnTo>
                      <a:lnTo>
                        <a:pt x="194" y="131"/>
                      </a:lnTo>
                      <a:lnTo>
                        <a:pt x="190" y="127"/>
                      </a:lnTo>
                      <a:lnTo>
                        <a:pt x="184" y="124"/>
                      </a:lnTo>
                      <a:lnTo>
                        <a:pt x="173" y="118"/>
                      </a:lnTo>
                      <a:lnTo>
                        <a:pt x="173" y="118"/>
                      </a:lnTo>
                      <a:lnTo>
                        <a:pt x="164" y="115"/>
                      </a:lnTo>
                      <a:lnTo>
                        <a:pt x="161" y="113"/>
                      </a:lnTo>
                      <a:lnTo>
                        <a:pt x="160" y="112"/>
                      </a:lnTo>
                      <a:lnTo>
                        <a:pt x="161" y="109"/>
                      </a:lnTo>
                      <a:lnTo>
                        <a:pt x="161" y="109"/>
                      </a:lnTo>
                      <a:lnTo>
                        <a:pt x="165" y="108"/>
                      </a:lnTo>
                      <a:lnTo>
                        <a:pt x="169" y="107"/>
                      </a:lnTo>
                      <a:lnTo>
                        <a:pt x="169" y="107"/>
                      </a:lnTo>
                      <a:lnTo>
                        <a:pt x="173" y="105"/>
                      </a:lnTo>
                      <a:lnTo>
                        <a:pt x="179" y="104"/>
                      </a:lnTo>
                      <a:lnTo>
                        <a:pt x="179" y="104"/>
                      </a:lnTo>
                      <a:lnTo>
                        <a:pt x="185" y="104"/>
                      </a:lnTo>
                      <a:lnTo>
                        <a:pt x="192" y="104"/>
                      </a:lnTo>
                      <a:lnTo>
                        <a:pt x="192" y="104"/>
                      </a:lnTo>
                      <a:lnTo>
                        <a:pt x="188" y="101"/>
                      </a:lnTo>
                      <a:lnTo>
                        <a:pt x="184" y="100"/>
                      </a:lnTo>
                      <a:lnTo>
                        <a:pt x="175" y="99"/>
                      </a:lnTo>
                      <a:lnTo>
                        <a:pt x="164" y="99"/>
                      </a:lnTo>
                      <a:lnTo>
                        <a:pt x="160" y="97"/>
                      </a:lnTo>
                      <a:lnTo>
                        <a:pt x="154" y="96"/>
                      </a:lnTo>
                      <a:lnTo>
                        <a:pt x="154" y="96"/>
                      </a:lnTo>
                      <a:lnTo>
                        <a:pt x="150" y="95"/>
                      </a:lnTo>
                      <a:lnTo>
                        <a:pt x="148" y="92"/>
                      </a:lnTo>
                      <a:lnTo>
                        <a:pt x="141" y="82"/>
                      </a:lnTo>
                      <a:lnTo>
                        <a:pt x="134" y="73"/>
                      </a:lnTo>
                      <a:lnTo>
                        <a:pt x="130" y="65"/>
                      </a:lnTo>
                      <a:lnTo>
                        <a:pt x="130" y="65"/>
                      </a:lnTo>
                      <a:lnTo>
                        <a:pt x="127" y="58"/>
                      </a:lnTo>
                      <a:lnTo>
                        <a:pt x="126" y="50"/>
                      </a:lnTo>
                      <a:lnTo>
                        <a:pt x="125" y="35"/>
                      </a:lnTo>
                      <a:lnTo>
                        <a:pt x="125" y="35"/>
                      </a:lnTo>
                      <a:lnTo>
                        <a:pt x="126" y="23"/>
                      </a:lnTo>
                      <a:lnTo>
                        <a:pt x="126" y="16"/>
                      </a:lnTo>
                      <a:lnTo>
                        <a:pt x="125" y="11"/>
                      </a:lnTo>
                      <a:lnTo>
                        <a:pt x="125" y="11"/>
                      </a:lnTo>
                      <a:lnTo>
                        <a:pt x="125" y="9"/>
                      </a:lnTo>
                      <a:lnTo>
                        <a:pt x="121" y="9"/>
                      </a:lnTo>
                      <a:lnTo>
                        <a:pt x="121" y="9"/>
                      </a:lnTo>
                      <a:lnTo>
                        <a:pt x="115" y="8"/>
                      </a:lnTo>
                      <a:lnTo>
                        <a:pt x="110" y="8"/>
                      </a:lnTo>
                      <a:lnTo>
                        <a:pt x="103" y="8"/>
                      </a:lnTo>
                      <a:lnTo>
                        <a:pt x="98" y="7"/>
                      </a:lnTo>
                      <a:lnTo>
                        <a:pt x="98" y="7"/>
                      </a:lnTo>
                      <a:lnTo>
                        <a:pt x="92" y="5"/>
                      </a:lnTo>
                      <a:lnTo>
                        <a:pt x="85" y="3"/>
                      </a:lnTo>
                      <a:lnTo>
                        <a:pt x="85" y="3"/>
                      </a:lnTo>
                      <a:lnTo>
                        <a:pt x="84" y="1"/>
                      </a:lnTo>
                      <a:lnTo>
                        <a:pt x="84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81" y="21"/>
                      </a:lnTo>
                      <a:lnTo>
                        <a:pt x="79" y="43"/>
                      </a:lnTo>
                      <a:lnTo>
                        <a:pt x="77" y="54"/>
                      </a:lnTo>
                      <a:lnTo>
                        <a:pt x="73" y="63"/>
                      </a:lnTo>
                      <a:lnTo>
                        <a:pt x="69" y="73"/>
                      </a:lnTo>
                      <a:lnTo>
                        <a:pt x="64" y="82"/>
                      </a:lnTo>
                      <a:lnTo>
                        <a:pt x="64" y="82"/>
                      </a:lnTo>
                      <a:lnTo>
                        <a:pt x="58" y="86"/>
                      </a:lnTo>
                      <a:lnTo>
                        <a:pt x="53" y="89"/>
                      </a:lnTo>
                      <a:lnTo>
                        <a:pt x="48" y="92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18" y="96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5" name="Freeform 967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6" name="Freeform 968"/>
                <p:cNvSpPr>
                  <a:spLocks noChangeAspect="1"/>
                </p:cNvSpPr>
                <p:nvPr/>
              </p:nvSpPr>
              <p:spPr bwMode="auto">
                <a:xfrm>
                  <a:off x="1497" y="5977"/>
                  <a:ext cx="77" cy="237"/>
                </a:xfrm>
                <a:custGeom>
                  <a:avLst/>
                  <a:gdLst>
                    <a:gd name="T0" fmla="*/ 54 w 81"/>
                    <a:gd name="T1" fmla="*/ 1 h 238"/>
                    <a:gd name="T2" fmla="*/ 54 w 81"/>
                    <a:gd name="T3" fmla="*/ 1 h 238"/>
                    <a:gd name="T4" fmla="*/ 60 w 81"/>
                    <a:gd name="T5" fmla="*/ 20 h 238"/>
                    <a:gd name="T6" fmla="*/ 66 w 81"/>
                    <a:gd name="T7" fmla="*/ 39 h 238"/>
                    <a:gd name="T8" fmla="*/ 70 w 81"/>
                    <a:gd name="T9" fmla="*/ 58 h 238"/>
                    <a:gd name="T10" fmla="*/ 74 w 81"/>
                    <a:gd name="T11" fmla="*/ 79 h 238"/>
                    <a:gd name="T12" fmla="*/ 75 w 81"/>
                    <a:gd name="T13" fmla="*/ 97 h 238"/>
                    <a:gd name="T14" fmla="*/ 77 w 81"/>
                    <a:gd name="T15" fmla="*/ 118 h 238"/>
                    <a:gd name="T16" fmla="*/ 77 w 81"/>
                    <a:gd name="T17" fmla="*/ 138 h 238"/>
                    <a:gd name="T18" fmla="*/ 75 w 81"/>
                    <a:gd name="T19" fmla="*/ 157 h 238"/>
                    <a:gd name="T20" fmla="*/ 75 w 81"/>
                    <a:gd name="T21" fmla="*/ 157 h 238"/>
                    <a:gd name="T22" fmla="*/ 73 w 81"/>
                    <a:gd name="T23" fmla="*/ 176 h 238"/>
                    <a:gd name="T24" fmla="*/ 70 w 81"/>
                    <a:gd name="T25" fmla="*/ 185 h 238"/>
                    <a:gd name="T26" fmla="*/ 67 w 81"/>
                    <a:gd name="T27" fmla="*/ 193 h 238"/>
                    <a:gd name="T28" fmla="*/ 63 w 81"/>
                    <a:gd name="T29" fmla="*/ 202 h 238"/>
                    <a:gd name="T30" fmla="*/ 59 w 81"/>
                    <a:gd name="T31" fmla="*/ 210 h 238"/>
                    <a:gd name="T32" fmla="*/ 51 w 81"/>
                    <a:gd name="T33" fmla="*/ 215 h 238"/>
                    <a:gd name="T34" fmla="*/ 43 w 81"/>
                    <a:gd name="T35" fmla="*/ 219 h 238"/>
                    <a:gd name="T36" fmla="*/ 43 w 81"/>
                    <a:gd name="T37" fmla="*/ 219 h 238"/>
                    <a:gd name="T38" fmla="*/ 31 w 81"/>
                    <a:gd name="T39" fmla="*/ 221 h 238"/>
                    <a:gd name="T40" fmla="*/ 16 w 81"/>
                    <a:gd name="T41" fmla="*/ 221 h 238"/>
                    <a:gd name="T42" fmla="*/ 10 w 81"/>
                    <a:gd name="T43" fmla="*/ 223 h 238"/>
                    <a:gd name="T44" fmla="*/ 5 w 81"/>
                    <a:gd name="T45" fmla="*/ 226 h 238"/>
                    <a:gd name="T46" fmla="*/ 1 w 81"/>
                    <a:gd name="T47" fmla="*/ 230 h 238"/>
                    <a:gd name="T48" fmla="*/ 0 w 81"/>
                    <a:gd name="T49" fmla="*/ 237 h 238"/>
                    <a:gd name="T50" fmla="*/ 0 w 81"/>
                    <a:gd name="T51" fmla="*/ 237 h 238"/>
                    <a:gd name="T52" fmla="*/ 1 w 81"/>
                    <a:gd name="T53" fmla="*/ 238 h 238"/>
                    <a:gd name="T54" fmla="*/ 1 w 81"/>
                    <a:gd name="T55" fmla="*/ 237 h 238"/>
                    <a:gd name="T56" fmla="*/ 1 w 81"/>
                    <a:gd name="T57" fmla="*/ 237 h 238"/>
                    <a:gd name="T58" fmla="*/ 2 w 81"/>
                    <a:gd name="T59" fmla="*/ 231 h 238"/>
                    <a:gd name="T60" fmla="*/ 5 w 81"/>
                    <a:gd name="T61" fmla="*/ 229 h 238"/>
                    <a:gd name="T62" fmla="*/ 9 w 81"/>
                    <a:gd name="T63" fmla="*/ 226 h 238"/>
                    <a:gd name="T64" fmla="*/ 13 w 81"/>
                    <a:gd name="T65" fmla="*/ 223 h 238"/>
                    <a:gd name="T66" fmla="*/ 24 w 81"/>
                    <a:gd name="T67" fmla="*/ 222 h 238"/>
                    <a:gd name="T68" fmla="*/ 33 w 81"/>
                    <a:gd name="T69" fmla="*/ 222 h 238"/>
                    <a:gd name="T70" fmla="*/ 33 w 81"/>
                    <a:gd name="T71" fmla="*/ 222 h 238"/>
                    <a:gd name="T72" fmla="*/ 40 w 81"/>
                    <a:gd name="T73" fmla="*/ 222 h 238"/>
                    <a:gd name="T74" fmla="*/ 47 w 81"/>
                    <a:gd name="T75" fmla="*/ 219 h 238"/>
                    <a:gd name="T76" fmla="*/ 54 w 81"/>
                    <a:gd name="T77" fmla="*/ 216 h 238"/>
                    <a:gd name="T78" fmla="*/ 59 w 81"/>
                    <a:gd name="T79" fmla="*/ 212 h 238"/>
                    <a:gd name="T80" fmla="*/ 59 w 81"/>
                    <a:gd name="T81" fmla="*/ 212 h 238"/>
                    <a:gd name="T82" fmla="*/ 64 w 81"/>
                    <a:gd name="T83" fmla="*/ 208 h 238"/>
                    <a:gd name="T84" fmla="*/ 69 w 81"/>
                    <a:gd name="T85" fmla="*/ 202 h 238"/>
                    <a:gd name="T86" fmla="*/ 71 w 81"/>
                    <a:gd name="T87" fmla="*/ 196 h 238"/>
                    <a:gd name="T88" fmla="*/ 73 w 81"/>
                    <a:gd name="T89" fmla="*/ 189 h 238"/>
                    <a:gd name="T90" fmla="*/ 73 w 81"/>
                    <a:gd name="T91" fmla="*/ 189 h 238"/>
                    <a:gd name="T92" fmla="*/ 77 w 81"/>
                    <a:gd name="T93" fmla="*/ 172 h 238"/>
                    <a:gd name="T94" fmla="*/ 79 w 81"/>
                    <a:gd name="T95" fmla="*/ 153 h 238"/>
                    <a:gd name="T96" fmla="*/ 79 w 81"/>
                    <a:gd name="T97" fmla="*/ 153 h 238"/>
                    <a:gd name="T98" fmla="*/ 81 w 81"/>
                    <a:gd name="T99" fmla="*/ 134 h 238"/>
                    <a:gd name="T100" fmla="*/ 79 w 81"/>
                    <a:gd name="T101" fmla="*/ 115 h 238"/>
                    <a:gd name="T102" fmla="*/ 78 w 81"/>
                    <a:gd name="T103" fmla="*/ 95 h 238"/>
                    <a:gd name="T104" fmla="*/ 77 w 81"/>
                    <a:gd name="T105" fmla="*/ 76 h 238"/>
                    <a:gd name="T106" fmla="*/ 77 w 81"/>
                    <a:gd name="T107" fmla="*/ 76 h 238"/>
                    <a:gd name="T108" fmla="*/ 73 w 81"/>
                    <a:gd name="T109" fmla="*/ 57 h 238"/>
                    <a:gd name="T110" fmla="*/ 67 w 81"/>
                    <a:gd name="T111" fmla="*/ 38 h 238"/>
                    <a:gd name="T112" fmla="*/ 55 w 81"/>
                    <a:gd name="T113" fmla="*/ 0 h 238"/>
                    <a:gd name="T114" fmla="*/ 55 w 81"/>
                    <a:gd name="T115" fmla="*/ 0 h 238"/>
                    <a:gd name="T116" fmla="*/ 54 w 81"/>
                    <a:gd name="T117" fmla="*/ 1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1" h="238">
                      <a:moveTo>
                        <a:pt x="54" y="1"/>
                      </a:moveTo>
                      <a:lnTo>
                        <a:pt x="54" y="1"/>
                      </a:lnTo>
                      <a:lnTo>
                        <a:pt x="60" y="20"/>
                      </a:lnTo>
                      <a:lnTo>
                        <a:pt x="66" y="39"/>
                      </a:lnTo>
                      <a:lnTo>
                        <a:pt x="70" y="58"/>
                      </a:lnTo>
                      <a:lnTo>
                        <a:pt x="74" y="79"/>
                      </a:lnTo>
                      <a:lnTo>
                        <a:pt x="75" y="97"/>
                      </a:lnTo>
                      <a:lnTo>
                        <a:pt x="77" y="118"/>
                      </a:lnTo>
                      <a:lnTo>
                        <a:pt x="77" y="138"/>
                      </a:lnTo>
                      <a:lnTo>
                        <a:pt x="75" y="157"/>
                      </a:lnTo>
                      <a:lnTo>
                        <a:pt x="75" y="157"/>
                      </a:lnTo>
                      <a:lnTo>
                        <a:pt x="73" y="176"/>
                      </a:lnTo>
                      <a:lnTo>
                        <a:pt x="70" y="185"/>
                      </a:lnTo>
                      <a:lnTo>
                        <a:pt x="67" y="193"/>
                      </a:lnTo>
                      <a:lnTo>
                        <a:pt x="63" y="202"/>
                      </a:lnTo>
                      <a:lnTo>
                        <a:pt x="59" y="210"/>
                      </a:lnTo>
                      <a:lnTo>
                        <a:pt x="51" y="215"/>
                      </a:lnTo>
                      <a:lnTo>
                        <a:pt x="43" y="219"/>
                      </a:lnTo>
                      <a:lnTo>
                        <a:pt x="43" y="219"/>
                      </a:lnTo>
                      <a:lnTo>
                        <a:pt x="31" y="221"/>
                      </a:lnTo>
                      <a:lnTo>
                        <a:pt x="16" y="221"/>
                      </a:lnTo>
                      <a:lnTo>
                        <a:pt x="10" y="223"/>
                      </a:lnTo>
                      <a:lnTo>
                        <a:pt x="5" y="226"/>
                      </a:lnTo>
                      <a:lnTo>
                        <a:pt x="1" y="230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1" y="238"/>
                      </a:ln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2" y="231"/>
                      </a:lnTo>
                      <a:lnTo>
                        <a:pt x="5" y="229"/>
                      </a:lnTo>
                      <a:lnTo>
                        <a:pt x="9" y="226"/>
                      </a:lnTo>
                      <a:lnTo>
                        <a:pt x="13" y="223"/>
                      </a:lnTo>
                      <a:lnTo>
                        <a:pt x="24" y="222"/>
                      </a:lnTo>
                      <a:lnTo>
                        <a:pt x="33" y="222"/>
                      </a:lnTo>
                      <a:lnTo>
                        <a:pt x="33" y="222"/>
                      </a:lnTo>
                      <a:lnTo>
                        <a:pt x="40" y="222"/>
                      </a:lnTo>
                      <a:lnTo>
                        <a:pt x="47" y="219"/>
                      </a:lnTo>
                      <a:lnTo>
                        <a:pt x="54" y="216"/>
                      </a:lnTo>
                      <a:lnTo>
                        <a:pt x="59" y="212"/>
                      </a:lnTo>
                      <a:lnTo>
                        <a:pt x="59" y="212"/>
                      </a:lnTo>
                      <a:lnTo>
                        <a:pt x="64" y="208"/>
                      </a:lnTo>
                      <a:lnTo>
                        <a:pt x="69" y="202"/>
                      </a:lnTo>
                      <a:lnTo>
                        <a:pt x="71" y="196"/>
                      </a:lnTo>
                      <a:lnTo>
                        <a:pt x="73" y="189"/>
                      </a:lnTo>
                      <a:lnTo>
                        <a:pt x="73" y="189"/>
                      </a:lnTo>
                      <a:lnTo>
                        <a:pt x="77" y="172"/>
                      </a:lnTo>
                      <a:lnTo>
                        <a:pt x="79" y="153"/>
                      </a:lnTo>
                      <a:lnTo>
                        <a:pt x="79" y="153"/>
                      </a:lnTo>
                      <a:lnTo>
                        <a:pt x="81" y="134"/>
                      </a:lnTo>
                      <a:lnTo>
                        <a:pt x="79" y="115"/>
                      </a:lnTo>
                      <a:lnTo>
                        <a:pt x="78" y="95"/>
                      </a:lnTo>
                      <a:lnTo>
                        <a:pt x="77" y="76"/>
                      </a:lnTo>
                      <a:lnTo>
                        <a:pt x="77" y="76"/>
                      </a:lnTo>
                      <a:lnTo>
                        <a:pt x="73" y="57"/>
                      </a:lnTo>
                      <a:lnTo>
                        <a:pt x="67" y="38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5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7" name="Freeform 969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8" name="Freeform 970"/>
                <p:cNvSpPr>
                  <a:spLocks noChangeAspect="1"/>
                </p:cNvSpPr>
                <p:nvPr/>
              </p:nvSpPr>
              <p:spPr bwMode="auto">
                <a:xfrm>
                  <a:off x="1480" y="6205"/>
                  <a:ext cx="55" cy="14"/>
                </a:xfrm>
                <a:custGeom>
                  <a:avLst/>
                  <a:gdLst>
                    <a:gd name="T0" fmla="*/ 0 w 56"/>
                    <a:gd name="T1" fmla="*/ 15 h 15"/>
                    <a:gd name="T2" fmla="*/ 0 w 56"/>
                    <a:gd name="T3" fmla="*/ 15 h 15"/>
                    <a:gd name="T4" fmla="*/ 6 w 56"/>
                    <a:gd name="T5" fmla="*/ 15 h 15"/>
                    <a:gd name="T6" fmla="*/ 6 w 56"/>
                    <a:gd name="T7" fmla="*/ 15 h 15"/>
                    <a:gd name="T8" fmla="*/ 12 w 56"/>
                    <a:gd name="T9" fmla="*/ 13 h 15"/>
                    <a:gd name="T10" fmla="*/ 12 w 56"/>
                    <a:gd name="T11" fmla="*/ 13 h 15"/>
                    <a:gd name="T12" fmla="*/ 16 w 56"/>
                    <a:gd name="T13" fmla="*/ 11 h 15"/>
                    <a:gd name="T14" fmla="*/ 20 w 56"/>
                    <a:gd name="T15" fmla="*/ 8 h 15"/>
                    <a:gd name="T16" fmla="*/ 20 w 56"/>
                    <a:gd name="T17" fmla="*/ 8 h 15"/>
                    <a:gd name="T18" fmla="*/ 24 w 56"/>
                    <a:gd name="T19" fmla="*/ 5 h 15"/>
                    <a:gd name="T20" fmla="*/ 28 w 56"/>
                    <a:gd name="T21" fmla="*/ 4 h 15"/>
                    <a:gd name="T22" fmla="*/ 39 w 56"/>
                    <a:gd name="T23" fmla="*/ 3 h 15"/>
                    <a:gd name="T24" fmla="*/ 39 w 56"/>
                    <a:gd name="T25" fmla="*/ 3 h 15"/>
                    <a:gd name="T26" fmla="*/ 56 w 56"/>
                    <a:gd name="T27" fmla="*/ 4 h 15"/>
                    <a:gd name="T28" fmla="*/ 56 w 56"/>
                    <a:gd name="T29" fmla="*/ 4 h 15"/>
                    <a:gd name="T30" fmla="*/ 56 w 56"/>
                    <a:gd name="T31" fmla="*/ 4 h 15"/>
                    <a:gd name="T32" fmla="*/ 56 w 56"/>
                    <a:gd name="T33" fmla="*/ 4 h 15"/>
                    <a:gd name="T34" fmla="*/ 40 w 56"/>
                    <a:gd name="T35" fmla="*/ 1 h 15"/>
                    <a:gd name="T36" fmla="*/ 40 w 56"/>
                    <a:gd name="T37" fmla="*/ 1 h 15"/>
                    <a:gd name="T38" fmla="*/ 33 w 56"/>
                    <a:gd name="T39" fmla="*/ 0 h 15"/>
                    <a:gd name="T40" fmla="*/ 25 w 56"/>
                    <a:gd name="T41" fmla="*/ 1 h 15"/>
                    <a:gd name="T42" fmla="*/ 25 w 56"/>
                    <a:gd name="T43" fmla="*/ 1 h 15"/>
                    <a:gd name="T44" fmla="*/ 21 w 56"/>
                    <a:gd name="T45" fmla="*/ 4 h 15"/>
                    <a:gd name="T46" fmla="*/ 17 w 56"/>
                    <a:gd name="T47" fmla="*/ 8 h 15"/>
                    <a:gd name="T48" fmla="*/ 17 w 56"/>
                    <a:gd name="T49" fmla="*/ 8 h 15"/>
                    <a:gd name="T50" fmla="*/ 13 w 56"/>
                    <a:gd name="T51" fmla="*/ 11 h 15"/>
                    <a:gd name="T52" fmla="*/ 9 w 56"/>
                    <a:gd name="T53" fmla="*/ 12 h 15"/>
                    <a:gd name="T54" fmla="*/ 0 w 56"/>
                    <a:gd name="T55" fmla="*/ 15 h 15"/>
                    <a:gd name="T56" fmla="*/ 0 w 56"/>
                    <a:gd name="T57" fmla="*/ 15 h 15"/>
                    <a:gd name="T58" fmla="*/ 0 w 56"/>
                    <a:gd name="T5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6"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3"/>
                      </a:lnTo>
                      <a:lnTo>
                        <a:pt x="12" y="13"/>
                      </a:lnTo>
                      <a:lnTo>
                        <a:pt x="16" y="11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5"/>
                      </a:lnTo>
                      <a:lnTo>
                        <a:pt x="28" y="4"/>
                      </a:lnTo>
                      <a:lnTo>
                        <a:pt x="39" y="3"/>
                      </a:lnTo>
                      <a:lnTo>
                        <a:pt x="39" y="3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56" y="4"/>
                      </a:lnTo>
                      <a:lnTo>
                        <a:pt x="40" y="1"/>
                      </a:lnTo>
                      <a:lnTo>
                        <a:pt x="40" y="1"/>
                      </a:lnTo>
                      <a:lnTo>
                        <a:pt x="33" y="0"/>
                      </a:lnTo>
                      <a:lnTo>
                        <a:pt x="25" y="1"/>
                      </a:lnTo>
                      <a:lnTo>
                        <a:pt x="25" y="1"/>
                      </a:lnTo>
                      <a:lnTo>
                        <a:pt x="21" y="4"/>
                      </a:lnTo>
                      <a:lnTo>
                        <a:pt x="17" y="8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59" name="Freeform 971"/>
                <p:cNvSpPr>
                  <a:spLocks noChangeAspect="1"/>
                </p:cNvSpPr>
                <p:nvPr/>
              </p:nvSpPr>
              <p:spPr bwMode="auto">
                <a:xfrm>
                  <a:off x="1486" y="6205"/>
                  <a:ext cx="55" cy="37"/>
                </a:xfrm>
                <a:custGeom>
                  <a:avLst/>
                  <a:gdLst>
                    <a:gd name="T0" fmla="*/ 57 w 57"/>
                    <a:gd name="T1" fmla="*/ 0 h 39"/>
                    <a:gd name="T2" fmla="*/ 57 w 57"/>
                    <a:gd name="T3" fmla="*/ 0 h 39"/>
                    <a:gd name="T4" fmla="*/ 50 w 57"/>
                    <a:gd name="T5" fmla="*/ 3 h 39"/>
                    <a:gd name="T6" fmla="*/ 45 w 57"/>
                    <a:gd name="T7" fmla="*/ 6 h 39"/>
                    <a:gd name="T8" fmla="*/ 45 w 57"/>
                    <a:gd name="T9" fmla="*/ 6 h 39"/>
                    <a:gd name="T10" fmla="*/ 40 w 57"/>
                    <a:gd name="T11" fmla="*/ 11 h 39"/>
                    <a:gd name="T12" fmla="*/ 36 w 57"/>
                    <a:gd name="T13" fmla="*/ 17 h 39"/>
                    <a:gd name="T14" fmla="*/ 36 w 57"/>
                    <a:gd name="T15" fmla="*/ 17 h 39"/>
                    <a:gd name="T16" fmla="*/ 33 w 57"/>
                    <a:gd name="T17" fmla="*/ 22 h 39"/>
                    <a:gd name="T18" fmla="*/ 29 w 57"/>
                    <a:gd name="T19" fmla="*/ 25 h 39"/>
                    <a:gd name="T20" fmla="*/ 21 w 57"/>
                    <a:gd name="T21" fmla="*/ 30 h 39"/>
                    <a:gd name="T22" fmla="*/ 0 w 57"/>
                    <a:gd name="T23" fmla="*/ 38 h 39"/>
                    <a:gd name="T24" fmla="*/ 0 w 57"/>
                    <a:gd name="T25" fmla="*/ 38 h 39"/>
                    <a:gd name="T26" fmla="*/ 0 w 57"/>
                    <a:gd name="T27" fmla="*/ 39 h 39"/>
                    <a:gd name="T28" fmla="*/ 0 w 57"/>
                    <a:gd name="T29" fmla="*/ 39 h 39"/>
                    <a:gd name="T30" fmla="*/ 7 w 57"/>
                    <a:gd name="T31" fmla="*/ 37 h 39"/>
                    <a:gd name="T32" fmla="*/ 14 w 57"/>
                    <a:gd name="T33" fmla="*/ 34 h 39"/>
                    <a:gd name="T34" fmla="*/ 14 w 57"/>
                    <a:gd name="T35" fmla="*/ 34 h 39"/>
                    <a:gd name="T36" fmla="*/ 23 w 57"/>
                    <a:gd name="T37" fmla="*/ 31 h 39"/>
                    <a:gd name="T38" fmla="*/ 30 w 57"/>
                    <a:gd name="T39" fmla="*/ 26 h 39"/>
                    <a:gd name="T40" fmla="*/ 30 w 57"/>
                    <a:gd name="T41" fmla="*/ 26 h 39"/>
                    <a:gd name="T42" fmla="*/ 36 w 57"/>
                    <a:gd name="T43" fmla="*/ 21 h 39"/>
                    <a:gd name="T44" fmla="*/ 40 w 57"/>
                    <a:gd name="T45" fmla="*/ 14 h 39"/>
                    <a:gd name="T46" fmla="*/ 40 w 57"/>
                    <a:gd name="T47" fmla="*/ 14 h 39"/>
                    <a:gd name="T48" fmla="*/ 45 w 57"/>
                    <a:gd name="T49" fmla="*/ 7 h 39"/>
                    <a:gd name="T50" fmla="*/ 48 w 57"/>
                    <a:gd name="T51" fmla="*/ 6 h 39"/>
                    <a:gd name="T52" fmla="*/ 50 w 57"/>
                    <a:gd name="T53" fmla="*/ 4 h 39"/>
                    <a:gd name="T54" fmla="*/ 50 w 57"/>
                    <a:gd name="T55" fmla="*/ 4 h 39"/>
                    <a:gd name="T56" fmla="*/ 55 w 57"/>
                    <a:gd name="T57" fmla="*/ 3 h 39"/>
                    <a:gd name="T58" fmla="*/ 57 w 57"/>
                    <a:gd name="T59" fmla="*/ 0 h 39"/>
                    <a:gd name="T60" fmla="*/ 57 w 57"/>
                    <a:gd name="T61" fmla="*/ 0 h 39"/>
                    <a:gd name="T62" fmla="*/ 57 w 57"/>
                    <a:gd name="T6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39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0" y="3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0" y="11"/>
                      </a:lnTo>
                      <a:lnTo>
                        <a:pt x="36" y="17"/>
                      </a:lnTo>
                      <a:lnTo>
                        <a:pt x="36" y="17"/>
                      </a:lnTo>
                      <a:lnTo>
                        <a:pt x="33" y="22"/>
                      </a:lnTo>
                      <a:lnTo>
                        <a:pt x="29" y="25"/>
                      </a:lnTo>
                      <a:lnTo>
                        <a:pt x="21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7" y="37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23" y="31"/>
                      </a:lnTo>
                      <a:lnTo>
                        <a:pt x="30" y="26"/>
                      </a:lnTo>
                      <a:lnTo>
                        <a:pt x="30" y="26"/>
                      </a:lnTo>
                      <a:lnTo>
                        <a:pt x="36" y="21"/>
                      </a:lnTo>
                      <a:lnTo>
                        <a:pt x="40" y="14"/>
                      </a:lnTo>
                      <a:lnTo>
                        <a:pt x="40" y="14"/>
                      </a:lnTo>
                      <a:lnTo>
                        <a:pt x="45" y="7"/>
                      </a:lnTo>
                      <a:lnTo>
                        <a:pt x="48" y="6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55" y="3"/>
                      </a:lnTo>
                      <a:lnTo>
                        <a:pt x="57" y="0"/>
                      </a:lnTo>
                      <a:lnTo>
                        <a:pt x="57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0" name="Freeform 972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1" name="Freeform 973"/>
                <p:cNvSpPr>
                  <a:spLocks noChangeAspect="1"/>
                </p:cNvSpPr>
                <p:nvPr/>
              </p:nvSpPr>
              <p:spPr bwMode="auto">
                <a:xfrm>
                  <a:off x="1513" y="6209"/>
                  <a:ext cx="44" cy="23"/>
                </a:xfrm>
                <a:custGeom>
                  <a:avLst/>
                  <a:gdLst>
                    <a:gd name="T0" fmla="*/ 4 w 43"/>
                    <a:gd name="T1" fmla="*/ 23 h 23"/>
                    <a:gd name="T2" fmla="*/ 4 w 43"/>
                    <a:gd name="T3" fmla="*/ 23 h 23"/>
                    <a:gd name="T4" fmla="*/ 7 w 43"/>
                    <a:gd name="T5" fmla="*/ 20 h 23"/>
                    <a:gd name="T6" fmla="*/ 11 w 43"/>
                    <a:gd name="T7" fmla="*/ 17 h 23"/>
                    <a:gd name="T8" fmla="*/ 15 w 43"/>
                    <a:gd name="T9" fmla="*/ 15 h 23"/>
                    <a:gd name="T10" fmla="*/ 19 w 43"/>
                    <a:gd name="T11" fmla="*/ 11 h 23"/>
                    <a:gd name="T12" fmla="*/ 19 w 43"/>
                    <a:gd name="T13" fmla="*/ 11 h 23"/>
                    <a:gd name="T14" fmla="*/ 24 w 43"/>
                    <a:gd name="T15" fmla="*/ 6 h 23"/>
                    <a:gd name="T16" fmla="*/ 30 w 43"/>
                    <a:gd name="T17" fmla="*/ 4 h 23"/>
                    <a:gd name="T18" fmla="*/ 37 w 43"/>
                    <a:gd name="T19" fmla="*/ 2 h 23"/>
                    <a:gd name="T20" fmla="*/ 43 w 43"/>
                    <a:gd name="T21" fmla="*/ 1 h 23"/>
                    <a:gd name="T22" fmla="*/ 43 w 43"/>
                    <a:gd name="T23" fmla="*/ 1 h 23"/>
                    <a:gd name="T24" fmla="*/ 43 w 43"/>
                    <a:gd name="T25" fmla="*/ 1 h 23"/>
                    <a:gd name="T26" fmla="*/ 43 w 43"/>
                    <a:gd name="T27" fmla="*/ 0 h 23"/>
                    <a:gd name="T28" fmla="*/ 43 w 43"/>
                    <a:gd name="T29" fmla="*/ 0 h 23"/>
                    <a:gd name="T30" fmla="*/ 39 w 43"/>
                    <a:gd name="T31" fmla="*/ 0 h 23"/>
                    <a:gd name="T32" fmla="*/ 35 w 43"/>
                    <a:gd name="T33" fmla="*/ 0 h 23"/>
                    <a:gd name="T34" fmla="*/ 27 w 43"/>
                    <a:gd name="T35" fmla="*/ 4 h 23"/>
                    <a:gd name="T36" fmla="*/ 27 w 43"/>
                    <a:gd name="T37" fmla="*/ 4 h 23"/>
                    <a:gd name="T38" fmla="*/ 20 w 43"/>
                    <a:gd name="T39" fmla="*/ 8 h 23"/>
                    <a:gd name="T40" fmla="*/ 15 w 43"/>
                    <a:gd name="T41" fmla="*/ 13 h 23"/>
                    <a:gd name="T42" fmla="*/ 10 w 43"/>
                    <a:gd name="T43" fmla="*/ 17 h 23"/>
                    <a:gd name="T44" fmla="*/ 7 w 43"/>
                    <a:gd name="T45" fmla="*/ 19 h 23"/>
                    <a:gd name="T46" fmla="*/ 3 w 43"/>
                    <a:gd name="T47" fmla="*/ 19 h 23"/>
                    <a:gd name="T48" fmla="*/ 3 w 43"/>
                    <a:gd name="T49" fmla="*/ 19 h 23"/>
                    <a:gd name="T50" fmla="*/ 0 w 43"/>
                    <a:gd name="T51" fmla="*/ 20 h 23"/>
                    <a:gd name="T52" fmla="*/ 0 w 43"/>
                    <a:gd name="T53" fmla="*/ 21 h 23"/>
                    <a:gd name="T54" fmla="*/ 1 w 43"/>
                    <a:gd name="T55" fmla="*/ 23 h 23"/>
                    <a:gd name="T56" fmla="*/ 4 w 43"/>
                    <a:gd name="T5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" h="23">
                      <a:moveTo>
                        <a:pt x="4" y="23"/>
                      </a:moveTo>
                      <a:lnTo>
                        <a:pt x="4" y="23"/>
                      </a:lnTo>
                      <a:lnTo>
                        <a:pt x="7" y="20"/>
                      </a:lnTo>
                      <a:lnTo>
                        <a:pt x="11" y="17"/>
                      </a:lnTo>
                      <a:lnTo>
                        <a:pt x="15" y="15"/>
                      </a:lnTo>
                      <a:lnTo>
                        <a:pt x="19" y="11"/>
                      </a:lnTo>
                      <a:lnTo>
                        <a:pt x="19" y="11"/>
                      </a:lnTo>
                      <a:lnTo>
                        <a:pt x="24" y="6"/>
                      </a:lnTo>
                      <a:lnTo>
                        <a:pt x="30" y="4"/>
                      </a:lnTo>
                      <a:lnTo>
                        <a:pt x="37" y="2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1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0" y="8"/>
                      </a:lnTo>
                      <a:lnTo>
                        <a:pt x="15" y="13"/>
                      </a:lnTo>
                      <a:lnTo>
                        <a:pt x="10" y="17"/>
                      </a:lnTo>
                      <a:lnTo>
                        <a:pt x="7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3"/>
                      </a:lnTo>
                      <a:lnTo>
                        <a:pt x="4" y="23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2" name="Freeform 974"/>
                <p:cNvSpPr>
                  <a:spLocks noChangeAspect="1"/>
                </p:cNvSpPr>
                <p:nvPr/>
              </p:nvSpPr>
              <p:spPr bwMode="auto">
                <a:xfrm>
                  <a:off x="1617" y="5963"/>
                  <a:ext cx="104" cy="251"/>
                </a:xfrm>
                <a:custGeom>
                  <a:avLst/>
                  <a:gdLst>
                    <a:gd name="T0" fmla="*/ 50 w 108"/>
                    <a:gd name="T1" fmla="*/ 0 h 254"/>
                    <a:gd name="T2" fmla="*/ 38 w 108"/>
                    <a:gd name="T3" fmla="*/ 15 h 254"/>
                    <a:gd name="T4" fmla="*/ 29 w 108"/>
                    <a:gd name="T5" fmla="*/ 32 h 254"/>
                    <a:gd name="T6" fmla="*/ 12 w 108"/>
                    <a:gd name="T7" fmla="*/ 73 h 254"/>
                    <a:gd name="T8" fmla="*/ 7 w 108"/>
                    <a:gd name="T9" fmla="*/ 97 h 254"/>
                    <a:gd name="T10" fmla="*/ 3 w 108"/>
                    <a:gd name="T11" fmla="*/ 122 h 254"/>
                    <a:gd name="T12" fmla="*/ 0 w 108"/>
                    <a:gd name="T13" fmla="*/ 158 h 254"/>
                    <a:gd name="T14" fmla="*/ 0 w 108"/>
                    <a:gd name="T15" fmla="*/ 170 h 254"/>
                    <a:gd name="T16" fmla="*/ 4 w 108"/>
                    <a:gd name="T17" fmla="*/ 204 h 254"/>
                    <a:gd name="T18" fmla="*/ 7 w 108"/>
                    <a:gd name="T19" fmla="*/ 215 h 254"/>
                    <a:gd name="T20" fmla="*/ 16 w 108"/>
                    <a:gd name="T21" fmla="*/ 230 h 254"/>
                    <a:gd name="T22" fmla="*/ 31 w 108"/>
                    <a:gd name="T23" fmla="*/ 239 h 254"/>
                    <a:gd name="T24" fmla="*/ 39 w 108"/>
                    <a:gd name="T25" fmla="*/ 242 h 254"/>
                    <a:gd name="T26" fmla="*/ 48 w 108"/>
                    <a:gd name="T27" fmla="*/ 241 h 254"/>
                    <a:gd name="T28" fmla="*/ 61 w 108"/>
                    <a:gd name="T29" fmla="*/ 242 h 254"/>
                    <a:gd name="T30" fmla="*/ 73 w 108"/>
                    <a:gd name="T31" fmla="*/ 249 h 254"/>
                    <a:gd name="T32" fmla="*/ 80 w 108"/>
                    <a:gd name="T33" fmla="*/ 253 h 254"/>
                    <a:gd name="T34" fmla="*/ 88 w 108"/>
                    <a:gd name="T35" fmla="*/ 254 h 254"/>
                    <a:gd name="T36" fmla="*/ 99 w 108"/>
                    <a:gd name="T37" fmla="*/ 253 h 254"/>
                    <a:gd name="T38" fmla="*/ 103 w 108"/>
                    <a:gd name="T39" fmla="*/ 251 h 254"/>
                    <a:gd name="T40" fmla="*/ 107 w 108"/>
                    <a:gd name="T41" fmla="*/ 250 h 254"/>
                    <a:gd name="T42" fmla="*/ 107 w 108"/>
                    <a:gd name="T43" fmla="*/ 249 h 254"/>
                    <a:gd name="T44" fmla="*/ 102 w 108"/>
                    <a:gd name="T45" fmla="*/ 250 h 254"/>
                    <a:gd name="T46" fmla="*/ 95 w 108"/>
                    <a:gd name="T47" fmla="*/ 251 h 254"/>
                    <a:gd name="T48" fmla="*/ 83 w 108"/>
                    <a:gd name="T49" fmla="*/ 251 h 254"/>
                    <a:gd name="T50" fmla="*/ 71 w 108"/>
                    <a:gd name="T51" fmla="*/ 245 h 254"/>
                    <a:gd name="T52" fmla="*/ 64 w 108"/>
                    <a:gd name="T53" fmla="*/ 241 h 254"/>
                    <a:gd name="T54" fmla="*/ 57 w 108"/>
                    <a:gd name="T55" fmla="*/ 238 h 254"/>
                    <a:gd name="T56" fmla="*/ 48 w 108"/>
                    <a:gd name="T57" fmla="*/ 238 h 254"/>
                    <a:gd name="T58" fmla="*/ 38 w 108"/>
                    <a:gd name="T59" fmla="*/ 239 h 254"/>
                    <a:gd name="T60" fmla="*/ 33 w 108"/>
                    <a:gd name="T61" fmla="*/ 237 h 254"/>
                    <a:gd name="T62" fmla="*/ 19 w 108"/>
                    <a:gd name="T63" fmla="*/ 226 h 254"/>
                    <a:gd name="T64" fmla="*/ 15 w 108"/>
                    <a:gd name="T65" fmla="*/ 222 h 254"/>
                    <a:gd name="T66" fmla="*/ 10 w 108"/>
                    <a:gd name="T67" fmla="*/ 205 h 254"/>
                    <a:gd name="T68" fmla="*/ 6 w 108"/>
                    <a:gd name="T69" fmla="*/ 184 h 254"/>
                    <a:gd name="T70" fmla="*/ 4 w 108"/>
                    <a:gd name="T71" fmla="*/ 161 h 254"/>
                    <a:gd name="T72" fmla="*/ 6 w 108"/>
                    <a:gd name="T73" fmla="*/ 141 h 254"/>
                    <a:gd name="T74" fmla="*/ 8 w 108"/>
                    <a:gd name="T75" fmla="*/ 120 h 254"/>
                    <a:gd name="T76" fmla="*/ 15 w 108"/>
                    <a:gd name="T77" fmla="*/ 76 h 254"/>
                    <a:gd name="T78" fmla="*/ 21 w 108"/>
                    <a:gd name="T79" fmla="*/ 55 h 254"/>
                    <a:gd name="T80" fmla="*/ 29 w 108"/>
                    <a:gd name="T81" fmla="*/ 35 h 254"/>
                    <a:gd name="T82" fmla="*/ 44 w 108"/>
                    <a:gd name="T83" fmla="*/ 8 h 254"/>
                    <a:gd name="T84" fmla="*/ 50 w 108"/>
                    <a:gd name="T85" fmla="*/ 0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8" h="254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4" y="7"/>
                      </a:lnTo>
                      <a:lnTo>
                        <a:pt x="38" y="15"/>
                      </a:lnTo>
                      <a:lnTo>
                        <a:pt x="29" y="32"/>
                      </a:lnTo>
                      <a:lnTo>
                        <a:pt x="29" y="32"/>
                      </a:lnTo>
                      <a:lnTo>
                        <a:pt x="21" y="53"/>
                      </a:lnTo>
                      <a:lnTo>
                        <a:pt x="12" y="73"/>
                      </a:lnTo>
                      <a:lnTo>
                        <a:pt x="12" y="73"/>
                      </a:lnTo>
                      <a:lnTo>
                        <a:pt x="7" y="97"/>
                      </a:lnTo>
                      <a:lnTo>
                        <a:pt x="3" y="122"/>
                      </a:lnTo>
                      <a:lnTo>
                        <a:pt x="3" y="122"/>
                      </a:lnTo>
                      <a:lnTo>
                        <a:pt x="0" y="146"/>
                      </a:lnTo>
                      <a:lnTo>
                        <a:pt x="0" y="158"/>
                      </a:lnTo>
                      <a:lnTo>
                        <a:pt x="0" y="170"/>
                      </a:lnTo>
                      <a:lnTo>
                        <a:pt x="0" y="170"/>
                      </a:lnTo>
                      <a:lnTo>
                        <a:pt x="3" y="192"/>
                      </a:lnTo>
                      <a:lnTo>
                        <a:pt x="4" y="204"/>
                      </a:lnTo>
                      <a:lnTo>
                        <a:pt x="7" y="215"/>
                      </a:lnTo>
                      <a:lnTo>
                        <a:pt x="7" y="215"/>
                      </a:lnTo>
                      <a:lnTo>
                        <a:pt x="11" y="222"/>
                      </a:lnTo>
                      <a:lnTo>
                        <a:pt x="16" y="230"/>
                      </a:lnTo>
                      <a:lnTo>
                        <a:pt x="25" y="235"/>
                      </a:lnTo>
                      <a:lnTo>
                        <a:pt x="31" y="239"/>
                      </a:lnTo>
                      <a:lnTo>
                        <a:pt x="31" y="239"/>
                      </a:lnTo>
                      <a:lnTo>
                        <a:pt x="39" y="242"/>
                      </a:lnTo>
                      <a:lnTo>
                        <a:pt x="48" y="241"/>
                      </a:lnTo>
                      <a:lnTo>
                        <a:pt x="48" y="241"/>
                      </a:lnTo>
                      <a:lnTo>
                        <a:pt x="54" y="241"/>
                      </a:lnTo>
                      <a:lnTo>
                        <a:pt x="61" y="242"/>
                      </a:lnTo>
                      <a:lnTo>
                        <a:pt x="67" y="245"/>
                      </a:lnTo>
                      <a:lnTo>
                        <a:pt x="73" y="249"/>
                      </a:lnTo>
                      <a:lnTo>
                        <a:pt x="73" y="249"/>
                      </a:lnTo>
                      <a:lnTo>
                        <a:pt x="80" y="253"/>
                      </a:lnTo>
                      <a:lnTo>
                        <a:pt x="84" y="254"/>
                      </a:lnTo>
                      <a:lnTo>
                        <a:pt x="88" y="254"/>
                      </a:lnTo>
                      <a:lnTo>
                        <a:pt x="88" y="254"/>
                      </a:lnTo>
                      <a:lnTo>
                        <a:pt x="99" y="253"/>
                      </a:lnTo>
                      <a:lnTo>
                        <a:pt x="99" y="253"/>
                      </a:lnTo>
                      <a:lnTo>
                        <a:pt x="103" y="251"/>
                      </a:lnTo>
                      <a:lnTo>
                        <a:pt x="107" y="250"/>
                      </a:lnTo>
                      <a:lnTo>
                        <a:pt x="107" y="250"/>
                      </a:lnTo>
                      <a:lnTo>
                        <a:pt x="108" y="249"/>
                      </a:lnTo>
                      <a:lnTo>
                        <a:pt x="107" y="249"/>
                      </a:lnTo>
                      <a:lnTo>
                        <a:pt x="107" y="249"/>
                      </a:lnTo>
                      <a:lnTo>
                        <a:pt x="102" y="250"/>
                      </a:lnTo>
                      <a:lnTo>
                        <a:pt x="95" y="251"/>
                      </a:lnTo>
                      <a:lnTo>
                        <a:pt x="95" y="251"/>
                      </a:lnTo>
                      <a:lnTo>
                        <a:pt x="88" y="251"/>
                      </a:lnTo>
                      <a:lnTo>
                        <a:pt x="83" y="251"/>
                      </a:lnTo>
                      <a:lnTo>
                        <a:pt x="76" y="249"/>
                      </a:lnTo>
                      <a:lnTo>
                        <a:pt x="71" y="245"/>
                      </a:lnTo>
                      <a:lnTo>
                        <a:pt x="71" y="245"/>
                      </a:lnTo>
                      <a:lnTo>
                        <a:pt x="64" y="241"/>
                      </a:lnTo>
                      <a:lnTo>
                        <a:pt x="57" y="238"/>
                      </a:lnTo>
                      <a:lnTo>
                        <a:pt x="57" y="238"/>
                      </a:lnTo>
                      <a:lnTo>
                        <a:pt x="53" y="238"/>
                      </a:lnTo>
                      <a:lnTo>
                        <a:pt x="48" y="238"/>
                      </a:lnTo>
                      <a:lnTo>
                        <a:pt x="44" y="239"/>
                      </a:lnTo>
                      <a:lnTo>
                        <a:pt x="38" y="239"/>
                      </a:lnTo>
                      <a:lnTo>
                        <a:pt x="38" y="239"/>
                      </a:lnTo>
                      <a:lnTo>
                        <a:pt x="33" y="237"/>
                      </a:lnTo>
                      <a:lnTo>
                        <a:pt x="27" y="234"/>
                      </a:lnTo>
                      <a:lnTo>
                        <a:pt x="19" y="226"/>
                      </a:lnTo>
                      <a:lnTo>
                        <a:pt x="19" y="226"/>
                      </a:lnTo>
                      <a:lnTo>
                        <a:pt x="15" y="222"/>
                      </a:lnTo>
                      <a:lnTo>
                        <a:pt x="12" y="216"/>
                      </a:lnTo>
                      <a:lnTo>
                        <a:pt x="10" y="205"/>
                      </a:lnTo>
                      <a:lnTo>
                        <a:pt x="10" y="205"/>
                      </a:lnTo>
                      <a:lnTo>
                        <a:pt x="6" y="184"/>
                      </a:lnTo>
                      <a:lnTo>
                        <a:pt x="4" y="161"/>
                      </a:lnTo>
                      <a:lnTo>
                        <a:pt x="4" y="161"/>
                      </a:lnTo>
                      <a:lnTo>
                        <a:pt x="4" y="151"/>
                      </a:lnTo>
                      <a:lnTo>
                        <a:pt x="6" y="141"/>
                      </a:lnTo>
                      <a:lnTo>
                        <a:pt x="8" y="120"/>
                      </a:lnTo>
                      <a:lnTo>
                        <a:pt x="8" y="120"/>
                      </a:lnTo>
                      <a:lnTo>
                        <a:pt x="11" y="97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21" y="55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38" y="16"/>
                      </a:lnTo>
                      <a:lnTo>
                        <a:pt x="44" y="8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3" name="Freeform 975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4" name="Freeform 976"/>
                <p:cNvSpPr>
                  <a:spLocks noChangeAspect="1"/>
                </p:cNvSpPr>
                <p:nvPr/>
              </p:nvSpPr>
              <p:spPr bwMode="auto">
                <a:xfrm>
                  <a:off x="1557" y="6209"/>
                  <a:ext cx="44" cy="33"/>
                </a:xfrm>
                <a:custGeom>
                  <a:avLst/>
                  <a:gdLst>
                    <a:gd name="T0" fmla="*/ 0 w 43"/>
                    <a:gd name="T1" fmla="*/ 0 h 31"/>
                    <a:gd name="T2" fmla="*/ 0 w 43"/>
                    <a:gd name="T3" fmla="*/ 0 h 31"/>
                    <a:gd name="T4" fmla="*/ 0 w 43"/>
                    <a:gd name="T5" fmla="*/ 1 h 31"/>
                    <a:gd name="T6" fmla="*/ 1 w 43"/>
                    <a:gd name="T7" fmla="*/ 2 h 31"/>
                    <a:gd name="T8" fmla="*/ 1 w 43"/>
                    <a:gd name="T9" fmla="*/ 2 h 31"/>
                    <a:gd name="T10" fmla="*/ 7 w 43"/>
                    <a:gd name="T11" fmla="*/ 5 h 31"/>
                    <a:gd name="T12" fmla="*/ 12 w 43"/>
                    <a:gd name="T13" fmla="*/ 6 h 31"/>
                    <a:gd name="T14" fmla="*/ 12 w 43"/>
                    <a:gd name="T15" fmla="*/ 6 h 31"/>
                    <a:gd name="T16" fmla="*/ 23 w 43"/>
                    <a:gd name="T17" fmla="*/ 8 h 31"/>
                    <a:gd name="T18" fmla="*/ 27 w 43"/>
                    <a:gd name="T19" fmla="*/ 11 h 31"/>
                    <a:gd name="T20" fmla="*/ 32 w 43"/>
                    <a:gd name="T21" fmla="*/ 13 h 31"/>
                    <a:gd name="T22" fmla="*/ 32 w 43"/>
                    <a:gd name="T23" fmla="*/ 13 h 31"/>
                    <a:gd name="T24" fmla="*/ 35 w 43"/>
                    <a:gd name="T25" fmla="*/ 17 h 31"/>
                    <a:gd name="T26" fmla="*/ 38 w 43"/>
                    <a:gd name="T27" fmla="*/ 21 h 31"/>
                    <a:gd name="T28" fmla="*/ 42 w 43"/>
                    <a:gd name="T29" fmla="*/ 29 h 31"/>
                    <a:gd name="T30" fmla="*/ 42 w 43"/>
                    <a:gd name="T31" fmla="*/ 29 h 31"/>
                    <a:gd name="T32" fmla="*/ 42 w 43"/>
                    <a:gd name="T33" fmla="*/ 31 h 31"/>
                    <a:gd name="T34" fmla="*/ 43 w 43"/>
                    <a:gd name="T35" fmla="*/ 29 h 31"/>
                    <a:gd name="T36" fmla="*/ 43 w 43"/>
                    <a:gd name="T37" fmla="*/ 29 h 31"/>
                    <a:gd name="T38" fmla="*/ 40 w 43"/>
                    <a:gd name="T39" fmla="*/ 23 h 31"/>
                    <a:gd name="T40" fmla="*/ 38 w 43"/>
                    <a:gd name="T41" fmla="*/ 17 h 31"/>
                    <a:gd name="T42" fmla="*/ 32 w 43"/>
                    <a:gd name="T43" fmla="*/ 12 h 31"/>
                    <a:gd name="T44" fmla="*/ 27 w 43"/>
                    <a:gd name="T45" fmla="*/ 8 h 31"/>
                    <a:gd name="T46" fmla="*/ 27 w 43"/>
                    <a:gd name="T47" fmla="*/ 8 h 31"/>
                    <a:gd name="T48" fmla="*/ 20 w 43"/>
                    <a:gd name="T49" fmla="*/ 6 h 31"/>
                    <a:gd name="T50" fmla="*/ 15 w 43"/>
                    <a:gd name="T51" fmla="*/ 5 h 31"/>
                    <a:gd name="T52" fmla="*/ 15 w 43"/>
                    <a:gd name="T53" fmla="*/ 5 h 31"/>
                    <a:gd name="T54" fmla="*/ 9 w 43"/>
                    <a:gd name="T55" fmla="*/ 5 h 31"/>
                    <a:gd name="T56" fmla="*/ 5 w 43"/>
                    <a:gd name="T57" fmla="*/ 4 h 31"/>
                    <a:gd name="T58" fmla="*/ 5 w 43"/>
                    <a:gd name="T59" fmla="*/ 4 h 31"/>
                    <a:gd name="T60" fmla="*/ 2 w 43"/>
                    <a:gd name="T61" fmla="*/ 1 h 31"/>
                    <a:gd name="T62" fmla="*/ 0 w 43"/>
                    <a:gd name="T63" fmla="*/ 0 h 31"/>
                    <a:gd name="T64" fmla="*/ 0 w 43"/>
                    <a:gd name="T65" fmla="*/ 0 h 31"/>
                    <a:gd name="T66" fmla="*/ 0 w 43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" h="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7" y="5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23" y="8"/>
                      </a:lnTo>
                      <a:lnTo>
                        <a:pt x="27" y="11"/>
                      </a:lnTo>
                      <a:lnTo>
                        <a:pt x="32" y="13"/>
                      </a:lnTo>
                      <a:lnTo>
                        <a:pt x="32" y="13"/>
                      </a:lnTo>
                      <a:lnTo>
                        <a:pt x="35" y="17"/>
                      </a:lnTo>
                      <a:lnTo>
                        <a:pt x="38" y="21"/>
                      </a:lnTo>
                      <a:lnTo>
                        <a:pt x="42" y="29"/>
                      </a:lnTo>
                      <a:lnTo>
                        <a:pt x="42" y="29"/>
                      </a:lnTo>
                      <a:lnTo>
                        <a:pt x="42" y="31"/>
                      </a:lnTo>
                      <a:lnTo>
                        <a:pt x="43" y="29"/>
                      </a:lnTo>
                      <a:lnTo>
                        <a:pt x="43" y="29"/>
                      </a:lnTo>
                      <a:lnTo>
                        <a:pt x="40" y="23"/>
                      </a:lnTo>
                      <a:lnTo>
                        <a:pt x="38" y="17"/>
                      </a:lnTo>
                      <a:lnTo>
                        <a:pt x="32" y="12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0" y="6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9" y="5"/>
                      </a:lnTo>
                      <a:lnTo>
                        <a:pt x="5" y="4"/>
                      </a:lnTo>
                      <a:lnTo>
                        <a:pt x="5" y="4"/>
                      </a:lnTo>
                      <a:lnTo>
                        <a:pt x="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5" name="Freeform 977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38" cy="51"/>
                </a:xfrm>
                <a:custGeom>
                  <a:avLst/>
                  <a:gdLst>
                    <a:gd name="T0" fmla="*/ 0 w 35"/>
                    <a:gd name="T1" fmla="*/ 1 h 50"/>
                    <a:gd name="T2" fmla="*/ 0 w 35"/>
                    <a:gd name="T3" fmla="*/ 1 h 50"/>
                    <a:gd name="T4" fmla="*/ 2 w 35"/>
                    <a:gd name="T5" fmla="*/ 5 h 50"/>
                    <a:gd name="T6" fmla="*/ 3 w 35"/>
                    <a:gd name="T7" fmla="*/ 9 h 50"/>
                    <a:gd name="T8" fmla="*/ 4 w 35"/>
                    <a:gd name="T9" fmla="*/ 19 h 50"/>
                    <a:gd name="T10" fmla="*/ 6 w 35"/>
                    <a:gd name="T11" fmla="*/ 28 h 50"/>
                    <a:gd name="T12" fmla="*/ 7 w 35"/>
                    <a:gd name="T13" fmla="*/ 34 h 50"/>
                    <a:gd name="T14" fmla="*/ 10 w 35"/>
                    <a:gd name="T15" fmla="*/ 38 h 50"/>
                    <a:gd name="T16" fmla="*/ 10 w 35"/>
                    <a:gd name="T17" fmla="*/ 38 h 50"/>
                    <a:gd name="T18" fmla="*/ 15 w 35"/>
                    <a:gd name="T19" fmla="*/ 43 h 50"/>
                    <a:gd name="T20" fmla="*/ 21 w 35"/>
                    <a:gd name="T21" fmla="*/ 47 h 50"/>
                    <a:gd name="T22" fmla="*/ 27 w 35"/>
                    <a:gd name="T23" fmla="*/ 50 h 50"/>
                    <a:gd name="T24" fmla="*/ 35 w 35"/>
                    <a:gd name="T25" fmla="*/ 50 h 50"/>
                    <a:gd name="T26" fmla="*/ 35 w 35"/>
                    <a:gd name="T27" fmla="*/ 50 h 50"/>
                    <a:gd name="T28" fmla="*/ 35 w 35"/>
                    <a:gd name="T29" fmla="*/ 48 h 50"/>
                    <a:gd name="T30" fmla="*/ 34 w 35"/>
                    <a:gd name="T31" fmla="*/ 48 h 50"/>
                    <a:gd name="T32" fmla="*/ 34 w 35"/>
                    <a:gd name="T33" fmla="*/ 48 h 50"/>
                    <a:gd name="T34" fmla="*/ 26 w 35"/>
                    <a:gd name="T35" fmla="*/ 47 h 50"/>
                    <a:gd name="T36" fmla="*/ 18 w 35"/>
                    <a:gd name="T37" fmla="*/ 43 h 50"/>
                    <a:gd name="T38" fmla="*/ 12 w 35"/>
                    <a:gd name="T39" fmla="*/ 38 h 50"/>
                    <a:gd name="T40" fmla="*/ 8 w 35"/>
                    <a:gd name="T41" fmla="*/ 29 h 50"/>
                    <a:gd name="T42" fmla="*/ 8 w 35"/>
                    <a:gd name="T43" fmla="*/ 29 h 50"/>
                    <a:gd name="T44" fmla="*/ 6 w 35"/>
                    <a:gd name="T45" fmla="*/ 15 h 50"/>
                    <a:gd name="T46" fmla="*/ 4 w 35"/>
                    <a:gd name="T47" fmla="*/ 7 h 50"/>
                    <a:gd name="T48" fmla="*/ 0 w 35"/>
                    <a:gd name="T49" fmla="*/ 0 h 50"/>
                    <a:gd name="T50" fmla="*/ 0 w 35"/>
                    <a:gd name="T51" fmla="*/ 0 h 50"/>
                    <a:gd name="T52" fmla="*/ 0 w 35"/>
                    <a:gd name="T53" fmla="*/ 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5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2" y="5"/>
                      </a:lnTo>
                      <a:lnTo>
                        <a:pt x="3" y="9"/>
                      </a:lnTo>
                      <a:lnTo>
                        <a:pt x="4" y="19"/>
                      </a:lnTo>
                      <a:lnTo>
                        <a:pt x="6" y="28"/>
                      </a:lnTo>
                      <a:lnTo>
                        <a:pt x="7" y="34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15" y="43"/>
                      </a:lnTo>
                      <a:lnTo>
                        <a:pt x="21" y="47"/>
                      </a:lnTo>
                      <a:lnTo>
                        <a:pt x="27" y="50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5" y="48"/>
                      </a:lnTo>
                      <a:lnTo>
                        <a:pt x="34" y="48"/>
                      </a:lnTo>
                      <a:lnTo>
                        <a:pt x="34" y="48"/>
                      </a:lnTo>
                      <a:lnTo>
                        <a:pt x="26" y="47"/>
                      </a:lnTo>
                      <a:lnTo>
                        <a:pt x="18" y="43"/>
                      </a:lnTo>
                      <a:lnTo>
                        <a:pt x="12" y="38"/>
                      </a:lnTo>
                      <a:lnTo>
                        <a:pt x="8" y="29"/>
                      </a:lnTo>
                      <a:lnTo>
                        <a:pt x="8" y="29"/>
                      </a:lnTo>
                      <a:lnTo>
                        <a:pt x="6" y="15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6" name="Freeform 978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7" name="Freeform 979"/>
                <p:cNvSpPr>
                  <a:spLocks noChangeAspect="1"/>
                </p:cNvSpPr>
                <p:nvPr/>
              </p:nvSpPr>
              <p:spPr bwMode="auto">
                <a:xfrm>
                  <a:off x="1590" y="6214"/>
                  <a:ext cx="60" cy="33"/>
                </a:xfrm>
                <a:custGeom>
                  <a:avLst/>
                  <a:gdLst>
                    <a:gd name="T0" fmla="*/ 4 w 58"/>
                    <a:gd name="T1" fmla="*/ 1 h 31"/>
                    <a:gd name="T2" fmla="*/ 4 w 58"/>
                    <a:gd name="T3" fmla="*/ 0 h 31"/>
                    <a:gd name="T4" fmla="*/ 4 w 58"/>
                    <a:gd name="T5" fmla="*/ 0 h 31"/>
                    <a:gd name="T6" fmla="*/ 4 w 58"/>
                    <a:gd name="T7" fmla="*/ 2 h 31"/>
                    <a:gd name="T8" fmla="*/ 4 w 58"/>
                    <a:gd name="T9" fmla="*/ 2 h 31"/>
                    <a:gd name="T10" fmla="*/ 7 w 58"/>
                    <a:gd name="T11" fmla="*/ 1 h 31"/>
                    <a:gd name="T12" fmla="*/ 11 w 58"/>
                    <a:gd name="T13" fmla="*/ 2 h 31"/>
                    <a:gd name="T14" fmla="*/ 18 w 58"/>
                    <a:gd name="T15" fmla="*/ 7 h 31"/>
                    <a:gd name="T16" fmla="*/ 18 w 58"/>
                    <a:gd name="T17" fmla="*/ 7 h 31"/>
                    <a:gd name="T18" fmla="*/ 25 w 58"/>
                    <a:gd name="T19" fmla="*/ 8 h 31"/>
                    <a:gd name="T20" fmla="*/ 31 w 58"/>
                    <a:gd name="T21" fmla="*/ 11 h 31"/>
                    <a:gd name="T22" fmla="*/ 31 w 58"/>
                    <a:gd name="T23" fmla="*/ 11 h 31"/>
                    <a:gd name="T24" fmla="*/ 39 w 58"/>
                    <a:gd name="T25" fmla="*/ 13 h 31"/>
                    <a:gd name="T26" fmla="*/ 46 w 58"/>
                    <a:gd name="T27" fmla="*/ 17 h 31"/>
                    <a:gd name="T28" fmla="*/ 53 w 58"/>
                    <a:gd name="T29" fmla="*/ 24 h 31"/>
                    <a:gd name="T30" fmla="*/ 58 w 58"/>
                    <a:gd name="T31" fmla="*/ 31 h 31"/>
                    <a:gd name="T32" fmla="*/ 58 w 58"/>
                    <a:gd name="T33" fmla="*/ 31 h 31"/>
                    <a:gd name="T34" fmla="*/ 58 w 58"/>
                    <a:gd name="T35" fmla="*/ 31 h 31"/>
                    <a:gd name="T36" fmla="*/ 58 w 58"/>
                    <a:gd name="T37" fmla="*/ 31 h 31"/>
                    <a:gd name="T38" fmla="*/ 52 w 58"/>
                    <a:gd name="T39" fmla="*/ 23 h 31"/>
                    <a:gd name="T40" fmla="*/ 46 w 58"/>
                    <a:gd name="T41" fmla="*/ 16 h 31"/>
                    <a:gd name="T42" fmla="*/ 38 w 58"/>
                    <a:gd name="T43" fmla="*/ 11 h 31"/>
                    <a:gd name="T44" fmla="*/ 30 w 58"/>
                    <a:gd name="T45" fmla="*/ 8 h 31"/>
                    <a:gd name="T46" fmla="*/ 30 w 58"/>
                    <a:gd name="T47" fmla="*/ 8 h 31"/>
                    <a:gd name="T48" fmla="*/ 11 w 58"/>
                    <a:gd name="T49" fmla="*/ 1 h 31"/>
                    <a:gd name="T50" fmla="*/ 11 w 58"/>
                    <a:gd name="T51" fmla="*/ 1 h 31"/>
                    <a:gd name="T52" fmla="*/ 6 w 58"/>
                    <a:gd name="T53" fmla="*/ 0 h 31"/>
                    <a:gd name="T54" fmla="*/ 4 w 58"/>
                    <a:gd name="T55" fmla="*/ 0 h 31"/>
                    <a:gd name="T56" fmla="*/ 2 w 58"/>
                    <a:gd name="T57" fmla="*/ 1 h 31"/>
                    <a:gd name="T58" fmla="*/ 2 w 58"/>
                    <a:gd name="T59" fmla="*/ 1 h 31"/>
                    <a:gd name="T60" fmla="*/ 0 w 58"/>
                    <a:gd name="T61" fmla="*/ 2 h 31"/>
                    <a:gd name="T62" fmla="*/ 0 w 58"/>
                    <a:gd name="T63" fmla="*/ 2 h 31"/>
                    <a:gd name="T64" fmla="*/ 3 w 58"/>
                    <a:gd name="T65" fmla="*/ 4 h 31"/>
                    <a:gd name="T66" fmla="*/ 6 w 58"/>
                    <a:gd name="T67" fmla="*/ 2 h 31"/>
                    <a:gd name="T68" fmla="*/ 6 w 58"/>
                    <a:gd name="T69" fmla="*/ 2 h 31"/>
                    <a:gd name="T70" fmla="*/ 4 w 58"/>
                    <a:gd name="T71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8" h="31">
                      <a:moveTo>
                        <a:pt x="4" y="1"/>
                      </a:move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7" y="1"/>
                      </a:lnTo>
                      <a:lnTo>
                        <a:pt x="11" y="2"/>
                      </a:lnTo>
                      <a:lnTo>
                        <a:pt x="18" y="7"/>
                      </a:lnTo>
                      <a:lnTo>
                        <a:pt x="18" y="7"/>
                      </a:lnTo>
                      <a:lnTo>
                        <a:pt x="25" y="8"/>
                      </a:lnTo>
                      <a:lnTo>
                        <a:pt x="31" y="11"/>
                      </a:lnTo>
                      <a:lnTo>
                        <a:pt x="31" y="11"/>
                      </a:lnTo>
                      <a:lnTo>
                        <a:pt x="39" y="13"/>
                      </a:lnTo>
                      <a:lnTo>
                        <a:pt x="46" y="17"/>
                      </a:lnTo>
                      <a:lnTo>
                        <a:pt x="53" y="24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8" y="31"/>
                      </a:lnTo>
                      <a:lnTo>
                        <a:pt x="52" y="23"/>
                      </a:lnTo>
                      <a:lnTo>
                        <a:pt x="46" y="16"/>
                      </a:lnTo>
                      <a:lnTo>
                        <a:pt x="38" y="11"/>
                      </a:lnTo>
                      <a:lnTo>
                        <a:pt x="30" y="8"/>
                      </a:lnTo>
                      <a:lnTo>
                        <a:pt x="30" y="8"/>
                      </a:lnTo>
                      <a:lnTo>
                        <a:pt x="11" y="1"/>
                      </a:lnTo>
                      <a:lnTo>
                        <a:pt x="11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3" y="4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1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8" name="Freeform 980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69" name="Freeform 981"/>
                <p:cNvSpPr>
                  <a:spLocks noChangeAspect="1"/>
                </p:cNvSpPr>
                <p:nvPr/>
              </p:nvSpPr>
              <p:spPr bwMode="auto">
                <a:xfrm>
                  <a:off x="1634" y="6219"/>
                  <a:ext cx="55" cy="23"/>
                </a:xfrm>
                <a:custGeom>
                  <a:avLst/>
                  <a:gdLst>
                    <a:gd name="T0" fmla="*/ 19 w 53"/>
                    <a:gd name="T1" fmla="*/ 20 h 23"/>
                    <a:gd name="T2" fmla="*/ 19 w 53"/>
                    <a:gd name="T3" fmla="*/ 20 h 23"/>
                    <a:gd name="T4" fmla="*/ 4 w 53"/>
                    <a:gd name="T5" fmla="*/ 6 h 23"/>
                    <a:gd name="T6" fmla="*/ 4 w 53"/>
                    <a:gd name="T7" fmla="*/ 6 h 23"/>
                    <a:gd name="T8" fmla="*/ 3 w 53"/>
                    <a:gd name="T9" fmla="*/ 3 h 23"/>
                    <a:gd name="T10" fmla="*/ 2 w 53"/>
                    <a:gd name="T11" fmla="*/ 3 h 23"/>
                    <a:gd name="T12" fmla="*/ 4 w 53"/>
                    <a:gd name="T13" fmla="*/ 3 h 23"/>
                    <a:gd name="T14" fmla="*/ 4 w 53"/>
                    <a:gd name="T15" fmla="*/ 3 h 23"/>
                    <a:gd name="T16" fmla="*/ 12 w 53"/>
                    <a:gd name="T17" fmla="*/ 4 h 23"/>
                    <a:gd name="T18" fmla="*/ 12 w 53"/>
                    <a:gd name="T19" fmla="*/ 4 h 23"/>
                    <a:gd name="T20" fmla="*/ 23 w 53"/>
                    <a:gd name="T21" fmla="*/ 8 h 23"/>
                    <a:gd name="T22" fmla="*/ 33 w 53"/>
                    <a:gd name="T23" fmla="*/ 12 h 23"/>
                    <a:gd name="T24" fmla="*/ 42 w 53"/>
                    <a:gd name="T25" fmla="*/ 18 h 23"/>
                    <a:gd name="T26" fmla="*/ 52 w 53"/>
                    <a:gd name="T27" fmla="*/ 23 h 23"/>
                    <a:gd name="T28" fmla="*/ 52 w 53"/>
                    <a:gd name="T29" fmla="*/ 23 h 23"/>
                    <a:gd name="T30" fmla="*/ 53 w 53"/>
                    <a:gd name="T31" fmla="*/ 23 h 23"/>
                    <a:gd name="T32" fmla="*/ 53 w 53"/>
                    <a:gd name="T33" fmla="*/ 23 h 23"/>
                    <a:gd name="T34" fmla="*/ 53 w 53"/>
                    <a:gd name="T35" fmla="*/ 23 h 23"/>
                    <a:gd name="T36" fmla="*/ 48 w 53"/>
                    <a:gd name="T37" fmla="*/ 18 h 23"/>
                    <a:gd name="T38" fmla="*/ 42 w 53"/>
                    <a:gd name="T39" fmla="*/ 14 h 23"/>
                    <a:gd name="T40" fmla="*/ 30 w 53"/>
                    <a:gd name="T41" fmla="*/ 8 h 23"/>
                    <a:gd name="T42" fmla="*/ 18 w 53"/>
                    <a:gd name="T43" fmla="*/ 4 h 23"/>
                    <a:gd name="T44" fmla="*/ 4 w 53"/>
                    <a:gd name="T45" fmla="*/ 2 h 23"/>
                    <a:gd name="T46" fmla="*/ 4 w 53"/>
                    <a:gd name="T47" fmla="*/ 2 h 23"/>
                    <a:gd name="T48" fmla="*/ 2 w 53"/>
                    <a:gd name="T49" fmla="*/ 0 h 23"/>
                    <a:gd name="T50" fmla="*/ 0 w 53"/>
                    <a:gd name="T51" fmla="*/ 2 h 23"/>
                    <a:gd name="T52" fmla="*/ 0 w 53"/>
                    <a:gd name="T53" fmla="*/ 3 h 23"/>
                    <a:gd name="T54" fmla="*/ 0 w 53"/>
                    <a:gd name="T55" fmla="*/ 3 h 23"/>
                    <a:gd name="T56" fmla="*/ 6 w 53"/>
                    <a:gd name="T57" fmla="*/ 8 h 23"/>
                    <a:gd name="T58" fmla="*/ 6 w 53"/>
                    <a:gd name="T59" fmla="*/ 8 h 23"/>
                    <a:gd name="T60" fmla="*/ 19 w 53"/>
                    <a:gd name="T61" fmla="*/ 22 h 23"/>
                    <a:gd name="T62" fmla="*/ 19 w 53"/>
                    <a:gd name="T63" fmla="*/ 22 h 23"/>
                    <a:gd name="T64" fmla="*/ 19 w 53"/>
                    <a:gd name="T65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3" h="23">
                      <a:moveTo>
                        <a:pt x="19" y="20"/>
                      </a:moveTo>
                      <a:lnTo>
                        <a:pt x="19" y="20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4" y="3"/>
                      </a:lnTo>
                      <a:lnTo>
                        <a:pt x="4" y="3"/>
                      </a:lnTo>
                      <a:lnTo>
                        <a:pt x="12" y="4"/>
                      </a:lnTo>
                      <a:lnTo>
                        <a:pt x="12" y="4"/>
                      </a:lnTo>
                      <a:lnTo>
                        <a:pt x="23" y="8"/>
                      </a:lnTo>
                      <a:lnTo>
                        <a:pt x="33" y="12"/>
                      </a:lnTo>
                      <a:lnTo>
                        <a:pt x="42" y="18"/>
                      </a:lnTo>
                      <a:lnTo>
                        <a:pt x="52" y="23"/>
                      </a:lnTo>
                      <a:lnTo>
                        <a:pt x="52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53" y="23"/>
                      </a:lnTo>
                      <a:lnTo>
                        <a:pt x="48" y="18"/>
                      </a:lnTo>
                      <a:lnTo>
                        <a:pt x="42" y="14"/>
                      </a:lnTo>
                      <a:lnTo>
                        <a:pt x="30" y="8"/>
                      </a:lnTo>
                      <a:lnTo>
                        <a:pt x="18" y="4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6" y="8"/>
                      </a:lnTo>
                      <a:lnTo>
                        <a:pt x="6" y="8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9" y="2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0" name="Freeform 982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1" name="Freeform 983"/>
                <p:cNvSpPr>
                  <a:spLocks noChangeAspect="1"/>
                </p:cNvSpPr>
                <p:nvPr/>
              </p:nvSpPr>
              <p:spPr bwMode="auto">
                <a:xfrm>
                  <a:off x="1617" y="6205"/>
                  <a:ext cx="82" cy="56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11 w 84"/>
                    <a:gd name="T5" fmla="*/ 4 h 54"/>
                    <a:gd name="T6" fmla="*/ 23 w 84"/>
                    <a:gd name="T7" fmla="*/ 8 h 54"/>
                    <a:gd name="T8" fmla="*/ 23 w 84"/>
                    <a:gd name="T9" fmla="*/ 8 h 54"/>
                    <a:gd name="T10" fmla="*/ 35 w 84"/>
                    <a:gd name="T11" fmla="*/ 10 h 54"/>
                    <a:gd name="T12" fmla="*/ 47 w 84"/>
                    <a:gd name="T13" fmla="*/ 15 h 54"/>
                    <a:gd name="T14" fmla="*/ 47 w 84"/>
                    <a:gd name="T15" fmla="*/ 15 h 54"/>
                    <a:gd name="T16" fmla="*/ 54 w 84"/>
                    <a:gd name="T17" fmla="*/ 17 h 54"/>
                    <a:gd name="T18" fmla="*/ 59 w 84"/>
                    <a:gd name="T19" fmla="*/ 21 h 54"/>
                    <a:gd name="T20" fmla="*/ 69 w 84"/>
                    <a:gd name="T21" fmla="*/ 31 h 54"/>
                    <a:gd name="T22" fmla="*/ 77 w 84"/>
                    <a:gd name="T23" fmla="*/ 42 h 54"/>
                    <a:gd name="T24" fmla="*/ 84 w 84"/>
                    <a:gd name="T25" fmla="*/ 54 h 54"/>
                    <a:gd name="T26" fmla="*/ 84 w 84"/>
                    <a:gd name="T27" fmla="*/ 54 h 54"/>
                    <a:gd name="T28" fmla="*/ 84 w 84"/>
                    <a:gd name="T29" fmla="*/ 52 h 54"/>
                    <a:gd name="T30" fmla="*/ 84 w 84"/>
                    <a:gd name="T31" fmla="*/ 52 h 54"/>
                    <a:gd name="T32" fmla="*/ 78 w 84"/>
                    <a:gd name="T33" fmla="*/ 42 h 54"/>
                    <a:gd name="T34" fmla="*/ 72 w 84"/>
                    <a:gd name="T35" fmla="*/ 31 h 54"/>
                    <a:gd name="T36" fmla="*/ 72 w 84"/>
                    <a:gd name="T37" fmla="*/ 31 h 54"/>
                    <a:gd name="T38" fmla="*/ 69 w 84"/>
                    <a:gd name="T39" fmla="*/ 25 h 54"/>
                    <a:gd name="T40" fmla="*/ 64 w 84"/>
                    <a:gd name="T41" fmla="*/ 21 h 54"/>
                    <a:gd name="T42" fmla="*/ 53 w 84"/>
                    <a:gd name="T43" fmla="*/ 15 h 54"/>
                    <a:gd name="T44" fmla="*/ 53 w 84"/>
                    <a:gd name="T45" fmla="*/ 15 h 54"/>
                    <a:gd name="T46" fmla="*/ 47 w 84"/>
                    <a:gd name="T47" fmla="*/ 12 h 54"/>
                    <a:gd name="T48" fmla="*/ 41 w 84"/>
                    <a:gd name="T49" fmla="*/ 9 h 54"/>
                    <a:gd name="T50" fmla="*/ 27 w 84"/>
                    <a:gd name="T51" fmla="*/ 6 h 54"/>
                    <a:gd name="T52" fmla="*/ 13 w 84"/>
                    <a:gd name="T53" fmla="*/ 4 h 54"/>
                    <a:gd name="T54" fmla="*/ 0 w 84"/>
                    <a:gd name="T55" fmla="*/ 0 h 54"/>
                    <a:gd name="T56" fmla="*/ 0 w 84"/>
                    <a:gd name="T57" fmla="*/ 0 h 54"/>
                    <a:gd name="T58" fmla="*/ 0 w 84"/>
                    <a:gd name="T5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3" y="8"/>
                      </a:lnTo>
                      <a:lnTo>
                        <a:pt x="23" y="8"/>
                      </a:lnTo>
                      <a:lnTo>
                        <a:pt x="35" y="10"/>
                      </a:lnTo>
                      <a:lnTo>
                        <a:pt x="47" y="15"/>
                      </a:lnTo>
                      <a:lnTo>
                        <a:pt x="47" y="15"/>
                      </a:lnTo>
                      <a:lnTo>
                        <a:pt x="54" y="17"/>
                      </a:lnTo>
                      <a:lnTo>
                        <a:pt x="59" y="21"/>
                      </a:lnTo>
                      <a:lnTo>
                        <a:pt x="69" y="31"/>
                      </a:lnTo>
                      <a:lnTo>
                        <a:pt x="77" y="42"/>
                      </a:lnTo>
                      <a:lnTo>
                        <a:pt x="84" y="54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78" y="42"/>
                      </a:lnTo>
                      <a:lnTo>
                        <a:pt x="72" y="31"/>
                      </a:lnTo>
                      <a:lnTo>
                        <a:pt x="72" y="31"/>
                      </a:lnTo>
                      <a:lnTo>
                        <a:pt x="69" y="25"/>
                      </a:lnTo>
                      <a:lnTo>
                        <a:pt x="64" y="21"/>
                      </a:lnTo>
                      <a:lnTo>
                        <a:pt x="53" y="15"/>
                      </a:lnTo>
                      <a:lnTo>
                        <a:pt x="53" y="15"/>
                      </a:lnTo>
                      <a:lnTo>
                        <a:pt x="47" y="12"/>
                      </a:lnTo>
                      <a:lnTo>
                        <a:pt x="41" y="9"/>
                      </a:lnTo>
                      <a:lnTo>
                        <a:pt x="27" y="6"/>
                      </a:lnTo>
                      <a:lnTo>
                        <a:pt x="13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2" name="Freeform 984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  <p:sp>
              <p:nvSpPr>
                <p:cNvPr id="273" name="Freeform 985"/>
                <p:cNvSpPr>
                  <a:spLocks noChangeAspect="1"/>
                </p:cNvSpPr>
                <p:nvPr/>
              </p:nvSpPr>
              <p:spPr bwMode="auto">
                <a:xfrm>
                  <a:off x="1650" y="6205"/>
                  <a:ext cx="49" cy="14"/>
                </a:xfrm>
                <a:custGeom>
                  <a:avLst/>
                  <a:gdLst>
                    <a:gd name="T0" fmla="*/ 2 w 52"/>
                    <a:gd name="T1" fmla="*/ 9 h 10"/>
                    <a:gd name="T2" fmla="*/ 2 w 52"/>
                    <a:gd name="T3" fmla="*/ 9 h 10"/>
                    <a:gd name="T4" fmla="*/ 7 w 52"/>
                    <a:gd name="T5" fmla="*/ 6 h 10"/>
                    <a:gd name="T6" fmla="*/ 13 w 52"/>
                    <a:gd name="T7" fmla="*/ 4 h 10"/>
                    <a:gd name="T8" fmla="*/ 13 w 52"/>
                    <a:gd name="T9" fmla="*/ 4 h 10"/>
                    <a:gd name="T10" fmla="*/ 15 w 52"/>
                    <a:gd name="T11" fmla="*/ 2 h 10"/>
                    <a:gd name="T12" fmla="*/ 19 w 52"/>
                    <a:gd name="T13" fmla="*/ 1 h 10"/>
                    <a:gd name="T14" fmla="*/ 27 w 52"/>
                    <a:gd name="T15" fmla="*/ 2 h 10"/>
                    <a:gd name="T16" fmla="*/ 27 w 52"/>
                    <a:gd name="T17" fmla="*/ 2 h 10"/>
                    <a:gd name="T18" fmla="*/ 40 w 52"/>
                    <a:gd name="T19" fmla="*/ 5 h 10"/>
                    <a:gd name="T20" fmla="*/ 52 w 52"/>
                    <a:gd name="T21" fmla="*/ 10 h 10"/>
                    <a:gd name="T22" fmla="*/ 52 w 52"/>
                    <a:gd name="T23" fmla="*/ 10 h 10"/>
                    <a:gd name="T24" fmla="*/ 52 w 52"/>
                    <a:gd name="T25" fmla="*/ 10 h 10"/>
                    <a:gd name="T26" fmla="*/ 52 w 52"/>
                    <a:gd name="T27" fmla="*/ 10 h 10"/>
                    <a:gd name="T28" fmla="*/ 52 w 52"/>
                    <a:gd name="T29" fmla="*/ 10 h 10"/>
                    <a:gd name="T30" fmla="*/ 45 w 52"/>
                    <a:gd name="T31" fmla="*/ 6 h 10"/>
                    <a:gd name="T32" fmla="*/ 38 w 52"/>
                    <a:gd name="T33" fmla="*/ 4 h 10"/>
                    <a:gd name="T34" fmla="*/ 23 w 52"/>
                    <a:gd name="T35" fmla="*/ 0 h 10"/>
                    <a:gd name="T36" fmla="*/ 23 w 52"/>
                    <a:gd name="T37" fmla="*/ 0 h 10"/>
                    <a:gd name="T38" fmla="*/ 18 w 52"/>
                    <a:gd name="T39" fmla="*/ 0 h 10"/>
                    <a:gd name="T40" fmla="*/ 11 w 52"/>
                    <a:gd name="T41" fmla="*/ 1 h 10"/>
                    <a:gd name="T42" fmla="*/ 6 w 52"/>
                    <a:gd name="T43" fmla="*/ 4 h 10"/>
                    <a:gd name="T44" fmla="*/ 0 w 52"/>
                    <a:gd name="T45" fmla="*/ 8 h 10"/>
                    <a:gd name="T46" fmla="*/ 0 w 52"/>
                    <a:gd name="T47" fmla="*/ 8 h 10"/>
                    <a:gd name="T48" fmla="*/ 0 w 52"/>
                    <a:gd name="T49" fmla="*/ 9 h 10"/>
                    <a:gd name="T50" fmla="*/ 2 w 52"/>
                    <a:gd name="T5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10">
                      <a:moveTo>
                        <a:pt x="2" y="9"/>
                      </a:moveTo>
                      <a:lnTo>
                        <a:pt x="2" y="9"/>
                      </a:lnTo>
                      <a:lnTo>
                        <a:pt x="7" y="6"/>
                      </a:lnTo>
                      <a:lnTo>
                        <a:pt x="13" y="4"/>
                      </a:lnTo>
                      <a:lnTo>
                        <a:pt x="13" y="4"/>
                      </a:lnTo>
                      <a:lnTo>
                        <a:pt x="15" y="2"/>
                      </a:lnTo>
                      <a:lnTo>
                        <a:pt x="19" y="1"/>
                      </a:lnTo>
                      <a:lnTo>
                        <a:pt x="27" y="2"/>
                      </a:lnTo>
                      <a:lnTo>
                        <a:pt x="27" y="2"/>
                      </a:lnTo>
                      <a:lnTo>
                        <a:pt x="40" y="5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52" y="10"/>
                      </a:lnTo>
                      <a:lnTo>
                        <a:pt x="45" y="6"/>
                      </a:lnTo>
                      <a:lnTo>
                        <a:pt x="38" y="4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1" y="1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808080"/>
                </a:solidFill>
                <a:ln w="3175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p:grpSp>
        </p:grpSp>
        <p:grpSp>
          <p:nvGrpSpPr>
            <p:cNvPr id="498" name="Group 34"/>
            <p:cNvGrpSpPr>
              <a:grpSpLocks/>
            </p:cNvGrpSpPr>
            <p:nvPr/>
          </p:nvGrpSpPr>
          <p:grpSpPr bwMode="auto">
            <a:xfrm>
              <a:off x="1225107" y="9455024"/>
              <a:ext cx="327581" cy="226372"/>
              <a:chOff x="1673" y="6143"/>
              <a:chExt cx="151" cy="84"/>
            </a:xfrm>
          </p:grpSpPr>
          <p:sp>
            <p:nvSpPr>
              <p:cNvPr id="499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0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1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2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3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4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5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6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7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8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09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  <p:pic>
          <p:nvPicPr>
            <p:cNvPr id="531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7" y="8711392"/>
              <a:ext cx="551507" cy="950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2" name="Picture 1130" descr="pin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095" y="8361858"/>
              <a:ext cx="424012" cy="730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3" name="Group 34"/>
            <p:cNvGrpSpPr>
              <a:grpSpLocks/>
            </p:cNvGrpSpPr>
            <p:nvPr/>
          </p:nvGrpSpPr>
          <p:grpSpPr bwMode="auto">
            <a:xfrm>
              <a:off x="2426144" y="8952425"/>
              <a:ext cx="327581" cy="226372"/>
              <a:chOff x="1673" y="6143"/>
              <a:chExt cx="151" cy="84"/>
            </a:xfrm>
          </p:grpSpPr>
          <p:sp>
            <p:nvSpPr>
              <p:cNvPr id="534" name="Line 35"/>
              <p:cNvSpPr>
                <a:spLocks noChangeShapeType="1"/>
              </p:cNvSpPr>
              <p:nvPr/>
            </p:nvSpPr>
            <p:spPr bwMode="auto">
              <a:xfrm flipH="1" flipV="1">
                <a:off x="1676" y="6172"/>
                <a:ext cx="76" cy="5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5" name="Line 36"/>
              <p:cNvSpPr>
                <a:spLocks noChangeShapeType="1"/>
              </p:cNvSpPr>
              <p:nvPr/>
            </p:nvSpPr>
            <p:spPr bwMode="auto">
              <a:xfrm flipH="1" flipV="1">
                <a:off x="1698" y="6162"/>
                <a:ext cx="55" cy="5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6" name="Line 37"/>
              <p:cNvSpPr>
                <a:spLocks noChangeShapeType="1"/>
              </p:cNvSpPr>
              <p:nvPr/>
            </p:nvSpPr>
            <p:spPr bwMode="auto">
              <a:xfrm flipH="1" flipV="1">
                <a:off x="1721" y="6156"/>
                <a:ext cx="33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7" name="Line 38"/>
              <p:cNvSpPr>
                <a:spLocks noChangeShapeType="1"/>
              </p:cNvSpPr>
              <p:nvPr/>
            </p:nvSpPr>
            <p:spPr bwMode="auto">
              <a:xfrm flipH="1" flipV="1">
                <a:off x="1743" y="6156"/>
                <a:ext cx="12" cy="6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8" name="Line 39"/>
              <p:cNvSpPr>
                <a:spLocks noChangeShapeType="1"/>
              </p:cNvSpPr>
              <p:nvPr/>
            </p:nvSpPr>
            <p:spPr bwMode="auto">
              <a:xfrm flipV="1">
                <a:off x="1760" y="6147"/>
                <a:ext cx="3" cy="7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39" name="Line 40"/>
              <p:cNvSpPr>
                <a:spLocks noChangeShapeType="1"/>
              </p:cNvSpPr>
              <p:nvPr/>
            </p:nvSpPr>
            <p:spPr bwMode="auto">
              <a:xfrm flipV="1">
                <a:off x="1764" y="6143"/>
                <a:ext cx="20" cy="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0" name="Line 41"/>
              <p:cNvSpPr>
                <a:spLocks noChangeShapeType="1"/>
              </p:cNvSpPr>
              <p:nvPr/>
            </p:nvSpPr>
            <p:spPr bwMode="auto">
              <a:xfrm flipV="1">
                <a:off x="1770" y="6153"/>
                <a:ext cx="35" cy="68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1" name="Line 42"/>
              <p:cNvSpPr>
                <a:spLocks noChangeShapeType="1"/>
              </p:cNvSpPr>
              <p:nvPr/>
            </p:nvSpPr>
            <p:spPr bwMode="auto">
              <a:xfrm flipV="1">
                <a:off x="1776" y="6174"/>
                <a:ext cx="38" cy="47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2" name="Line 43"/>
              <p:cNvSpPr>
                <a:spLocks noChangeShapeType="1"/>
              </p:cNvSpPr>
              <p:nvPr/>
            </p:nvSpPr>
            <p:spPr bwMode="auto">
              <a:xfrm flipV="1">
                <a:off x="1776" y="6192"/>
                <a:ext cx="48" cy="35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3" name="Line 44"/>
              <p:cNvSpPr>
                <a:spLocks noChangeShapeType="1"/>
              </p:cNvSpPr>
              <p:nvPr/>
            </p:nvSpPr>
            <p:spPr bwMode="auto">
              <a:xfrm flipH="1" flipV="1">
                <a:off x="1674" y="6195"/>
                <a:ext cx="74" cy="2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  <p:sp>
            <p:nvSpPr>
              <p:cNvPr id="544" name="Line 45"/>
              <p:cNvSpPr>
                <a:spLocks noChangeShapeType="1"/>
              </p:cNvSpPr>
              <p:nvPr/>
            </p:nvSpPr>
            <p:spPr bwMode="auto">
              <a:xfrm flipH="1" flipV="1">
                <a:off x="1673" y="6215"/>
                <a:ext cx="70" cy="12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>
                  <a:cs typeface="+mn-cs"/>
                </a:endParaRPr>
              </a:p>
            </p:txBody>
          </p:sp>
        </p:grpSp>
      </p:grpSp>
      <p:sp>
        <p:nvSpPr>
          <p:cNvPr id="549" name="CuadroTexto 548"/>
          <p:cNvSpPr txBox="1"/>
          <p:nvPr/>
        </p:nvSpPr>
        <p:spPr>
          <a:xfrm>
            <a:off x="603591" y="1918707"/>
            <a:ext cx="215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 Narrow"/>
                <a:cs typeface="Arial Narrow"/>
              </a:rPr>
              <a:t>Toma de datos</a:t>
            </a:r>
            <a:endParaRPr lang="es-ES" sz="2000" b="1" dirty="0">
              <a:latin typeface="Arial Narrow"/>
              <a:cs typeface="Arial Narrow"/>
            </a:endParaRPr>
          </a:p>
        </p:txBody>
      </p:sp>
      <p:sp>
        <p:nvSpPr>
          <p:cNvPr id="558" name="CuadroTexto 557"/>
          <p:cNvSpPr txBox="1"/>
          <p:nvPr/>
        </p:nvSpPr>
        <p:spPr>
          <a:xfrm>
            <a:off x="3912516" y="1936851"/>
            <a:ext cx="252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Manipulación de datos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pic>
        <p:nvPicPr>
          <p:cNvPr id="559" name="Imagen 558" descr="R_icon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33" y="353223"/>
            <a:ext cx="1338738" cy="1015594"/>
          </a:xfrm>
          <a:prstGeom prst="rect">
            <a:avLst/>
          </a:prstGeom>
        </p:spPr>
      </p:pic>
      <p:pic>
        <p:nvPicPr>
          <p:cNvPr id="560" name="Imagen 559" descr="teacher_icon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734" y="371130"/>
            <a:ext cx="1361939" cy="1361939"/>
          </a:xfrm>
          <a:prstGeom prst="rect">
            <a:avLst/>
          </a:prstGeom>
        </p:spPr>
      </p:pic>
      <p:pic>
        <p:nvPicPr>
          <p:cNvPr id="561" name="Imagen 560" descr="writing_icon.png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11" y="483067"/>
            <a:ext cx="1138064" cy="1138064"/>
          </a:xfrm>
          <a:prstGeom prst="rect">
            <a:avLst/>
          </a:prstGeom>
        </p:spPr>
      </p:pic>
      <p:sp>
        <p:nvSpPr>
          <p:cNvPr id="562" name="CuadroTexto 561"/>
          <p:cNvSpPr txBox="1"/>
          <p:nvPr/>
        </p:nvSpPr>
        <p:spPr>
          <a:xfrm>
            <a:off x="7550500" y="1939390"/>
            <a:ext cx="451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Análisis de datos integrado </a:t>
            </a:r>
            <a:r>
              <a:rPr lang="es-ES" sz="2000" b="1" smtClean="0">
                <a:solidFill>
                  <a:srgbClr val="000000"/>
                </a:solidFill>
                <a:latin typeface="Arial Narrow"/>
                <a:cs typeface="Arial Narrow"/>
              </a:rPr>
              <a:t>con </a:t>
            </a:r>
            <a:r>
              <a:rPr lang="es-ES" sz="2000" b="1" smtClean="0">
                <a:solidFill>
                  <a:srgbClr val="000000"/>
                </a:solidFill>
                <a:latin typeface="Arial Narrow"/>
                <a:cs typeface="Arial Narrow"/>
              </a:rPr>
              <a:t>texto 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63" name="CuadroTexto 562"/>
          <p:cNvSpPr txBox="1"/>
          <p:nvPr/>
        </p:nvSpPr>
        <p:spPr>
          <a:xfrm>
            <a:off x="12491306" y="1938989"/>
            <a:ext cx="231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Publicar resultados</a:t>
            </a:r>
            <a:endParaRPr lang="es-ES" sz="20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cxnSp>
        <p:nvCxnSpPr>
          <p:cNvPr id="244" name="Conector recto 243"/>
          <p:cNvCxnSpPr/>
          <p:nvPr/>
        </p:nvCxnSpPr>
        <p:spPr>
          <a:xfrm>
            <a:off x="844772" y="2152081"/>
            <a:ext cx="0" cy="52991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CuadroTexto 549"/>
          <p:cNvSpPr txBox="1"/>
          <p:nvPr/>
        </p:nvSpPr>
        <p:spPr>
          <a:xfrm>
            <a:off x="199574" y="4741072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Documentar datos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01" name="CuadroTexto 300"/>
          <p:cNvSpPr txBox="1"/>
          <p:nvPr/>
        </p:nvSpPr>
        <p:spPr>
          <a:xfrm>
            <a:off x="203055" y="7540446"/>
            <a:ext cx="127123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Depositar datos en Repositorios</a:t>
            </a:r>
          </a:p>
          <a:p>
            <a:pPr algn="ctr"/>
            <a:r>
              <a:rPr lang="es-ES" sz="12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www.re3data.org</a:t>
            </a:r>
          </a:p>
        </p:txBody>
      </p:sp>
      <p:cxnSp>
        <p:nvCxnSpPr>
          <p:cNvPr id="302" name="Conector recto 301"/>
          <p:cNvCxnSpPr/>
          <p:nvPr/>
        </p:nvCxnSpPr>
        <p:spPr>
          <a:xfrm>
            <a:off x="7296066" y="2127901"/>
            <a:ext cx="0" cy="62011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de flecha 302"/>
          <p:cNvCxnSpPr/>
          <p:nvPr/>
        </p:nvCxnSpPr>
        <p:spPr>
          <a:xfrm flipV="1">
            <a:off x="1444419" y="7814453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/>
          <p:cNvSpPr txBox="1"/>
          <p:nvPr/>
        </p:nvSpPr>
        <p:spPr>
          <a:xfrm>
            <a:off x="11260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Datos accesibles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06" name="Conector recto de flecha 305"/>
          <p:cNvCxnSpPr/>
          <p:nvPr/>
        </p:nvCxnSpPr>
        <p:spPr>
          <a:xfrm>
            <a:off x="1464739" y="8119238"/>
            <a:ext cx="476897" cy="22158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CuadroTexto 307"/>
          <p:cNvSpPr txBox="1"/>
          <p:nvPr/>
        </p:nvSpPr>
        <p:spPr>
          <a:xfrm>
            <a:off x="1931476" y="7517186"/>
            <a:ext cx="14113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DRYAD, KNB, </a:t>
            </a:r>
            <a:r>
              <a:rPr lang="es-ES" sz="14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DataOne</a:t>
            </a:r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, GBIF …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0" name="CuadroTexto 309"/>
          <p:cNvSpPr txBox="1"/>
          <p:nvPr/>
        </p:nvSpPr>
        <p:spPr>
          <a:xfrm>
            <a:off x="6289163" y="8450962"/>
            <a:ext cx="2033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Github</a:t>
            </a:r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1" name="CuadroTexto 310"/>
          <p:cNvSpPr txBox="1"/>
          <p:nvPr/>
        </p:nvSpPr>
        <p:spPr>
          <a:xfrm>
            <a:off x="5765564" y="9109454"/>
            <a:ext cx="215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Código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cxnSp>
        <p:nvCxnSpPr>
          <p:cNvPr id="312" name="Conector recto 311"/>
          <p:cNvCxnSpPr/>
          <p:nvPr/>
        </p:nvCxnSpPr>
        <p:spPr>
          <a:xfrm flipH="1">
            <a:off x="603592" y="2725601"/>
            <a:ext cx="119810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/>
          <p:cNvCxnSpPr/>
          <p:nvPr/>
        </p:nvCxnSpPr>
        <p:spPr>
          <a:xfrm>
            <a:off x="13584123" y="2725601"/>
            <a:ext cx="0" cy="5088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oval"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CuadroTexto 315"/>
          <p:cNvSpPr txBox="1"/>
          <p:nvPr/>
        </p:nvSpPr>
        <p:spPr>
          <a:xfrm>
            <a:off x="13155990" y="4254395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científicos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7" name="CuadroTexto 316"/>
          <p:cNvSpPr txBox="1"/>
          <p:nvPr/>
        </p:nvSpPr>
        <p:spPr>
          <a:xfrm>
            <a:off x="13685285" y="5099001"/>
            <a:ext cx="14669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Knowledge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Network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for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Arial Narrow"/>
                <a:cs typeface="Arial Narrow"/>
              </a:rPr>
              <a:t>Biocomplexity</a:t>
            </a:r>
            <a:r>
              <a:rPr lang="es-ES" sz="1200" b="1" dirty="0">
                <a:solidFill>
                  <a:srgbClr val="000000"/>
                </a:solidFill>
                <a:latin typeface="Arial Narrow"/>
                <a:cs typeface="Arial Narrow"/>
              </a:rPr>
              <a:t> (KNB) 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13681753" y="4852483"/>
            <a:ext cx="14113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Figshare</a:t>
            </a:r>
            <a:endParaRPr lang="es-ES" sz="12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10531082" y="9109454"/>
            <a:ext cx="244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Documento accesible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375" name="CuadroTexto 374"/>
          <p:cNvSpPr txBox="1"/>
          <p:nvPr/>
        </p:nvSpPr>
        <p:spPr>
          <a:xfrm>
            <a:off x="10530098" y="2872373"/>
            <a:ext cx="214835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Documento dinámico</a:t>
            </a:r>
          </a:p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(informe, artículo)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10621511" y="3623035"/>
            <a:ext cx="2628013" cy="3917892"/>
            <a:chOff x="10267620" y="3160792"/>
            <a:chExt cx="2628013" cy="3917892"/>
          </a:xfrm>
        </p:grpSpPr>
        <p:grpSp>
          <p:nvGrpSpPr>
            <p:cNvPr id="6" name="Agrupar 5"/>
            <p:cNvGrpSpPr/>
            <p:nvPr/>
          </p:nvGrpSpPr>
          <p:grpSpPr>
            <a:xfrm>
              <a:off x="11114360" y="3160792"/>
              <a:ext cx="791780" cy="999552"/>
              <a:chOff x="2277494" y="8112473"/>
              <a:chExt cx="791780" cy="1073395"/>
            </a:xfrm>
          </p:grpSpPr>
          <p:sp>
            <p:nvSpPr>
              <p:cNvPr id="3" name="Recortar y redondear rectángulo de esquina sencilla 2"/>
              <p:cNvSpPr/>
              <p:nvPr/>
            </p:nvSpPr>
            <p:spPr>
              <a:xfrm>
                <a:off x="2277494" y="8112473"/>
                <a:ext cx="791780" cy="1073395"/>
              </a:xfrm>
              <a:prstGeom prst="snipRound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380492" y="8394977"/>
                <a:ext cx="575999" cy="57599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2327855" y="8495591"/>
                <a:ext cx="674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.Rmd</a:t>
                </a:r>
                <a:endParaRPr lang="es-ES" sz="1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210" name="Conector recto de flecha 209"/>
            <p:cNvCxnSpPr/>
            <p:nvPr/>
          </p:nvCxnSpPr>
          <p:spPr>
            <a:xfrm>
              <a:off x="11618374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de flecha 239"/>
            <p:cNvCxnSpPr/>
            <p:nvPr/>
          </p:nvCxnSpPr>
          <p:spPr>
            <a:xfrm>
              <a:off x="11523505" y="5473342"/>
              <a:ext cx="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de flecha 245"/>
            <p:cNvCxnSpPr/>
            <p:nvPr/>
          </p:nvCxnSpPr>
          <p:spPr>
            <a:xfrm flipH="1">
              <a:off x="10857476" y="5473342"/>
              <a:ext cx="572740" cy="442099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Agrupar 27"/>
            <p:cNvGrpSpPr/>
            <p:nvPr/>
          </p:nvGrpSpPr>
          <p:grpSpPr>
            <a:xfrm>
              <a:off x="10666908" y="4407411"/>
              <a:ext cx="2066885" cy="1007892"/>
              <a:chOff x="11099260" y="4420922"/>
              <a:chExt cx="2066885" cy="1007892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11099260" y="4420922"/>
                <a:ext cx="809489" cy="999552"/>
                <a:chOff x="9705059" y="7173420"/>
                <a:chExt cx="809489" cy="1073395"/>
              </a:xfrm>
            </p:grpSpPr>
            <p:sp>
              <p:nvSpPr>
                <p:cNvPr id="181" name="Recortar y redondear rectángulo de esquina sencilla 180"/>
                <p:cNvSpPr/>
                <p:nvPr/>
              </p:nvSpPr>
              <p:spPr>
                <a:xfrm>
                  <a:off x="9705059" y="7173420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CuadroTexto 182"/>
                <p:cNvSpPr txBox="1"/>
                <p:nvPr/>
              </p:nvSpPr>
              <p:spPr>
                <a:xfrm>
                  <a:off x="9720453" y="7245847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4" name="CuadroTexto 183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grpSp>
            <p:nvGrpSpPr>
              <p:cNvPr id="321" name="Agrupar 320"/>
              <p:cNvGrpSpPr/>
              <p:nvPr/>
            </p:nvGrpSpPr>
            <p:grpSpPr>
              <a:xfrm>
                <a:off x="12023019" y="4429262"/>
                <a:ext cx="791780" cy="999552"/>
                <a:chOff x="9705059" y="7173423"/>
                <a:chExt cx="791780" cy="1073395"/>
              </a:xfrm>
            </p:grpSpPr>
            <p:sp>
              <p:nvSpPr>
                <p:cNvPr id="367" name="Recortar y redondear rectángulo de esquina sencilla 366"/>
                <p:cNvSpPr/>
                <p:nvPr/>
              </p:nvSpPr>
              <p:spPr>
                <a:xfrm>
                  <a:off x="9705059" y="7173423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8" name="CuadroTexto 367"/>
                <p:cNvSpPr txBox="1"/>
                <p:nvPr/>
              </p:nvSpPr>
              <p:spPr>
                <a:xfrm>
                  <a:off x="9801733" y="7278575"/>
                  <a:ext cx="575943" cy="24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9" name="CuadroTexto 368"/>
                <p:cNvSpPr txBox="1"/>
                <p:nvPr/>
              </p:nvSpPr>
              <p:spPr>
                <a:xfrm>
                  <a:off x="9749645" y="7719074"/>
                  <a:ext cx="738754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Courier"/>
                      <a:cs typeface="Courier"/>
                    </a:rPr>
                    <a:t>```{r}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plot(p1) </a:t>
                  </a:r>
                </a:p>
                <a:p>
                  <a:r>
                    <a:rPr lang="es-ES" sz="900" dirty="0" smtClean="0">
                      <a:latin typeface="Courier"/>
                      <a:cs typeface="Courier"/>
                    </a:rPr>
                    <a:t>```</a:t>
                  </a:r>
                </a:p>
              </p:txBody>
            </p:sp>
          </p:grpSp>
          <p:pic>
            <p:nvPicPr>
              <p:cNvPr id="11" name="Imagen 10" descr="bibtex_icon.png"/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194" y="4680750"/>
                <a:ext cx="529951" cy="513252"/>
              </a:xfrm>
              <a:prstGeom prst="rect">
                <a:avLst/>
              </a:prstGeom>
            </p:spPr>
          </p:pic>
        </p:grpSp>
        <p:grpSp>
          <p:nvGrpSpPr>
            <p:cNvPr id="27" name="Agrupar 26"/>
            <p:cNvGrpSpPr/>
            <p:nvPr/>
          </p:nvGrpSpPr>
          <p:grpSpPr>
            <a:xfrm>
              <a:off x="10267620" y="6050620"/>
              <a:ext cx="2628013" cy="1028064"/>
              <a:chOff x="10267620" y="6050620"/>
              <a:chExt cx="2628013" cy="1028064"/>
            </a:xfrm>
          </p:grpSpPr>
          <p:grpSp>
            <p:nvGrpSpPr>
              <p:cNvPr id="20" name="Agrupar 19"/>
              <p:cNvGrpSpPr/>
              <p:nvPr/>
            </p:nvGrpSpPr>
            <p:grpSpPr>
              <a:xfrm>
                <a:off x="10267620" y="6050620"/>
                <a:ext cx="809489" cy="999552"/>
                <a:chOff x="10801743" y="7182376"/>
                <a:chExt cx="809482" cy="1073395"/>
              </a:xfrm>
            </p:grpSpPr>
            <p:sp>
              <p:nvSpPr>
                <p:cNvPr id="187" name="Recortar y redondear rectángulo de esquina sencilla 18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8" name="CuadroTexto 187"/>
                <p:cNvSpPr txBox="1"/>
                <p:nvPr/>
              </p:nvSpPr>
              <p:spPr>
                <a:xfrm>
                  <a:off x="10817130" y="7254803"/>
                  <a:ext cx="794095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Informe con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gráficos y </a:t>
                  </a:r>
                </a:p>
                <a:p>
                  <a:r>
                    <a:rPr lang="es-ES" sz="900" dirty="0" smtClean="0">
                      <a:latin typeface="Arial"/>
                      <a:cs typeface="Arial"/>
                    </a:rPr>
                    <a:t>resultados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13" name="Conector recto 12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ipse 14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Elipse 195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Elipse 196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Elipse 197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Elipse 198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1" name="Elipse 200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2" name="Elipse 201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" name="Conector recto 1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Agrupar 225"/>
              <p:cNvGrpSpPr/>
              <p:nvPr/>
            </p:nvGrpSpPr>
            <p:grpSpPr>
              <a:xfrm>
                <a:off x="12037293" y="6050620"/>
                <a:ext cx="858340" cy="999552"/>
                <a:chOff x="10759987" y="7182376"/>
                <a:chExt cx="858340" cy="1073395"/>
              </a:xfrm>
            </p:grpSpPr>
            <p:sp>
              <p:nvSpPr>
                <p:cNvPr id="227" name="Recortar y redondear rectángulo de esquina sencilla 226"/>
                <p:cNvSpPr/>
                <p:nvPr/>
              </p:nvSpPr>
              <p:spPr>
                <a:xfrm>
                  <a:off x="10801743" y="7182376"/>
                  <a:ext cx="791780" cy="1073395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8" name="CuadroTexto 227"/>
                <p:cNvSpPr txBox="1"/>
                <p:nvPr/>
              </p:nvSpPr>
              <p:spPr>
                <a:xfrm>
                  <a:off x="10759987" y="7261153"/>
                  <a:ext cx="85834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Presentación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cxnSp>
              <p:nvCxnSpPr>
                <p:cNvPr id="229" name="Conector recto 228"/>
                <p:cNvCxnSpPr/>
                <p:nvPr/>
              </p:nvCxnSpPr>
              <p:spPr>
                <a:xfrm>
                  <a:off x="10953452" y="7762634"/>
                  <a:ext cx="0" cy="397399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ector recto 229"/>
                <p:cNvCxnSpPr/>
                <p:nvPr/>
              </p:nvCxnSpPr>
              <p:spPr>
                <a:xfrm flipH="1" flipV="1">
                  <a:off x="10907153" y="8113734"/>
                  <a:ext cx="515636" cy="1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Elipse 230"/>
                <p:cNvSpPr/>
                <p:nvPr/>
              </p:nvSpPr>
              <p:spPr>
                <a:xfrm>
                  <a:off x="11075674" y="7884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2" name="Elipse 231"/>
                <p:cNvSpPr/>
                <p:nvPr/>
              </p:nvSpPr>
              <p:spPr>
                <a:xfrm>
                  <a:off x="11210074" y="794050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3" name="Elipse 232"/>
                <p:cNvSpPr/>
                <p:nvPr/>
              </p:nvSpPr>
              <p:spPr>
                <a:xfrm>
                  <a:off x="11093674" y="8009065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4" name="Elipse 233"/>
                <p:cNvSpPr/>
                <p:nvPr/>
              </p:nvSpPr>
              <p:spPr>
                <a:xfrm>
                  <a:off x="11152488" y="7842127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5" name="Elipse 234"/>
                <p:cNvSpPr/>
                <p:nvPr/>
              </p:nvSpPr>
              <p:spPr>
                <a:xfrm>
                  <a:off x="11286888" y="79029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>
                  <a:off x="11322888" y="776536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7" name="Elipse 236"/>
                <p:cNvSpPr/>
                <p:nvPr/>
              </p:nvSpPr>
              <p:spPr>
                <a:xfrm>
                  <a:off x="11233691" y="7828288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8" name="Elipse 237"/>
                <p:cNvSpPr/>
                <p:nvPr/>
              </p:nvSpPr>
              <p:spPr>
                <a:xfrm>
                  <a:off x="11138260" y="7946334"/>
                  <a:ext cx="36000" cy="3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39" name="Conector recto 238"/>
                <p:cNvCxnSpPr/>
                <p:nvPr/>
              </p:nvCxnSpPr>
              <p:spPr>
                <a:xfrm flipH="1">
                  <a:off x="11030308" y="7804906"/>
                  <a:ext cx="397091" cy="207701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1146905" y="6050620"/>
                <a:ext cx="890388" cy="1028064"/>
                <a:chOff x="13315807" y="6242385"/>
                <a:chExt cx="890388" cy="1028064"/>
              </a:xfrm>
            </p:grpSpPr>
            <p:sp>
              <p:nvSpPr>
                <p:cNvPr id="341" name="Recortar y redondear rectángulo de esquina sencilla 340"/>
                <p:cNvSpPr/>
                <p:nvPr/>
              </p:nvSpPr>
              <p:spPr>
                <a:xfrm>
                  <a:off x="13338092" y="6242385"/>
                  <a:ext cx="791780" cy="999552"/>
                </a:xfrm>
                <a:prstGeom prst="snipRoundRect">
                  <a:avLst/>
                </a:prstGeom>
                <a:noFill/>
                <a:ln w="19050" cmpd="sng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2" name="CuadroTexto 341"/>
                <p:cNvSpPr txBox="1"/>
                <p:nvPr/>
              </p:nvSpPr>
              <p:spPr>
                <a:xfrm>
                  <a:off x="13461436" y="6315743"/>
                  <a:ext cx="5759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>
                      <a:latin typeface="Arial"/>
                      <a:cs typeface="Arial"/>
                    </a:rPr>
                    <a:t>Artículo</a:t>
                  </a:r>
                  <a:endParaRPr lang="es-ES" sz="9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4" name="Agrupar 13"/>
                <p:cNvGrpSpPr/>
                <p:nvPr/>
              </p:nvGrpSpPr>
              <p:grpSpPr>
                <a:xfrm>
                  <a:off x="13443502" y="6582413"/>
                  <a:ext cx="520246" cy="370060"/>
                  <a:chOff x="13443502" y="6782725"/>
                  <a:chExt cx="520246" cy="370060"/>
                </a:xfrm>
              </p:grpSpPr>
              <p:cxnSp>
                <p:nvCxnSpPr>
                  <p:cNvPr id="343" name="Conector recto 342"/>
                  <p:cNvCxnSpPr/>
                  <p:nvPr/>
                </p:nvCxnSpPr>
                <p:spPr>
                  <a:xfrm>
                    <a:off x="13489801" y="6782725"/>
                    <a:ext cx="0" cy="370060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Conector recto 343"/>
                  <p:cNvCxnSpPr/>
                  <p:nvPr/>
                </p:nvCxnSpPr>
                <p:spPr>
                  <a:xfrm flipH="1" flipV="1">
                    <a:off x="13443502" y="7109671"/>
                    <a:ext cx="515636" cy="1"/>
                  </a:xfrm>
                  <a:prstGeom prst="line">
                    <a:avLst/>
                  </a:prstGeom>
                  <a:ln w="12700" cmpd="sng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5" name="Elipse 344"/>
                  <p:cNvSpPr/>
                  <p:nvPr/>
                </p:nvSpPr>
                <p:spPr>
                  <a:xfrm>
                    <a:off x="13612023" y="689661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6" name="Elipse 345"/>
                  <p:cNvSpPr/>
                  <p:nvPr/>
                </p:nvSpPr>
                <p:spPr>
                  <a:xfrm>
                    <a:off x="13746423" y="6948361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7" name="Elipse 346"/>
                  <p:cNvSpPr/>
                  <p:nvPr/>
                </p:nvSpPr>
                <p:spPr>
                  <a:xfrm>
                    <a:off x="13630023" y="701220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8" name="Elipse 347"/>
                  <p:cNvSpPr/>
                  <p:nvPr/>
                </p:nvSpPr>
                <p:spPr>
                  <a:xfrm>
                    <a:off x="13688837" y="6856749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49" name="Elipse 348"/>
                  <p:cNvSpPr/>
                  <p:nvPr/>
                </p:nvSpPr>
                <p:spPr>
                  <a:xfrm>
                    <a:off x="13823237" y="6913373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0" name="Elipse 349"/>
                  <p:cNvSpPr/>
                  <p:nvPr/>
                </p:nvSpPr>
                <p:spPr>
                  <a:xfrm>
                    <a:off x="13859237" y="678526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1" name="Elipse 350"/>
                  <p:cNvSpPr/>
                  <p:nvPr/>
                </p:nvSpPr>
                <p:spPr>
                  <a:xfrm>
                    <a:off x="13770040" y="6843862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52" name="Elipse 351"/>
                  <p:cNvSpPr/>
                  <p:nvPr/>
                </p:nvSpPr>
                <p:spPr>
                  <a:xfrm>
                    <a:off x="13674609" y="6953787"/>
                    <a:ext cx="36000" cy="3352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53" name="Conector recto 352"/>
                  <p:cNvCxnSpPr/>
                  <p:nvPr/>
                </p:nvCxnSpPr>
                <p:spPr>
                  <a:xfrm flipH="1">
                    <a:off x="13566657" y="6822089"/>
                    <a:ext cx="397091" cy="193412"/>
                  </a:xfrm>
                  <a:prstGeom prst="line">
                    <a:avLst/>
                  </a:prstGeom>
                  <a:ln w="12700" cmpd="sng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CuadroTexto 372"/>
                <p:cNvSpPr txBox="1"/>
                <p:nvPr/>
              </p:nvSpPr>
              <p:spPr>
                <a:xfrm>
                  <a:off x="13315807" y="6993450"/>
                  <a:ext cx="8903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600" dirty="0" smtClean="0">
                      <a:latin typeface="Arial"/>
                      <a:cs typeface="Arial"/>
                    </a:rPr>
                    <a:t>López et al. (2000)</a:t>
                  </a:r>
                </a:p>
                <a:p>
                  <a:r>
                    <a:rPr lang="es-ES" sz="600" dirty="0" smtClean="0">
                      <a:latin typeface="Arial"/>
                      <a:cs typeface="Arial"/>
                    </a:rPr>
                    <a:t>Serrano et al. (2010)</a:t>
                  </a:r>
                </a:p>
              </p:txBody>
            </p:sp>
          </p:grpSp>
        </p:grpSp>
      </p:grpSp>
      <p:sp>
        <p:nvSpPr>
          <p:cNvPr id="377" name="CuadroTexto 376"/>
          <p:cNvSpPr txBox="1"/>
          <p:nvPr/>
        </p:nvSpPr>
        <p:spPr>
          <a:xfrm>
            <a:off x="12975144" y="9006017"/>
            <a:ext cx="21504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latin typeface="Arial Narrow"/>
                <a:cs typeface="Arial Narrow"/>
              </a:rPr>
              <a:t>Resultados accesibles y reproducibles </a:t>
            </a:r>
            <a:r>
              <a:rPr lang="es-ES" sz="1600" b="1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✔✔</a:t>
            </a:r>
            <a:endParaRPr lang="es-ES" sz="1600" b="1" dirty="0">
              <a:solidFill>
                <a:srgbClr val="008000"/>
              </a:solidFill>
              <a:latin typeface="Arial Narrow"/>
              <a:cs typeface="Arial Narrow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6088673" y="2558525"/>
            <a:ext cx="25681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versiones - </a:t>
            </a:r>
            <a:r>
              <a:rPr lang="es-ES" sz="1600" b="1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Git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60" name="Triángulo isósceles 159"/>
          <p:cNvSpPr/>
          <p:nvPr/>
        </p:nvSpPr>
        <p:spPr>
          <a:xfrm rot="5400000">
            <a:off x="2553561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3" name="Triángulo isósceles 322"/>
          <p:cNvSpPr/>
          <p:nvPr/>
        </p:nvSpPr>
        <p:spPr>
          <a:xfrm rot="5400000">
            <a:off x="6353816" y="189990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5" name="Triángulo isósceles 324"/>
          <p:cNvSpPr/>
          <p:nvPr/>
        </p:nvSpPr>
        <p:spPr>
          <a:xfrm rot="5400000">
            <a:off x="11641270" y="1897483"/>
            <a:ext cx="1034096" cy="5043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7" name="CuadroTexto 326"/>
          <p:cNvSpPr txBox="1"/>
          <p:nvPr/>
        </p:nvSpPr>
        <p:spPr>
          <a:xfrm>
            <a:off x="211866" y="6173965"/>
            <a:ext cx="127123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Control de Calidad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28" name="CuadroTexto 327"/>
          <p:cNvSpPr txBox="1"/>
          <p:nvPr/>
        </p:nvSpPr>
        <p:spPr>
          <a:xfrm>
            <a:off x="-177145" y="3405135"/>
            <a:ext cx="212785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Planificación </a:t>
            </a:r>
          </a:p>
          <a:p>
            <a:pPr algn="ctr"/>
            <a:r>
              <a:rPr lang="es-ES" sz="1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(Data Management Plan)</a:t>
            </a:r>
            <a:endParaRPr lang="es-ES" sz="14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grpSp>
        <p:nvGrpSpPr>
          <p:cNvPr id="329" name="Agrupar 328"/>
          <p:cNvGrpSpPr/>
          <p:nvPr/>
        </p:nvGrpSpPr>
        <p:grpSpPr>
          <a:xfrm>
            <a:off x="1498036" y="4423732"/>
            <a:ext cx="1936530" cy="1215405"/>
            <a:chOff x="1071187" y="3315820"/>
            <a:chExt cx="1936530" cy="1215405"/>
          </a:xfrm>
        </p:grpSpPr>
        <p:sp>
          <p:nvSpPr>
            <p:cNvPr id="330" name="CuadroTexto 329"/>
            <p:cNvSpPr txBox="1"/>
            <p:nvPr/>
          </p:nvSpPr>
          <p:spPr>
            <a:xfrm>
              <a:off x="1805040" y="3656152"/>
              <a:ext cx="1178017" cy="55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+</a:t>
              </a:r>
              <a:endParaRPr lang="es-ES" sz="40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1" name="CuadroTexto 330"/>
            <p:cNvSpPr txBox="1"/>
            <p:nvPr/>
          </p:nvSpPr>
          <p:spPr>
            <a:xfrm>
              <a:off x="1805040" y="4231586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32" name="CuadroTexto 331"/>
            <p:cNvSpPr txBox="1"/>
            <p:nvPr/>
          </p:nvSpPr>
          <p:spPr>
            <a:xfrm>
              <a:off x="1829700" y="3315820"/>
              <a:ext cx="1178017" cy="2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chemeClr val="bg1">
                      <a:lumMod val="50000"/>
                    </a:schemeClr>
                  </a:solidFill>
                  <a:latin typeface="Arial Narrow"/>
                  <a:cs typeface="Arial Narrow"/>
                </a:rPr>
                <a:t>metadatos</a:t>
              </a:r>
              <a:endParaRPr lang="es-ES" sz="1400" b="1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333" name="Imagen 332" descr="Sin título.png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831"/>
            <a:stretch/>
          </p:blipFill>
          <p:spPr>
            <a:xfrm>
              <a:off x="1071187" y="3390672"/>
              <a:ext cx="917497" cy="232204"/>
            </a:xfrm>
            <a:prstGeom prst="rect">
              <a:avLst/>
            </a:prstGeom>
          </p:spPr>
        </p:pic>
        <p:pic>
          <p:nvPicPr>
            <p:cNvPr id="334" name="Imagen 333" descr="Sin título1.pn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60"/>
            <a:stretch/>
          </p:blipFill>
          <p:spPr>
            <a:xfrm>
              <a:off x="1071187" y="3705400"/>
              <a:ext cx="917497" cy="825825"/>
            </a:xfrm>
            <a:prstGeom prst="rect">
              <a:avLst/>
            </a:prstGeom>
          </p:spPr>
        </p:pic>
      </p:grpSp>
      <p:grpSp>
        <p:nvGrpSpPr>
          <p:cNvPr id="26" name="Agrupar 25"/>
          <p:cNvGrpSpPr/>
          <p:nvPr/>
        </p:nvGrpSpPr>
        <p:grpSpPr>
          <a:xfrm>
            <a:off x="3819639" y="2695716"/>
            <a:ext cx="3732495" cy="1619413"/>
            <a:chOff x="3733366" y="3003731"/>
            <a:chExt cx="3732495" cy="1619413"/>
          </a:xfrm>
        </p:grpSpPr>
        <p:grpSp>
          <p:nvGrpSpPr>
            <p:cNvPr id="22" name="Agrupar 21"/>
            <p:cNvGrpSpPr/>
            <p:nvPr/>
          </p:nvGrpSpPr>
          <p:grpSpPr>
            <a:xfrm>
              <a:off x="3925500" y="3141247"/>
              <a:ext cx="3540361" cy="1481897"/>
              <a:chOff x="4454716" y="3475729"/>
              <a:chExt cx="3540361" cy="1818214"/>
            </a:xfrm>
          </p:grpSpPr>
          <p:sp>
            <p:nvSpPr>
              <p:cNvPr id="566" name="Rectángulo redondeado 565"/>
              <p:cNvSpPr/>
              <p:nvPr/>
            </p:nvSpPr>
            <p:spPr>
              <a:xfrm>
                <a:off x="4454716" y="3709207"/>
                <a:ext cx="3525419" cy="1584736"/>
              </a:xfrm>
              <a:prstGeom prst="roundRect">
                <a:avLst>
                  <a:gd name="adj" fmla="val 8574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5" name="CuadroTexto 564"/>
              <p:cNvSpPr txBox="1"/>
              <p:nvPr/>
            </p:nvSpPr>
            <p:spPr>
              <a:xfrm>
                <a:off x="4543364" y="3475729"/>
                <a:ext cx="345171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>
                    <a:latin typeface="Courier New"/>
                    <a:cs typeface="Courier New"/>
                  </a:rPr>
                  <a:t>d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read.csv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(/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path</a:t>
                </a:r>
                <a:r>
                  <a:rPr lang="es-ES" sz="1600" b="1" dirty="0">
                    <a:latin typeface="Courier New"/>
                    <a:cs typeface="Courier New"/>
                  </a:rPr>
                  <a:t>/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file, 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            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=…)</a:t>
                </a:r>
                <a:endParaRPr lang="es-ES" sz="1600" b="1" dirty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df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group_by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year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  %&gt;%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summarise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(mean) </a:t>
                </a:r>
              </a:p>
            </p:txBody>
          </p:sp>
        </p:grpSp>
        <p:sp>
          <p:nvSpPr>
            <p:cNvPr id="581" name="CuadroTexto 580"/>
            <p:cNvSpPr txBox="1"/>
            <p:nvPr/>
          </p:nvSpPr>
          <p:spPr>
            <a:xfrm>
              <a:off x="3733366" y="3003731"/>
              <a:ext cx="1817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err="1">
                  <a:solidFill>
                    <a:srgbClr val="000000"/>
                  </a:solidFill>
                  <a:latin typeface="Arial Narrow"/>
                  <a:cs typeface="Arial Narrow"/>
                </a:rPr>
                <a:t>d</a:t>
              </a:r>
              <a:r>
                <a:rPr lang="es-ES" sz="1600" b="1" dirty="0" err="1" smtClean="0">
                  <a:solidFill>
                    <a:srgbClr val="000000"/>
                  </a:solidFill>
                  <a:latin typeface="Arial Narrow"/>
                  <a:cs typeface="Arial Narrow"/>
                </a:rPr>
                <a:t>ata_preparation.R</a:t>
              </a:r>
              <a:endParaRPr lang="es-ES" sz="1600" b="1" dirty="0">
                <a:solidFill>
                  <a:srgbClr val="000000"/>
                </a:solidFill>
                <a:latin typeface="Arial Narrow"/>
                <a:cs typeface="Arial Narrow"/>
              </a:endParaRPr>
            </a:p>
          </p:txBody>
        </p:sp>
      </p:grpSp>
      <p:sp>
        <p:nvSpPr>
          <p:cNvPr id="166" name="Rectángulo 165"/>
          <p:cNvSpPr/>
          <p:nvPr/>
        </p:nvSpPr>
        <p:spPr>
          <a:xfrm>
            <a:off x="6967713" y="4511430"/>
            <a:ext cx="683936" cy="355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5" name="Agrupar 164"/>
          <p:cNvGrpSpPr/>
          <p:nvPr/>
        </p:nvGrpSpPr>
        <p:grpSpPr>
          <a:xfrm>
            <a:off x="4788010" y="4316512"/>
            <a:ext cx="4986227" cy="3726554"/>
            <a:chOff x="4584269" y="4366654"/>
            <a:chExt cx="4986227" cy="3726554"/>
          </a:xfrm>
        </p:grpSpPr>
        <p:grpSp>
          <p:nvGrpSpPr>
            <p:cNvPr id="25" name="Agrupar 24"/>
            <p:cNvGrpSpPr/>
            <p:nvPr/>
          </p:nvGrpSpPr>
          <p:grpSpPr>
            <a:xfrm>
              <a:off x="4795000" y="4799595"/>
              <a:ext cx="3365256" cy="1259778"/>
              <a:chOff x="4322996" y="6178702"/>
              <a:chExt cx="3365256" cy="1259778"/>
            </a:xfrm>
          </p:grpSpPr>
          <p:sp>
            <p:nvSpPr>
              <p:cNvPr id="574" name="Rectángulo redondeado 573"/>
              <p:cNvSpPr/>
              <p:nvPr/>
            </p:nvSpPr>
            <p:spPr>
              <a:xfrm>
                <a:off x="4548450" y="6530770"/>
                <a:ext cx="3139802" cy="907710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5" name="CuadroTexto 574"/>
              <p:cNvSpPr txBox="1"/>
              <p:nvPr/>
            </p:nvSpPr>
            <p:spPr>
              <a:xfrm>
                <a:off x="4569618" y="6298871"/>
                <a:ext cx="27704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sum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x,y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x + y 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580" name="CuadroTexto 579"/>
              <p:cNvSpPr txBox="1"/>
              <p:nvPr/>
            </p:nvSpPr>
            <p:spPr>
              <a:xfrm>
                <a:off x="4322996" y="6178702"/>
                <a:ext cx="2038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my_function_sum.R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309" name="CuadroTexto 308"/>
            <p:cNvSpPr txBox="1"/>
            <p:nvPr/>
          </p:nvSpPr>
          <p:spPr>
            <a:xfrm>
              <a:off x="7916014" y="4366654"/>
              <a:ext cx="15225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rgbClr val="000000"/>
                  </a:solidFill>
                  <a:latin typeface="Arial Narrow"/>
                  <a:cs typeface="Arial Narrow"/>
                </a:rPr>
                <a:t>Crear paquete R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4584269" y="6076615"/>
              <a:ext cx="4810151" cy="1741145"/>
              <a:chOff x="7017818" y="9348724"/>
              <a:chExt cx="4810151" cy="1741145"/>
            </a:xfrm>
          </p:grpSpPr>
          <p:sp>
            <p:nvSpPr>
              <p:cNvPr id="335" name="Rectángulo redondeado 334"/>
              <p:cNvSpPr/>
              <p:nvPr/>
            </p:nvSpPr>
            <p:spPr>
              <a:xfrm>
                <a:off x="7435691" y="9752107"/>
                <a:ext cx="4392277" cy="1337761"/>
              </a:xfrm>
              <a:prstGeom prst="roundRect">
                <a:avLst>
                  <a:gd name="adj" fmla="val 13195"/>
                </a:avLst>
              </a:prstGeom>
              <a:solidFill>
                <a:schemeClr val="bg1">
                  <a:lumMod val="85000"/>
                  <a:alpha val="59000"/>
                </a:schemeClr>
              </a:solidFill>
              <a:ln w="2857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6" name="CuadroTexto 335"/>
              <p:cNvSpPr txBox="1"/>
              <p:nvPr/>
            </p:nvSpPr>
            <p:spPr>
              <a:xfrm>
                <a:off x="7456860" y="9520209"/>
                <a:ext cx="437110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s-ES" sz="1600" dirty="0" smtClean="0">
                  <a:latin typeface="Courier New"/>
                  <a:cs typeface="Courier New"/>
                </a:endParaRPr>
              </a:p>
              <a:p>
                <a:r>
                  <a:rPr lang="es-ES" sz="1600" b="1" dirty="0" err="1" smtClean="0">
                    <a:latin typeface="Courier New"/>
                    <a:cs typeface="Courier New"/>
                  </a:rPr>
                  <a:t>percentage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function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(x){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 per &lt;- round(x *100,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digits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= 1)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 &lt;- paste(per</a:t>
                </a:r>
                <a:r>
                  <a:rPr lang="es-ES" sz="1600" b="1" dirty="0">
                    <a:latin typeface="Courier New"/>
                    <a:cs typeface="Courier New"/>
                  </a:rPr>
                  <a:t>, "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%",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sep</a:t>
                </a:r>
                <a:r>
                  <a:rPr lang="es-ES" sz="1600" b="1" dirty="0">
                    <a:latin typeface="Courier New"/>
                    <a:cs typeface="Courier New"/>
                  </a:rPr>
                  <a:t>=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"")</a:t>
                </a:r>
              </a:p>
              <a:p>
                <a:r>
                  <a:rPr lang="es-ES" sz="1600" b="1" dirty="0">
                    <a:latin typeface="Courier New"/>
                    <a:cs typeface="Courier New"/>
                  </a:rPr>
                  <a:t> 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return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(</a:t>
                </a:r>
                <a:r>
                  <a:rPr lang="es-ES" sz="1600" b="1" dirty="0" err="1" smtClean="0">
                    <a:latin typeface="Courier New"/>
                    <a:cs typeface="Courier New"/>
                  </a:rPr>
                  <a:t>result</a:t>
                </a:r>
                <a:r>
                  <a:rPr lang="es-ES" sz="1600" b="1" dirty="0" smtClean="0">
                    <a:latin typeface="Courier New"/>
                    <a:cs typeface="Courier New"/>
                  </a:rPr>
                  <a:t>)</a:t>
                </a:r>
              </a:p>
              <a:p>
                <a:r>
                  <a:rPr lang="es-ES" sz="1600" b="1" dirty="0" smtClean="0">
                    <a:latin typeface="Courier New"/>
                    <a:cs typeface="Courier New"/>
                  </a:rPr>
                  <a:t>} </a:t>
                </a:r>
              </a:p>
            </p:txBody>
          </p:sp>
          <p:sp>
            <p:nvSpPr>
              <p:cNvPr id="337" name="CuadroTexto 336"/>
              <p:cNvSpPr txBox="1"/>
              <p:nvPr/>
            </p:nvSpPr>
            <p:spPr>
              <a:xfrm>
                <a:off x="7017818" y="9348724"/>
                <a:ext cx="29705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 smtClean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my_function_percentage.R</a:t>
                </a:r>
                <a:endParaRPr lang="es-ES" sz="1600" b="1" dirty="0">
                  <a:solidFill>
                    <a:srgbClr val="000000"/>
                  </a:solidFill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578" name="Rectángulo redondeado 577"/>
            <p:cNvSpPr/>
            <p:nvPr/>
          </p:nvSpPr>
          <p:spPr>
            <a:xfrm>
              <a:off x="4831830" y="4759627"/>
              <a:ext cx="4738666" cy="3333581"/>
            </a:xfrm>
            <a:prstGeom prst="roundRect">
              <a:avLst>
                <a:gd name="adj" fmla="val 4592"/>
              </a:avLst>
            </a:prstGeom>
            <a:noFill/>
            <a:ln w="2857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3" name="CuadroTexto 312"/>
          <p:cNvSpPr txBox="1"/>
          <p:nvPr/>
        </p:nvSpPr>
        <p:spPr>
          <a:xfrm>
            <a:off x="13308390" y="5815104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Revistas científicas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5" name="CuadroTexto 314"/>
          <p:cNvSpPr txBox="1"/>
          <p:nvPr/>
        </p:nvSpPr>
        <p:spPr>
          <a:xfrm>
            <a:off x="13308390" y="6568519"/>
            <a:ext cx="152256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Repositorios de datos y código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318" name="CuadroTexto 317"/>
          <p:cNvSpPr txBox="1"/>
          <p:nvPr/>
        </p:nvSpPr>
        <p:spPr>
          <a:xfrm>
            <a:off x="13296561" y="7574599"/>
            <a:ext cx="15225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Páginas web</a:t>
            </a:r>
            <a:endParaRPr lang="es-ES" sz="1600" b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979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191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J.</dc:creator>
  <cp:lastModifiedBy>FRS</cp:lastModifiedBy>
  <cp:revision>32</cp:revision>
  <dcterms:created xsi:type="dcterms:W3CDTF">2015-10-20T10:30:02Z</dcterms:created>
  <dcterms:modified xsi:type="dcterms:W3CDTF">2016-05-10T12:43:57Z</dcterms:modified>
</cp:coreProperties>
</file>