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5124113" cy="10442575"/>
  <p:notesSz cx="6858000" cy="9144000"/>
  <p:defaultTextStyle>
    <a:defPPr>
      <a:defRPr lang="es-E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4" autoAdjust="0"/>
  </p:normalViewPr>
  <p:slideViewPr>
    <p:cSldViewPr snapToGrid="0" snapToObjects="1">
      <p:cViewPr>
        <p:scale>
          <a:sx n="81" d="100"/>
          <a:sy n="81" d="100"/>
        </p:scale>
        <p:origin x="-576" y="856"/>
      </p:cViewPr>
      <p:guideLst>
        <p:guide orient="horz" pos="3289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A027D-CFF8-A04F-9EE9-C8926D820D6B}" type="datetimeFigureOut">
              <a:rPr lang="es-ES" smtClean="0"/>
              <a:t>6/3/16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685800"/>
            <a:ext cx="496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4FD78-6F00-C94E-B319-81D13D7A22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4FD78-6F00-C94E-B319-81D13D7A22E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90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309" y="3243968"/>
            <a:ext cx="12855496" cy="223838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618" y="5917459"/>
            <a:ext cx="10586879" cy="26686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3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4983" y="418188"/>
            <a:ext cx="3402925" cy="891003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56206" y="418188"/>
            <a:ext cx="9956708" cy="891003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3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701" y="6710322"/>
            <a:ext cx="12855496" cy="2074011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94701" y="4426010"/>
            <a:ext cx="12855496" cy="228431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6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56205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88092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8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7" y="2337495"/>
            <a:ext cx="6682443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56207" y="3311651"/>
            <a:ext cx="6682443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682840" y="2337495"/>
            <a:ext cx="6685068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682840" y="3311651"/>
            <a:ext cx="6685068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1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207" y="415769"/>
            <a:ext cx="4975729" cy="176943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3109" y="415770"/>
            <a:ext cx="8454799" cy="8912449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6207" y="2185206"/>
            <a:ext cx="4975729" cy="714301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3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432" y="7309803"/>
            <a:ext cx="9074468" cy="86296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64432" y="933064"/>
            <a:ext cx="9074468" cy="6265545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4432" y="8172766"/>
            <a:ext cx="9074468" cy="122555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6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6206" y="418188"/>
            <a:ext cx="13611702" cy="1740429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6" y="2436603"/>
            <a:ext cx="13611702" cy="6891616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6206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8A39-C2E5-1B4A-AFDE-BDC6F95FEDD0}" type="datetimeFigureOut">
              <a:rPr lang="es-ES" smtClean="0"/>
              <a:t>6/3/16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167406" y="9678721"/>
            <a:ext cx="4789302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8948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CE6E-00A7-7D40-BA2D-0E42CB683D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png"/><Relationship Id="rId9" Type="http://schemas.microsoft.com/office/2007/relationships/hdphoto" Target="../media/hdphoto3.wdp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ángulo 323"/>
          <p:cNvSpPr/>
          <p:nvPr/>
        </p:nvSpPr>
        <p:spPr>
          <a:xfrm>
            <a:off x="7554800" y="1912952"/>
            <a:ext cx="4432783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2" name="Rectángulo 321"/>
          <p:cNvSpPr/>
          <p:nvPr/>
        </p:nvSpPr>
        <p:spPr>
          <a:xfrm>
            <a:off x="12435300" y="1912952"/>
            <a:ext cx="281769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4" name="Rectángulo 303"/>
          <p:cNvSpPr/>
          <p:nvPr/>
        </p:nvSpPr>
        <p:spPr>
          <a:xfrm>
            <a:off x="19519" y="1912952"/>
            <a:ext cx="284978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8" name="Rectángulo 377"/>
          <p:cNvSpPr/>
          <p:nvPr/>
        </p:nvSpPr>
        <p:spPr>
          <a:xfrm>
            <a:off x="0" y="8951824"/>
            <a:ext cx="15198199" cy="683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7" name="CuadroTexto 306"/>
          <p:cNvSpPr txBox="1"/>
          <p:nvPr/>
        </p:nvSpPr>
        <p:spPr>
          <a:xfrm>
            <a:off x="1931476" y="8159375"/>
            <a:ext cx="1271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Data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Papers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54" name="Rectángulo 553"/>
          <p:cNvSpPr/>
          <p:nvPr/>
        </p:nvSpPr>
        <p:spPr>
          <a:xfrm>
            <a:off x="3342828" y="1912952"/>
            <a:ext cx="3275858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47" name="Agrupar 546"/>
          <p:cNvGrpSpPr/>
          <p:nvPr/>
        </p:nvGrpSpPr>
        <p:grpSpPr>
          <a:xfrm>
            <a:off x="577448" y="208669"/>
            <a:ext cx="1569948" cy="1689841"/>
            <a:chOff x="660087" y="7971924"/>
            <a:chExt cx="2291254" cy="2172047"/>
          </a:xfrm>
        </p:grpSpPr>
        <p:sp>
          <p:nvSpPr>
            <p:cNvPr id="8" name="171 Rectángulo"/>
            <p:cNvSpPr/>
            <p:nvPr/>
          </p:nvSpPr>
          <p:spPr>
            <a:xfrm>
              <a:off x="764435" y="8374499"/>
              <a:ext cx="2186906" cy="1769472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  <a:scene3d>
              <a:camera prst="orthographicFront">
                <a:rot lat="3019891" lon="19656139" rev="2003799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958"/>
            <p:cNvGrpSpPr>
              <a:grpSpLocks noChangeAspect="1"/>
            </p:cNvGrpSpPr>
            <p:nvPr/>
          </p:nvGrpSpPr>
          <p:grpSpPr bwMode="auto">
            <a:xfrm>
              <a:off x="935101" y="7971924"/>
              <a:ext cx="841312" cy="1099777"/>
              <a:chOff x="2154" y="1117"/>
              <a:chExt cx="318" cy="498"/>
            </a:xfrm>
          </p:grpSpPr>
          <p:sp>
            <p:nvSpPr>
              <p:cNvPr id="463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7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68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9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0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1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2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3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4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5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6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7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8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9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0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1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2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3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4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5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6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7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8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9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0" name="Group 958"/>
            <p:cNvGrpSpPr>
              <a:grpSpLocks noChangeAspect="1"/>
            </p:cNvGrpSpPr>
            <p:nvPr/>
          </p:nvGrpSpPr>
          <p:grpSpPr bwMode="auto">
            <a:xfrm>
              <a:off x="1615466" y="8466166"/>
              <a:ext cx="764708" cy="999638"/>
              <a:chOff x="2154" y="1117"/>
              <a:chExt cx="318" cy="498"/>
            </a:xfrm>
          </p:grpSpPr>
          <p:sp>
            <p:nvSpPr>
              <p:cNvPr id="436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40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41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2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3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4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5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6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7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8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9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0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1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2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3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4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5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6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7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8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9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0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1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2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6" name="Group 958"/>
            <p:cNvGrpSpPr>
              <a:grpSpLocks noChangeAspect="1"/>
            </p:cNvGrpSpPr>
            <p:nvPr/>
          </p:nvGrpSpPr>
          <p:grpSpPr bwMode="auto">
            <a:xfrm>
              <a:off x="1397752" y="9062341"/>
              <a:ext cx="292960" cy="382964"/>
              <a:chOff x="2154" y="1117"/>
              <a:chExt cx="318" cy="498"/>
            </a:xfrm>
          </p:grpSpPr>
          <p:sp>
            <p:nvSpPr>
              <p:cNvPr id="274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8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79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0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1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2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3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4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5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6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7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8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9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0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1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2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3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4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5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6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7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8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9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300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7" name="Group 958"/>
            <p:cNvGrpSpPr>
              <a:grpSpLocks noChangeAspect="1"/>
            </p:cNvGrpSpPr>
            <p:nvPr/>
          </p:nvGrpSpPr>
          <p:grpSpPr bwMode="auto">
            <a:xfrm>
              <a:off x="2366832" y="9250510"/>
              <a:ext cx="207265" cy="270941"/>
              <a:chOff x="2154" y="1117"/>
              <a:chExt cx="318" cy="498"/>
            </a:xfrm>
          </p:grpSpPr>
          <p:sp>
            <p:nvSpPr>
              <p:cNvPr id="247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1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52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3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4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5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6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7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8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9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0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1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2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3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4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5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6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7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8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9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0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1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2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3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498" name="Group 34"/>
            <p:cNvGrpSpPr>
              <a:grpSpLocks/>
            </p:cNvGrpSpPr>
            <p:nvPr/>
          </p:nvGrpSpPr>
          <p:grpSpPr bwMode="auto">
            <a:xfrm>
              <a:off x="1225107" y="9455024"/>
              <a:ext cx="327581" cy="226372"/>
              <a:chOff x="1673" y="6143"/>
              <a:chExt cx="151" cy="84"/>
            </a:xfrm>
          </p:grpSpPr>
          <p:sp>
            <p:nvSpPr>
              <p:cNvPr id="499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0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1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2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3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4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5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6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7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8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9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  <p:pic>
          <p:nvPicPr>
            <p:cNvPr id="531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7" y="8711392"/>
              <a:ext cx="551507" cy="950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2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095" y="8361858"/>
              <a:ext cx="424012" cy="730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3" name="Group 34"/>
            <p:cNvGrpSpPr>
              <a:grpSpLocks/>
            </p:cNvGrpSpPr>
            <p:nvPr/>
          </p:nvGrpSpPr>
          <p:grpSpPr bwMode="auto">
            <a:xfrm>
              <a:off x="2426144" y="8952425"/>
              <a:ext cx="327581" cy="226372"/>
              <a:chOff x="1673" y="6143"/>
              <a:chExt cx="151" cy="84"/>
            </a:xfrm>
          </p:grpSpPr>
          <p:sp>
            <p:nvSpPr>
              <p:cNvPr id="534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5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6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7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8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9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0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1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2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3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4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</p:grpSp>
      <p:sp>
        <p:nvSpPr>
          <p:cNvPr id="549" name="CuadroTexto 548"/>
          <p:cNvSpPr txBox="1"/>
          <p:nvPr/>
        </p:nvSpPr>
        <p:spPr>
          <a:xfrm>
            <a:off x="603591" y="1918707"/>
            <a:ext cx="215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 Narrow"/>
                <a:cs typeface="Arial Narrow"/>
              </a:rPr>
              <a:t>Toma de datos</a:t>
            </a:r>
            <a:endParaRPr lang="es-ES" sz="2000" b="1" dirty="0">
              <a:latin typeface="Arial Narrow"/>
              <a:cs typeface="Arial Narrow"/>
            </a:endParaRPr>
          </a:p>
        </p:txBody>
      </p:sp>
      <p:sp>
        <p:nvSpPr>
          <p:cNvPr id="558" name="CuadroTexto 557"/>
          <p:cNvSpPr txBox="1"/>
          <p:nvPr/>
        </p:nvSpPr>
        <p:spPr>
          <a:xfrm>
            <a:off x="3912516" y="1936851"/>
            <a:ext cx="252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Manipulación de datos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pic>
        <p:nvPicPr>
          <p:cNvPr id="559" name="Imagen 558" descr="R_icon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33" y="353223"/>
            <a:ext cx="1338738" cy="1015594"/>
          </a:xfrm>
          <a:prstGeom prst="rect">
            <a:avLst/>
          </a:prstGeom>
        </p:spPr>
      </p:pic>
      <p:pic>
        <p:nvPicPr>
          <p:cNvPr id="560" name="Imagen 559" descr="teacher_icon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734" y="371130"/>
            <a:ext cx="1361939" cy="1361939"/>
          </a:xfrm>
          <a:prstGeom prst="rect">
            <a:avLst/>
          </a:prstGeom>
        </p:spPr>
      </p:pic>
      <p:pic>
        <p:nvPicPr>
          <p:cNvPr id="561" name="Imagen 560" descr="writing_icon.png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11" y="483067"/>
            <a:ext cx="1138064" cy="1138064"/>
          </a:xfrm>
          <a:prstGeom prst="rect">
            <a:avLst/>
          </a:prstGeom>
        </p:spPr>
      </p:pic>
      <p:sp>
        <p:nvSpPr>
          <p:cNvPr id="562" name="CuadroTexto 561"/>
          <p:cNvSpPr txBox="1"/>
          <p:nvPr/>
        </p:nvSpPr>
        <p:spPr>
          <a:xfrm>
            <a:off x="7550500" y="1939390"/>
            <a:ext cx="451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Análisis de datos integrado con </a:t>
            </a:r>
            <a:r>
              <a:rPr lang="es-ES" sz="20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texo</a:t>
            </a:r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63" name="CuadroTexto 562"/>
          <p:cNvSpPr txBox="1"/>
          <p:nvPr/>
        </p:nvSpPr>
        <p:spPr>
          <a:xfrm>
            <a:off x="12491306" y="1938989"/>
            <a:ext cx="231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Publicar resultados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cxnSp>
        <p:nvCxnSpPr>
          <p:cNvPr id="244" name="Conector recto 243"/>
          <p:cNvCxnSpPr/>
          <p:nvPr/>
        </p:nvCxnSpPr>
        <p:spPr>
          <a:xfrm>
            <a:off x="844772" y="2152081"/>
            <a:ext cx="0" cy="5299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CuadroTexto 549"/>
          <p:cNvSpPr txBox="1"/>
          <p:nvPr/>
        </p:nvSpPr>
        <p:spPr>
          <a:xfrm>
            <a:off x="199574" y="4741072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Documentar datos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203055" y="7540446"/>
            <a:ext cx="127123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Depositar datos en Repositorios</a:t>
            </a:r>
          </a:p>
          <a:p>
            <a:pPr algn="ctr"/>
            <a:r>
              <a:rPr lang="es-ES" sz="12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www.re3data.org</a:t>
            </a:r>
          </a:p>
        </p:txBody>
      </p:sp>
      <p:cxnSp>
        <p:nvCxnSpPr>
          <p:cNvPr id="302" name="Conector recto 301"/>
          <p:cNvCxnSpPr/>
          <p:nvPr/>
        </p:nvCxnSpPr>
        <p:spPr>
          <a:xfrm>
            <a:off x="7296066" y="2127901"/>
            <a:ext cx="0" cy="62011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de flecha 302"/>
          <p:cNvCxnSpPr/>
          <p:nvPr/>
        </p:nvCxnSpPr>
        <p:spPr>
          <a:xfrm flipV="1">
            <a:off x="1444419" y="7814453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/>
          <p:cNvSpPr txBox="1"/>
          <p:nvPr/>
        </p:nvSpPr>
        <p:spPr>
          <a:xfrm>
            <a:off x="11260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Datos accesibles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06" name="Conector recto de flecha 305"/>
          <p:cNvCxnSpPr/>
          <p:nvPr/>
        </p:nvCxnSpPr>
        <p:spPr>
          <a:xfrm>
            <a:off x="1464739" y="8119238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CuadroTexto 307"/>
          <p:cNvSpPr txBox="1"/>
          <p:nvPr/>
        </p:nvSpPr>
        <p:spPr>
          <a:xfrm>
            <a:off x="1931476" y="7517186"/>
            <a:ext cx="14113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DRYAD, KNB,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DataOne</a:t>
            </a:r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, GBIF …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0" name="CuadroTexto 309"/>
          <p:cNvSpPr txBox="1"/>
          <p:nvPr/>
        </p:nvSpPr>
        <p:spPr>
          <a:xfrm>
            <a:off x="6289163" y="8450962"/>
            <a:ext cx="2033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Github</a:t>
            </a:r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1" name="CuadroTexto 310"/>
          <p:cNvSpPr txBox="1"/>
          <p:nvPr/>
        </p:nvSpPr>
        <p:spPr>
          <a:xfrm>
            <a:off x="5765564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Código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12" name="Conector recto 311"/>
          <p:cNvCxnSpPr/>
          <p:nvPr/>
        </p:nvCxnSpPr>
        <p:spPr>
          <a:xfrm flipH="1">
            <a:off x="603592" y="2725601"/>
            <a:ext cx="119810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/>
          <p:cNvCxnSpPr/>
          <p:nvPr/>
        </p:nvCxnSpPr>
        <p:spPr>
          <a:xfrm>
            <a:off x="13584123" y="2725601"/>
            <a:ext cx="0" cy="5088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/>
          <p:cNvSpPr txBox="1"/>
          <p:nvPr/>
        </p:nvSpPr>
        <p:spPr>
          <a:xfrm>
            <a:off x="13155990" y="4254395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científicos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7" name="CuadroTexto 316"/>
          <p:cNvSpPr txBox="1"/>
          <p:nvPr/>
        </p:nvSpPr>
        <p:spPr>
          <a:xfrm>
            <a:off x="13685285" y="5099001"/>
            <a:ext cx="14669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Knowledge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Network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for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Biocomplexity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(KNB) 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13681753" y="4852483"/>
            <a:ext cx="1411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Figshare</a:t>
            </a:r>
            <a:endParaRPr lang="es-ES" sz="12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0531082" y="9109454"/>
            <a:ext cx="244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Documento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375" name="CuadroTexto 374"/>
          <p:cNvSpPr txBox="1"/>
          <p:nvPr/>
        </p:nvSpPr>
        <p:spPr>
          <a:xfrm>
            <a:off x="10530098" y="2872373"/>
            <a:ext cx="214835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Documento dinámico</a:t>
            </a:r>
          </a:p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(informe, artículo)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0621511" y="3623035"/>
            <a:ext cx="2628013" cy="3917892"/>
            <a:chOff x="10267620" y="3160792"/>
            <a:chExt cx="2628013" cy="3917892"/>
          </a:xfrm>
        </p:grpSpPr>
        <p:grpSp>
          <p:nvGrpSpPr>
            <p:cNvPr id="6" name="Agrupar 5"/>
            <p:cNvGrpSpPr/>
            <p:nvPr/>
          </p:nvGrpSpPr>
          <p:grpSpPr>
            <a:xfrm>
              <a:off x="11114360" y="3160792"/>
              <a:ext cx="791780" cy="999552"/>
              <a:chOff x="2277494" y="8112473"/>
              <a:chExt cx="791780" cy="1073395"/>
            </a:xfrm>
          </p:grpSpPr>
          <p:sp>
            <p:nvSpPr>
              <p:cNvPr id="3" name="Recortar y redondear rectángulo de esquina sencilla 2"/>
              <p:cNvSpPr/>
              <p:nvPr/>
            </p:nvSpPr>
            <p:spPr>
              <a:xfrm>
                <a:off x="2277494" y="8112473"/>
                <a:ext cx="791780" cy="1073395"/>
              </a:xfrm>
              <a:prstGeom prst="snipRound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380492" y="8394977"/>
                <a:ext cx="575999" cy="5759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327855" y="8495591"/>
                <a:ext cx="674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.Rmd</a:t>
                </a:r>
                <a:endParaRPr lang="es-ES" sz="1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10" name="Conector recto de flecha 209"/>
            <p:cNvCxnSpPr/>
            <p:nvPr/>
          </p:nvCxnSpPr>
          <p:spPr>
            <a:xfrm>
              <a:off x="11618374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de flecha 239"/>
            <p:cNvCxnSpPr/>
            <p:nvPr/>
          </p:nvCxnSpPr>
          <p:spPr>
            <a:xfrm>
              <a:off x="11523505" y="5473342"/>
              <a:ext cx="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de flecha 245"/>
            <p:cNvCxnSpPr/>
            <p:nvPr/>
          </p:nvCxnSpPr>
          <p:spPr>
            <a:xfrm flipH="1">
              <a:off x="10857476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Agrupar 27"/>
            <p:cNvGrpSpPr/>
            <p:nvPr/>
          </p:nvGrpSpPr>
          <p:grpSpPr>
            <a:xfrm>
              <a:off x="10666908" y="4407411"/>
              <a:ext cx="2066885" cy="1007892"/>
              <a:chOff x="11099260" y="4420922"/>
              <a:chExt cx="2066885" cy="1007892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11099260" y="4420922"/>
                <a:ext cx="809489" cy="999552"/>
                <a:chOff x="9705059" y="7173420"/>
                <a:chExt cx="809489" cy="1073395"/>
              </a:xfrm>
            </p:grpSpPr>
            <p:sp>
              <p:nvSpPr>
                <p:cNvPr id="181" name="Recortar y redondear rectángulo de esquina sencilla 180"/>
                <p:cNvSpPr/>
                <p:nvPr/>
              </p:nvSpPr>
              <p:spPr>
                <a:xfrm>
                  <a:off x="9705059" y="7173420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CuadroTexto 182"/>
                <p:cNvSpPr txBox="1"/>
                <p:nvPr/>
              </p:nvSpPr>
              <p:spPr>
                <a:xfrm>
                  <a:off x="9720453" y="7245847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4" name="CuadroTexto 183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grpSp>
            <p:nvGrpSpPr>
              <p:cNvPr id="321" name="Agrupar 320"/>
              <p:cNvGrpSpPr/>
              <p:nvPr/>
            </p:nvGrpSpPr>
            <p:grpSpPr>
              <a:xfrm>
                <a:off x="12023019" y="4429262"/>
                <a:ext cx="791780" cy="999552"/>
                <a:chOff x="9705059" y="7173423"/>
                <a:chExt cx="791780" cy="1073395"/>
              </a:xfrm>
            </p:grpSpPr>
            <p:sp>
              <p:nvSpPr>
                <p:cNvPr id="367" name="Recortar y redondear rectángulo de esquina sencilla 366"/>
                <p:cNvSpPr/>
                <p:nvPr/>
              </p:nvSpPr>
              <p:spPr>
                <a:xfrm>
                  <a:off x="9705059" y="7173423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8" name="CuadroTexto 367"/>
                <p:cNvSpPr txBox="1"/>
                <p:nvPr/>
              </p:nvSpPr>
              <p:spPr>
                <a:xfrm>
                  <a:off x="9801733" y="7278575"/>
                  <a:ext cx="575943" cy="24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9" name="CuadroTexto 368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pic>
            <p:nvPicPr>
              <p:cNvPr id="11" name="Imagen 10" descr="bibtex_icon.png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194" y="4680750"/>
                <a:ext cx="529951" cy="513252"/>
              </a:xfrm>
              <a:prstGeom prst="rect">
                <a:avLst/>
              </a:prstGeom>
            </p:spPr>
          </p:pic>
        </p:grpSp>
        <p:grpSp>
          <p:nvGrpSpPr>
            <p:cNvPr id="27" name="Agrupar 26"/>
            <p:cNvGrpSpPr/>
            <p:nvPr/>
          </p:nvGrpSpPr>
          <p:grpSpPr>
            <a:xfrm>
              <a:off x="10267620" y="6050620"/>
              <a:ext cx="2628013" cy="1028064"/>
              <a:chOff x="10267620" y="6050620"/>
              <a:chExt cx="2628013" cy="1028064"/>
            </a:xfrm>
          </p:grpSpPr>
          <p:grpSp>
            <p:nvGrpSpPr>
              <p:cNvPr id="20" name="Agrupar 19"/>
              <p:cNvGrpSpPr/>
              <p:nvPr/>
            </p:nvGrpSpPr>
            <p:grpSpPr>
              <a:xfrm>
                <a:off x="10267620" y="6050620"/>
                <a:ext cx="809489" cy="999552"/>
                <a:chOff x="10801743" y="7182376"/>
                <a:chExt cx="809482" cy="1073395"/>
              </a:xfrm>
            </p:grpSpPr>
            <p:sp>
              <p:nvSpPr>
                <p:cNvPr id="187" name="Recortar y redondear rectángulo de esquina sencilla 18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CuadroTexto 187"/>
                <p:cNvSpPr txBox="1"/>
                <p:nvPr/>
              </p:nvSpPr>
              <p:spPr>
                <a:xfrm>
                  <a:off x="10817130" y="7254803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ipse 14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Elipse 195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Elipse 196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Elipse 197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Elipse 198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Elipse 200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2" name="Elipse 201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" name="Conector recto 1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Agrupar 225"/>
              <p:cNvGrpSpPr/>
              <p:nvPr/>
            </p:nvGrpSpPr>
            <p:grpSpPr>
              <a:xfrm>
                <a:off x="12037293" y="6050620"/>
                <a:ext cx="858340" cy="999552"/>
                <a:chOff x="10759987" y="7182376"/>
                <a:chExt cx="858340" cy="1073395"/>
              </a:xfrm>
            </p:grpSpPr>
            <p:sp>
              <p:nvSpPr>
                <p:cNvPr id="227" name="Recortar y redondear rectángulo de esquina sencilla 22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CuadroTexto 227"/>
                <p:cNvSpPr txBox="1"/>
                <p:nvPr/>
              </p:nvSpPr>
              <p:spPr>
                <a:xfrm>
                  <a:off x="10759987" y="7261153"/>
                  <a:ext cx="85834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Presentación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29" name="Conector recto 228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cto 229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Elipse 230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2" name="Elipse 231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3" name="Elipse 232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4" name="Elipse 233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5" name="Elipse 234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7" name="Elipse 236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8" name="Elipse 237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39" name="Conector recto 23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1146905" y="6050620"/>
                <a:ext cx="890388" cy="1028064"/>
                <a:chOff x="13315807" y="6242385"/>
                <a:chExt cx="890388" cy="1028064"/>
              </a:xfrm>
            </p:grpSpPr>
            <p:sp>
              <p:nvSpPr>
                <p:cNvPr id="341" name="Recortar y redondear rectángulo de esquina sencilla 340"/>
                <p:cNvSpPr/>
                <p:nvPr/>
              </p:nvSpPr>
              <p:spPr>
                <a:xfrm>
                  <a:off x="13338092" y="6242385"/>
                  <a:ext cx="791780" cy="999552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2" name="CuadroTexto 341"/>
                <p:cNvSpPr txBox="1"/>
                <p:nvPr/>
              </p:nvSpPr>
              <p:spPr>
                <a:xfrm>
                  <a:off x="13461436" y="6315743"/>
                  <a:ext cx="5759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4" name="Agrupar 13"/>
                <p:cNvGrpSpPr/>
                <p:nvPr/>
              </p:nvGrpSpPr>
              <p:grpSpPr>
                <a:xfrm>
                  <a:off x="13443502" y="6582413"/>
                  <a:ext cx="520246" cy="370060"/>
                  <a:chOff x="13443502" y="6782725"/>
                  <a:chExt cx="520246" cy="370060"/>
                </a:xfrm>
              </p:grpSpPr>
              <p:cxnSp>
                <p:nvCxnSpPr>
                  <p:cNvPr id="343" name="Conector recto 342"/>
                  <p:cNvCxnSpPr/>
                  <p:nvPr/>
                </p:nvCxnSpPr>
                <p:spPr>
                  <a:xfrm>
                    <a:off x="13489801" y="6782725"/>
                    <a:ext cx="0" cy="370060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Conector recto 343"/>
                  <p:cNvCxnSpPr/>
                  <p:nvPr/>
                </p:nvCxnSpPr>
                <p:spPr>
                  <a:xfrm flipH="1" flipV="1">
                    <a:off x="13443502" y="7109671"/>
                    <a:ext cx="515636" cy="1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Elipse 344"/>
                  <p:cNvSpPr/>
                  <p:nvPr/>
                </p:nvSpPr>
                <p:spPr>
                  <a:xfrm>
                    <a:off x="13612023" y="689661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6" name="Elipse 345"/>
                  <p:cNvSpPr/>
                  <p:nvPr/>
                </p:nvSpPr>
                <p:spPr>
                  <a:xfrm>
                    <a:off x="13746423" y="694836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7" name="Elipse 346"/>
                  <p:cNvSpPr/>
                  <p:nvPr/>
                </p:nvSpPr>
                <p:spPr>
                  <a:xfrm>
                    <a:off x="13630023" y="701220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8" name="Elipse 347"/>
                  <p:cNvSpPr/>
                  <p:nvPr/>
                </p:nvSpPr>
                <p:spPr>
                  <a:xfrm>
                    <a:off x="13688837" y="6856749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9" name="Elipse 348"/>
                  <p:cNvSpPr/>
                  <p:nvPr/>
                </p:nvSpPr>
                <p:spPr>
                  <a:xfrm>
                    <a:off x="13823237" y="691337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0" name="Elipse 349"/>
                  <p:cNvSpPr/>
                  <p:nvPr/>
                </p:nvSpPr>
                <p:spPr>
                  <a:xfrm>
                    <a:off x="13859237" y="678526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1" name="Elipse 350"/>
                  <p:cNvSpPr/>
                  <p:nvPr/>
                </p:nvSpPr>
                <p:spPr>
                  <a:xfrm>
                    <a:off x="13770040" y="6843862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2" name="Elipse 351"/>
                  <p:cNvSpPr/>
                  <p:nvPr/>
                </p:nvSpPr>
                <p:spPr>
                  <a:xfrm>
                    <a:off x="13674609" y="695378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53" name="Conector recto 352"/>
                  <p:cNvCxnSpPr/>
                  <p:nvPr/>
                </p:nvCxnSpPr>
                <p:spPr>
                  <a:xfrm flipH="1">
                    <a:off x="13566657" y="6822089"/>
                    <a:ext cx="397091" cy="193412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CuadroTexto 372"/>
                <p:cNvSpPr txBox="1"/>
                <p:nvPr/>
              </p:nvSpPr>
              <p:spPr>
                <a:xfrm>
                  <a:off x="13315807" y="6993450"/>
                  <a:ext cx="8903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" dirty="0" smtClean="0">
                      <a:latin typeface="Arial"/>
                      <a:cs typeface="Arial"/>
                    </a:rPr>
                    <a:t>López et al. (2000)</a:t>
                  </a:r>
                </a:p>
                <a:p>
                  <a:r>
                    <a:rPr lang="es-ES" sz="600" dirty="0" smtClean="0">
                      <a:latin typeface="Arial"/>
                      <a:cs typeface="Arial"/>
                    </a:rPr>
                    <a:t>Serrano et al. (2010)</a:t>
                  </a:r>
                </a:p>
              </p:txBody>
            </p:sp>
          </p:grpSp>
        </p:grpSp>
      </p:grpSp>
      <p:sp>
        <p:nvSpPr>
          <p:cNvPr id="377" name="CuadroTexto 376"/>
          <p:cNvSpPr txBox="1"/>
          <p:nvPr/>
        </p:nvSpPr>
        <p:spPr>
          <a:xfrm>
            <a:off x="12975144" y="9006017"/>
            <a:ext cx="2150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Resultados accesibles y reproducibles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6088673" y="2558525"/>
            <a:ext cx="25681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versiones -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60" name="Triángulo isósceles 159"/>
          <p:cNvSpPr/>
          <p:nvPr/>
        </p:nvSpPr>
        <p:spPr>
          <a:xfrm rot="5400000">
            <a:off x="2553561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3" name="Triángulo isósceles 322"/>
          <p:cNvSpPr/>
          <p:nvPr/>
        </p:nvSpPr>
        <p:spPr>
          <a:xfrm rot="5400000">
            <a:off x="6353816" y="189990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5" name="Triángulo isósceles 324"/>
          <p:cNvSpPr/>
          <p:nvPr/>
        </p:nvSpPr>
        <p:spPr>
          <a:xfrm rot="5400000">
            <a:off x="11641270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211866" y="6173965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Calidad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28" name="CuadroTexto 327"/>
          <p:cNvSpPr txBox="1"/>
          <p:nvPr/>
        </p:nvSpPr>
        <p:spPr>
          <a:xfrm>
            <a:off x="-177145" y="3405135"/>
            <a:ext cx="212785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Planificación </a:t>
            </a:r>
          </a:p>
          <a:p>
            <a:pPr algn="ctr"/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(Data Management Plan)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329" name="Agrupar 328"/>
          <p:cNvGrpSpPr/>
          <p:nvPr/>
        </p:nvGrpSpPr>
        <p:grpSpPr>
          <a:xfrm>
            <a:off x="1498036" y="4423732"/>
            <a:ext cx="1936530" cy="1215405"/>
            <a:chOff x="1071187" y="3315820"/>
            <a:chExt cx="1936530" cy="1215405"/>
          </a:xfrm>
        </p:grpSpPr>
        <p:sp>
          <p:nvSpPr>
            <p:cNvPr id="330" name="CuadroTexto 329"/>
            <p:cNvSpPr txBox="1"/>
            <p:nvPr/>
          </p:nvSpPr>
          <p:spPr>
            <a:xfrm>
              <a:off x="1805040" y="3656152"/>
              <a:ext cx="1178017" cy="55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+</a:t>
              </a:r>
              <a:endParaRPr lang="es-ES" sz="40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1" name="CuadroTexto 330"/>
            <p:cNvSpPr txBox="1"/>
            <p:nvPr/>
          </p:nvSpPr>
          <p:spPr>
            <a:xfrm>
              <a:off x="1805040" y="4231586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1829700" y="3315820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metadatos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333" name="Imagen 332" descr="Sin título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831"/>
            <a:stretch/>
          </p:blipFill>
          <p:spPr>
            <a:xfrm>
              <a:off x="1071187" y="3390672"/>
              <a:ext cx="917497" cy="232204"/>
            </a:xfrm>
            <a:prstGeom prst="rect">
              <a:avLst/>
            </a:prstGeom>
          </p:spPr>
        </p:pic>
        <p:pic>
          <p:nvPicPr>
            <p:cNvPr id="334" name="Imagen 333" descr="Sin título1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60"/>
            <a:stretch/>
          </p:blipFill>
          <p:spPr>
            <a:xfrm>
              <a:off x="1071187" y="3705400"/>
              <a:ext cx="917497" cy="825825"/>
            </a:xfrm>
            <a:prstGeom prst="rect">
              <a:avLst/>
            </a:prstGeom>
          </p:spPr>
        </p:pic>
      </p:grpSp>
      <p:grpSp>
        <p:nvGrpSpPr>
          <p:cNvPr id="26" name="Agrupar 25"/>
          <p:cNvGrpSpPr/>
          <p:nvPr/>
        </p:nvGrpSpPr>
        <p:grpSpPr>
          <a:xfrm>
            <a:off x="3819639" y="2695716"/>
            <a:ext cx="3732495" cy="1619413"/>
            <a:chOff x="3733366" y="3003731"/>
            <a:chExt cx="3732495" cy="1619413"/>
          </a:xfrm>
        </p:grpSpPr>
        <p:grpSp>
          <p:nvGrpSpPr>
            <p:cNvPr id="22" name="Agrupar 21"/>
            <p:cNvGrpSpPr/>
            <p:nvPr/>
          </p:nvGrpSpPr>
          <p:grpSpPr>
            <a:xfrm>
              <a:off x="3925500" y="3141247"/>
              <a:ext cx="3540361" cy="1481897"/>
              <a:chOff x="4454716" y="3475729"/>
              <a:chExt cx="3540361" cy="1818214"/>
            </a:xfrm>
          </p:grpSpPr>
          <p:sp>
            <p:nvSpPr>
              <p:cNvPr id="566" name="Rectángulo redondeado 565"/>
              <p:cNvSpPr/>
              <p:nvPr/>
            </p:nvSpPr>
            <p:spPr>
              <a:xfrm>
                <a:off x="4454716" y="3709207"/>
                <a:ext cx="3525419" cy="1584736"/>
              </a:xfrm>
              <a:prstGeom prst="roundRect">
                <a:avLst>
                  <a:gd name="adj" fmla="val 8574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5" name="CuadroTexto 564"/>
              <p:cNvSpPr txBox="1"/>
              <p:nvPr/>
            </p:nvSpPr>
            <p:spPr>
              <a:xfrm>
                <a:off x="4543364" y="3475729"/>
                <a:ext cx="345171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>
                    <a:latin typeface="Courier New"/>
                    <a:cs typeface="Courier New"/>
                  </a:rPr>
                  <a:t>d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read.csv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(/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path</a:t>
                </a:r>
                <a:r>
                  <a:rPr lang="es-ES" sz="1600" b="1" dirty="0">
                    <a:latin typeface="Courier New"/>
                    <a:cs typeface="Courier New"/>
                  </a:rPr>
                  <a:t>/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file, 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            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=…)</a:t>
                </a:r>
                <a:endParaRPr lang="es-ES" sz="1600" b="1" dirty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df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group_by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year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 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summarise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(mean) </a:t>
                </a:r>
              </a:p>
            </p:txBody>
          </p:sp>
        </p:grpSp>
        <p:sp>
          <p:nvSpPr>
            <p:cNvPr id="581" name="CuadroTexto 580"/>
            <p:cNvSpPr txBox="1"/>
            <p:nvPr/>
          </p:nvSpPr>
          <p:spPr>
            <a:xfrm>
              <a:off x="3733366" y="3003731"/>
              <a:ext cx="1817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err="1">
                  <a:solidFill>
                    <a:srgbClr val="000000"/>
                  </a:solidFill>
                  <a:latin typeface="Arial Narrow"/>
                  <a:cs typeface="Arial Narrow"/>
                </a:rPr>
                <a:t>d</a:t>
              </a:r>
              <a:r>
                <a:rPr lang="es-ES" sz="1600" b="1" dirty="0" err="1" smtClean="0">
                  <a:solidFill>
                    <a:srgbClr val="000000"/>
                  </a:solidFill>
                  <a:latin typeface="Arial Narrow"/>
                  <a:cs typeface="Arial Narrow"/>
                </a:rPr>
                <a:t>ata_preparation.R</a:t>
              </a:r>
              <a:endParaRPr lang="es-ES" sz="1600" b="1" dirty="0">
                <a:solidFill>
                  <a:srgbClr val="000000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166" name="Rectángulo 165"/>
          <p:cNvSpPr/>
          <p:nvPr/>
        </p:nvSpPr>
        <p:spPr>
          <a:xfrm>
            <a:off x="6967713" y="4511430"/>
            <a:ext cx="683936" cy="355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5" name="Agrupar 164"/>
          <p:cNvGrpSpPr/>
          <p:nvPr/>
        </p:nvGrpSpPr>
        <p:grpSpPr>
          <a:xfrm>
            <a:off x="4788010" y="4316512"/>
            <a:ext cx="4986227" cy="3726554"/>
            <a:chOff x="4584269" y="4366654"/>
            <a:chExt cx="4986227" cy="3726554"/>
          </a:xfrm>
        </p:grpSpPr>
        <p:grpSp>
          <p:nvGrpSpPr>
            <p:cNvPr id="25" name="Agrupar 24"/>
            <p:cNvGrpSpPr/>
            <p:nvPr/>
          </p:nvGrpSpPr>
          <p:grpSpPr>
            <a:xfrm>
              <a:off x="4795000" y="4799595"/>
              <a:ext cx="3365256" cy="1259778"/>
              <a:chOff x="4322996" y="6178702"/>
              <a:chExt cx="3365256" cy="1259778"/>
            </a:xfrm>
          </p:grpSpPr>
          <p:sp>
            <p:nvSpPr>
              <p:cNvPr id="574" name="Rectángulo redondeado 573"/>
              <p:cNvSpPr/>
              <p:nvPr/>
            </p:nvSpPr>
            <p:spPr>
              <a:xfrm>
                <a:off x="4548450" y="6530770"/>
                <a:ext cx="3139802" cy="907710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5" name="CuadroTexto 574"/>
              <p:cNvSpPr txBox="1"/>
              <p:nvPr/>
            </p:nvSpPr>
            <p:spPr>
              <a:xfrm>
                <a:off x="4569618" y="6298871"/>
                <a:ext cx="27704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sum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x,y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x + y 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580" name="CuadroTexto 579"/>
              <p:cNvSpPr txBox="1"/>
              <p:nvPr/>
            </p:nvSpPr>
            <p:spPr>
              <a:xfrm>
                <a:off x="4322996" y="6178702"/>
                <a:ext cx="2038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my_function_sum.R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309" name="CuadroTexto 308"/>
            <p:cNvSpPr txBox="1"/>
            <p:nvPr/>
          </p:nvSpPr>
          <p:spPr>
            <a:xfrm>
              <a:off x="7916014" y="4366654"/>
              <a:ext cx="15225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rgbClr val="000000"/>
                  </a:solidFill>
                  <a:latin typeface="Arial Narrow"/>
                  <a:cs typeface="Arial Narrow"/>
                </a:rPr>
                <a:t>Crear paquete R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4584269" y="6076615"/>
              <a:ext cx="4810151" cy="1741145"/>
              <a:chOff x="7017818" y="9348724"/>
              <a:chExt cx="4810151" cy="1741145"/>
            </a:xfrm>
          </p:grpSpPr>
          <p:sp>
            <p:nvSpPr>
              <p:cNvPr id="335" name="Rectángulo redondeado 334"/>
              <p:cNvSpPr/>
              <p:nvPr/>
            </p:nvSpPr>
            <p:spPr>
              <a:xfrm>
                <a:off x="7435691" y="9752107"/>
                <a:ext cx="4392277" cy="1337761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CuadroTexto 335"/>
              <p:cNvSpPr txBox="1"/>
              <p:nvPr/>
            </p:nvSpPr>
            <p:spPr>
              <a:xfrm>
                <a:off x="7456860" y="9520209"/>
                <a:ext cx="437110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percentage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(x){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per &lt;- round(x *100,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digits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= 1)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paste(per</a:t>
                </a:r>
                <a:r>
                  <a:rPr lang="es-ES" sz="1600" b="1" dirty="0">
                    <a:latin typeface="Courier New"/>
                    <a:cs typeface="Courier New"/>
                  </a:rPr>
                  <a:t>, "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%",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>
                    <a:latin typeface="Courier New"/>
                    <a:cs typeface="Courier New"/>
                  </a:rPr>
                  <a:t>=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"")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return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337" name="CuadroTexto 336"/>
              <p:cNvSpPr txBox="1"/>
              <p:nvPr/>
            </p:nvSpPr>
            <p:spPr>
              <a:xfrm>
                <a:off x="7017818" y="9348724"/>
                <a:ext cx="29705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my_function_percentage.R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578" name="Rectángulo redondeado 577"/>
            <p:cNvSpPr/>
            <p:nvPr/>
          </p:nvSpPr>
          <p:spPr>
            <a:xfrm>
              <a:off x="4831830" y="4759627"/>
              <a:ext cx="4738666" cy="3333581"/>
            </a:xfrm>
            <a:prstGeom prst="roundRect">
              <a:avLst>
                <a:gd name="adj" fmla="val 4592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3" name="CuadroTexto 312"/>
          <p:cNvSpPr txBox="1"/>
          <p:nvPr/>
        </p:nvSpPr>
        <p:spPr>
          <a:xfrm>
            <a:off x="13308390" y="5815104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Revistas científicas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5" name="CuadroTexto 314"/>
          <p:cNvSpPr txBox="1"/>
          <p:nvPr/>
        </p:nvSpPr>
        <p:spPr>
          <a:xfrm>
            <a:off x="13308390" y="6568519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de datos y código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8" name="CuadroTexto 317"/>
          <p:cNvSpPr txBox="1"/>
          <p:nvPr/>
        </p:nvSpPr>
        <p:spPr>
          <a:xfrm>
            <a:off x="13296561" y="7574599"/>
            <a:ext cx="15225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Páginas web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9792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247</Words>
  <Application>Microsoft Macintosh PowerPoint</Application>
  <PresentationFormat>Personalizado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ajpelu</cp:lastModifiedBy>
  <cp:revision>31</cp:revision>
  <dcterms:created xsi:type="dcterms:W3CDTF">2015-10-20T10:30:02Z</dcterms:created>
  <dcterms:modified xsi:type="dcterms:W3CDTF">2016-03-06T16:56:22Z</dcterms:modified>
</cp:coreProperties>
</file>