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Nuni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92A4CEB-B9D9-4A59-81EA-E0ED71087630}">
  <a:tblStyle styleId="{792A4CEB-B9D9-4A59-81EA-E0ED710876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Feature_detection_(computer_vision)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Feature_detection_(computer_vision)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42e4e90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42e4e90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b="1" lang="en" sz="1050">
                <a:solidFill>
                  <a:srgbClr val="222222"/>
                </a:solidFill>
                <a:highlight>
                  <a:srgbClr val="FFFFFF"/>
                </a:highlight>
              </a:rPr>
              <a:t>speeded up robust features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(</a:t>
            </a:r>
            <a:r>
              <a:rPr b="1" lang="en" sz="1050">
                <a:solidFill>
                  <a:srgbClr val="222222"/>
                </a:solidFill>
                <a:highlight>
                  <a:srgbClr val="FFFFFF"/>
                </a:highlight>
              </a:rPr>
              <a:t>SURF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) is a patented local </a:t>
            </a:r>
            <a:r>
              <a:rPr lang="en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2"/>
              </a:rPr>
              <a:t>feature detector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and descriptor.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Matlab code with Svm convert into python,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42925c25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42925c25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our lines of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Shallow features is not as high as deep features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</a:t>
            </a:r>
            <a:r>
              <a:rPr lang="en"/>
              <a:t>guaranteed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42925c258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42925c25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51731944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51731944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44ad4b30e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44ad4b30e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44ad4b30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44ad4b30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42e4e9081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842e4e9081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50094230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50094230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53eb4bfe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53eb4bfe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44ad4b30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44ad4b30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Example for domain shift. The bags from domain 1 do not have any background while those from domain 2 have complex background. The classifier trained on one domain will suffer from performance degradation when it is tested on the other domain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50094230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50094230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Domain Shift Scenarios: object recognition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across visual domains (left)， the data points distribution are different, since they have very different background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prediction across text domains (right),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data distributions differ across to another domain is likely to cause a significantly drop of performance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domains, applying classifiers trained on one domain directly </a:t>
            </a:r>
            <a:r>
              <a:rPr lang="en"/>
              <a:t>drop.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53eb4bfe8_2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53eb4bfe8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50094230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50094230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AutoNum type="arabicPeriod"/>
            </a:pPr>
            <a:r>
              <a:rPr lang="en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During machine learning experiments, there are many scenarios where the target domain is unlabeled thus requiring unsupervised domain adaptation.</a:t>
            </a:r>
            <a:endParaRPr sz="1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AutoNum type="arabicPeriod"/>
            </a:pPr>
            <a:r>
              <a:rPr lang="en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Early techniques for unsupervised adaptation only align the bases of the subspaces, not the distribution of the projected points. They also require expensive subspace projection and hyperparameter selection.</a:t>
            </a:r>
            <a:endParaRPr sz="1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AutoNum type="arabicPeriod"/>
            </a:pPr>
            <a:r>
              <a:rPr lang="en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Current approaches are limited to two adaptation layers and additional layers can be costly and sensitive to initialization, network structure, and other optimization settings.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50094230a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50094230a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covariance of the transformed source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 is covariance of the target feature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align covariance across domains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Covariance is between features in each domain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is optimal solution to the objective function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Whitens: removing the feature correlation of source domain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Recolor: adding the correlation of target domain to the source features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53eb4bfe8_2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53eb4bfe8_2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b="1" lang="en" sz="1050">
                <a:solidFill>
                  <a:srgbClr val="222222"/>
                </a:solidFill>
                <a:highlight>
                  <a:srgbClr val="FFFFFF"/>
                </a:highlight>
              </a:rPr>
              <a:t>speeded up robust features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(</a:t>
            </a:r>
            <a:r>
              <a:rPr b="1" lang="en" sz="1050">
                <a:solidFill>
                  <a:srgbClr val="222222"/>
                </a:solidFill>
                <a:highlight>
                  <a:srgbClr val="FFFFFF"/>
                </a:highlight>
              </a:rPr>
              <a:t>SURF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) is a patented local </a:t>
            </a:r>
            <a:r>
              <a:rPr lang="en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2"/>
              </a:rPr>
              <a:t>feature detector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and descriptor.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Matlab code with Svm convert into python,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COSI 126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Presentation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4962925" y="391627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Zihao Wang, Jie Tang, Han Yue, Kun Li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Reimplementation</a:t>
            </a:r>
            <a:r>
              <a:rPr lang="en"/>
              <a:t> Result</a:t>
            </a:r>
            <a:endParaRPr/>
          </a:p>
        </p:txBody>
      </p:sp>
      <p:graphicFrame>
        <p:nvGraphicFramePr>
          <p:cNvPr id="195" name="Google Shape;195;p22"/>
          <p:cNvGraphicFramePr/>
          <p:nvPr/>
        </p:nvGraphicFramePr>
        <p:xfrm>
          <a:off x="417863" y="22443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{792A4CEB-B9D9-4A59-81EA-E0ED71087630}</a:tableStyleId>
              </a:tblPr>
              <a:tblGrid>
                <a:gridCol w="1572775"/>
                <a:gridCol w="789450"/>
                <a:gridCol w="924125"/>
                <a:gridCol w="924125"/>
                <a:gridCol w="924125"/>
                <a:gridCol w="924125"/>
                <a:gridCol w="924125"/>
                <a:gridCol w="924125"/>
              </a:tblGrid>
              <a:tr h="39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A  --&gt; W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 A  --&gt; 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 D --&gt; 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 D --&gt; W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 W --&gt;A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 W --&gt; 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AVG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Paper Result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</a:t>
                      </a:r>
                      <a:r>
                        <a:rPr lang="en" sz="1200"/>
                        <a:t> 61.9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62.2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48.8</a:t>
                      </a:r>
                      <a:endParaRPr b="1"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96.2</a:t>
                      </a:r>
                      <a:endParaRPr b="1"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48.2</a:t>
                      </a:r>
                      <a:endParaRPr b="1"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99.5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69.4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Reimplementation</a:t>
                      </a:r>
                      <a:endParaRPr b="1"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65</a:t>
                      </a:r>
                      <a:r>
                        <a:rPr b="1" lang="en" sz="1200"/>
                        <a:t>.7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64.3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48</a:t>
                      </a:r>
                      <a:r>
                        <a:rPr lang="en" sz="1200"/>
                        <a:t>.5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     </a:t>
                      </a:r>
                      <a:r>
                        <a:rPr lang="en" sz="1200"/>
                        <a:t>96.1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48</a:t>
                      </a:r>
                      <a:r>
                        <a:rPr b="1" lang="en" sz="1200"/>
                        <a:t>.2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99</a:t>
                      </a:r>
                      <a:r>
                        <a:rPr b="1" lang="en" sz="1200"/>
                        <a:t>.8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70.4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196" name="Google Shape;196;p22"/>
          <p:cNvSpPr txBox="1"/>
          <p:nvPr/>
        </p:nvSpPr>
        <p:spPr>
          <a:xfrm>
            <a:off x="591888" y="3527775"/>
            <a:ext cx="7237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6 domain shifts on the Office-Caltech10 dataset (Gong et al. 2012) with deep features, using the “full training” protocol.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</a:t>
            </a:r>
            <a:endParaRPr/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819150" y="1473500"/>
            <a:ext cx="7505700" cy="33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Advantages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1) Easy to understand and implement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2) High performance on multiple features types and tasks [deep features,  CV, NLP]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Disadvantages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1) No high improvement on SURF features (46.7%)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2) This is not a joint model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3) Linear transformation may not be a good choice for some datasets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758700" y="887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ideas</a:t>
            </a:r>
            <a:endParaRPr/>
          </a:p>
        </p:txBody>
      </p:sp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844150" y="1751075"/>
            <a:ext cx="7854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Do deep learning on transformation process </a:t>
            </a:r>
            <a:endParaRPr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Instead of using A to transform S → S’, we can try a deep learning method to learn nonlinear transformation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Try different distance for correlation alignment</a:t>
            </a:r>
            <a:endParaRPr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The alignment of</a:t>
            </a:r>
            <a:r>
              <a:rPr lang="en" sz="1300"/>
              <a:t> CORAL is projected in the Euclidean space, which may not be the best choice for some datasets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Use ensemble methods for classification</a:t>
            </a:r>
            <a:endParaRPr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Majority voting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Tune hyperparameters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method structure</a:t>
            </a:r>
            <a:endParaRPr/>
          </a:p>
        </p:txBody>
      </p:sp>
      <p:sp>
        <p:nvSpPr>
          <p:cNvPr id="214" name="Google Shape;214;p25"/>
          <p:cNvSpPr/>
          <p:nvPr/>
        </p:nvSpPr>
        <p:spPr>
          <a:xfrm>
            <a:off x="1919100" y="2063350"/>
            <a:ext cx="1938600" cy="206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ResNet-18</a:t>
            </a:r>
            <a:endParaRPr/>
          </a:p>
        </p:txBody>
      </p:sp>
      <p:sp>
        <p:nvSpPr>
          <p:cNvPr id="215" name="Google Shape;215;p25"/>
          <p:cNvSpPr/>
          <p:nvPr/>
        </p:nvSpPr>
        <p:spPr>
          <a:xfrm>
            <a:off x="4006938" y="2364300"/>
            <a:ext cx="829800" cy="41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5"/>
          <p:cNvSpPr/>
          <p:nvPr/>
        </p:nvSpPr>
        <p:spPr>
          <a:xfrm>
            <a:off x="4006938" y="3509650"/>
            <a:ext cx="829800" cy="41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5"/>
          <p:cNvSpPr/>
          <p:nvPr/>
        </p:nvSpPr>
        <p:spPr>
          <a:xfrm>
            <a:off x="4904400" y="2056000"/>
            <a:ext cx="829800" cy="82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</a:t>
            </a:r>
            <a:r>
              <a:rPr lang="en" sz="1100"/>
              <a:t>ource prediction </a:t>
            </a:r>
            <a:endParaRPr sz="1100"/>
          </a:p>
        </p:txBody>
      </p:sp>
      <p:sp>
        <p:nvSpPr>
          <p:cNvPr id="218" name="Google Shape;218;p25"/>
          <p:cNvSpPr/>
          <p:nvPr/>
        </p:nvSpPr>
        <p:spPr>
          <a:xfrm>
            <a:off x="4940625" y="3302200"/>
            <a:ext cx="829800" cy="82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target </a:t>
            </a:r>
            <a:r>
              <a:rPr lang="en" sz="1100"/>
              <a:t>prediction </a:t>
            </a:r>
            <a:endParaRPr sz="1100"/>
          </a:p>
        </p:txBody>
      </p:sp>
      <p:cxnSp>
        <p:nvCxnSpPr>
          <p:cNvPr id="219" name="Google Shape;219;p25"/>
          <p:cNvCxnSpPr>
            <a:stCxn id="217" idx="3"/>
          </p:cNvCxnSpPr>
          <p:nvPr/>
        </p:nvCxnSpPr>
        <p:spPr>
          <a:xfrm>
            <a:off x="5734200" y="2470900"/>
            <a:ext cx="1146900" cy="10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5"/>
          <p:cNvCxnSpPr>
            <a:stCxn id="218" idx="3"/>
          </p:cNvCxnSpPr>
          <p:nvPr/>
        </p:nvCxnSpPr>
        <p:spPr>
          <a:xfrm>
            <a:off x="5770425" y="3717100"/>
            <a:ext cx="1084800" cy="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5"/>
          <p:cNvCxnSpPr>
            <a:stCxn id="217" idx="3"/>
            <a:endCxn id="222" idx="1"/>
          </p:cNvCxnSpPr>
          <p:nvPr/>
        </p:nvCxnSpPr>
        <p:spPr>
          <a:xfrm flipH="1" rot="10800000">
            <a:off x="5734200" y="2463700"/>
            <a:ext cx="11730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25"/>
          <p:cNvSpPr/>
          <p:nvPr/>
        </p:nvSpPr>
        <p:spPr>
          <a:xfrm>
            <a:off x="819150" y="2195700"/>
            <a:ext cx="950700" cy="752100"/>
          </a:xfrm>
          <a:prstGeom prst="righ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soure</a:t>
            </a:r>
            <a:endParaRPr sz="1200"/>
          </a:p>
        </p:txBody>
      </p:sp>
      <p:sp>
        <p:nvSpPr>
          <p:cNvPr id="224" name="Google Shape;224;p25"/>
          <p:cNvSpPr/>
          <p:nvPr/>
        </p:nvSpPr>
        <p:spPr>
          <a:xfrm>
            <a:off x="819150" y="3297875"/>
            <a:ext cx="950700" cy="752100"/>
          </a:xfrm>
          <a:prstGeom prst="righ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target</a:t>
            </a:r>
            <a:endParaRPr sz="1200"/>
          </a:p>
        </p:txBody>
      </p:sp>
      <p:sp>
        <p:nvSpPr>
          <p:cNvPr id="222" name="Google Shape;222;p25"/>
          <p:cNvSpPr txBox="1"/>
          <p:nvPr/>
        </p:nvSpPr>
        <p:spPr>
          <a:xfrm>
            <a:off x="6907050" y="2256100"/>
            <a:ext cx="19017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classification loss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5"/>
          <p:cNvSpPr txBox="1"/>
          <p:nvPr/>
        </p:nvSpPr>
        <p:spPr>
          <a:xfrm>
            <a:off x="7007575" y="3466475"/>
            <a:ext cx="19017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alignment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loss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result on deep method </a:t>
            </a:r>
            <a:endParaRPr/>
          </a:p>
        </p:txBody>
      </p:sp>
      <p:graphicFrame>
        <p:nvGraphicFramePr>
          <p:cNvPr id="231" name="Google Shape;231;p26"/>
          <p:cNvGraphicFramePr/>
          <p:nvPr/>
        </p:nvGraphicFramePr>
        <p:xfrm>
          <a:off x="532925" y="24146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{792A4CEB-B9D9-4A59-81EA-E0ED71087630}</a:tableStyleId>
              </a:tblPr>
              <a:tblGrid>
                <a:gridCol w="1159625"/>
                <a:gridCol w="790450"/>
                <a:gridCol w="904725"/>
                <a:gridCol w="904725"/>
                <a:gridCol w="904725"/>
                <a:gridCol w="904725"/>
                <a:gridCol w="904725"/>
                <a:gridCol w="904725"/>
              </a:tblGrid>
              <a:tr h="37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A  --&gt; W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 A  --&gt; 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 D --&gt; 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 D --&gt; W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 W --&gt;A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 W --&gt; 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AVG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Paper Result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</a:t>
                      </a:r>
                      <a:r>
                        <a:rPr lang="en" sz="1200"/>
                        <a:t> 61.9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62.2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48</a:t>
                      </a:r>
                      <a:r>
                        <a:rPr lang="en" sz="1200"/>
                        <a:t>.8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96.2</a:t>
                      </a:r>
                      <a:endParaRPr b="1"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48.2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99.5</a:t>
                      </a:r>
                      <a:endParaRPr b="1"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69.4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Our Model</a:t>
                      </a:r>
                      <a:endParaRPr b="1"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70.2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66.06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58.8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     </a:t>
                      </a:r>
                      <a:r>
                        <a:rPr lang="en" sz="1200"/>
                        <a:t>93.2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56.7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89.0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72.3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232" name="Google Shape;232;p26"/>
          <p:cNvSpPr txBox="1"/>
          <p:nvPr/>
        </p:nvSpPr>
        <p:spPr>
          <a:xfrm>
            <a:off x="673450" y="3665275"/>
            <a:ext cx="7237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6</a:t>
            </a:r>
            <a:r>
              <a:rPr lang="en" sz="1000"/>
              <a:t> domain shifts on the Office-Caltech10 dataset (Gong et al. 2012), using the “full training” protocol.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238" name="Google Shape;238;p27"/>
          <p:cNvSpPr txBox="1"/>
          <p:nvPr>
            <p:ph idx="1" type="body"/>
          </p:nvPr>
        </p:nvSpPr>
        <p:spPr>
          <a:xfrm>
            <a:off x="819150" y="15661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Advantages </a:t>
            </a:r>
            <a:endParaRPr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Higher improvement on deep features</a:t>
            </a:r>
            <a:endParaRPr sz="1300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Disadvantages</a:t>
            </a:r>
            <a:endParaRPr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Expensive calculation</a:t>
            </a:r>
            <a:endParaRPr sz="13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type="title"/>
          </p:nvPr>
        </p:nvSpPr>
        <p:spPr>
          <a:xfrm>
            <a:off x="1448350" y="166510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88325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is this paper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Define the problem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Paper’s model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model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this paper?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Name: Return of Frustratingly Easy Domain Adaptation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Authors: Baochen Sun, Jiashi Feng, Kate Saenko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Published Conference: AAAI-16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Key words: Domain adaptation, unsupervised learning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Terms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4349975" y="1461425"/>
            <a:ext cx="4338000" cy="29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Shift: Source data distribution is different than Target data distribution.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Source domain: training data distribution.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Target domain: testing data distribution.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625" y="1364550"/>
            <a:ext cx="3598349" cy="278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Shift Scenarios</a:t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9488" y="1466025"/>
            <a:ext cx="4625525" cy="240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7"/>
          <p:cNvSpPr txBox="1"/>
          <p:nvPr/>
        </p:nvSpPr>
        <p:spPr>
          <a:xfrm>
            <a:off x="301125" y="3704075"/>
            <a:ext cx="19875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Object recognition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" name="Google Shape;156;p17"/>
          <p:cNvCxnSpPr>
            <a:endCxn id="154" idx="1"/>
          </p:cNvCxnSpPr>
          <p:nvPr/>
        </p:nvCxnSpPr>
        <p:spPr>
          <a:xfrm flipH="1" rot="10800000">
            <a:off x="915588" y="2669363"/>
            <a:ext cx="1083900" cy="10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17"/>
          <p:cNvSpPr txBox="1"/>
          <p:nvPr/>
        </p:nvSpPr>
        <p:spPr>
          <a:xfrm>
            <a:off x="6625025" y="3872700"/>
            <a:ext cx="19875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Sentiment prediction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Google Shape;158;p17"/>
          <p:cNvCxnSpPr>
            <a:stCxn id="157" idx="0"/>
            <a:endCxn id="154" idx="3"/>
          </p:cNvCxnSpPr>
          <p:nvPr/>
        </p:nvCxnSpPr>
        <p:spPr>
          <a:xfrm rot="10800000">
            <a:off x="6624875" y="2669400"/>
            <a:ext cx="993900" cy="12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I</a:t>
            </a:r>
            <a:r>
              <a:rPr lang="en"/>
              <a:t>n this paper, it discusses an efficient method for unsupervised domain adaptation that minimizes domain shift.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Target domains are unlabeled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Expensive subspace projection and hyperparameter selection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/>
              <a:t>Loss-layer approach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Paper’s solution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033225" y="20186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Apply linear transformation A to original source features to minimize the distance between the second-order statistics.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t/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 = U</a:t>
            </a:r>
            <a:r>
              <a:rPr baseline="-25000" lang="en"/>
              <a:t>S</a:t>
            </a:r>
            <a:r>
              <a:rPr lang="en"/>
              <a:t>E = </a:t>
            </a:r>
            <a:endParaRPr baseline="-25000"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7500" y="3200425"/>
            <a:ext cx="2904003" cy="359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20"/>
          <p:cNvCxnSpPr/>
          <p:nvPr/>
        </p:nvCxnSpPr>
        <p:spPr>
          <a:xfrm flipH="1" rot="10800000">
            <a:off x="2292975" y="3591550"/>
            <a:ext cx="307200" cy="59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0"/>
          <p:cNvCxnSpPr/>
          <p:nvPr/>
        </p:nvCxnSpPr>
        <p:spPr>
          <a:xfrm rot="10800000">
            <a:off x="4287325" y="3585413"/>
            <a:ext cx="181500" cy="5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20"/>
          <p:cNvSpPr txBox="1"/>
          <p:nvPr/>
        </p:nvSpPr>
        <p:spPr>
          <a:xfrm>
            <a:off x="1146550" y="4119725"/>
            <a:ext cx="21504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Whitens the source data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3401425" y="4119725"/>
            <a:ext cx="27009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Re-colors it with target </a:t>
            </a: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covariance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20"/>
          <p:cNvPicPr preferRelativeResize="0"/>
          <p:nvPr/>
        </p:nvPicPr>
        <p:blipFill rotWithShape="1">
          <a:blip r:embed="rId4">
            <a:alphaModFix/>
          </a:blip>
          <a:srcRect b="8634" l="15159" r="26734" t="47953"/>
          <a:stretch/>
        </p:blipFill>
        <p:spPr>
          <a:xfrm>
            <a:off x="1535925" y="2840475"/>
            <a:ext cx="1644120" cy="3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Reimplementation Result</a:t>
            </a:r>
            <a:endParaRPr/>
          </a:p>
        </p:txBody>
      </p:sp>
      <p:graphicFrame>
        <p:nvGraphicFramePr>
          <p:cNvPr id="188" name="Google Shape;188;p21"/>
          <p:cNvGraphicFramePr/>
          <p:nvPr/>
        </p:nvGraphicFramePr>
        <p:xfrm>
          <a:off x="502838" y="221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{792A4CEB-B9D9-4A59-81EA-E0ED71087630}</a:tableStyleId>
              </a:tblPr>
              <a:tblGrid>
                <a:gridCol w="1070500"/>
                <a:gridCol w="517075"/>
                <a:gridCol w="517075"/>
                <a:gridCol w="517075"/>
                <a:gridCol w="517075"/>
                <a:gridCol w="517075"/>
                <a:gridCol w="568925"/>
                <a:gridCol w="525725"/>
                <a:gridCol w="551650"/>
                <a:gridCol w="525725"/>
                <a:gridCol w="525725"/>
                <a:gridCol w="551675"/>
                <a:gridCol w="534350"/>
                <a:gridCol w="486175"/>
              </a:tblGrid>
              <a:tr h="23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 → C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 → D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 → W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 → A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 → D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 → W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 → A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 → C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 → W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W → A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W → C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W → D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AVG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Paper Result</a:t>
                      </a:r>
                      <a:endParaRPr sz="8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45.1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39.5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44.4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52.1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45.9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46.4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37.7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33.8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84.7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36.0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33.7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86.6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48.8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Reimplementation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42.5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40.1</a:t>
                      </a:r>
                      <a:endParaRPr b="1"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34.2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53.2</a:t>
                      </a:r>
                      <a:endParaRPr b="1"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45.8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37.9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32.2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29.2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82.8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31.1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30.5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85.4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45.4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89" name="Google Shape;189;p21"/>
          <p:cNvSpPr txBox="1"/>
          <p:nvPr/>
        </p:nvSpPr>
        <p:spPr>
          <a:xfrm>
            <a:off x="486250" y="3182615"/>
            <a:ext cx="79590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12 domain shifts on the Office-Caltech10 dataset (Gong et al. 2012) with SURF features, using the “full training” protocol.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