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4" r:id="rId3"/>
    <p:sldId id="265" r:id="rId4"/>
    <p:sldId id="262" r:id="rId5"/>
    <p:sldId id="263" r:id="rId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117135" initials="a" lastIdx="16" clrIdx="0">
    <p:extLst>
      <p:ext uri="{19B8F6BF-5375-455C-9EA6-DF929625EA0E}">
        <p15:presenceInfo xmlns:p15="http://schemas.microsoft.com/office/powerpoint/2012/main" userId="ak11713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22.05.2025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22.05.2025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d70fb37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d70fb37e_0_10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4fd70fb37e_0_10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4D620D91-7828-EF81-FD80-98CA5F3A2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d70fb37e_0_129:notes">
            <a:extLst>
              <a:ext uri="{FF2B5EF4-FFF2-40B4-BE49-F238E27FC236}">
                <a16:creationId xmlns:a16="http://schemas.microsoft.com/office/drawing/2014/main" id="{52420970-B36F-AEF9-269D-0CAEB12D8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d70fb37e_0_129:notes">
            <a:extLst>
              <a:ext uri="{FF2B5EF4-FFF2-40B4-BE49-F238E27FC236}">
                <a16:creationId xmlns:a16="http://schemas.microsoft.com/office/drawing/2014/main" id="{BA93AEF9-2CF8-208B-86F2-1A91B49BE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4fd70fb37e_0_129:notes">
            <a:extLst>
              <a:ext uri="{FF2B5EF4-FFF2-40B4-BE49-F238E27FC236}">
                <a16:creationId xmlns:a16="http://schemas.microsoft.com/office/drawing/2014/main" id="{D56218DA-3434-3783-D014-BD0D2CB02F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d70fb3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d70fb37e_0_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4fd70fb37e_0_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6EE28E79-460F-F5CE-32DF-49686AD4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d70fb37e_0_4:notes">
            <a:extLst>
              <a:ext uri="{FF2B5EF4-FFF2-40B4-BE49-F238E27FC236}">
                <a16:creationId xmlns:a16="http://schemas.microsoft.com/office/drawing/2014/main" id="{E267F748-FCB6-3AAE-6B7C-6DB4DD215D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d70fb37e_0_4:notes">
            <a:extLst>
              <a:ext uri="{FF2B5EF4-FFF2-40B4-BE49-F238E27FC236}">
                <a16:creationId xmlns:a16="http://schemas.microsoft.com/office/drawing/2014/main" id="{2B289662-1AD8-0BB0-670D-F8AE5AA85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4fd70fb37e_0_4:notes">
            <a:extLst>
              <a:ext uri="{FF2B5EF4-FFF2-40B4-BE49-F238E27FC236}">
                <a16:creationId xmlns:a16="http://schemas.microsoft.com/office/drawing/2014/main" id="{FDE857C8-D600-9117-9736-0DC86C2EBD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27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2A80DD2C-10A3-D1E2-6BC5-EAAC4D467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d70fb37e_0_129:notes">
            <a:extLst>
              <a:ext uri="{FF2B5EF4-FFF2-40B4-BE49-F238E27FC236}">
                <a16:creationId xmlns:a16="http://schemas.microsoft.com/office/drawing/2014/main" id="{52A7AE6F-A592-A96D-7F73-8A2E7A1F4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d70fb37e_0_129:notes">
            <a:extLst>
              <a:ext uri="{FF2B5EF4-FFF2-40B4-BE49-F238E27FC236}">
                <a16:creationId xmlns:a16="http://schemas.microsoft.com/office/drawing/2014/main" id="{E02DFEFB-5C9B-B918-E69F-BA99F8BEA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4fd70fb37e_0_129:notes">
            <a:extLst>
              <a:ext uri="{FF2B5EF4-FFF2-40B4-BE49-F238E27FC236}">
                <a16:creationId xmlns:a16="http://schemas.microsoft.com/office/drawing/2014/main" id="{928C0D1A-80F6-23B5-4176-1F78AD390C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63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73" y="1575534"/>
            <a:ext cx="7107871" cy="5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Text.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Formeln.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Video.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Tabellen.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1_Titel / Schluss mit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3708" y="556101"/>
            <a:ext cx="1929267" cy="13659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784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weis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79" y="1577096"/>
            <a:ext cx="7107380" cy="50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1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301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1_Grosses Bild u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8" name="Google Shape;98;p14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09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Titel.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08" y="556101"/>
            <a:ext cx="1929267" cy="1365970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farbi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Titel.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76" y="564434"/>
            <a:ext cx="1929147" cy="13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Titel.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ar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Titel.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mit.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Imagebild.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9" y="6350400"/>
            <a:ext cx="2359953" cy="278203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  <p:sldLayoutId id="2147483681" r:id="rId4"/>
    <p:sldLayoutId id="2147483683" r:id="rId5"/>
    <p:sldLayoutId id="2147483682" r:id="rId6"/>
    <p:sldLayoutId id="2147483669" r:id="rId7"/>
    <p:sldLayoutId id="2147483670" r:id="rId8"/>
    <p:sldLayoutId id="2147483666" r:id="rId9"/>
    <p:sldLayoutId id="2147483677" r:id="rId10"/>
    <p:sldLayoutId id="2147483662" r:id="rId11"/>
    <p:sldLayoutId id="2147483664" r:id="rId12"/>
    <p:sldLayoutId id="2147483671" r:id="rId13"/>
    <p:sldLayoutId id="2147483672" r:id="rId14"/>
    <p:sldLayoutId id="2147483673" r:id="rId15"/>
    <p:sldLayoutId id="2147483675" r:id="rId16"/>
    <p:sldLayoutId id="2147483674" r:id="rId17"/>
    <p:sldLayoutId id="2147483678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485725" y="5412175"/>
            <a:ext cx="9484500" cy="7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latin typeface="Arial" panose="020B0604020202020204" pitchFamily="34" charset="0"/>
                <a:cs typeface="Arial" panose="020B0604020202020204" pitchFamily="34" charset="0"/>
              </a:rPr>
              <a:t>Johannes Grafinger, Jonas Gantar, </a:t>
            </a:r>
            <a:r>
              <a:rPr lang="af-ZA">
                <a:latin typeface="Arial" panose="020B0604020202020204" pitchFamily="34" charset="0"/>
                <a:cs typeface="Arial" panose="020B0604020202020204" pitchFamily="34" charset="0"/>
              </a:rPr>
              <a:t>Leonhard Markus </a:t>
            </a:r>
            <a:r>
              <a:rPr lang="af-ZA" dirty="0">
                <a:latin typeface="Arial" panose="020B0604020202020204" pitchFamily="34" charset="0"/>
                <a:cs typeface="Arial" panose="020B0604020202020204" pitchFamily="34" charset="0"/>
              </a:rPr>
              <a:t>Spanring, Reinhard Josef Pötscher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85724" y="2035750"/>
            <a:ext cx="11706275" cy="122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af-ZA" sz="4000" i="1" dirty="0">
                <a:latin typeface="Arial Black" panose="020B0A04020102020204" pitchFamily="34" charset="0"/>
              </a:rPr>
              <a:t>Labeling Functions &amp; Audio Features: </a:t>
            </a:r>
            <a:br>
              <a:rPr lang="af-ZA" sz="4000" i="1" dirty="0">
                <a:latin typeface="Arial Black" panose="020B0A04020102020204" pitchFamily="34" charset="0"/>
              </a:rPr>
            </a:br>
            <a:r>
              <a:rPr lang="af-ZA" sz="4000" i="1" dirty="0">
                <a:solidFill>
                  <a:srgbClr val="FF0000"/>
                </a:solidFill>
                <a:latin typeface="Arial Black" panose="020B0A04020102020204" pitchFamily="34" charset="0"/>
              </a:rPr>
              <a:t>Team Observe</a:t>
            </a:r>
            <a:endParaRPr sz="4000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85725" y="510753"/>
            <a:ext cx="9226800" cy="13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 dirty="0">
                <a:latin typeface="Arial Black" panose="020B0A04020102020204" pitchFamily="34" charset="0"/>
              </a:rPr>
              <a:t>Machine Learning and Pattern Classification</a:t>
            </a:r>
            <a:endParaRPr sz="4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3496D2CD-7C76-12DA-5305-F31FD839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>
            <a:extLst>
              <a:ext uri="{FF2B5EF4-FFF2-40B4-BE49-F238E27FC236}">
                <a16:creationId xmlns:a16="http://schemas.microsoft.com/office/drawing/2014/main" id="{44194D68-3419-421D-56B7-7D2122AEA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204351"/>
            <a:ext cx="11611422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1175" lvl="1" indent="0" algn="l" rtl="0">
              <a:spcBef>
                <a:spcPts val="0"/>
              </a:spcBef>
              <a:spcAft>
                <a:spcPts val="0"/>
              </a:spcAft>
              <a:buSzPts val="2750"/>
              <a:buNone/>
            </a:pPr>
            <a:r>
              <a:rPr lang="en-US" dirty="0">
                <a:latin typeface="Arial Black" panose="020B0A04020102020204" pitchFamily="34" charset="0"/>
              </a:rPr>
              <a:t>Assess how accurately the applied labeling functions capture the intended classes. 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94" name="Google Shape;194;p24">
            <a:extLst>
              <a:ext uri="{FF2B5EF4-FFF2-40B4-BE49-F238E27FC236}">
                <a16:creationId xmlns:a16="http://schemas.microsoft.com/office/drawing/2014/main" id="{50015E23-41F9-8F9D-8436-B8AD9563C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3400" dirty="0">
                <a:latin typeface="Arial Black" panose="020B0A04020102020204" pitchFamily="34" charset="0"/>
              </a:rPr>
              <a:t>Labeling Function</a:t>
            </a:r>
            <a:endParaRPr sz="3400" dirty="0">
              <a:latin typeface="Arial Black" panose="020B0A04020102020204" pitchFamily="34" charset="0"/>
            </a:endParaRPr>
          </a:p>
        </p:txBody>
      </p:sp>
      <p:sp>
        <p:nvSpPr>
          <p:cNvPr id="5" name="Google Shape;193;p24">
            <a:extLst>
              <a:ext uri="{FF2B5EF4-FFF2-40B4-BE49-F238E27FC236}">
                <a16:creationId xmlns:a16="http://schemas.microsoft.com/office/drawing/2014/main" id="{A62FF928-5502-EFD8-B3DB-22B30B69820B}"/>
              </a:ext>
            </a:extLst>
          </p:cNvPr>
          <p:cNvSpPr txBox="1">
            <a:spLocks/>
          </p:cNvSpPr>
          <p:nvPr/>
        </p:nvSpPr>
        <p:spPr>
          <a:xfrm>
            <a:off x="120121" y="4728826"/>
            <a:ext cx="11363667" cy="16285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457200" lvl="0" indent="-365760" algn="l" defTabSz="914400" rtl="0" eaLnBrk="1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71475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 panose="020B0604020202020204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25755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5433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02895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 panose="020B0604020202020204" pitchFamily="34" charset="0"/>
              <a:buChar char="◆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lvl="1" indent="0">
              <a:buSzPts val="2750"/>
              <a:buFont typeface="Arial" panose="020B0604020202020204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-&gt; Class labels seem to match the textual annotations quite well</a:t>
            </a:r>
          </a:p>
          <a:p>
            <a:pPr marL="511175" lvl="1" indent="0">
              <a:buSzPts val="2750"/>
              <a:buFont typeface="Arial" panose="020B0604020202020204" pitchFamily="34" charset="0"/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1175" lvl="1" indent="0">
              <a:buSzPts val="2750"/>
              <a:buFont typeface="Arial" panose="020B0604020202020204" pitchFamily="34" charset="0"/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our further analysis we used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single frames of the spectrogram + 2 frame context window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on both sides. We focus on a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subset of 7 randomly chosen classes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-up of a keyword&#10;&#10;AI-generated content may be incorrect.">
            <a:extLst>
              <a:ext uri="{FF2B5EF4-FFF2-40B4-BE49-F238E27FC236}">
                <a16:creationId xmlns:a16="http://schemas.microsoft.com/office/drawing/2014/main" id="{22492857-2380-9E05-176F-E04CF24C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8" y="2143777"/>
            <a:ext cx="10607375" cy="25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Arial Black" panose="020B0A04020102020204" pitchFamily="34" charset="0"/>
              </a:rPr>
              <a:t>Which audio features appear most useful for distinguishing between the classes of interest?</a:t>
            </a: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3"/>
          </p:nvPr>
        </p:nvSpPr>
        <p:spPr>
          <a:xfrm>
            <a:off x="487122" y="5762346"/>
            <a:ext cx="5510700" cy="57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300" dirty="0"/>
              <a:t>Seemingly useful features: embeddings, melspectrogram, mfcc, contrast</a:t>
            </a:r>
            <a:endParaRPr sz="1300" dirty="0"/>
          </a:p>
        </p:txBody>
      </p:sp>
      <p:cxnSp>
        <p:nvCxnSpPr>
          <p:cNvPr id="2" name="Google Shape;167;p22">
            <a:extLst>
              <a:ext uri="{FF2B5EF4-FFF2-40B4-BE49-F238E27FC236}">
                <a16:creationId xmlns:a16="http://schemas.microsoft.com/office/drawing/2014/main" id="{2A5BAA92-3EC9-D150-7739-7EB5E75EADB5}"/>
              </a:ext>
            </a:extLst>
          </p:cNvPr>
          <p:cNvCxnSpPr/>
          <p:nvPr/>
        </p:nvCxnSpPr>
        <p:spPr>
          <a:xfrm>
            <a:off x="6044772" y="1564731"/>
            <a:ext cx="4500" cy="46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black and yellow chart with white text&#10;&#10;AI-generated content may be incorrect.">
            <a:extLst>
              <a:ext uri="{FF2B5EF4-FFF2-40B4-BE49-F238E27FC236}">
                <a16:creationId xmlns:a16="http://schemas.microsoft.com/office/drawing/2014/main" id="{87E3FA1E-5ED1-3FEA-6584-4CC5D329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740" y="2648930"/>
            <a:ext cx="5515200" cy="3218783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23988C39-9905-0468-89CE-5FB72069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9" y="2648930"/>
            <a:ext cx="5510700" cy="3218783"/>
          </a:xfrm>
          <a:prstGeom prst="rect">
            <a:avLst/>
          </a:prstGeom>
        </p:spPr>
      </p:pic>
      <p:sp>
        <p:nvSpPr>
          <p:cNvPr id="7" name="Google Shape;170;p22">
            <a:extLst>
              <a:ext uri="{FF2B5EF4-FFF2-40B4-BE49-F238E27FC236}">
                <a16:creationId xmlns:a16="http://schemas.microsoft.com/office/drawing/2014/main" id="{F8FE0F57-C4C4-2BD9-70D0-5AE614101CE1}"/>
              </a:ext>
            </a:extLst>
          </p:cNvPr>
          <p:cNvSpPr txBox="1">
            <a:spLocks/>
          </p:cNvSpPr>
          <p:nvPr/>
        </p:nvSpPr>
        <p:spPr>
          <a:xfrm>
            <a:off x="487122" y="1393486"/>
            <a:ext cx="57630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Mutual Information:</a:t>
            </a:r>
          </a:p>
        </p:txBody>
      </p:sp>
      <p:sp>
        <p:nvSpPr>
          <p:cNvPr id="9" name="Google Shape;179;p23">
            <a:extLst>
              <a:ext uri="{FF2B5EF4-FFF2-40B4-BE49-F238E27FC236}">
                <a16:creationId xmlns:a16="http://schemas.microsoft.com/office/drawing/2014/main" id="{DA052F5B-A487-4A5F-9F56-5035A86A38FA}"/>
              </a:ext>
            </a:extLst>
          </p:cNvPr>
          <p:cNvSpPr txBox="1">
            <a:spLocks/>
          </p:cNvSpPr>
          <p:nvPr/>
        </p:nvSpPr>
        <p:spPr>
          <a:xfrm>
            <a:off x="642822" y="2038845"/>
            <a:ext cx="56073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500" dirty="0"/>
              <a:t>Nonlinear relationships, no combinatorial effects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sp>
        <p:nvSpPr>
          <p:cNvPr id="10" name="Google Shape;170;p22">
            <a:extLst>
              <a:ext uri="{FF2B5EF4-FFF2-40B4-BE49-F238E27FC236}">
                <a16:creationId xmlns:a16="http://schemas.microsoft.com/office/drawing/2014/main" id="{997A682B-5B4F-0803-B004-21D37DA40B55}"/>
              </a:ext>
            </a:extLst>
          </p:cNvPr>
          <p:cNvSpPr txBox="1">
            <a:spLocks/>
          </p:cNvSpPr>
          <p:nvPr/>
        </p:nvSpPr>
        <p:spPr>
          <a:xfrm>
            <a:off x="6533000" y="1393486"/>
            <a:ext cx="57630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RF Feature importances</a:t>
            </a:r>
          </a:p>
        </p:txBody>
      </p:sp>
      <p:sp>
        <p:nvSpPr>
          <p:cNvPr id="12" name="Google Shape;179;p23">
            <a:extLst>
              <a:ext uri="{FF2B5EF4-FFF2-40B4-BE49-F238E27FC236}">
                <a16:creationId xmlns:a16="http://schemas.microsoft.com/office/drawing/2014/main" id="{A6AD364D-B5DF-48A0-354E-D5E5388E323F}"/>
              </a:ext>
            </a:extLst>
          </p:cNvPr>
          <p:cNvSpPr txBox="1">
            <a:spLocks/>
          </p:cNvSpPr>
          <p:nvPr/>
        </p:nvSpPr>
        <p:spPr>
          <a:xfrm>
            <a:off x="6688700" y="1997921"/>
            <a:ext cx="56073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500" dirty="0"/>
              <a:t>Nonlinear relationships + combinatorial effects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Trust the results?</a:t>
            </a:r>
          </a:p>
        </p:txBody>
      </p:sp>
      <p:sp>
        <p:nvSpPr>
          <p:cNvPr id="3" name="Google Shape;154;p21">
            <a:extLst>
              <a:ext uri="{FF2B5EF4-FFF2-40B4-BE49-F238E27FC236}">
                <a16:creationId xmlns:a16="http://schemas.microsoft.com/office/drawing/2014/main" id="{316E0410-DF1D-BC20-13E8-4A4BD99F1E46}"/>
              </a:ext>
            </a:extLst>
          </p:cNvPr>
          <p:cNvSpPr txBox="1">
            <a:spLocks/>
          </p:cNvSpPr>
          <p:nvPr/>
        </p:nvSpPr>
        <p:spPr>
          <a:xfrm>
            <a:off x="6269241" y="5734585"/>
            <a:ext cx="5515199" cy="577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defTabSz="914400" rtl="0" eaLnBrk="1" latinLnBrk="0" hangingPunct="1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28600" algn="l" defTabSz="914400" rtl="0" eaLnBrk="1" latinLnBrk="0" hangingPunct="1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Font typeface="Wingdings" panose="05000000000000000000" pitchFamily="2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28600" algn="l" defTabSz="914400" rtl="0" eaLnBrk="1" latinLnBrk="0" hangingPunct="1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28600" algn="l" defTabSz="914400" rtl="0" eaLnBrk="1" latinLnBrk="0" hangingPunct="1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Font typeface="Wingdings 2" panose="05020102010507070707" pitchFamily="18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300" dirty="0"/>
              <a:t>Seemingly useful features: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8514F6DB-83FD-8873-3EB0-952CFE5C1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>
            <a:extLst>
              <a:ext uri="{FF2B5EF4-FFF2-40B4-BE49-F238E27FC236}">
                <a16:creationId xmlns:a16="http://schemas.microsoft.com/office/drawing/2014/main" id="{D8C1231D-2247-BFF8-1CD8-577718313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Arial Black" panose="020B0A04020102020204" pitchFamily="34" charset="0"/>
              </a:rPr>
              <a:t>How well do the chosen audio features group according to the discretized class labels? </a:t>
            </a:r>
            <a:br>
              <a:rPr lang="en-US" sz="2900" dirty="0">
                <a:latin typeface="Arial Black" panose="020B0A04020102020204" pitchFamily="34" charset="0"/>
              </a:rPr>
            </a:br>
            <a:r>
              <a:rPr lang="en-US" sz="2900" dirty="0">
                <a:latin typeface="Arial Black" panose="020B0A04020102020204" pitchFamily="34" charset="0"/>
              </a:rPr>
              <a:t>Do samples of the same class form tight clusters?</a:t>
            </a:r>
          </a:p>
        </p:txBody>
      </p:sp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EF60B5AD-5484-B982-254B-095CEB5C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08" y="1904358"/>
            <a:ext cx="6682904" cy="4575269"/>
          </a:xfrm>
          <a:prstGeom prst="rect">
            <a:avLst/>
          </a:prstGeom>
        </p:spPr>
      </p:pic>
      <p:sp>
        <p:nvSpPr>
          <p:cNvPr id="6" name="Google Shape;193;p24">
            <a:extLst>
              <a:ext uri="{FF2B5EF4-FFF2-40B4-BE49-F238E27FC236}">
                <a16:creationId xmlns:a16="http://schemas.microsoft.com/office/drawing/2014/main" id="{A1409441-1F3B-3EB6-3546-06BA5EE29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25" y="2749447"/>
            <a:ext cx="5048083" cy="288509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96925" lvl="1" indent="-285750" algn="l" rtl="0">
              <a:spcBef>
                <a:spcPts val="0"/>
              </a:spcBef>
              <a:spcAft>
                <a:spcPts val="0"/>
              </a:spcAft>
              <a:buSzPts val="2750"/>
              <a:buFontTx/>
              <a:buChar char="-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 (T-SNE), then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according to class-label.</a:t>
            </a:r>
          </a:p>
          <a:p>
            <a:pPr marL="796925" lvl="1" indent="-285750" algn="l" rtl="0">
              <a:spcBef>
                <a:spcPts val="0"/>
              </a:spcBef>
              <a:spcAft>
                <a:spcPts val="0"/>
              </a:spcAft>
              <a:buSzPts val="2750"/>
              <a:buFontTx/>
              <a:buChar char="-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6925" lvl="1" indent="-285750" algn="l" rtl="0">
              <a:spcBef>
                <a:spcPts val="0"/>
              </a:spcBef>
              <a:spcAft>
                <a:spcPts val="0"/>
              </a:spcAft>
              <a:buSzPts val="2750"/>
              <a:buFontTx/>
              <a:buChar char="-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Clusters clearly discernible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some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overlap is to be expected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1175" lvl="1" indent="0" algn="l" rtl="0">
              <a:spcBef>
                <a:spcPts val="0"/>
              </a:spcBef>
              <a:spcAft>
                <a:spcPts val="0"/>
              </a:spcAft>
              <a:buSzPts val="2750"/>
              <a:buNone/>
            </a:pPr>
            <a:endParaRPr lang="en-A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FB78F5F6-5984-AB7E-AA4B-E6510439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>
            <a:extLst>
              <a:ext uri="{FF2B5EF4-FFF2-40B4-BE49-F238E27FC236}">
                <a16:creationId xmlns:a16="http://schemas.microsoft.com/office/drawing/2014/main" id="{4A24E310-069B-ECE5-5948-4C5CA2081C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975752"/>
            <a:ext cx="11611422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1175" lvl="1" indent="0" algn="l" rtl="0">
              <a:spcBef>
                <a:spcPts val="0"/>
              </a:spcBef>
              <a:spcAft>
                <a:spcPts val="0"/>
              </a:spcAft>
              <a:buSzPts val="2750"/>
              <a:buNone/>
            </a:pPr>
            <a:r>
              <a:rPr lang="en-US" sz="2000" dirty="0">
                <a:latin typeface="Arial Black" panose="020B0A04020102020204" pitchFamily="34" charset="0"/>
              </a:rPr>
              <a:t>Which subset of audio features did you select for your final classifier? Describe the selection process and the criteria you used to make your choice</a:t>
            </a:r>
            <a:endParaRPr sz="2000" dirty="0">
              <a:latin typeface="Arial Black" panose="020B0A04020102020204" pitchFamily="34" charset="0"/>
            </a:endParaRPr>
          </a:p>
        </p:txBody>
      </p:sp>
      <p:sp>
        <p:nvSpPr>
          <p:cNvPr id="194" name="Google Shape;194;p24">
            <a:extLst>
              <a:ext uri="{FF2B5EF4-FFF2-40B4-BE49-F238E27FC236}">
                <a16:creationId xmlns:a16="http://schemas.microsoft.com/office/drawing/2014/main" id="{FFA05CFC-E5F4-4591-698B-4688AB1FC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3400" dirty="0">
                <a:latin typeface="Arial Black" panose="020B0A04020102020204" pitchFamily="34" charset="0"/>
              </a:rPr>
              <a:t>Audio Features</a:t>
            </a:r>
            <a:endParaRPr sz="3400" dirty="0">
              <a:latin typeface="Arial Black" panose="020B0A04020102020204" pitchFamily="34" charset="0"/>
            </a:endParaRPr>
          </a:p>
        </p:txBody>
      </p:sp>
      <p:sp>
        <p:nvSpPr>
          <p:cNvPr id="3" name="Google Shape;193;p24">
            <a:extLst>
              <a:ext uri="{FF2B5EF4-FFF2-40B4-BE49-F238E27FC236}">
                <a16:creationId xmlns:a16="http://schemas.microsoft.com/office/drawing/2014/main" id="{0A2E17A0-276C-9CB6-A59B-BDE79434E6D5}"/>
              </a:ext>
            </a:extLst>
          </p:cNvPr>
          <p:cNvSpPr txBox="1">
            <a:spLocks/>
          </p:cNvSpPr>
          <p:nvPr/>
        </p:nvSpPr>
        <p:spPr>
          <a:xfrm>
            <a:off x="0" y="1968398"/>
            <a:ext cx="10385934" cy="235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576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96925" lvl="1" indent="-285750">
              <a:lnSpc>
                <a:spcPct val="100000"/>
              </a:lnSpc>
              <a:buSzPts val="2750"/>
              <a:buFontTx/>
              <a:buChar char="-"/>
            </a:pPr>
            <a:r>
              <a:rPr lang="en-GB" sz="1800" dirty="0"/>
              <a:t>Decided to play it safe and use all four features: </a:t>
            </a:r>
            <a:r>
              <a:rPr lang="en-GB" sz="1800" b="1" dirty="0"/>
              <a:t>‘embeddings’, ‘</a:t>
            </a:r>
            <a:r>
              <a:rPr lang="en-GB" sz="1800" b="1" dirty="0" err="1"/>
              <a:t>melspectrogram</a:t>
            </a:r>
            <a:r>
              <a:rPr lang="en-GB" sz="1800" b="1" dirty="0"/>
              <a:t>’, ‘</a:t>
            </a:r>
            <a:r>
              <a:rPr lang="en-GB" sz="1800" b="1" dirty="0" err="1"/>
              <a:t>mfcc</a:t>
            </a:r>
            <a:r>
              <a:rPr lang="en-GB" sz="1800" b="1" dirty="0"/>
              <a:t>’ and ‘contrast’</a:t>
            </a:r>
            <a:r>
              <a:rPr lang="en-GB" sz="1800" dirty="0"/>
              <a:t>.</a:t>
            </a:r>
            <a:endParaRPr lang="en-GB" sz="1800" b="1" dirty="0"/>
          </a:p>
          <a:p>
            <a:pPr marL="511175" lvl="1" indent="0">
              <a:lnSpc>
                <a:spcPct val="100000"/>
              </a:lnSpc>
              <a:buSzPts val="2750"/>
              <a:buNone/>
            </a:pPr>
            <a:endParaRPr lang="en-GB" sz="1000" b="1" dirty="0"/>
          </a:p>
          <a:p>
            <a:pPr marL="796925" lvl="1" indent="-285750">
              <a:lnSpc>
                <a:spcPct val="100000"/>
              </a:lnSpc>
              <a:buSzPts val="2750"/>
              <a:buFontTx/>
              <a:buChar char="-"/>
            </a:pPr>
            <a:r>
              <a:rPr lang="en-GB" sz="1800" dirty="0"/>
              <a:t>Unsure whether to trust the Random Forest, small-scale tests showed similar/slightly higher performance using all four.</a:t>
            </a:r>
          </a:p>
          <a:p>
            <a:pPr marL="796925" lvl="1" indent="-285750">
              <a:lnSpc>
                <a:spcPct val="100000"/>
              </a:lnSpc>
              <a:buSzPts val="2750"/>
              <a:buFontTx/>
              <a:buChar char="-"/>
            </a:pPr>
            <a:endParaRPr lang="en-GB" sz="1000" dirty="0"/>
          </a:p>
          <a:p>
            <a:pPr marL="796925" lvl="1" indent="-285750">
              <a:lnSpc>
                <a:spcPct val="100000"/>
              </a:lnSpc>
              <a:buSzPts val="2750"/>
              <a:buFontTx/>
              <a:buChar char="-"/>
            </a:pPr>
            <a:r>
              <a:rPr lang="en-GB" sz="1800" b="1" dirty="0"/>
              <a:t>No context frames, too computationally complex.</a:t>
            </a:r>
          </a:p>
          <a:p>
            <a:pPr marL="796925" lvl="1" indent="-285750">
              <a:lnSpc>
                <a:spcPct val="100000"/>
              </a:lnSpc>
              <a:buSzPts val="2750"/>
              <a:buFontTx/>
              <a:buChar char="-"/>
            </a:pPr>
            <a:endParaRPr lang="en-GB" sz="1800" dirty="0"/>
          </a:p>
          <a:p>
            <a:pPr marL="511175" lvl="1" indent="0">
              <a:lnSpc>
                <a:spcPct val="100000"/>
              </a:lnSpc>
              <a:buSzPts val="2750"/>
              <a:buFont typeface="Arial"/>
              <a:buNone/>
            </a:pPr>
            <a:endParaRPr lang="en-AT" sz="1800" dirty="0"/>
          </a:p>
        </p:txBody>
      </p:sp>
      <p:sp>
        <p:nvSpPr>
          <p:cNvPr id="4" name="Google Shape;193;p24">
            <a:extLst>
              <a:ext uri="{FF2B5EF4-FFF2-40B4-BE49-F238E27FC236}">
                <a16:creationId xmlns:a16="http://schemas.microsoft.com/office/drawing/2014/main" id="{C02DE7BF-2EFB-B360-F059-A61B972F91EB}"/>
              </a:ext>
            </a:extLst>
          </p:cNvPr>
          <p:cNvSpPr txBox="1">
            <a:spLocks/>
          </p:cNvSpPr>
          <p:nvPr/>
        </p:nvSpPr>
        <p:spPr>
          <a:xfrm>
            <a:off x="0" y="3845857"/>
            <a:ext cx="11611422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576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1175" lvl="1" indent="0">
              <a:buSzPts val="2750"/>
              <a:buFont typeface="Arial"/>
              <a:buNone/>
            </a:pPr>
            <a:r>
              <a:rPr lang="en-US" dirty="0">
                <a:latin typeface="Arial Black" panose="020B0A04020102020204" pitchFamily="34" charset="0"/>
              </a:rPr>
              <a:t>Did you apply any preprocessing to the audio features? If so, explain which techniques you used and why they were necessary.</a:t>
            </a:r>
          </a:p>
        </p:txBody>
      </p:sp>
      <p:sp>
        <p:nvSpPr>
          <p:cNvPr id="6" name="Google Shape;193;p24">
            <a:extLst>
              <a:ext uri="{FF2B5EF4-FFF2-40B4-BE49-F238E27FC236}">
                <a16:creationId xmlns:a16="http://schemas.microsoft.com/office/drawing/2014/main" id="{50FF5DE5-F7D2-F0D0-E2A8-3BD473F74DAE}"/>
              </a:ext>
            </a:extLst>
          </p:cNvPr>
          <p:cNvSpPr txBox="1">
            <a:spLocks/>
          </p:cNvSpPr>
          <p:nvPr/>
        </p:nvSpPr>
        <p:spPr>
          <a:xfrm>
            <a:off x="0" y="5038807"/>
            <a:ext cx="10385934" cy="139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576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147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96925" lvl="1" indent="-285750">
              <a:buSzPts val="2750"/>
              <a:buFontTx/>
              <a:buChar char="-"/>
            </a:pPr>
            <a:r>
              <a:rPr lang="en-GB" sz="1800" dirty="0"/>
              <a:t>We settled for </a:t>
            </a:r>
            <a:r>
              <a:rPr lang="en-GB" sz="1800" b="1" dirty="0"/>
              <a:t>framewise mean/std normalization</a:t>
            </a:r>
            <a:r>
              <a:rPr lang="en-GB" sz="1800" dirty="0"/>
              <a:t>, also tested global mean/std normalization using training set statistics.</a:t>
            </a:r>
          </a:p>
          <a:p>
            <a:pPr marL="796925" lvl="1" indent="-285750">
              <a:buSzPts val="2750"/>
              <a:buFontTx/>
              <a:buChar char="-"/>
            </a:pPr>
            <a:endParaRPr lang="en-GB" sz="1000" dirty="0"/>
          </a:p>
          <a:p>
            <a:pPr marL="796925" lvl="1" indent="-285750">
              <a:buSzPts val="2750"/>
              <a:buFontTx/>
              <a:buChar char="-"/>
            </a:pPr>
            <a:r>
              <a:rPr lang="en-GB" sz="1800" dirty="0"/>
              <a:t>Ensures consistency in the scale of data -&gt; </a:t>
            </a:r>
            <a:r>
              <a:rPr lang="en-GB" sz="1800" b="1" dirty="0"/>
              <a:t>helps performance and convergence</a:t>
            </a:r>
            <a:r>
              <a:rPr lang="en-GB" sz="1800" dirty="0"/>
              <a:t>. Predictions should not depend on e.g. volume.</a:t>
            </a:r>
          </a:p>
          <a:p>
            <a:pPr marL="796925" lvl="1" indent="-285750">
              <a:buSzPts val="2750"/>
              <a:buFontTx/>
              <a:buChar char="-"/>
            </a:pPr>
            <a:endParaRPr lang="en-GB" sz="1800" dirty="0"/>
          </a:p>
          <a:p>
            <a:pPr marL="511175" lvl="1" indent="0">
              <a:buSzPts val="2750"/>
              <a:buFont typeface="Arial"/>
              <a:buNone/>
            </a:pPr>
            <a:endParaRPr lang="en-AT" sz="1800" dirty="0"/>
          </a:p>
        </p:txBody>
      </p:sp>
    </p:spTree>
    <p:extLst>
      <p:ext uri="{BB962C8B-B14F-4D97-AF65-F5344CB8AC3E}">
        <p14:creationId xmlns:p14="http://schemas.microsoft.com/office/powerpoint/2010/main" val="7431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SoWi_Praesentation_DE_16_9_2021_02" id="{935EC412-548F-495B-9270-73F0372A3669}" vid="{D610FC8B-B5FA-487B-BF2E-352F010C8F7B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JKU_SoWi_Praesentation_DE_16_9_2021_02</Template>
  <TotalTime>10</TotalTime>
  <Words>336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Wingdings</vt:lpstr>
      <vt:lpstr>Wingdings 2</vt:lpstr>
      <vt:lpstr>Office</vt:lpstr>
      <vt:lpstr>Labeling Functions &amp; Audio Features:  Team Observe</vt:lpstr>
      <vt:lpstr>Labeling Function</vt:lpstr>
      <vt:lpstr>Which audio features appear most useful for distinguishing between the classes of interest?</vt:lpstr>
      <vt:lpstr>How well do the chosen audio features group according to the discretized class labels?  Do samples of the same class form tight clusters?</vt:lpstr>
      <vt:lpstr>Audio Features</vt:lpstr>
    </vt:vector>
  </TitlesOfParts>
  <Company>JKU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AK117135</dc:creator>
  <cp:lastModifiedBy>Grafinger Johannes</cp:lastModifiedBy>
  <cp:revision>2</cp:revision>
  <cp:lastPrinted>2015-10-19T12:36:16Z</cp:lastPrinted>
  <dcterms:created xsi:type="dcterms:W3CDTF">2021-02-19T07:49:17Z</dcterms:created>
  <dcterms:modified xsi:type="dcterms:W3CDTF">2025-05-22T11:06:01Z</dcterms:modified>
</cp:coreProperties>
</file>