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7102475" cy="10234613"/>
  <p:embeddedFontLst>
    <p:embeddedFont>
      <p:font typeface="Arial Black" panose="020B0A04020102020204" pitchFamily="34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8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fd70fb37e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4fd70fb37e_0_107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34fd70fb37e_0_107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af-ZA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fd70fb37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fd70fb37e_0_4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34fd70fb37e_0_4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fd70fb37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4fd70fb37e_0_22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34fd70fb37e_0_22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4fd70fb37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4fd70fb37e_0_71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34fd70fb37e_0_71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4fd70fb37e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4fd70fb37e_0_129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34fd70fb37e_0_129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af-ZA"/>
              <a:t>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">
  <p:cSld name="JKU Log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43373" y="1575534"/>
            <a:ext cx="7107871" cy="5032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bersicht">
  <p:cSld name="Übersich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>
            <a:off x="623093" y="636613"/>
            <a:ext cx="10845364" cy="5499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 Black"/>
              <a:buNone/>
              <a:defRPr sz="1700"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766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Char char="•"/>
              <a:defRPr sz="1500"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‹Nr.›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bild, schwarzer Text">
  <p:cSld name="Imagebild, schwarzer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154057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2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7" name="Google Shape;87;p12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‹Nr.›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bild, weißer Text">
  <p:cSld name="Imagebild, weißer 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15315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 Black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3" name="Google Shape;93;p13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‹Nr.›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">
  <p:cSld name="Grosses Bild und 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36701" y="1638300"/>
            <a:ext cx="3474625" cy="4510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98" name="Google Shape;98;p14"/>
          <p:cNvSpPr>
            <a:spLocks noGrp="1"/>
          </p:cNvSpPr>
          <p:nvPr>
            <p:ph type="pic" idx="2"/>
          </p:nvPr>
        </p:nvSpPr>
        <p:spPr>
          <a:xfrm>
            <a:off x="575733" y="1721513"/>
            <a:ext cx="7213600" cy="44172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4"/>
          <p:cNvSpPr txBox="1">
            <a:spLocks noGrp="1"/>
          </p:cNvSpPr>
          <p:nvPr>
            <p:ph type="body" idx="3"/>
          </p:nvPr>
        </p:nvSpPr>
        <p:spPr>
          <a:xfrm>
            <a:off x="575733" y="5864981"/>
            <a:ext cx="7213600" cy="274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1" name="Google Shape;101;p14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‹Nr.›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eln">
  <p:cSld name="Formel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>
            <a:spLocks noGrp="1"/>
          </p:cNvSpPr>
          <p:nvPr>
            <p:ph type="pic" idx="2"/>
          </p:nvPr>
        </p:nvSpPr>
        <p:spPr>
          <a:xfrm>
            <a:off x="2069754" y="1724299"/>
            <a:ext cx="8075595" cy="44172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2048933" y="5863959"/>
            <a:ext cx="8096416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‹Nr.›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3" name="Google Shape;113;p16"/>
          <p:cNvSpPr>
            <a:spLocks noGrp="1"/>
          </p:cNvSpPr>
          <p:nvPr>
            <p:ph type="media" idx="2"/>
          </p:nvPr>
        </p:nvSpPr>
        <p:spPr>
          <a:xfrm>
            <a:off x="575733" y="1724302"/>
            <a:ext cx="11035593" cy="44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◦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◆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575733" y="5865691"/>
            <a:ext cx="11035593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15" name="Google Shape;115;p16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‹Nr.›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kleine Bilder und Text">
  <p:cSld name="3 kleine Bilder und 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4388100" y="1639035"/>
            <a:ext cx="7223226" cy="450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21" name="Google Shape;121;p17"/>
          <p:cNvSpPr>
            <a:spLocks noGrp="1"/>
          </p:cNvSpPr>
          <p:nvPr>
            <p:ph type="pic" idx="2"/>
          </p:nvPr>
        </p:nvSpPr>
        <p:spPr>
          <a:xfrm>
            <a:off x="577711" y="1725845"/>
            <a:ext cx="3393156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7"/>
          <p:cNvSpPr>
            <a:spLocks noGrp="1"/>
          </p:cNvSpPr>
          <p:nvPr>
            <p:ph type="pic" idx="3"/>
          </p:nvPr>
        </p:nvSpPr>
        <p:spPr>
          <a:xfrm>
            <a:off x="577703" y="3254918"/>
            <a:ext cx="3393063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17"/>
          <p:cNvSpPr>
            <a:spLocks noGrp="1"/>
          </p:cNvSpPr>
          <p:nvPr>
            <p:ph type="pic" idx="4"/>
          </p:nvPr>
        </p:nvSpPr>
        <p:spPr>
          <a:xfrm>
            <a:off x="577703" y="4775571"/>
            <a:ext cx="3393063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17"/>
          <p:cNvSpPr/>
          <p:nvPr/>
        </p:nvSpPr>
        <p:spPr>
          <a:xfrm>
            <a:off x="4911547" y="1444171"/>
            <a:ext cx="626533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7" name="Google Shape;127;p17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‹Nr.›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males Bild und Text">
  <p:cSld name="Schmales Bild und 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1"/>
          </p:nvPr>
        </p:nvSpPr>
        <p:spPr>
          <a:xfrm>
            <a:off x="4386048" y="1643149"/>
            <a:ext cx="7225278" cy="449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31" name="Google Shape;131;p18"/>
          <p:cNvSpPr>
            <a:spLocks noGrp="1"/>
          </p:cNvSpPr>
          <p:nvPr>
            <p:ph type="pic" idx="2"/>
          </p:nvPr>
        </p:nvSpPr>
        <p:spPr>
          <a:xfrm>
            <a:off x="575733" y="1724300"/>
            <a:ext cx="3395133" cy="441720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18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‹Nr.›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>
  <p:cSld name="Leer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7" name="Google Shape;137;p19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‹Nr.›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 farbig">
  <p:cSld name="Titel / Schluss mit Logo farbig">
    <p:bg>
      <p:bgPr>
        <a:solidFill>
          <a:schemeClr val="accent4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f-ZA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f-ZA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f-ZA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f-ZA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>
            <a:spLocks noGrp="1"/>
          </p:cNvSpPr>
          <p:nvPr>
            <p:ph type="pic" idx="2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3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99276" y="564434"/>
            <a:ext cx="1929147" cy="1365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farbig">
  <p:cSld name="Titel farbig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e">
  <p:cSld name="Vergleich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476843" y="1639640"/>
            <a:ext cx="5399024" cy="451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6212918" y="1638582"/>
            <a:ext cx="5398407" cy="451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weiss">
  <p:cSld name="JKU Logo weiss">
    <p:bg>
      <p:bgPr>
        <a:solidFill>
          <a:schemeClr val="accent4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44979" y="1577096"/>
            <a:ext cx="7107380" cy="5032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">
  <p:cSld name="Titel / Schluss mit Log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8"/>
          <p:cNvPicPr preferRelativeResize="0"/>
          <p:nvPr/>
        </p:nvPicPr>
        <p:blipFill rotWithShape="1">
          <a:blip r:embed="rId2">
            <a:alphaModFix/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8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6577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1800"/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6724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4" name="Google Shape;54;p8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f-ZA" sz="800" b="0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 dirty="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f-ZA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dirty="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f-ZA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 dirty="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f-ZA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3708" y="556101"/>
            <a:ext cx="1929267" cy="136597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8"/>
          <p:cNvSpPr>
            <a:spLocks noGrp="1"/>
          </p:cNvSpPr>
          <p:nvPr>
            <p:ph type="pic" idx="2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8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">
  <p:cSld name="Titel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pic>
        <p:nvPicPr>
          <p:cNvPr id="61" name="Google Shape;61;p9"/>
          <p:cNvPicPr preferRelativeResize="0"/>
          <p:nvPr/>
        </p:nvPicPr>
        <p:blipFill rotWithShape="1">
          <a:blip r:embed="rId2">
            <a:alphaModFix/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‹Nr.›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bersicht Kooperationen">
  <p:cSld name="Übersicht Kooperatione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8241458" y="1721189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>
            <a:spLocks noGrp="1"/>
          </p:cNvSpPr>
          <p:nvPr>
            <p:ph type="pic" idx="3"/>
          </p:nvPr>
        </p:nvSpPr>
        <p:spPr>
          <a:xfrm>
            <a:off x="574656" y="1721189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>
            <a:spLocks noGrp="1"/>
          </p:cNvSpPr>
          <p:nvPr>
            <p:ph type="pic" idx="4"/>
          </p:nvPr>
        </p:nvSpPr>
        <p:spPr>
          <a:xfrm>
            <a:off x="4407277" y="1720152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10"/>
          <p:cNvSpPr>
            <a:spLocks noGrp="1"/>
          </p:cNvSpPr>
          <p:nvPr>
            <p:ph type="pic" idx="5"/>
          </p:nvPr>
        </p:nvSpPr>
        <p:spPr>
          <a:xfrm>
            <a:off x="8241458" y="329132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0"/>
          <p:cNvSpPr>
            <a:spLocks noGrp="1"/>
          </p:cNvSpPr>
          <p:nvPr>
            <p:ph type="pic" idx="6"/>
          </p:nvPr>
        </p:nvSpPr>
        <p:spPr>
          <a:xfrm>
            <a:off x="574656" y="329132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>
            <a:spLocks noGrp="1"/>
          </p:cNvSpPr>
          <p:nvPr>
            <p:ph type="pic" idx="7"/>
          </p:nvPr>
        </p:nvSpPr>
        <p:spPr>
          <a:xfrm>
            <a:off x="4407277" y="3290290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0"/>
          <p:cNvSpPr>
            <a:spLocks noGrp="1"/>
          </p:cNvSpPr>
          <p:nvPr>
            <p:ph type="pic" idx="8"/>
          </p:nvPr>
        </p:nvSpPr>
        <p:spPr>
          <a:xfrm>
            <a:off x="8246376" y="486748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0"/>
          <p:cNvSpPr>
            <a:spLocks noGrp="1"/>
          </p:cNvSpPr>
          <p:nvPr>
            <p:ph type="pic" idx="9"/>
          </p:nvPr>
        </p:nvSpPr>
        <p:spPr>
          <a:xfrm>
            <a:off x="579574" y="486748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0"/>
          <p:cNvSpPr>
            <a:spLocks noGrp="1"/>
          </p:cNvSpPr>
          <p:nvPr>
            <p:ph type="pic" idx="13"/>
          </p:nvPr>
        </p:nvSpPr>
        <p:spPr>
          <a:xfrm>
            <a:off x="4412195" y="4866450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‹Nr.›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3566">
          <p15:clr>
            <a:srgbClr val="FBAE40"/>
          </p15:clr>
        </p15:guide>
        <p15:guide id="2" pos="5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sz="3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‹Nr.›</a:t>
            </a:fld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749509" y="6350400"/>
            <a:ext cx="2359953" cy="27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body" idx="1"/>
          </p:nvPr>
        </p:nvSpPr>
        <p:spPr>
          <a:xfrm>
            <a:off x="470188" y="1619798"/>
            <a:ext cx="11141138" cy="451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◦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575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433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289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◆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subTitle" idx="1"/>
          </p:nvPr>
        </p:nvSpPr>
        <p:spPr>
          <a:xfrm>
            <a:off x="485725" y="5412175"/>
            <a:ext cx="9484500" cy="73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f-ZA" dirty="0"/>
              <a:t>Johannes Grafinger, Jonas Gantar, Leonhard Markusn Spanring, Reinhard Josef Pötscher</a:t>
            </a:r>
            <a:endParaRPr dirty="0"/>
          </a:p>
        </p:txBody>
      </p:sp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485725" y="2035750"/>
            <a:ext cx="8014800" cy="1226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f-ZA" sz="4000" i="1" dirty="0"/>
              <a:t>Text Features: </a:t>
            </a:r>
            <a:r>
              <a:rPr lang="af-ZA" sz="4000" i="1" dirty="0" smtClean="0"/>
              <a:t/>
            </a:r>
            <a:br>
              <a:rPr lang="af-ZA" sz="4000" i="1" dirty="0" smtClean="0"/>
            </a:br>
            <a:r>
              <a:rPr lang="af-ZA" sz="4000" i="1" dirty="0" smtClean="0">
                <a:solidFill>
                  <a:srgbClr val="FF0000"/>
                </a:solidFill>
              </a:rPr>
              <a:t>Team </a:t>
            </a:r>
            <a:r>
              <a:rPr lang="af-ZA" sz="4000" i="1" dirty="0">
                <a:solidFill>
                  <a:srgbClr val="FF0000"/>
                </a:solidFill>
              </a:rPr>
              <a:t>Observe</a:t>
            </a:r>
            <a:endParaRPr sz="4000" i="1" dirty="0">
              <a:solidFill>
                <a:srgbClr val="FF0000"/>
              </a:solidFill>
            </a:endParaRPr>
          </a:p>
        </p:txBody>
      </p:sp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485725" y="510753"/>
            <a:ext cx="9226800" cy="1360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f-ZA" sz="4400" dirty="0"/>
              <a:t>Machine Learning and Pattern Classification</a:t>
            </a:r>
            <a:endParaRPr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300" cy="98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f-ZA" sz="2900" dirty="0"/>
              <a:t>Cluster the text features. 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f-ZA" sz="2900" dirty="0"/>
              <a:t>Can you find meaningful clusters? </a:t>
            </a:r>
            <a:endParaRPr sz="2900" dirty="0"/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3"/>
          </p:nvPr>
        </p:nvSpPr>
        <p:spPr>
          <a:xfrm>
            <a:off x="639000" y="5596300"/>
            <a:ext cx="5515200" cy="577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af-ZA" sz="1300" dirty="0"/>
              <a:t>Clear </a:t>
            </a:r>
            <a:r>
              <a:rPr lang="af-ZA" sz="1300" dirty="0" smtClean="0"/>
              <a:t>cluster </a:t>
            </a:r>
            <a:r>
              <a:rPr lang="af-ZA" sz="1300" dirty="0"/>
              <a:t>separation in the text feature space after applying t-SNE for dimensionality </a:t>
            </a:r>
            <a:r>
              <a:rPr lang="af-ZA" sz="1300" dirty="0" smtClean="0"/>
              <a:t>reduction, </a:t>
            </a:r>
            <a:r>
              <a:rPr lang="af-ZA" sz="1300" dirty="0"/>
              <a:t>followed by </a:t>
            </a:r>
            <a:r>
              <a:rPr lang="af-ZA" sz="1300" dirty="0" smtClean="0"/>
              <a:t>k-Means </a:t>
            </a:r>
            <a:r>
              <a:rPr lang="af-ZA" sz="1300" dirty="0"/>
              <a:t>clustering</a:t>
            </a:r>
            <a:endParaRPr sz="1300" dirty="0"/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00" y="1564725"/>
            <a:ext cx="4922901" cy="40556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56" name="Google Shape;15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3000" y="1564725"/>
            <a:ext cx="4332119" cy="40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/>
        </p:nvSpPr>
        <p:spPr>
          <a:xfrm>
            <a:off x="6533000" y="5588800"/>
            <a:ext cx="4973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f-ZA" sz="1300" dirty="0"/>
              <a:t>Most common words per cluster, showing </a:t>
            </a:r>
            <a:r>
              <a:rPr lang="af-ZA" sz="1300" dirty="0" smtClean="0"/>
              <a:t>a clear </a:t>
            </a:r>
            <a:r>
              <a:rPr lang="af-ZA" sz="1300" dirty="0"/>
              <a:t>semantic separation </a:t>
            </a:r>
            <a:r>
              <a:rPr lang="af-ZA" sz="1300" dirty="0" smtClean="0"/>
              <a:t>between </a:t>
            </a:r>
            <a:r>
              <a:rPr lang="af-ZA" sz="1300" dirty="0"/>
              <a:t>the text-based clusters</a:t>
            </a:r>
            <a:endParaRPr sz="1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487122" y="430656"/>
            <a:ext cx="11124300" cy="98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f-ZA" sz="2400" dirty="0"/>
              <a:t>Design a labeling function for classes dog and cat. Do the annotations labeled as dog or cat sounds form tight clusters in the text and audio feature space?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dirty="0"/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3"/>
          </p:nvPr>
        </p:nvSpPr>
        <p:spPr>
          <a:xfrm>
            <a:off x="432600" y="2364750"/>
            <a:ext cx="5763000" cy="577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af-ZA" sz="1500" dirty="0"/>
              <a:t>Keywords used for labeling function:</a:t>
            </a:r>
            <a:endParaRPr sz="15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af-ZA" sz="1500" dirty="0"/>
              <a:t>"dog", "bark", "puppy", “growling”</a:t>
            </a:r>
            <a:endParaRPr sz="1500" dirty="0"/>
          </a:p>
        </p:txBody>
      </p:sp>
      <p:pic>
        <p:nvPicPr>
          <p:cNvPr id="165" name="Google Shape;165;p22" title="dog_text_cluster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975" y="3086175"/>
            <a:ext cx="5726013" cy="236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 title="cat_text_cluster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1325" y="3086174"/>
            <a:ext cx="5608875" cy="23679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2"/>
          <p:cNvCxnSpPr/>
          <p:nvPr/>
        </p:nvCxnSpPr>
        <p:spPr>
          <a:xfrm>
            <a:off x="6174688" y="1787725"/>
            <a:ext cx="4500" cy="46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" name="Google Shape;168;p22"/>
          <p:cNvSpPr txBox="1">
            <a:spLocks noGrp="1"/>
          </p:cNvSpPr>
          <p:nvPr>
            <p:ph type="body" idx="3"/>
          </p:nvPr>
        </p:nvSpPr>
        <p:spPr>
          <a:xfrm>
            <a:off x="6511050" y="2364750"/>
            <a:ext cx="5763000" cy="577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af-ZA" sz="1500" dirty="0"/>
              <a:t>Keywords used for labeling function:</a:t>
            </a:r>
            <a:endParaRPr sz="15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af-ZA" sz="1500" dirty="0"/>
              <a:t>"cat", "citten", "meow", "purr"</a:t>
            </a:r>
            <a:endParaRPr sz="1500" dirty="0"/>
          </a:p>
        </p:txBody>
      </p:sp>
      <p:sp>
        <p:nvSpPr>
          <p:cNvPr id="169" name="Google Shape;169;p22"/>
          <p:cNvSpPr txBox="1">
            <a:spLocks noGrp="1"/>
          </p:cNvSpPr>
          <p:nvPr>
            <p:ph type="body" idx="3"/>
          </p:nvPr>
        </p:nvSpPr>
        <p:spPr>
          <a:xfrm>
            <a:off x="6511038" y="1532450"/>
            <a:ext cx="5763000" cy="577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af-ZA" sz="1600" b="1" dirty="0">
                <a:latin typeface="Arial Black"/>
                <a:ea typeface="Arial Black"/>
                <a:cs typeface="Arial Black"/>
                <a:sym typeface="Arial Black"/>
              </a:rPr>
              <a:t>Labeling function cat:</a:t>
            </a:r>
            <a:endParaRPr sz="1600" b="1" dirty="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0" name="Google Shape;170;p22"/>
          <p:cNvSpPr txBox="1">
            <a:spLocks noGrp="1"/>
          </p:cNvSpPr>
          <p:nvPr>
            <p:ph type="body" idx="3"/>
          </p:nvPr>
        </p:nvSpPr>
        <p:spPr>
          <a:xfrm>
            <a:off x="432588" y="1532450"/>
            <a:ext cx="5763000" cy="577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af-ZA" sz="1600" b="1" dirty="0">
                <a:latin typeface="Arial Black"/>
                <a:ea typeface="Arial Black"/>
                <a:cs typeface="Arial Black"/>
                <a:sym typeface="Arial Black"/>
              </a:rPr>
              <a:t>Labeling function dog:</a:t>
            </a:r>
            <a:endParaRPr sz="1600" b="1" dirty="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489463" y="5519000"/>
            <a:ext cx="539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f-ZA" dirty="0">
                <a:solidFill>
                  <a:schemeClr val="dk1"/>
                </a:solidFill>
              </a:rPr>
              <a:t>Distribution of samples labeled “Dog” across all text clusters in orange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6554400" y="5519000"/>
            <a:ext cx="539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f-ZA" dirty="0">
                <a:solidFill>
                  <a:schemeClr val="dk1"/>
                </a:solidFill>
              </a:rPr>
              <a:t>Distribution of samples labeled “Cat” across all text clusters in orange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>
            <a:spLocks noGrp="1"/>
          </p:cNvSpPr>
          <p:nvPr>
            <p:ph type="title"/>
          </p:nvPr>
        </p:nvSpPr>
        <p:spPr>
          <a:xfrm>
            <a:off x="487125" y="430650"/>
            <a:ext cx="10178100" cy="98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f-ZA" sz="2500" dirty="0"/>
              <a:t>How well do the audio feature clusters align with text clusters?</a:t>
            </a: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dirty="0"/>
          </a:p>
        </p:txBody>
      </p:sp>
      <p:sp>
        <p:nvSpPr>
          <p:cNvPr id="179" name="Google Shape;179;p23"/>
          <p:cNvSpPr txBox="1">
            <a:spLocks noGrp="1"/>
          </p:cNvSpPr>
          <p:nvPr>
            <p:ph type="body" idx="3"/>
          </p:nvPr>
        </p:nvSpPr>
        <p:spPr>
          <a:xfrm>
            <a:off x="432600" y="2256450"/>
            <a:ext cx="5607300" cy="577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af-ZA" sz="1500" dirty="0"/>
              <a:t>The text cluster for “Cats” was laid over all audio feature clusters to identify any patterns in its distribution</a:t>
            </a:r>
            <a:endParaRPr sz="1500" dirty="0"/>
          </a:p>
        </p:txBody>
      </p:sp>
      <p:cxnSp>
        <p:nvCxnSpPr>
          <p:cNvPr id="180" name="Google Shape;180;p23"/>
          <p:cNvCxnSpPr/>
          <p:nvPr/>
        </p:nvCxnSpPr>
        <p:spPr>
          <a:xfrm>
            <a:off x="6174688" y="1787725"/>
            <a:ext cx="4500" cy="46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" name="Google Shape;181;p23"/>
          <p:cNvSpPr txBox="1">
            <a:spLocks noGrp="1"/>
          </p:cNvSpPr>
          <p:nvPr>
            <p:ph type="body" idx="3"/>
          </p:nvPr>
        </p:nvSpPr>
        <p:spPr>
          <a:xfrm>
            <a:off x="6511050" y="2256450"/>
            <a:ext cx="5763000" cy="577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af-ZA" sz="1500" dirty="0"/>
              <a:t>The text cluster for “Instruments” was laid over all audio feature clusters to identify any patterns in its distribution</a:t>
            </a:r>
            <a:endParaRPr sz="1500" dirty="0"/>
          </a:p>
        </p:txBody>
      </p:sp>
      <p:sp>
        <p:nvSpPr>
          <p:cNvPr id="182" name="Google Shape;182;p23"/>
          <p:cNvSpPr txBox="1">
            <a:spLocks noGrp="1"/>
          </p:cNvSpPr>
          <p:nvPr>
            <p:ph type="body" idx="3"/>
          </p:nvPr>
        </p:nvSpPr>
        <p:spPr>
          <a:xfrm>
            <a:off x="6511038" y="1410975"/>
            <a:ext cx="5763000" cy="577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af-ZA" sz="1600" b="1" dirty="0">
                <a:latin typeface="Arial Black"/>
                <a:ea typeface="Arial Black"/>
                <a:cs typeface="Arial Black"/>
                <a:sym typeface="Arial Black"/>
              </a:rPr>
              <a:t>Text cluster “Instruments” vs </a:t>
            </a:r>
            <a:r>
              <a:rPr lang="af-ZA" sz="1600" b="1" dirty="0" smtClean="0">
                <a:latin typeface="Arial Black"/>
                <a:ea typeface="Arial Black"/>
                <a:cs typeface="Arial Black"/>
                <a:sym typeface="Arial Black"/>
              </a:rPr>
              <a:t/>
            </a:r>
            <a:br>
              <a:rPr lang="af-ZA" sz="1600" b="1" dirty="0" smtClean="0"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af-ZA" sz="1600" b="1" dirty="0" smtClean="0">
                <a:latin typeface="Arial Black"/>
                <a:ea typeface="Arial Black"/>
                <a:cs typeface="Arial Black"/>
                <a:sym typeface="Arial Black"/>
              </a:rPr>
              <a:t>audio </a:t>
            </a:r>
            <a:r>
              <a:rPr lang="af-ZA" sz="1600" b="1" dirty="0">
                <a:latin typeface="Arial Black"/>
                <a:ea typeface="Arial Black"/>
                <a:cs typeface="Arial Black"/>
                <a:sym typeface="Arial Black"/>
              </a:rPr>
              <a:t>feature clusters:</a:t>
            </a:r>
            <a:endParaRPr sz="1600" b="1" dirty="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3" name="Google Shape;183;p23"/>
          <p:cNvSpPr txBox="1">
            <a:spLocks noGrp="1"/>
          </p:cNvSpPr>
          <p:nvPr>
            <p:ph type="body" idx="3"/>
          </p:nvPr>
        </p:nvSpPr>
        <p:spPr>
          <a:xfrm>
            <a:off x="432588" y="1410975"/>
            <a:ext cx="5763000" cy="577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af-ZA" sz="1600" b="1" dirty="0">
                <a:latin typeface="Arial Black"/>
                <a:ea typeface="Arial Black"/>
                <a:cs typeface="Arial Black"/>
                <a:sym typeface="Arial Black"/>
              </a:rPr>
              <a:t>Text cluster “Cats” vs </a:t>
            </a:r>
            <a:r>
              <a:rPr lang="af-ZA" sz="1600" b="1" dirty="0" smtClean="0">
                <a:latin typeface="Arial Black"/>
                <a:ea typeface="Arial Black"/>
                <a:cs typeface="Arial Black"/>
                <a:sym typeface="Arial Black"/>
              </a:rPr>
              <a:t/>
            </a:r>
            <a:br>
              <a:rPr lang="af-ZA" sz="1600" b="1" dirty="0" smtClean="0"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af-ZA" sz="1600" b="1" dirty="0" smtClean="0">
                <a:latin typeface="Arial Black"/>
                <a:ea typeface="Arial Black"/>
                <a:cs typeface="Arial Black"/>
                <a:sym typeface="Arial Black"/>
              </a:rPr>
              <a:t>audio </a:t>
            </a:r>
            <a:r>
              <a:rPr lang="af-ZA" sz="1600" b="1" dirty="0">
                <a:latin typeface="Arial Black"/>
                <a:ea typeface="Arial Black"/>
                <a:cs typeface="Arial Black"/>
                <a:sym typeface="Arial Black"/>
              </a:rPr>
              <a:t>feature clusters:</a:t>
            </a:r>
            <a:endParaRPr sz="1600" b="1" dirty="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581163" y="5424975"/>
            <a:ext cx="5395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f-ZA" dirty="0">
                <a:solidFill>
                  <a:schemeClr val="dk1"/>
                </a:solidFill>
              </a:rPr>
              <a:t>Text cluster for “Cats“ laid over all audio feature clusters, </a:t>
            </a:r>
            <a:r>
              <a:rPr lang="af-ZA" dirty="0" smtClean="0">
                <a:solidFill>
                  <a:schemeClr val="dk1"/>
                </a:solidFill>
              </a:rPr>
              <a:t/>
            </a:r>
            <a:br>
              <a:rPr lang="af-ZA" dirty="0" smtClean="0">
                <a:solidFill>
                  <a:schemeClr val="dk1"/>
                </a:solidFill>
              </a:rPr>
            </a:br>
            <a:r>
              <a:rPr lang="af-ZA" dirty="0" smtClean="0">
                <a:solidFill>
                  <a:schemeClr val="dk1"/>
                </a:solidFill>
              </a:rPr>
              <a:t>showing </a:t>
            </a:r>
            <a:r>
              <a:rPr lang="af-ZA" dirty="0">
                <a:solidFill>
                  <a:schemeClr val="dk1"/>
                </a:solidFill>
              </a:rPr>
              <a:t>a tight clustering in cluster 15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6511038" y="5424975"/>
            <a:ext cx="5395800" cy="84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af-ZA" dirty="0">
                <a:solidFill>
                  <a:schemeClr val="dk1"/>
                </a:solidFill>
              </a:rPr>
              <a:t>Text cluster for </a:t>
            </a:r>
            <a:r>
              <a:rPr lang="af-ZA" dirty="0" smtClean="0">
                <a:solidFill>
                  <a:schemeClr val="dk1"/>
                </a:solidFill>
              </a:rPr>
              <a:t>“</a:t>
            </a:r>
            <a:r>
              <a:rPr lang="af-ZA" dirty="0"/>
              <a:t>Instruments</a:t>
            </a:r>
            <a:r>
              <a:rPr lang="af-ZA" dirty="0" smtClean="0">
                <a:solidFill>
                  <a:schemeClr val="dk1"/>
                </a:solidFill>
              </a:rPr>
              <a:t>” </a:t>
            </a:r>
            <a:r>
              <a:rPr lang="af-ZA" dirty="0">
                <a:solidFill>
                  <a:schemeClr val="dk1"/>
                </a:solidFill>
              </a:rPr>
              <a:t>laid over all audio feature clusters, showing a spread primarily across clusters 1, 10 and 20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pic>
        <p:nvPicPr>
          <p:cNvPr id="186" name="Google Shape;186;p23" title="cat_test_cluster_over_audio_cluster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88" y="3101913"/>
            <a:ext cx="5372100" cy="2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3" title="instruments_test_cluster_over_audio_cluster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1050" y="3101913"/>
            <a:ext cx="534352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>
            <a:spLocks noGrp="1"/>
          </p:cNvSpPr>
          <p:nvPr>
            <p:ph type="body" idx="1"/>
          </p:nvPr>
        </p:nvSpPr>
        <p:spPr>
          <a:xfrm>
            <a:off x="89325" y="1405025"/>
            <a:ext cx="11522100" cy="4516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968375" lvl="1" indent="-457200" algn="l" rtl="0">
              <a:spcBef>
                <a:spcPts val="0"/>
              </a:spcBef>
              <a:spcAft>
                <a:spcPts val="0"/>
              </a:spcAft>
              <a:buSzPts val="2750"/>
              <a:buFont typeface="+mj-lt"/>
              <a:buAutoNum type="alphaLcPeriod"/>
            </a:pPr>
            <a:r>
              <a:rPr lang="af-ZA" sz="2500" dirty="0"/>
              <a:t>The text feature space was highly clusterable, resulting in multiple meaningful </a:t>
            </a:r>
            <a:r>
              <a:rPr lang="af-ZA" sz="2500" dirty="0" smtClean="0"/>
              <a:t>clusters</a:t>
            </a:r>
            <a:br>
              <a:rPr lang="af-ZA" sz="2500" dirty="0" smtClean="0"/>
            </a:br>
            <a:endParaRPr sz="1600" dirty="0"/>
          </a:p>
          <a:p>
            <a:pPr marL="968375" lvl="1" indent="-457200" algn="l" rtl="0">
              <a:spcBef>
                <a:spcPts val="0"/>
              </a:spcBef>
              <a:spcAft>
                <a:spcPts val="0"/>
              </a:spcAft>
              <a:buSzPts val="2750"/>
              <a:buFont typeface="+mj-lt"/>
              <a:buAutoNum type="alphaLcPeriod"/>
            </a:pPr>
            <a:r>
              <a:rPr lang="af-ZA" sz="2500" dirty="0"/>
              <a:t>The labeling functions for “Cat” and “Dog” formed tight, well defined clusters, in the audio space and especially in the text </a:t>
            </a:r>
            <a:r>
              <a:rPr lang="af-ZA" sz="2500" dirty="0" smtClean="0"/>
              <a:t>space </a:t>
            </a:r>
            <a:br>
              <a:rPr lang="af-ZA" sz="2500" dirty="0" smtClean="0"/>
            </a:br>
            <a:endParaRPr sz="1600" dirty="0"/>
          </a:p>
          <a:p>
            <a:pPr marL="968375" lvl="1" indent="-457200" algn="l" rtl="0">
              <a:spcBef>
                <a:spcPts val="0"/>
              </a:spcBef>
              <a:spcAft>
                <a:spcPts val="0"/>
              </a:spcAft>
              <a:buSzPts val="2750"/>
              <a:buFont typeface="+mj-lt"/>
              <a:buAutoNum type="alphaLcPeriod"/>
            </a:pPr>
            <a:r>
              <a:rPr lang="af-ZA" sz="2500" dirty="0"/>
              <a:t>The majority of text clusters aligned with one or more audio clusters, indicating a strong relationship between semantic meaning and sound </a:t>
            </a:r>
            <a:r>
              <a:rPr lang="af-ZA" sz="2500" dirty="0" smtClean="0"/>
              <a:t>similarity </a:t>
            </a:r>
            <a:endParaRPr sz="2500" dirty="0"/>
          </a:p>
        </p:txBody>
      </p:sp>
      <p:sp>
        <p:nvSpPr>
          <p:cNvPr id="194" name="Google Shape;194;p24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300" cy="98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f-ZA" sz="3400" dirty="0"/>
              <a:t>Text </a:t>
            </a:r>
            <a:r>
              <a:rPr lang="af-ZA" sz="3400" dirty="0" smtClean="0"/>
              <a:t>Feature </a:t>
            </a:r>
            <a:r>
              <a:rPr lang="af-ZA" sz="3400" dirty="0"/>
              <a:t>Conclusion</a:t>
            </a:r>
            <a:endParaRPr sz="3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rgbClr val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Microsoft Office PowerPoint</Application>
  <PresentationFormat>Breitbild</PresentationFormat>
  <Paragraphs>32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Arial Black</vt:lpstr>
      <vt:lpstr>Noto Sans Symbols</vt:lpstr>
      <vt:lpstr>Office</vt:lpstr>
      <vt:lpstr>Text Features:  Team Observe</vt:lpstr>
      <vt:lpstr>Cluster the text features.  Can you find meaningful clusters? </vt:lpstr>
      <vt:lpstr>Design a labeling function for classes dog and cat. Do the annotations labeled as dog or cat sounds form tight clusters in the text and audio feature space? </vt:lpstr>
      <vt:lpstr>How well do the audio feature clusters align with text clusters? </vt:lpstr>
      <vt:lpstr>Text Feature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Features:  Team Observe</dc:title>
  <cp:lastModifiedBy>Reinhard</cp:lastModifiedBy>
  <cp:revision>4</cp:revision>
  <dcterms:modified xsi:type="dcterms:W3CDTF">2025-04-24T17:37:26Z</dcterms:modified>
</cp:coreProperties>
</file>