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7102475" cy="10234600"/>
  <p:embeddedFontLst>
    <p:embeddedFont>
      <p:font typeface="Arial Black"/>
      <p:regular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81013" y="1279525"/>
            <a:ext cx="6140450" cy="3454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af-ZA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fd70fb37e_0_107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fd70fb37e_0_107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4fd70fb37e_0_107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fd70fb37e_0_4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fd70fb37e_0_4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4fd70fb37e_0_4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fd70fb37e_0_22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fd70fb37e_0_22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4fd70fb37e_0_22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fd70fb37e_0_71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4fd70fb37e_0_71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4fd70fb37e_0_71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fd70fb37e_0_129:notes"/>
          <p:cNvSpPr/>
          <p:nvPr>
            <p:ph idx="2" type="sldImg"/>
          </p:nvPr>
        </p:nvSpPr>
        <p:spPr>
          <a:xfrm>
            <a:off x="481013" y="1279525"/>
            <a:ext cx="6140400" cy="345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fd70fb37e_0_129:notes"/>
          <p:cNvSpPr txBox="1"/>
          <p:nvPr>
            <p:ph idx="1" type="body"/>
          </p:nvPr>
        </p:nvSpPr>
        <p:spPr>
          <a:xfrm>
            <a:off x="709613" y="4926013"/>
            <a:ext cx="5683200" cy="402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4fd70fb37e_0_129:notes"/>
          <p:cNvSpPr txBox="1"/>
          <p:nvPr>
            <p:ph idx="12" type="sldNum"/>
          </p:nvPr>
        </p:nvSpPr>
        <p:spPr>
          <a:xfrm>
            <a:off x="4022725" y="9721850"/>
            <a:ext cx="3078300" cy="51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" showMasterSp="0">
  <p:cSld name="JKU Log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43373" y="1575534"/>
            <a:ext cx="7107871" cy="5032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bersicht">
  <p:cSld name="Übersich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indent="-347662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bild, schwarzer Text">
  <p:cSld name="Imagebild, schwarzer 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idx="2" type="pic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bild, weißer Text">
  <p:cSld name="Imagebild, weißer 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osses Bild und Text">
  <p:cSld name="Grosses Bild und 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/>
          <p:nvPr>
            <p:ph idx="2" type="pic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 txBox="1"/>
          <p:nvPr>
            <p:ph idx="3" type="body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rmeln">
  <p:cSld name="Formel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>
            <p:ph idx="2" type="pic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5"/>
          <p:cNvSpPr txBox="1"/>
          <p:nvPr>
            <p:ph idx="1" type="body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/>
          <p:nvPr>
            <p:ph idx="2" type="media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kleine Bilder und Text">
  <p:cSld name="3 kleine Bilder und 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7"/>
          <p:cNvSpPr/>
          <p:nvPr>
            <p:ph idx="2" type="pic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7"/>
          <p:cNvSpPr/>
          <p:nvPr>
            <p:ph idx="3" type="pic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17"/>
          <p:cNvSpPr/>
          <p:nvPr>
            <p:ph idx="4" type="pic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17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males Bild und Text">
  <p:cSld name="Schmales Bild und 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8"/>
          <p:cNvSpPr/>
          <p:nvPr>
            <p:ph idx="2" type="pic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>
  <p:cSld name="Le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 farbig" showMasterSp="0">
  <p:cSld name="Titel / Schluss mit Logo farbig">
    <p:bg>
      <p:bgPr>
        <a:solidFill>
          <a:schemeClr val="accent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-ZA" sz="8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-ZA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-ZA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-ZA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>
            <p:ph idx="2" type="pic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3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99276" y="564434"/>
            <a:ext cx="1929147" cy="1365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">
  <p:cSld name="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b="0" sz="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indent="-228600" lvl="2" marL="1371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indent="-228600" lvl="3" marL="18288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indent="-228600" lvl="4" marL="22860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farbig">
  <p:cSld name="Titel farbig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5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e">
  <p:cSld name="Vergleiche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5760" lvl="0" marL="45720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indent="-371475" lvl="1" marL="9144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indent="-325755" lvl="2" marL="1371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54330" lvl="3" marL="18288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indent="-302895" lvl="4" marL="22860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KU Logo weiss" showMasterSp="0">
  <p:cSld name="JKU Logo weiss">
    <p:bg>
      <p:bgPr>
        <a:solidFill>
          <a:schemeClr val="accent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44979" y="1577096"/>
            <a:ext cx="7107380" cy="5032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/ Schluss mit Logo" showMasterSp="0">
  <p:cSld name="Titel / Schluss mit Logo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8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-ZA" sz="8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-Z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-Z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af-Z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3708" y="556101"/>
            <a:ext cx="1929267" cy="13659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/>
          <p:nvPr>
            <p:ph idx="2" type="pic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8"/>
          <p:cNvSpPr/>
          <p:nvPr>
            <p:ph idx="3" type="pic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">
  <p:cSld name="Titel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38849" l="27455" r="42710" t="15293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bersicht Kooperationen">
  <p:cSld name="Übersicht Kooperatione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>
            <p:ph idx="2" type="pic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/>
          <p:nvPr>
            <p:ph idx="3" type="pic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/>
          <p:nvPr>
            <p:ph idx="4" type="pic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5" type="pic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/>
          <p:nvPr>
            <p:ph idx="6" type="pic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/>
          <p:nvPr>
            <p:ph idx="7" type="pic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/>
          <p:nvPr>
            <p:ph idx="8" type="pic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/>
          <p:nvPr>
            <p:ph idx="9" type="pic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/>
          <p:nvPr>
            <p:ph idx="13" type="pic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b="0" i="0" sz="30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f-ZA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509" y="6350400"/>
            <a:ext cx="2359953" cy="27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7350" lvl="1" marL="9144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755" lvl="2" marL="13716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330" lvl="3" marL="18288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485725" y="5412175"/>
            <a:ext cx="9484500" cy="73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/>
              <a:t>Johannes Grafinger, Jonas Gantar, Leonhard Markusn Spanring, Reinhard Josef Pötscher</a:t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485725" y="2035750"/>
            <a:ext cx="8014800" cy="1226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af-ZA" sz="4000"/>
              <a:t>Text Features: Group Observe</a:t>
            </a:r>
            <a:endParaRPr i="1" sz="4000"/>
          </a:p>
        </p:txBody>
      </p:sp>
      <p:sp>
        <p:nvSpPr>
          <p:cNvPr id="147" name="Google Shape;147;p20"/>
          <p:cNvSpPr txBox="1"/>
          <p:nvPr>
            <p:ph type="title"/>
          </p:nvPr>
        </p:nvSpPr>
        <p:spPr>
          <a:xfrm>
            <a:off x="485725" y="510753"/>
            <a:ext cx="9226800" cy="136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4400"/>
              <a:t>Machine Learning and Pattern Classification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900"/>
              <a:t>Cluster the text features. </a:t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900"/>
              <a:t>Can you find meaningful clusters? </a:t>
            </a:r>
            <a:endParaRPr sz="2900"/>
          </a:p>
        </p:txBody>
      </p:sp>
      <p:sp>
        <p:nvSpPr>
          <p:cNvPr id="154" name="Google Shape;154;p21"/>
          <p:cNvSpPr txBox="1"/>
          <p:nvPr>
            <p:ph idx="3" type="body"/>
          </p:nvPr>
        </p:nvSpPr>
        <p:spPr>
          <a:xfrm>
            <a:off x="639000" y="5549400"/>
            <a:ext cx="5515200" cy="5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300"/>
              <a:t>Clear clusters separation in the text feature space after applying t-SNE for dimensionality reduction followed by K-Means clustering</a:t>
            </a:r>
            <a:endParaRPr sz="13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00" y="1602825"/>
            <a:ext cx="4922901" cy="40556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56" name="Google Shape;15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3000" y="1564725"/>
            <a:ext cx="4332119" cy="40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6533000" y="5588800"/>
            <a:ext cx="497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1300"/>
              <a:t>Most common words per cluster, showing clear semantic separation across the text-based clusters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487122" y="430656"/>
            <a:ext cx="11124300" cy="9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400"/>
              <a:t>Design a labeling function for classes dog and cat. Do the annotations labeled as dog or cat sounds form tight clusters in the text and audio feature space?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64" name="Google Shape;164;p22"/>
          <p:cNvSpPr txBox="1"/>
          <p:nvPr>
            <p:ph idx="3" type="body"/>
          </p:nvPr>
        </p:nvSpPr>
        <p:spPr>
          <a:xfrm>
            <a:off x="432600" y="2364750"/>
            <a:ext cx="5763000" cy="5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/>
              <a:t>Keywords used for labeling function: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/>
              <a:t>"dog", "bark", "puppy", “growling”</a:t>
            </a:r>
            <a:endParaRPr sz="1500"/>
          </a:p>
        </p:txBody>
      </p:sp>
      <p:pic>
        <p:nvPicPr>
          <p:cNvPr id="165" name="Google Shape;165;p22" title="dog_text_clu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75" y="3086175"/>
            <a:ext cx="5726013" cy="236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 title="cat_text_clust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1325" y="3030324"/>
            <a:ext cx="5608875" cy="236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2"/>
          <p:cNvCxnSpPr/>
          <p:nvPr/>
        </p:nvCxnSpPr>
        <p:spPr>
          <a:xfrm>
            <a:off x="6174688" y="1787725"/>
            <a:ext cx="4500" cy="46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2"/>
          <p:cNvSpPr txBox="1"/>
          <p:nvPr>
            <p:ph idx="3" type="body"/>
          </p:nvPr>
        </p:nvSpPr>
        <p:spPr>
          <a:xfrm>
            <a:off x="6511050" y="2364750"/>
            <a:ext cx="5763000" cy="5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/>
              <a:t>Keywords used for labeling function:</a:t>
            </a:r>
            <a:endParaRPr sz="1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/>
              <a:t>"cat", "citten", "meow", "purr"</a:t>
            </a:r>
            <a:endParaRPr sz="1500"/>
          </a:p>
        </p:txBody>
      </p:sp>
      <p:sp>
        <p:nvSpPr>
          <p:cNvPr id="169" name="Google Shape;169;p22"/>
          <p:cNvSpPr txBox="1"/>
          <p:nvPr>
            <p:ph idx="3" type="body"/>
          </p:nvPr>
        </p:nvSpPr>
        <p:spPr>
          <a:xfrm>
            <a:off x="6511038" y="1532450"/>
            <a:ext cx="5763000" cy="5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af-ZA" sz="1600">
                <a:latin typeface="Arial Black"/>
                <a:ea typeface="Arial Black"/>
                <a:cs typeface="Arial Black"/>
                <a:sym typeface="Arial Black"/>
              </a:rPr>
              <a:t>Labeling function cat:</a:t>
            </a:r>
            <a:endParaRPr b="1"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0" name="Google Shape;170;p22"/>
          <p:cNvSpPr txBox="1"/>
          <p:nvPr>
            <p:ph idx="3" type="body"/>
          </p:nvPr>
        </p:nvSpPr>
        <p:spPr>
          <a:xfrm>
            <a:off x="432588" y="1532450"/>
            <a:ext cx="5763000" cy="5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af-ZA" sz="1600">
                <a:latin typeface="Arial Black"/>
                <a:ea typeface="Arial Black"/>
                <a:cs typeface="Arial Black"/>
                <a:sym typeface="Arial Black"/>
              </a:rPr>
              <a:t>Labeling function dog:</a:t>
            </a:r>
            <a:endParaRPr b="1"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" name="Google Shape;171;p22"/>
          <p:cNvSpPr txBox="1"/>
          <p:nvPr/>
        </p:nvSpPr>
        <p:spPr>
          <a:xfrm>
            <a:off x="489463" y="5519000"/>
            <a:ext cx="53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>
                <a:solidFill>
                  <a:schemeClr val="dk1"/>
                </a:solidFill>
              </a:rPr>
              <a:t>Distribution of samples labeled “Dog” across all text clusters in orange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6554400" y="5486375"/>
            <a:ext cx="5395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>
                <a:solidFill>
                  <a:schemeClr val="dk1"/>
                </a:solidFill>
              </a:rPr>
              <a:t>Distribution of samples labeled “Cat” across all text clusters in orange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487125" y="430650"/>
            <a:ext cx="10178100" cy="9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2500"/>
              <a:t>How well do the audio feature clusters align with text clusters?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79" name="Google Shape;179;p23"/>
          <p:cNvSpPr txBox="1"/>
          <p:nvPr>
            <p:ph idx="3" type="body"/>
          </p:nvPr>
        </p:nvSpPr>
        <p:spPr>
          <a:xfrm>
            <a:off x="432600" y="2256450"/>
            <a:ext cx="5607300" cy="5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/>
              <a:t>The text cluster for “Cats” was laid over all audio feature clusters to identify any patterns in its distribution</a:t>
            </a:r>
            <a:endParaRPr sz="1500"/>
          </a:p>
        </p:txBody>
      </p:sp>
      <p:cxnSp>
        <p:nvCxnSpPr>
          <p:cNvPr id="180" name="Google Shape;180;p23"/>
          <p:cNvCxnSpPr/>
          <p:nvPr/>
        </p:nvCxnSpPr>
        <p:spPr>
          <a:xfrm>
            <a:off x="6174688" y="1787725"/>
            <a:ext cx="4500" cy="46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3"/>
          <p:cNvSpPr txBox="1"/>
          <p:nvPr>
            <p:ph idx="3" type="body"/>
          </p:nvPr>
        </p:nvSpPr>
        <p:spPr>
          <a:xfrm>
            <a:off x="6511050" y="2256450"/>
            <a:ext cx="5763000" cy="5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af-ZA" sz="1500"/>
              <a:t>The text cluster for “Instruments” was laid over all audio feature clusters to identify any patterns in its distribution</a:t>
            </a:r>
            <a:endParaRPr sz="1500"/>
          </a:p>
        </p:txBody>
      </p:sp>
      <p:sp>
        <p:nvSpPr>
          <p:cNvPr id="182" name="Google Shape;182;p23"/>
          <p:cNvSpPr txBox="1"/>
          <p:nvPr>
            <p:ph idx="3" type="body"/>
          </p:nvPr>
        </p:nvSpPr>
        <p:spPr>
          <a:xfrm>
            <a:off x="6511038" y="1549650"/>
            <a:ext cx="5763000" cy="5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af-ZA" sz="1600">
                <a:latin typeface="Arial Black"/>
                <a:ea typeface="Arial Black"/>
                <a:cs typeface="Arial Black"/>
                <a:sym typeface="Arial Black"/>
              </a:rPr>
              <a:t>Text cluster “</a:t>
            </a:r>
            <a:r>
              <a:rPr b="1" lang="af-ZA" sz="1600">
                <a:latin typeface="Arial Black"/>
                <a:ea typeface="Arial Black"/>
                <a:cs typeface="Arial Black"/>
                <a:sym typeface="Arial Black"/>
              </a:rPr>
              <a:t>Instruments</a:t>
            </a:r>
            <a:r>
              <a:rPr b="1" lang="af-ZA" sz="1600">
                <a:latin typeface="Arial Black"/>
                <a:ea typeface="Arial Black"/>
                <a:cs typeface="Arial Black"/>
                <a:sym typeface="Arial Black"/>
              </a:rPr>
              <a:t>” vs audio feature clusters:</a:t>
            </a:r>
            <a:endParaRPr b="1"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3" name="Google Shape;183;p23"/>
          <p:cNvSpPr txBox="1"/>
          <p:nvPr>
            <p:ph idx="3" type="body"/>
          </p:nvPr>
        </p:nvSpPr>
        <p:spPr>
          <a:xfrm>
            <a:off x="432588" y="1410975"/>
            <a:ext cx="5763000" cy="577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af-ZA" sz="1600">
                <a:latin typeface="Arial Black"/>
                <a:ea typeface="Arial Black"/>
                <a:cs typeface="Arial Black"/>
                <a:sym typeface="Arial Black"/>
              </a:rPr>
              <a:t>Text cluster “</a:t>
            </a:r>
            <a:r>
              <a:rPr b="1" lang="af-ZA" sz="1600">
                <a:latin typeface="Arial Black"/>
                <a:ea typeface="Arial Black"/>
                <a:cs typeface="Arial Black"/>
                <a:sym typeface="Arial Black"/>
              </a:rPr>
              <a:t>Cats</a:t>
            </a:r>
            <a:r>
              <a:rPr b="1" lang="af-ZA" sz="1600">
                <a:latin typeface="Arial Black"/>
                <a:ea typeface="Arial Black"/>
                <a:cs typeface="Arial Black"/>
                <a:sym typeface="Arial Black"/>
              </a:rPr>
              <a:t>” vs audio feature clusters:</a:t>
            </a:r>
            <a:endParaRPr b="1" sz="1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581163" y="5359350"/>
            <a:ext cx="53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-ZA">
                <a:solidFill>
                  <a:schemeClr val="dk1"/>
                </a:solidFill>
              </a:rPr>
              <a:t>Text cluster for “Cats“ laid over all audio feature clusters, showing a tight clustering in cluster 15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6511038" y="5424975"/>
            <a:ext cx="539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f-ZA">
                <a:solidFill>
                  <a:schemeClr val="dk1"/>
                </a:solidFill>
              </a:rPr>
              <a:t>Text cluster for “Instroments” laid over all audio feature clusters, showing a spread primarily across clusters 1, 10 and 20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6" name="Google Shape;186;p23" title="cat_test_cluster_over_audio_cluster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588" y="3101913"/>
            <a:ext cx="537210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 title="instruments_test_cluster_over_audio_clust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050" y="3111450"/>
            <a:ext cx="53435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89325" y="1405025"/>
            <a:ext cx="11522100" cy="451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03225" lvl="1" marL="914400" rtl="0" algn="l">
              <a:spcBef>
                <a:spcPts val="0"/>
              </a:spcBef>
              <a:spcAft>
                <a:spcPts val="0"/>
              </a:spcAft>
              <a:buSzPts val="2750"/>
              <a:buAutoNum type="alphaLcPeriod"/>
            </a:pPr>
            <a:r>
              <a:rPr lang="af-ZA" sz="2500"/>
              <a:t>The text feature space was highly clusterable, resulting in multiple meaningful clusters</a:t>
            </a:r>
            <a:endParaRPr sz="25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403225" lvl="1" marL="914400" rtl="0" algn="l">
              <a:spcBef>
                <a:spcPts val="0"/>
              </a:spcBef>
              <a:spcAft>
                <a:spcPts val="0"/>
              </a:spcAft>
              <a:buSzPts val="2750"/>
              <a:buAutoNum type="alphaLcPeriod"/>
            </a:pPr>
            <a:r>
              <a:rPr lang="af-ZA" sz="2500"/>
              <a:t>The labeling functions for “Cat” and “Dog” formed tight, well defined clusters, in the audio space and especially in the text space</a:t>
            </a:r>
            <a:endParaRPr sz="2500"/>
          </a:p>
          <a:p>
            <a:pPr indent="0" lvl="0" marL="9144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403225" lvl="1" marL="914400" rtl="0" algn="l">
              <a:spcBef>
                <a:spcPts val="0"/>
              </a:spcBef>
              <a:spcAft>
                <a:spcPts val="0"/>
              </a:spcAft>
              <a:buSzPts val="2750"/>
              <a:buAutoNum type="alphaLcPeriod"/>
            </a:pPr>
            <a:r>
              <a:rPr lang="af-ZA" sz="2500"/>
              <a:t>The majority of text clusters aligned with one or more audio clusters, indicating a strong relationship between semantic meaning and sound similarity</a:t>
            </a:r>
            <a:endParaRPr sz="2500"/>
          </a:p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487122" y="575031"/>
            <a:ext cx="11124300" cy="98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3400"/>
              <a:t>Text Features Conclusion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