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7102475" cy="10234613"/>
  <p:embeddedFontLst>
    <p:embeddedFont>
      <p:font typeface="Arial Black" panose="020B0A04020102020204" pitchFamily="3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fd70fb37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fd70fb37e_0_107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4fd70fb37e_0_107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af-ZA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fd70fb37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fd70fb37e_0_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4fd70fb37e_0_4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fd70fb37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fd70fb37e_0_2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4fd70fb37e_0_2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fd70fb37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fd70fb37e_0_7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34fd70fb37e_0_71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fd70fb37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fd70fb37e_0_129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34fd70fb37e_0_129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af-ZA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3373" y="1575534"/>
            <a:ext cx="7107871" cy="5032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98" name="Google Shape;98;p14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4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16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21" name="Google Shape;121;p17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7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7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7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7" name="Google Shape;127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131" name="Google Shape;131;p18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farbig">
  <p:cSld name="Titel / Schluss mit Logo farbig">
    <p:bg>
      <p:bgPr>
        <a:solidFill>
          <a:schemeClr val="accent4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9276" y="564434"/>
            <a:ext cx="1929147" cy="136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farbig">
  <p:cSld name="Titel farbig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weiss">
  <p:cSld name="JKU Logo weiss">
    <p:bg>
      <p:bgPr>
        <a:solidFill>
          <a:schemeClr val="accent4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4979" y="1577096"/>
            <a:ext cx="7107380" cy="503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f-ZA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3708" y="556101"/>
            <a:ext cx="1929267" cy="13659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">
  <p:cSld name="Titel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10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‹Nr.›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749509" y="6350400"/>
            <a:ext cx="2359953" cy="27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485725" y="5412175"/>
            <a:ext cx="9484500" cy="731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dirty="0"/>
              <a:t>Johannes Grafinger, Jonas Gantar, Leonhard Markusn Spanring, Reinhard Josef Pötscher</a:t>
            </a:r>
            <a:endParaRPr dirty="0"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85724" y="2035750"/>
            <a:ext cx="11706275" cy="1226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af-ZA" sz="4000" i="1" dirty="0"/>
              <a:t>Labeling Functions &amp; Audio Features: </a:t>
            </a:r>
            <a:r>
              <a:rPr lang="af-ZA" sz="4000" i="1" dirty="0" smtClean="0"/>
              <a:t/>
            </a:r>
            <a:br>
              <a:rPr lang="af-ZA" sz="4000" i="1" dirty="0" smtClean="0"/>
            </a:br>
            <a:r>
              <a:rPr lang="af-ZA" sz="4000" i="1" dirty="0" smtClean="0">
                <a:solidFill>
                  <a:srgbClr val="FF0000"/>
                </a:solidFill>
              </a:rPr>
              <a:t>Team </a:t>
            </a:r>
            <a:r>
              <a:rPr lang="af-ZA" sz="4000" i="1" dirty="0">
                <a:solidFill>
                  <a:srgbClr val="FF0000"/>
                </a:solidFill>
              </a:rPr>
              <a:t>Observe</a:t>
            </a:r>
            <a:endParaRPr sz="4000" i="1" dirty="0">
              <a:solidFill>
                <a:srgbClr val="FF0000"/>
              </a:solidFill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485725" y="510753"/>
            <a:ext cx="9226800" cy="1360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4400" dirty="0"/>
              <a:t>Machine Learning and Pattern Classification</a:t>
            </a:r>
            <a:endParaRPr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900" dirty="0"/>
              <a:t>Cluster the text features. </a:t>
            </a:r>
            <a:endParaRPr sz="2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900" dirty="0"/>
              <a:t>Can you find meaningful clusters? </a:t>
            </a:r>
            <a:endParaRPr sz="2900" dirty="0"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3"/>
          </p:nvPr>
        </p:nvSpPr>
        <p:spPr>
          <a:xfrm>
            <a:off x="639000" y="5596300"/>
            <a:ext cx="5515200" cy="577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300" dirty="0"/>
              <a:t>Clear </a:t>
            </a:r>
            <a:r>
              <a:rPr lang="af-ZA" sz="1300" dirty="0" smtClean="0"/>
              <a:t>cluster </a:t>
            </a:r>
            <a:r>
              <a:rPr lang="af-ZA" sz="1300" dirty="0"/>
              <a:t>separation in the text feature space after applying t-SNE for dimensionality </a:t>
            </a:r>
            <a:r>
              <a:rPr lang="af-ZA" sz="1300" dirty="0" smtClean="0"/>
              <a:t>reduction, </a:t>
            </a:r>
            <a:r>
              <a:rPr lang="af-ZA" sz="1300" dirty="0"/>
              <a:t>followed by </a:t>
            </a:r>
            <a:r>
              <a:rPr lang="af-ZA" sz="1300" dirty="0" smtClean="0"/>
              <a:t>k-Means </a:t>
            </a:r>
            <a:r>
              <a:rPr lang="af-ZA" sz="1300" dirty="0"/>
              <a:t>clustering</a:t>
            </a:r>
            <a:endParaRPr sz="1300" dirty="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00" y="1564725"/>
            <a:ext cx="4922901" cy="40556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000" y="1564725"/>
            <a:ext cx="4332119" cy="40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6533000" y="5588800"/>
            <a:ext cx="49734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1300" dirty="0"/>
              <a:t>Most common words per cluster, showing </a:t>
            </a:r>
            <a:r>
              <a:rPr lang="af-ZA" sz="1300" dirty="0" smtClean="0"/>
              <a:t>a clear </a:t>
            </a:r>
            <a:r>
              <a:rPr lang="af-ZA" sz="1300" dirty="0"/>
              <a:t>semantic separation </a:t>
            </a:r>
            <a:r>
              <a:rPr lang="af-ZA" sz="1300" dirty="0" smtClean="0"/>
              <a:t>between </a:t>
            </a:r>
            <a:r>
              <a:rPr lang="af-ZA" sz="1300" dirty="0"/>
              <a:t>the text-based clusters</a:t>
            </a:r>
            <a:endParaRPr sz="1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487122" y="430656"/>
            <a:ext cx="111243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400" dirty="0"/>
              <a:t>Design a labeling function for classes dog and cat. Do the annotations labeled as dog or cat sounds form tight clusters in the text and audio feature space?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3"/>
          </p:nvPr>
        </p:nvSpPr>
        <p:spPr>
          <a:xfrm>
            <a:off x="432600" y="23647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Keywords used for labeling function:</a:t>
            </a:r>
            <a:endParaRPr sz="1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"dog", "bark", "puppy", “growling”</a:t>
            </a:r>
            <a:endParaRPr sz="1500" dirty="0"/>
          </a:p>
        </p:txBody>
      </p:sp>
      <p:pic>
        <p:nvPicPr>
          <p:cNvPr id="165" name="Google Shape;165;p22" title="dog_text_clus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75" y="3086175"/>
            <a:ext cx="5726013" cy="23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 title="cat_text_clust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325" y="3086174"/>
            <a:ext cx="5608875" cy="2367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6174688" y="1787725"/>
            <a:ext cx="4500" cy="46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22"/>
          <p:cNvSpPr txBox="1">
            <a:spLocks noGrp="1"/>
          </p:cNvSpPr>
          <p:nvPr>
            <p:ph type="body" idx="3"/>
          </p:nvPr>
        </p:nvSpPr>
        <p:spPr>
          <a:xfrm>
            <a:off x="6511050" y="23647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Keywords used for labeling function:</a:t>
            </a:r>
            <a:endParaRPr sz="15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"cat", "citten", "meow", "purr"</a:t>
            </a:r>
            <a:endParaRPr sz="1500" dirty="0"/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3"/>
          </p:nvPr>
        </p:nvSpPr>
        <p:spPr>
          <a:xfrm>
            <a:off x="6511038" y="15324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Labeling function cat:</a:t>
            </a:r>
            <a:endParaRPr sz="16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3"/>
          </p:nvPr>
        </p:nvSpPr>
        <p:spPr>
          <a:xfrm>
            <a:off x="432588" y="15324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Labeling function dog:</a:t>
            </a:r>
            <a:endParaRPr sz="16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489463" y="5519000"/>
            <a:ext cx="539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dirty="0">
                <a:solidFill>
                  <a:schemeClr val="dk1"/>
                </a:solidFill>
              </a:rPr>
              <a:t>Distribution of samples labeled “Dog” across all text clusters in orange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6554400" y="5519000"/>
            <a:ext cx="539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dirty="0">
                <a:solidFill>
                  <a:schemeClr val="dk1"/>
                </a:solidFill>
              </a:rPr>
              <a:t>Distribution of samples labeled “Cat” across all text clusters in orange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487125" y="430650"/>
            <a:ext cx="101781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500" dirty="0"/>
              <a:t>How well do the audio feature clusters align with text clusters?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179" name="Google Shape;179;p23"/>
          <p:cNvSpPr txBox="1">
            <a:spLocks noGrp="1"/>
          </p:cNvSpPr>
          <p:nvPr>
            <p:ph type="body" idx="3"/>
          </p:nvPr>
        </p:nvSpPr>
        <p:spPr>
          <a:xfrm>
            <a:off x="432600" y="2256450"/>
            <a:ext cx="56073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The text cluster for “Cats” was laid over all audio feature clusters to identify any patterns in its distribution</a:t>
            </a:r>
            <a:endParaRPr sz="1500" dirty="0"/>
          </a:p>
        </p:txBody>
      </p:sp>
      <p:cxnSp>
        <p:nvCxnSpPr>
          <p:cNvPr id="180" name="Google Shape;180;p23"/>
          <p:cNvCxnSpPr/>
          <p:nvPr/>
        </p:nvCxnSpPr>
        <p:spPr>
          <a:xfrm>
            <a:off x="6174688" y="1787725"/>
            <a:ext cx="4500" cy="46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3"/>
          <p:cNvSpPr txBox="1">
            <a:spLocks noGrp="1"/>
          </p:cNvSpPr>
          <p:nvPr>
            <p:ph type="body" idx="3"/>
          </p:nvPr>
        </p:nvSpPr>
        <p:spPr>
          <a:xfrm>
            <a:off x="6511050" y="2256450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 dirty="0"/>
              <a:t>The text cluster for “Instruments” was laid over all audio feature clusters to identify any patterns in its distribution</a:t>
            </a:r>
            <a:endParaRPr sz="1500" dirty="0"/>
          </a:p>
        </p:txBody>
      </p:sp>
      <p:sp>
        <p:nvSpPr>
          <p:cNvPr id="182" name="Google Shape;182;p23"/>
          <p:cNvSpPr txBox="1">
            <a:spLocks noGrp="1"/>
          </p:cNvSpPr>
          <p:nvPr>
            <p:ph type="body" idx="3"/>
          </p:nvPr>
        </p:nvSpPr>
        <p:spPr>
          <a:xfrm>
            <a:off x="6511038" y="1410975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Text cluster “Instruments” vs </a:t>
            </a:r>
            <a: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  <a:t>audio </a:t>
            </a: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feature clusters:</a:t>
            </a:r>
            <a:endParaRPr sz="16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3"/>
          </p:nvPr>
        </p:nvSpPr>
        <p:spPr>
          <a:xfrm>
            <a:off x="432588" y="1410975"/>
            <a:ext cx="5763000" cy="577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Text cluster “Cats” vs </a:t>
            </a:r>
            <a: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  <a:t/>
            </a:r>
            <a:b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</a:br>
            <a:r>
              <a:rPr lang="af-ZA" sz="1600" b="1" dirty="0" smtClean="0">
                <a:latin typeface="Arial Black"/>
                <a:ea typeface="Arial Black"/>
                <a:cs typeface="Arial Black"/>
                <a:sym typeface="Arial Black"/>
              </a:rPr>
              <a:t>audio </a:t>
            </a:r>
            <a:r>
              <a:rPr lang="af-ZA" sz="1600" b="1" dirty="0">
                <a:latin typeface="Arial Black"/>
                <a:ea typeface="Arial Black"/>
                <a:cs typeface="Arial Black"/>
                <a:sym typeface="Arial Black"/>
              </a:rPr>
              <a:t>feature clusters:</a:t>
            </a:r>
            <a:endParaRPr sz="1600" b="1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81163" y="5424975"/>
            <a:ext cx="5395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-ZA" dirty="0">
                <a:solidFill>
                  <a:schemeClr val="dk1"/>
                </a:solidFill>
              </a:rPr>
              <a:t>Text cluster for “Cats“ laid over all audio feature clusters, </a:t>
            </a:r>
            <a:r>
              <a:rPr lang="af-ZA" dirty="0" smtClean="0">
                <a:solidFill>
                  <a:schemeClr val="dk1"/>
                </a:solidFill>
              </a:rPr>
              <a:t/>
            </a:r>
            <a:br>
              <a:rPr lang="af-ZA" dirty="0" smtClean="0">
                <a:solidFill>
                  <a:schemeClr val="dk1"/>
                </a:solidFill>
              </a:rPr>
            </a:br>
            <a:r>
              <a:rPr lang="af-ZA" dirty="0" smtClean="0">
                <a:solidFill>
                  <a:schemeClr val="dk1"/>
                </a:solidFill>
              </a:rPr>
              <a:t>showing </a:t>
            </a:r>
            <a:r>
              <a:rPr lang="af-ZA" dirty="0">
                <a:solidFill>
                  <a:schemeClr val="dk1"/>
                </a:solidFill>
              </a:rPr>
              <a:t>a tight clustering in cluster 15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6511038" y="5424975"/>
            <a:ext cx="53958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af-ZA" dirty="0">
                <a:solidFill>
                  <a:schemeClr val="dk1"/>
                </a:solidFill>
              </a:rPr>
              <a:t>Text cluster for </a:t>
            </a:r>
            <a:r>
              <a:rPr lang="af-ZA" dirty="0" smtClean="0">
                <a:solidFill>
                  <a:schemeClr val="dk1"/>
                </a:solidFill>
              </a:rPr>
              <a:t>“</a:t>
            </a:r>
            <a:r>
              <a:rPr lang="af-ZA" dirty="0"/>
              <a:t>Instruments</a:t>
            </a:r>
            <a:r>
              <a:rPr lang="af-ZA" dirty="0" smtClean="0">
                <a:solidFill>
                  <a:schemeClr val="dk1"/>
                </a:solidFill>
              </a:rPr>
              <a:t>” </a:t>
            </a:r>
            <a:r>
              <a:rPr lang="af-ZA" dirty="0">
                <a:solidFill>
                  <a:schemeClr val="dk1"/>
                </a:solidFill>
              </a:rPr>
              <a:t>laid over all audio feature clusters, showing a spread primarily across clusters 1, 10 and 20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186" name="Google Shape;186;p23" title="cat_test_cluster_over_audio_clus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88" y="3101913"/>
            <a:ext cx="53721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 title="instruments_test_cluster_over_audio_clust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050" y="3101913"/>
            <a:ext cx="53435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89325" y="1405025"/>
            <a:ext cx="11522100" cy="451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68375" lvl="1" indent="-457200" algn="l" rtl="0">
              <a:spcBef>
                <a:spcPts val="0"/>
              </a:spcBef>
              <a:spcAft>
                <a:spcPts val="0"/>
              </a:spcAft>
              <a:buSzPts val="2750"/>
              <a:buFont typeface="+mj-lt"/>
              <a:buAutoNum type="alphaLcPeriod"/>
            </a:pPr>
            <a:r>
              <a:rPr lang="af-ZA" sz="2500" dirty="0"/>
              <a:t>The text feature space was highly clusterable, resulting in multiple meaningful </a:t>
            </a:r>
            <a:r>
              <a:rPr lang="af-ZA" sz="2500" dirty="0" smtClean="0"/>
              <a:t>clusters.</a:t>
            </a:r>
            <a:br>
              <a:rPr lang="af-ZA" sz="2500" dirty="0" smtClean="0"/>
            </a:br>
            <a:endParaRPr sz="1600" dirty="0"/>
          </a:p>
          <a:p>
            <a:pPr marL="968375" lvl="1" indent="-457200" algn="l" rtl="0">
              <a:spcBef>
                <a:spcPts val="0"/>
              </a:spcBef>
              <a:spcAft>
                <a:spcPts val="0"/>
              </a:spcAft>
              <a:buSzPts val="2750"/>
              <a:buFont typeface="+mj-lt"/>
              <a:buAutoNum type="alphaLcPeriod"/>
            </a:pPr>
            <a:r>
              <a:rPr lang="af-ZA" sz="2500" dirty="0"/>
              <a:t>The labeling functions for “Cat” and “Dog” formed tight, well defined clusters, in the audio space and especially in the text </a:t>
            </a:r>
            <a:r>
              <a:rPr lang="af-ZA" sz="2500" dirty="0" smtClean="0"/>
              <a:t>space. </a:t>
            </a:r>
            <a:br>
              <a:rPr lang="af-ZA" sz="2500" dirty="0" smtClean="0"/>
            </a:br>
            <a:endParaRPr sz="1600" dirty="0"/>
          </a:p>
          <a:p>
            <a:pPr marL="968375" lvl="1" indent="-457200" algn="l" rtl="0">
              <a:spcBef>
                <a:spcPts val="0"/>
              </a:spcBef>
              <a:spcAft>
                <a:spcPts val="0"/>
              </a:spcAft>
              <a:buSzPts val="2750"/>
              <a:buFont typeface="+mj-lt"/>
              <a:buAutoNum type="alphaLcPeriod"/>
            </a:pPr>
            <a:r>
              <a:rPr lang="af-ZA" sz="2500" dirty="0"/>
              <a:t>The majority of text clusters aligned with one or more audio clusters, indicating a strong relationship between semantic meaning and </a:t>
            </a:r>
            <a:r>
              <a:rPr lang="af-ZA" sz="2500"/>
              <a:t>sound </a:t>
            </a:r>
            <a:r>
              <a:rPr lang="af-ZA" sz="2500" smtClean="0"/>
              <a:t>similarity. </a:t>
            </a:r>
            <a:endParaRPr sz="2500" dirty="0"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3400" dirty="0"/>
              <a:t>Text </a:t>
            </a:r>
            <a:r>
              <a:rPr lang="af-ZA" sz="3400" dirty="0" smtClean="0"/>
              <a:t>Feature </a:t>
            </a:r>
            <a:r>
              <a:rPr lang="af-ZA" sz="3400" dirty="0"/>
              <a:t>Conclusion</a:t>
            </a:r>
            <a:endParaRPr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Breitbild</PresentationFormat>
  <Paragraphs>32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Arial Black</vt:lpstr>
      <vt:lpstr>Noto Sans Symbols</vt:lpstr>
      <vt:lpstr>Office</vt:lpstr>
      <vt:lpstr>Labeling Functions &amp; Audio Features:  Team Observe</vt:lpstr>
      <vt:lpstr>Cluster the text features.  Can you find meaningful clusters? </vt:lpstr>
      <vt:lpstr>Design a labeling function for classes dog and cat. Do the annotations labeled as dog or cat sounds form tight clusters in the text and audio feature space? </vt:lpstr>
      <vt:lpstr>How well do the audio feature clusters align with text clusters? </vt:lpstr>
      <vt:lpstr>Text Feature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Features:  Team Observe</dc:title>
  <cp:lastModifiedBy>Reinhard</cp:lastModifiedBy>
  <cp:revision>6</cp:revision>
  <dcterms:modified xsi:type="dcterms:W3CDTF">2025-05-16T17:21:51Z</dcterms:modified>
</cp:coreProperties>
</file>