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116" d="100"/>
          <a:sy n="116" d="100"/>
        </p:scale>
        <p:origin x="10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ene Tsapara" userId="130f28dbf6006ead" providerId="LiveId" clId="{E2AA7E0A-C474-4575-98EE-A4BE173AD0A1}"/>
    <pc:docChg chg="custSel addSld modSld">
      <pc:chgData name="Irene Tsapara" userId="130f28dbf6006ead" providerId="LiveId" clId="{E2AA7E0A-C474-4575-98EE-A4BE173AD0A1}" dt="2021-10-15T23:47:21.849" v="587" actId="255"/>
      <pc:docMkLst>
        <pc:docMk/>
      </pc:docMkLst>
      <pc:sldChg chg="addSp delSp modSp mod">
        <pc:chgData name="Irene Tsapara" userId="130f28dbf6006ead" providerId="LiveId" clId="{E2AA7E0A-C474-4575-98EE-A4BE173AD0A1}" dt="2021-10-15T23:29:52.301" v="215" actId="12"/>
        <pc:sldMkLst>
          <pc:docMk/>
          <pc:sldMk cId="1603671067" sldId="264"/>
        </pc:sldMkLst>
        <pc:spChg chg="mod">
          <ac:chgData name="Irene Tsapara" userId="130f28dbf6006ead" providerId="LiveId" clId="{E2AA7E0A-C474-4575-98EE-A4BE173AD0A1}" dt="2021-10-15T23:27:13.133" v="21" actId="20577"/>
          <ac:spMkLst>
            <pc:docMk/>
            <pc:sldMk cId="1603671067" sldId="264"/>
            <ac:spMk id="2" creationId="{666CF405-E90C-4FB5-93A4-6C87B102B82E}"/>
          </ac:spMkLst>
        </pc:spChg>
        <pc:spChg chg="del">
          <ac:chgData name="Irene Tsapara" userId="130f28dbf6006ead" providerId="LiveId" clId="{E2AA7E0A-C474-4575-98EE-A4BE173AD0A1}" dt="2021-10-15T23:27:00.108" v="0" actId="22"/>
          <ac:spMkLst>
            <pc:docMk/>
            <pc:sldMk cId="1603671067" sldId="264"/>
            <ac:spMk id="3" creationId="{65EE3166-8E0A-45A1-871E-D2AA2E9F0B5A}"/>
          </ac:spMkLst>
        </pc:spChg>
        <pc:spChg chg="add mod">
          <ac:chgData name="Irene Tsapara" userId="130f28dbf6006ead" providerId="LiveId" clId="{E2AA7E0A-C474-4575-98EE-A4BE173AD0A1}" dt="2021-10-15T23:29:52.301" v="215" actId="12"/>
          <ac:spMkLst>
            <pc:docMk/>
            <pc:sldMk cId="1603671067" sldId="264"/>
            <ac:spMk id="6" creationId="{EFBB7CA1-9AF2-4AD7-91EA-1C9AB3A59321}"/>
          </ac:spMkLst>
        </pc:spChg>
        <pc:picChg chg="add mod ord">
          <ac:chgData name="Irene Tsapara" userId="130f28dbf6006ead" providerId="LiveId" clId="{E2AA7E0A-C474-4575-98EE-A4BE173AD0A1}" dt="2021-10-15T23:27:06.378" v="2" actId="14100"/>
          <ac:picMkLst>
            <pc:docMk/>
            <pc:sldMk cId="1603671067" sldId="264"/>
            <ac:picMk id="5" creationId="{102EAAE5-4E35-4A81-BC89-62F5A8D45DB1}"/>
          </ac:picMkLst>
        </pc:picChg>
      </pc:sldChg>
      <pc:sldChg chg="addSp delSp modSp new mod">
        <pc:chgData name="Irene Tsapara" userId="130f28dbf6006ead" providerId="LiveId" clId="{E2AA7E0A-C474-4575-98EE-A4BE173AD0A1}" dt="2021-10-15T23:30:41.213" v="246" actId="1076"/>
        <pc:sldMkLst>
          <pc:docMk/>
          <pc:sldMk cId="994225177" sldId="265"/>
        </pc:sldMkLst>
        <pc:spChg chg="mod">
          <ac:chgData name="Irene Tsapara" userId="130f28dbf6006ead" providerId="LiveId" clId="{E2AA7E0A-C474-4575-98EE-A4BE173AD0A1}" dt="2021-10-15T23:30:33.916" v="244" actId="20577"/>
          <ac:spMkLst>
            <pc:docMk/>
            <pc:sldMk cId="994225177" sldId="265"/>
            <ac:spMk id="2" creationId="{872228C5-E34F-485D-A7C4-2E25EE9D4A70}"/>
          </ac:spMkLst>
        </pc:spChg>
        <pc:spChg chg="del">
          <ac:chgData name="Irene Tsapara" userId="130f28dbf6006ead" providerId="LiveId" clId="{E2AA7E0A-C474-4575-98EE-A4BE173AD0A1}" dt="2021-10-15T23:30:07.602" v="217"/>
          <ac:spMkLst>
            <pc:docMk/>
            <pc:sldMk cId="994225177" sldId="265"/>
            <ac:spMk id="3" creationId="{B4178B19-7272-4FA0-9654-3E8320EE5A7B}"/>
          </ac:spMkLst>
        </pc:spChg>
        <pc:picChg chg="add mod">
          <ac:chgData name="Irene Tsapara" userId="130f28dbf6006ead" providerId="LiveId" clId="{E2AA7E0A-C474-4575-98EE-A4BE173AD0A1}" dt="2021-10-15T23:30:41.213" v="246" actId="1076"/>
          <ac:picMkLst>
            <pc:docMk/>
            <pc:sldMk cId="994225177" sldId="265"/>
            <ac:picMk id="4" creationId="{78B527CD-FDB2-438E-BEA8-E13C3021A9D9}"/>
          </ac:picMkLst>
        </pc:picChg>
      </pc:sldChg>
      <pc:sldChg chg="modSp new mod">
        <pc:chgData name="Irene Tsapara" userId="130f28dbf6006ead" providerId="LiveId" clId="{E2AA7E0A-C474-4575-98EE-A4BE173AD0A1}" dt="2021-10-15T23:31:20.590" v="272" actId="255"/>
        <pc:sldMkLst>
          <pc:docMk/>
          <pc:sldMk cId="1493314471" sldId="266"/>
        </pc:sldMkLst>
        <pc:spChg chg="mod">
          <ac:chgData name="Irene Tsapara" userId="130f28dbf6006ead" providerId="LiveId" clId="{E2AA7E0A-C474-4575-98EE-A4BE173AD0A1}" dt="2021-10-15T23:31:05.514" v="266" actId="20577"/>
          <ac:spMkLst>
            <pc:docMk/>
            <pc:sldMk cId="1493314471" sldId="266"/>
            <ac:spMk id="2" creationId="{A04CBB4D-6A0A-477D-ACE0-893629D5F3A4}"/>
          </ac:spMkLst>
        </pc:spChg>
        <pc:spChg chg="mod">
          <ac:chgData name="Irene Tsapara" userId="130f28dbf6006ead" providerId="LiveId" clId="{E2AA7E0A-C474-4575-98EE-A4BE173AD0A1}" dt="2021-10-15T23:31:20.590" v="272" actId="255"/>
          <ac:spMkLst>
            <pc:docMk/>
            <pc:sldMk cId="1493314471" sldId="266"/>
            <ac:spMk id="3" creationId="{DA6642AB-5C27-4571-948D-19D38539BEC5}"/>
          </ac:spMkLst>
        </pc:spChg>
      </pc:sldChg>
      <pc:sldChg chg="addSp delSp modSp new mod">
        <pc:chgData name="Irene Tsapara" userId="130f28dbf6006ead" providerId="LiveId" clId="{E2AA7E0A-C474-4575-98EE-A4BE173AD0A1}" dt="2021-10-15T23:34:34.230" v="324" actId="1076"/>
        <pc:sldMkLst>
          <pc:docMk/>
          <pc:sldMk cId="1693374989" sldId="267"/>
        </pc:sldMkLst>
        <pc:spChg chg="mod">
          <ac:chgData name="Irene Tsapara" userId="130f28dbf6006ead" providerId="LiveId" clId="{E2AA7E0A-C474-4575-98EE-A4BE173AD0A1}" dt="2021-10-15T23:31:46.007" v="284" actId="20577"/>
          <ac:spMkLst>
            <pc:docMk/>
            <pc:sldMk cId="1693374989" sldId="267"/>
            <ac:spMk id="2" creationId="{57CC918E-4846-4D70-B10C-3B55DC45BAE7}"/>
          </ac:spMkLst>
        </pc:spChg>
        <pc:spChg chg="del">
          <ac:chgData name="Irene Tsapara" userId="130f28dbf6006ead" providerId="LiveId" clId="{E2AA7E0A-C474-4575-98EE-A4BE173AD0A1}" dt="2021-10-15T23:32:01.110" v="285" actId="22"/>
          <ac:spMkLst>
            <pc:docMk/>
            <pc:sldMk cId="1693374989" sldId="267"/>
            <ac:spMk id="3" creationId="{0689F699-7E47-4642-9EAC-1FA6E1E41694}"/>
          </ac:spMkLst>
        </pc:spChg>
        <pc:spChg chg="add mod">
          <ac:chgData name="Irene Tsapara" userId="130f28dbf6006ead" providerId="LiveId" clId="{E2AA7E0A-C474-4575-98EE-A4BE173AD0A1}" dt="2021-10-15T23:34:14.949" v="321" actId="1076"/>
          <ac:spMkLst>
            <pc:docMk/>
            <pc:sldMk cId="1693374989" sldId="267"/>
            <ac:spMk id="6" creationId="{42537B70-6580-426A-A1EC-77862C556B73}"/>
          </ac:spMkLst>
        </pc:spChg>
        <pc:picChg chg="add mod ord">
          <ac:chgData name="Irene Tsapara" userId="130f28dbf6006ead" providerId="LiveId" clId="{E2AA7E0A-C474-4575-98EE-A4BE173AD0A1}" dt="2021-10-15T23:34:34.230" v="324" actId="1076"/>
          <ac:picMkLst>
            <pc:docMk/>
            <pc:sldMk cId="1693374989" sldId="267"/>
            <ac:picMk id="5" creationId="{E68C2331-579B-462D-ADD8-88E3AA56E04C}"/>
          </ac:picMkLst>
        </pc:picChg>
      </pc:sldChg>
      <pc:sldChg chg="addSp delSp modSp new mod">
        <pc:chgData name="Irene Tsapara" userId="130f28dbf6006ead" providerId="LiveId" clId="{E2AA7E0A-C474-4575-98EE-A4BE173AD0A1}" dt="2021-10-15T23:35:19.978" v="347" actId="20577"/>
        <pc:sldMkLst>
          <pc:docMk/>
          <pc:sldMk cId="2638073649" sldId="268"/>
        </pc:sldMkLst>
        <pc:spChg chg="mod">
          <ac:chgData name="Irene Tsapara" userId="130f28dbf6006ead" providerId="LiveId" clId="{E2AA7E0A-C474-4575-98EE-A4BE173AD0A1}" dt="2021-10-15T23:35:19.978" v="347" actId="20577"/>
          <ac:spMkLst>
            <pc:docMk/>
            <pc:sldMk cId="2638073649" sldId="268"/>
            <ac:spMk id="2" creationId="{4F202B56-E04C-4984-B836-83B10E868937}"/>
          </ac:spMkLst>
        </pc:spChg>
        <pc:spChg chg="del">
          <ac:chgData name="Irene Tsapara" userId="130f28dbf6006ead" providerId="LiveId" clId="{E2AA7E0A-C474-4575-98EE-A4BE173AD0A1}" dt="2021-10-15T23:34:55.248" v="326" actId="478"/>
          <ac:spMkLst>
            <pc:docMk/>
            <pc:sldMk cId="2638073649" sldId="268"/>
            <ac:spMk id="3" creationId="{3EB6BB9F-0CE2-4028-BAD4-84666C9B0D25}"/>
          </ac:spMkLst>
        </pc:spChg>
        <pc:picChg chg="add mod">
          <ac:chgData name="Irene Tsapara" userId="130f28dbf6006ead" providerId="LiveId" clId="{E2AA7E0A-C474-4575-98EE-A4BE173AD0A1}" dt="2021-10-15T23:34:59.055" v="328" actId="1076"/>
          <ac:picMkLst>
            <pc:docMk/>
            <pc:sldMk cId="2638073649" sldId="268"/>
            <ac:picMk id="4" creationId="{6C2246DF-B157-472A-A55E-F5B97B5A23B7}"/>
          </ac:picMkLst>
        </pc:picChg>
      </pc:sldChg>
      <pc:sldChg chg="addSp delSp modSp new mod">
        <pc:chgData name="Irene Tsapara" userId="130f28dbf6006ead" providerId="LiveId" clId="{E2AA7E0A-C474-4575-98EE-A4BE173AD0A1}" dt="2021-10-15T23:36:33.538" v="352" actId="1076"/>
        <pc:sldMkLst>
          <pc:docMk/>
          <pc:sldMk cId="3494626728" sldId="269"/>
        </pc:sldMkLst>
        <pc:spChg chg="mod">
          <ac:chgData name="Irene Tsapara" userId="130f28dbf6006ead" providerId="LiveId" clId="{E2AA7E0A-C474-4575-98EE-A4BE173AD0A1}" dt="2021-10-15T23:36:15.644" v="350" actId="255"/>
          <ac:spMkLst>
            <pc:docMk/>
            <pc:sldMk cId="3494626728" sldId="269"/>
            <ac:spMk id="2" creationId="{CFD4DCBA-518F-4AE4-8104-49D7DC589C8E}"/>
          </ac:spMkLst>
        </pc:spChg>
        <pc:spChg chg="del">
          <ac:chgData name="Irene Tsapara" userId="130f28dbf6006ead" providerId="LiveId" clId="{E2AA7E0A-C474-4575-98EE-A4BE173AD0A1}" dt="2021-10-15T23:36:27.785" v="351"/>
          <ac:spMkLst>
            <pc:docMk/>
            <pc:sldMk cId="3494626728" sldId="269"/>
            <ac:spMk id="3" creationId="{0A17C04F-7CDE-4025-A736-E3F463F25E55}"/>
          </ac:spMkLst>
        </pc:spChg>
        <pc:picChg chg="add mod">
          <ac:chgData name="Irene Tsapara" userId="130f28dbf6006ead" providerId="LiveId" clId="{E2AA7E0A-C474-4575-98EE-A4BE173AD0A1}" dt="2021-10-15T23:36:33.538" v="352" actId="1076"/>
          <ac:picMkLst>
            <pc:docMk/>
            <pc:sldMk cId="3494626728" sldId="269"/>
            <ac:picMk id="4" creationId="{DFB8ABEC-10BF-4FDE-8E46-5E59947611F5}"/>
          </ac:picMkLst>
        </pc:picChg>
      </pc:sldChg>
      <pc:sldChg chg="addSp delSp modSp new mod">
        <pc:chgData name="Irene Tsapara" userId="130f28dbf6006ead" providerId="LiveId" clId="{E2AA7E0A-C474-4575-98EE-A4BE173AD0A1}" dt="2021-10-15T23:37:43.578" v="390" actId="1076"/>
        <pc:sldMkLst>
          <pc:docMk/>
          <pc:sldMk cId="2181436655" sldId="270"/>
        </pc:sldMkLst>
        <pc:spChg chg="mod">
          <ac:chgData name="Irene Tsapara" userId="130f28dbf6006ead" providerId="LiveId" clId="{E2AA7E0A-C474-4575-98EE-A4BE173AD0A1}" dt="2021-10-15T23:37:06.292" v="382" actId="20577"/>
          <ac:spMkLst>
            <pc:docMk/>
            <pc:sldMk cId="2181436655" sldId="270"/>
            <ac:spMk id="2" creationId="{7D7C367A-B868-49FF-BE6C-8943B6814F2A}"/>
          </ac:spMkLst>
        </pc:spChg>
        <pc:spChg chg="del">
          <ac:chgData name="Irene Tsapara" userId="130f28dbf6006ead" providerId="LiveId" clId="{E2AA7E0A-C474-4575-98EE-A4BE173AD0A1}" dt="2021-10-15T23:37:33.055" v="387"/>
          <ac:spMkLst>
            <pc:docMk/>
            <pc:sldMk cId="2181436655" sldId="270"/>
            <ac:spMk id="3" creationId="{F1C2EE83-0EB2-41EA-8F4E-192B94E9A787}"/>
          </ac:spMkLst>
        </pc:spChg>
        <pc:picChg chg="add mod">
          <ac:chgData name="Irene Tsapara" userId="130f28dbf6006ead" providerId="LiveId" clId="{E2AA7E0A-C474-4575-98EE-A4BE173AD0A1}" dt="2021-10-15T23:37:25.940" v="386" actId="1076"/>
          <ac:picMkLst>
            <pc:docMk/>
            <pc:sldMk cId="2181436655" sldId="270"/>
            <ac:picMk id="4" creationId="{2F9C313F-79AD-4298-BB78-341906B83422}"/>
          </ac:picMkLst>
        </pc:picChg>
        <pc:picChg chg="add mod">
          <ac:chgData name="Irene Tsapara" userId="130f28dbf6006ead" providerId="LiveId" clId="{E2AA7E0A-C474-4575-98EE-A4BE173AD0A1}" dt="2021-10-15T23:37:43.578" v="390" actId="1076"/>
          <ac:picMkLst>
            <pc:docMk/>
            <pc:sldMk cId="2181436655" sldId="270"/>
            <ac:picMk id="5" creationId="{7216A68A-9AA7-460E-A8B5-B6E1AA342EFD}"/>
          </ac:picMkLst>
        </pc:picChg>
      </pc:sldChg>
      <pc:sldChg chg="addSp delSp modSp new mod">
        <pc:chgData name="Irene Tsapara" userId="130f28dbf6006ead" providerId="LiveId" clId="{E2AA7E0A-C474-4575-98EE-A4BE173AD0A1}" dt="2021-10-15T23:40:40.031" v="439" actId="20577"/>
        <pc:sldMkLst>
          <pc:docMk/>
          <pc:sldMk cId="912776885" sldId="271"/>
        </pc:sldMkLst>
        <pc:spChg chg="mod">
          <ac:chgData name="Irene Tsapara" userId="130f28dbf6006ead" providerId="LiveId" clId="{E2AA7E0A-C474-4575-98EE-A4BE173AD0A1}" dt="2021-10-15T23:40:40.031" v="439" actId="20577"/>
          <ac:spMkLst>
            <pc:docMk/>
            <pc:sldMk cId="912776885" sldId="271"/>
            <ac:spMk id="2" creationId="{656E0EDB-03F3-4FA9-8593-498ECB003FBD}"/>
          </ac:spMkLst>
        </pc:spChg>
        <pc:spChg chg="del">
          <ac:chgData name="Irene Tsapara" userId="130f28dbf6006ead" providerId="LiveId" clId="{E2AA7E0A-C474-4575-98EE-A4BE173AD0A1}" dt="2021-10-15T23:40:16.520" v="401" actId="478"/>
          <ac:spMkLst>
            <pc:docMk/>
            <pc:sldMk cId="912776885" sldId="271"/>
            <ac:spMk id="3" creationId="{997E9300-4182-47AA-AA65-AC6198E2BE29}"/>
          </ac:spMkLst>
        </pc:spChg>
        <pc:picChg chg="add mod">
          <ac:chgData name="Irene Tsapara" userId="130f28dbf6006ead" providerId="LiveId" clId="{E2AA7E0A-C474-4575-98EE-A4BE173AD0A1}" dt="2021-10-15T23:40:12.819" v="400" actId="1076"/>
          <ac:picMkLst>
            <pc:docMk/>
            <pc:sldMk cId="912776885" sldId="271"/>
            <ac:picMk id="5" creationId="{F89D9891-F05F-4AC7-80DD-C2CCE3ECEBB2}"/>
          </ac:picMkLst>
        </pc:picChg>
        <pc:picChg chg="add mod">
          <ac:chgData name="Irene Tsapara" userId="130f28dbf6006ead" providerId="LiveId" clId="{E2AA7E0A-C474-4575-98EE-A4BE173AD0A1}" dt="2021-10-15T23:40:25.765" v="404" actId="1076"/>
          <ac:picMkLst>
            <pc:docMk/>
            <pc:sldMk cId="912776885" sldId="271"/>
            <ac:picMk id="7" creationId="{065E214D-DF34-4712-B206-37B760B2B3AF}"/>
          </ac:picMkLst>
        </pc:picChg>
      </pc:sldChg>
      <pc:sldChg chg="addSp delSp modSp new mod">
        <pc:chgData name="Irene Tsapara" userId="130f28dbf6006ead" providerId="LiveId" clId="{E2AA7E0A-C474-4575-98EE-A4BE173AD0A1}" dt="2021-10-15T23:43:45.494" v="547" actId="1076"/>
        <pc:sldMkLst>
          <pc:docMk/>
          <pc:sldMk cId="1992623062" sldId="272"/>
        </pc:sldMkLst>
        <pc:spChg chg="mod">
          <ac:chgData name="Irene Tsapara" userId="130f28dbf6006ead" providerId="LiveId" clId="{E2AA7E0A-C474-4575-98EE-A4BE173AD0A1}" dt="2021-10-15T23:43:40.977" v="546" actId="20577"/>
          <ac:spMkLst>
            <pc:docMk/>
            <pc:sldMk cId="1992623062" sldId="272"/>
            <ac:spMk id="2" creationId="{ED43BDE5-EF63-4B15-BA78-69BE21F91287}"/>
          </ac:spMkLst>
        </pc:spChg>
        <pc:spChg chg="del">
          <ac:chgData name="Irene Tsapara" userId="130f28dbf6006ead" providerId="LiveId" clId="{E2AA7E0A-C474-4575-98EE-A4BE173AD0A1}" dt="2021-10-15T23:41:31.541" v="456" actId="22"/>
          <ac:spMkLst>
            <pc:docMk/>
            <pc:sldMk cId="1992623062" sldId="272"/>
            <ac:spMk id="3" creationId="{B97208C2-7AD6-4117-9692-2456B0CC2140}"/>
          </ac:spMkLst>
        </pc:spChg>
        <pc:picChg chg="add mod ord">
          <ac:chgData name="Irene Tsapara" userId="130f28dbf6006ead" providerId="LiveId" clId="{E2AA7E0A-C474-4575-98EE-A4BE173AD0A1}" dt="2021-10-15T23:41:54.403" v="457" actId="1076"/>
          <ac:picMkLst>
            <pc:docMk/>
            <pc:sldMk cId="1992623062" sldId="272"/>
            <ac:picMk id="5" creationId="{06111308-85D5-4835-9553-2C939F48AE9B}"/>
          </ac:picMkLst>
        </pc:picChg>
        <pc:picChg chg="add mod">
          <ac:chgData name="Irene Tsapara" userId="130f28dbf6006ead" providerId="LiveId" clId="{E2AA7E0A-C474-4575-98EE-A4BE173AD0A1}" dt="2021-10-15T23:43:45.494" v="547" actId="1076"/>
          <ac:picMkLst>
            <pc:docMk/>
            <pc:sldMk cId="1992623062" sldId="272"/>
            <ac:picMk id="7" creationId="{57EC89DC-8994-4BB0-8782-82F536C037C5}"/>
          </ac:picMkLst>
        </pc:picChg>
      </pc:sldChg>
      <pc:sldChg chg="modSp new mod">
        <pc:chgData name="Irene Tsapara" userId="130f28dbf6006ead" providerId="LiveId" clId="{E2AA7E0A-C474-4575-98EE-A4BE173AD0A1}" dt="2021-10-15T23:43:14.913" v="517" actId="20577"/>
        <pc:sldMkLst>
          <pc:docMk/>
          <pc:sldMk cId="426172488" sldId="273"/>
        </pc:sldMkLst>
        <pc:spChg chg="mod">
          <ac:chgData name="Irene Tsapara" userId="130f28dbf6006ead" providerId="LiveId" clId="{E2AA7E0A-C474-4575-98EE-A4BE173AD0A1}" dt="2021-10-15T23:43:14.913" v="517" actId="20577"/>
          <ac:spMkLst>
            <pc:docMk/>
            <pc:sldMk cId="426172488" sldId="273"/>
            <ac:spMk id="2" creationId="{79EF3A7D-B83E-4316-A160-DAF98BBCA43C}"/>
          </ac:spMkLst>
        </pc:spChg>
        <pc:spChg chg="mod">
          <ac:chgData name="Irene Tsapara" userId="130f28dbf6006ead" providerId="LiveId" clId="{E2AA7E0A-C474-4575-98EE-A4BE173AD0A1}" dt="2021-10-15T23:42:55.294" v="465" actId="255"/>
          <ac:spMkLst>
            <pc:docMk/>
            <pc:sldMk cId="426172488" sldId="273"/>
            <ac:spMk id="3" creationId="{CD5CBC95-21B1-4B9E-91D0-62A4A15A8B66}"/>
          </ac:spMkLst>
        </pc:spChg>
      </pc:sldChg>
      <pc:sldChg chg="addSp delSp modSp new mod">
        <pc:chgData name="Irene Tsapara" userId="130f28dbf6006ead" providerId="LiveId" clId="{E2AA7E0A-C474-4575-98EE-A4BE173AD0A1}" dt="2021-10-15T23:45:41.600" v="572" actId="1076"/>
        <pc:sldMkLst>
          <pc:docMk/>
          <pc:sldMk cId="823738948" sldId="274"/>
        </pc:sldMkLst>
        <pc:spChg chg="mod">
          <ac:chgData name="Irene Tsapara" userId="130f28dbf6006ead" providerId="LiveId" clId="{E2AA7E0A-C474-4575-98EE-A4BE173AD0A1}" dt="2021-10-15T23:45:22.912" v="569" actId="20577"/>
          <ac:spMkLst>
            <pc:docMk/>
            <pc:sldMk cId="823738948" sldId="274"/>
            <ac:spMk id="2" creationId="{06773B0C-4A7B-49D7-BF6B-A878C92885F8}"/>
          </ac:spMkLst>
        </pc:spChg>
        <pc:spChg chg="del mod">
          <ac:chgData name="Irene Tsapara" userId="130f28dbf6006ead" providerId="LiveId" clId="{E2AA7E0A-C474-4575-98EE-A4BE173AD0A1}" dt="2021-10-15T23:45:02.155" v="553" actId="22"/>
          <ac:spMkLst>
            <pc:docMk/>
            <pc:sldMk cId="823738948" sldId="274"/>
            <ac:spMk id="3" creationId="{0B0270F2-851F-4176-848A-A94A68C4F106}"/>
          </ac:spMkLst>
        </pc:spChg>
        <pc:picChg chg="add mod ord">
          <ac:chgData name="Irene Tsapara" userId="130f28dbf6006ead" providerId="LiveId" clId="{E2AA7E0A-C474-4575-98EE-A4BE173AD0A1}" dt="2021-10-15T23:45:41.600" v="572" actId="1076"/>
          <ac:picMkLst>
            <pc:docMk/>
            <pc:sldMk cId="823738948" sldId="274"/>
            <ac:picMk id="5" creationId="{7623654D-CB16-463A-B662-110A5BD6F5B5}"/>
          </ac:picMkLst>
        </pc:picChg>
      </pc:sldChg>
      <pc:sldChg chg="modSp new mod">
        <pc:chgData name="Irene Tsapara" userId="130f28dbf6006ead" providerId="LiveId" clId="{E2AA7E0A-C474-4575-98EE-A4BE173AD0A1}" dt="2021-10-15T23:47:21.849" v="587" actId="255"/>
        <pc:sldMkLst>
          <pc:docMk/>
          <pc:sldMk cId="2067896648" sldId="275"/>
        </pc:sldMkLst>
        <pc:spChg chg="mod">
          <ac:chgData name="Irene Tsapara" userId="130f28dbf6006ead" providerId="LiveId" clId="{E2AA7E0A-C474-4575-98EE-A4BE173AD0A1}" dt="2021-10-15T23:47:14.003" v="586" actId="20577"/>
          <ac:spMkLst>
            <pc:docMk/>
            <pc:sldMk cId="2067896648" sldId="275"/>
            <ac:spMk id="2" creationId="{1198C089-CC12-45A3-937E-76F95D92EDB2}"/>
          </ac:spMkLst>
        </pc:spChg>
        <pc:spChg chg="mod">
          <ac:chgData name="Irene Tsapara" userId="130f28dbf6006ead" providerId="LiveId" clId="{E2AA7E0A-C474-4575-98EE-A4BE173AD0A1}" dt="2021-10-15T23:47:21.849" v="587" actId="255"/>
          <ac:spMkLst>
            <pc:docMk/>
            <pc:sldMk cId="2067896648" sldId="275"/>
            <ac:spMk id="3" creationId="{090605E5-0214-4036-9E6E-1E56917A1CE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01E8-A792-4969-8162-7AC4CC74ECDC}"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42409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01E8-A792-4969-8162-7AC4CC74ECD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389027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01E8-A792-4969-8162-7AC4CC74ECD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23789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01E8-A792-4969-8162-7AC4CC74ECD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8AB3B37-41F1-4202-84C1-A274A436820B}"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90535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01E8-A792-4969-8162-7AC4CC74ECD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1323612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01E8-A792-4969-8162-7AC4CC74ECDC}"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71353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01E8-A792-4969-8162-7AC4CC74ECDC}"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2224414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01E8-A792-4969-8162-7AC4CC74ECDC}"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2305668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6DF01E8-A792-4969-8162-7AC4CC74ECDC}" type="datetimeFigureOut">
              <a:rPr lang="en-US" smtClean="0"/>
              <a:t>10/17/2021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8AB3B37-41F1-4202-84C1-A274A436820B}" type="slidenum">
              <a:rPr lang="en-US" smtClean="0"/>
              <a:t>‹#›</a:t>
            </a:fld>
            <a:endParaRPr lang="en-US"/>
          </a:p>
        </p:txBody>
      </p:sp>
    </p:spTree>
    <p:extLst>
      <p:ext uri="{BB962C8B-B14F-4D97-AF65-F5344CB8AC3E}">
        <p14:creationId xmlns:p14="http://schemas.microsoft.com/office/powerpoint/2010/main" val="52475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01E8-A792-4969-8162-7AC4CC74ECDC}"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370317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01E8-A792-4969-8162-7AC4CC74ECDC}"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119042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01E8-A792-4969-8162-7AC4CC74ECD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282243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01E8-A792-4969-8162-7AC4CC74ECDC}" type="datetimeFigureOut">
              <a:rPr lang="en-US" smtClean="0"/>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188213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01E8-A792-4969-8162-7AC4CC74ECDC}"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43883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6DF01E8-A792-4969-8162-7AC4CC74ECDC}" type="datetimeFigureOut">
              <a:rPr lang="en-US" smtClean="0"/>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3076746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01E8-A792-4969-8162-7AC4CC74ECD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4140930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01E8-A792-4969-8162-7AC4CC74ECD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B3B37-41F1-4202-84C1-A274A436820B}" type="slidenum">
              <a:rPr lang="en-US" smtClean="0"/>
              <a:t>‹#›</a:t>
            </a:fld>
            <a:endParaRPr lang="en-US"/>
          </a:p>
        </p:txBody>
      </p:sp>
    </p:spTree>
    <p:extLst>
      <p:ext uri="{BB962C8B-B14F-4D97-AF65-F5344CB8AC3E}">
        <p14:creationId xmlns:p14="http://schemas.microsoft.com/office/powerpoint/2010/main" val="410896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DF01E8-A792-4969-8162-7AC4CC74ECDC}" type="datetimeFigureOut">
              <a:rPr lang="en-US" smtClean="0"/>
              <a:t>10/17/2021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8AB3B37-41F1-4202-84C1-A274A436820B}" type="slidenum">
              <a:rPr lang="en-US" smtClean="0"/>
              <a:t>‹#›</a:t>
            </a:fld>
            <a:endParaRPr lang="en-US"/>
          </a:p>
        </p:txBody>
      </p:sp>
    </p:spTree>
    <p:extLst>
      <p:ext uri="{BB962C8B-B14F-4D97-AF65-F5344CB8AC3E}">
        <p14:creationId xmlns:p14="http://schemas.microsoft.com/office/powerpoint/2010/main" val="23813781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ruchi798/housing-prices-in-metropolitan-areas-of-india?select=Kolkata.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D92EC-D25D-4BB1-9FBF-CACF3C4AF06D}"/>
              </a:ext>
            </a:extLst>
          </p:cNvPr>
          <p:cNvSpPr>
            <a:spLocks noGrp="1"/>
          </p:cNvSpPr>
          <p:nvPr>
            <p:ph type="ctrTitle"/>
          </p:nvPr>
        </p:nvSpPr>
        <p:spPr/>
        <p:txBody>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How Property Amenities and Locality Affect Housing Prices in Bangalore</a:t>
            </a:r>
            <a:endParaRPr lang="en-US" sz="4000" dirty="0"/>
          </a:p>
        </p:txBody>
      </p:sp>
      <p:sp>
        <p:nvSpPr>
          <p:cNvPr id="3" name="Subtitle 2">
            <a:extLst>
              <a:ext uri="{FF2B5EF4-FFF2-40B4-BE49-F238E27FC236}">
                <a16:creationId xmlns:a16="http://schemas.microsoft.com/office/drawing/2014/main" xmlns="" id="{062D7315-8BEB-44C9-8913-E33AB3BD0D78}"/>
              </a:ext>
            </a:extLst>
          </p:cNvPr>
          <p:cNvSpPr>
            <a:spLocks noGrp="1"/>
          </p:cNvSpPr>
          <p:nvPr>
            <p:ph type="subTitle" idx="1"/>
          </p:nvPr>
        </p:nvSpPr>
        <p:spPr/>
        <p:txBody>
          <a:bodyPr/>
          <a:lstStyle/>
          <a:p>
            <a:r>
              <a:rPr lang="en-US" sz="3600" i="1" dirty="0">
                <a:effectLst/>
                <a:latin typeface="Calibri" panose="020F0502020204030204" pitchFamily="34" charset="0"/>
                <a:ea typeface="Calibri" panose="020F0502020204030204" pitchFamily="34" charset="0"/>
                <a:cs typeface="Times New Roman" panose="02020603050405020304" pitchFamily="18" charset="0"/>
              </a:rPr>
              <a:t>By: Thomas Jones</a:t>
            </a:r>
          </a:p>
          <a:p>
            <a:endParaRPr lang="en-US" dirty="0"/>
          </a:p>
        </p:txBody>
      </p:sp>
    </p:spTree>
    <p:extLst>
      <p:ext uri="{BB962C8B-B14F-4D97-AF65-F5344CB8AC3E}">
        <p14:creationId xmlns:p14="http://schemas.microsoft.com/office/powerpoint/2010/main" val="34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2228C5-E34F-485D-A7C4-2E25EE9D4A70}"/>
              </a:ext>
            </a:extLst>
          </p:cNvPr>
          <p:cNvSpPr>
            <a:spLocks noGrp="1"/>
          </p:cNvSpPr>
          <p:nvPr>
            <p:ph type="title"/>
          </p:nvPr>
        </p:nvSpPr>
        <p:spPr>
          <a:xfrm>
            <a:off x="207881" y="760848"/>
            <a:ext cx="9613861" cy="1080938"/>
          </a:xfrm>
        </p:spPr>
        <p:txBody>
          <a:bodyPr/>
          <a:lstStyle/>
          <a:p>
            <a:r>
              <a:rPr lang="en-US" dirty="0"/>
              <a:t>Matrix in its entirety</a:t>
            </a:r>
          </a:p>
        </p:txBody>
      </p:sp>
      <p:pic>
        <p:nvPicPr>
          <p:cNvPr id="4" name="Content Placeholder 3">
            <a:extLst>
              <a:ext uri="{FF2B5EF4-FFF2-40B4-BE49-F238E27FC236}">
                <a16:creationId xmlns:a16="http://schemas.microsoft.com/office/drawing/2014/main" xmlns="" id="{78B527CD-FDB2-438E-BEA8-E13C3021A9D9}"/>
              </a:ext>
            </a:extLst>
          </p:cNvPr>
          <p:cNvPicPr>
            <a:picLocks noGrp="1" noChangeAspect="1"/>
          </p:cNvPicPr>
          <p:nvPr>
            <p:ph idx="1"/>
          </p:nvPr>
        </p:nvPicPr>
        <p:blipFill>
          <a:blip r:embed="rId2"/>
          <a:stretch>
            <a:fillRect/>
          </a:stretch>
        </p:blipFill>
        <p:spPr>
          <a:xfrm>
            <a:off x="5132428" y="120328"/>
            <a:ext cx="6686192" cy="6617343"/>
          </a:xfrm>
          <a:prstGeom prst="rect">
            <a:avLst/>
          </a:prstGeom>
        </p:spPr>
      </p:pic>
    </p:spTree>
    <p:extLst>
      <p:ext uri="{BB962C8B-B14F-4D97-AF65-F5344CB8AC3E}">
        <p14:creationId xmlns:p14="http://schemas.microsoft.com/office/powerpoint/2010/main" val="99422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4CBB4D-6A0A-477D-ACE0-893629D5F3A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DA6642AB-5C27-4571-948D-19D38539BEC5}"/>
              </a:ext>
            </a:extLst>
          </p:cNvPr>
          <p:cNvSpPr>
            <a:spLocks noGrp="1"/>
          </p:cNvSpPr>
          <p:nvPr>
            <p:ph idx="1"/>
          </p:nvPr>
        </p:nvSpPr>
        <p:spPr>
          <a:xfrm>
            <a:off x="680321" y="2336873"/>
            <a:ext cx="10597279" cy="3599316"/>
          </a:xfrm>
        </p:spPr>
        <p:txBody>
          <a:bodyPr>
            <a:no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Not being a native of Bangalore I used the data provided to better understand the real estate market in the area with a goal to help my business customer form an opinion on how to best invest in Bangalore real estate. The problem is multifaceted as every business problem the focus is to limit cost and increase revenue. In order to do this efficiently we need to understand all the underlying factors that shape the prices of the real estate today and in the past but also those that will affect the prices in the future. The main goal is to identify the factors that affect the real estate price in Bangalore but Bangalore is not just a single neighborhood but rather is a state with a population of 11 million. The prices of the real estate have different trends and are affected by different factors depending on the region of Bangalore they are. The goal is to find the median price of the real estate in the entire region. </a:t>
            </a:r>
          </a:p>
          <a:p>
            <a:endParaRPr lang="en-US" dirty="0"/>
          </a:p>
        </p:txBody>
      </p:sp>
    </p:spTree>
    <p:extLst>
      <p:ext uri="{BB962C8B-B14F-4D97-AF65-F5344CB8AC3E}">
        <p14:creationId xmlns:p14="http://schemas.microsoft.com/office/powerpoint/2010/main" val="149331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CC918E-4846-4D70-B10C-3B55DC45BAE7}"/>
              </a:ext>
            </a:extLst>
          </p:cNvPr>
          <p:cNvSpPr>
            <a:spLocks noGrp="1"/>
          </p:cNvSpPr>
          <p:nvPr>
            <p:ph type="title"/>
          </p:nvPr>
        </p:nvSpPr>
        <p:spPr/>
        <p:txBody>
          <a:bodyPr/>
          <a:lstStyle/>
          <a:p>
            <a:r>
              <a:rPr lang="en-US" dirty="0"/>
              <a:t>ANOVA</a:t>
            </a:r>
          </a:p>
        </p:txBody>
      </p:sp>
      <p:pic>
        <p:nvPicPr>
          <p:cNvPr id="5" name="Content Placeholder 4">
            <a:extLst>
              <a:ext uri="{FF2B5EF4-FFF2-40B4-BE49-F238E27FC236}">
                <a16:creationId xmlns:a16="http://schemas.microsoft.com/office/drawing/2014/main" xmlns="" id="{E68C2331-579B-462D-ADD8-88E3AA56E04C}"/>
              </a:ext>
            </a:extLst>
          </p:cNvPr>
          <p:cNvPicPr>
            <a:picLocks noGrp="1" noChangeAspect="1"/>
          </p:cNvPicPr>
          <p:nvPr>
            <p:ph idx="1"/>
          </p:nvPr>
        </p:nvPicPr>
        <p:blipFill>
          <a:blip r:embed="rId2"/>
          <a:stretch>
            <a:fillRect/>
          </a:stretch>
        </p:blipFill>
        <p:spPr>
          <a:xfrm>
            <a:off x="6392753" y="137160"/>
            <a:ext cx="5706703" cy="3291840"/>
          </a:xfrm>
        </p:spPr>
      </p:pic>
      <p:sp>
        <p:nvSpPr>
          <p:cNvPr id="6" name="TextBox 5">
            <a:extLst>
              <a:ext uri="{FF2B5EF4-FFF2-40B4-BE49-F238E27FC236}">
                <a16:creationId xmlns:a16="http://schemas.microsoft.com/office/drawing/2014/main" xmlns="" id="{42537B70-6580-426A-A1EC-77862C556B73}"/>
              </a:ext>
            </a:extLst>
          </p:cNvPr>
          <p:cNvSpPr txBox="1"/>
          <p:nvPr/>
        </p:nvSpPr>
        <p:spPr>
          <a:xfrm>
            <a:off x="0" y="2262548"/>
            <a:ext cx="8595360" cy="3693319"/>
          </a:xfrm>
          <a:prstGeom prst="rect">
            <a:avLst/>
          </a:prstGeom>
          <a:noFill/>
        </p:spPr>
        <p:txBody>
          <a:bodyPr wrap="square" rtlCol="0">
            <a:spAutoFit/>
          </a:bodyPr>
          <a:lstStyle/>
          <a:p>
            <a:r>
              <a:rPr lang="en-US" sz="2400" b="1" dirty="0">
                <a:effectLst/>
                <a:latin typeface="Calibri" panose="020F0502020204030204" pitchFamily="34" charset="0"/>
                <a:ea typeface="Calibri" panose="020F0502020204030204" pitchFamily="34" charset="0"/>
                <a:cs typeface="Times New Roman" panose="02020603050405020304" pitchFamily="18" charset="0"/>
              </a:rPr>
              <a:t>In order to complete the statistical analysis to </a:t>
            </a:r>
          </a:p>
          <a:p>
            <a:r>
              <a:rPr lang="en-US" sz="2400" b="1" dirty="0">
                <a:effectLst/>
                <a:latin typeface="Calibri" panose="020F0502020204030204" pitchFamily="34" charset="0"/>
                <a:ea typeface="Calibri" panose="020F0502020204030204" pitchFamily="34" charset="0"/>
                <a:cs typeface="Times New Roman" panose="02020603050405020304" pitchFamily="18" charset="0"/>
              </a:rPr>
              <a:t>support my findings  I ran an ANOVA and a Tukey </a:t>
            </a:r>
          </a:p>
          <a:p>
            <a:r>
              <a:rPr lang="en-US" sz="2400" b="1" dirty="0">
                <a:effectLst/>
                <a:latin typeface="Calibri" panose="020F0502020204030204" pitchFamily="34" charset="0"/>
                <a:ea typeface="Calibri" panose="020F0502020204030204" pitchFamily="34" charset="0"/>
                <a:cs typeface="Times New Roman" panose="02020603050405020304" pitchFamily="18" charset="0"/>
              </a:rPr>
              <a:t>test. </a:t>
            </a:r>
            <a:r>
              <a:rPr lang="en-US" sz="2400" dirty="0">
                <a:effectLst/>
                <a:latin typeface="Calibri" panose="020F0502020204030204" pitchFamily="34" charset="0"/>
                <a:ea typeface="Calibri" panose="020F0502020204030204" pitchFamily="34" charset="0"/>
                <a:cs typeface="Times New Roman" panose="02020603050405020304" pitchFamily="18" charset="0"/>
              </a:rPr>
              <a:t>The graph shows us that the difference in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average price is small but higher cost in the Central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in  comparison with every other region. The East, Southeast, South, and  West regions have similar averages and ranges of prices. </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The North </a:t>
            </a:r>
            <a:r>
              <a:rPr lang="en-US" sz="2400" dirty="0">
                <a:effectLst/>
                <a:latin typeface="Calibri" panose="020F0502020204030204" pitchFamily="34" charset="0"/>
                <a:ea typeface="Calibri" panose="020F0502020204030204" pitchFamily="34" charset="0"/>
                <a:cs typeface="Times New Roman" panose="02020603050405020304" pitchFamily="18" charset="0"/>
              </a:rPr>
              <a:t>region  has slightly higher prices. Northeast has a big range. While Central is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not similar to any of the others</a:t>
            </a:r>
            <a:r>
              <a:rPr lang="en-US" sz="2400" dirty="0">
                <a:effectLst/>
                <a:latin typeface="Calibri" panose="020F0502020204030204" pitchFamily="34" charset="0"/>
                <a:ea typeface="Calibri" panose="020F0502020204030204" pitchFamily="34" charset="0"/>
                <a:cs typeface="Times New Roman" panose="02020603050405020304" pitchFamily="18" charset="0"/>
              </a:rPr>
              <a:t> with the mean price being much </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higher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9337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02B56-E04C-4984-B836-83B10E868937}"/>
              </a:ext>
            </a:extLst>
          </p:cNvPr>
          <p:cNvSpPr>
            <a:spLocks noGrp="1"/>
          </p:cNvSpPr>
          <p:nvPr>
            <p:ph type="title"/>
          </p:nvPr>
        </p:nvSpPr>
        <p:spPr>
          <a:xfrm>
            <a:off x="731520" y="753228"/>
            <a:ext cx="9562662" cy="1080938"/>
          </a:xfrm>
        </p:spPr>
        <p:txBody>
          <a:bodyPr/>
          <a:lstStyle/>
          <a:p>
            <a:r>
              <a:rPr lang="en-US" dirty="0"/>
              <a:t>Correlation Matrix</a:t>
            </a:r>
          </a:p>
        </p:txBody>
      </p:sp>
      <p:pic>
        <p:nvPicPr>
          <p:cNvPr id="4" name="Picture 3">
            <a:extLst>
              <a:ext uri="{FF2B5EF4-FFF2-40B4-BE49-F238E27FC236}">
                <a16:creationId xmlns:a16="http://schemas.microsoft.com/office/drawing/2014/main" xmlns="" id="{6C2246DF-B157-472A-A55E-F5B97B5A23B7}"/>
              </a:ext>
            </a:extLst>
          </p:cNvPr>
          <p:cNvPicPr>
            <a:picLocks noChangeAspect="1"/>
          </p:cNvPicPr>
          <p:nvPr/>
        </p:nvPicPr>
        <p:blipFill>
          <a:blip r:embed="rId2"/>
          <a:stretch>
            <a:fillRect/>
          </a:stretch>
        </p:blipFill>
        <p:spPr>
          <a:xfrm>
            <a:off x="5487251" y="819785"/>
            <a:ext cx="5943600" cy="5538470"/>
          </a:xfrm>
          <a:prstGeom prst="rect">
            <a:avLst/>
          </a:prstGeom>
        </p:spPr>
      </p:pic>
    </p:spTree>
    <p:extLst>
      <p:ext uri="{BB962C8B-B14F-4D97-AF65-F5344CB8AC3E}">
        <p14:creationId xmlns:p14="http://schemas.microsoft.com/office/powerpoint/2010/main" val="263807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4DCBA-518F-4AE4-8104-49D7DC589C8E}"/>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Linear Regression of the price with Gradient Boosting</a:t>
            </a:r>
            <a:endParaRPr lang="en-US" dirty="0"/>
          </a:p>
        </p:txBody>
      </p:sp>
      <p:pic>
        <p:nvPicPr>
          <p:cNvPr id="4" name="Content Placeholder 3">
            <a:extLst>
              <a:ext uri="{FF2B5EF4-FFF2-40B4-BE49-F238E27FC236}">
                <a16:creationId xmlns:a16="http://schemas.microsoft.com/office/drawing/2014/main" xmlns="" id="{DFB8ABEC-10BF-4FDE-8E46-5E59947611F5}"/>
              </a:ext>
            </a:extLst>
          </p:cNvPr>
          <p:cNvPicPr>
            <a:picLocks noGrp="1" noChangeAspect="1"/>
          </p:cNvPicPr>
          <p:nvPr>
            <p:ph idx="1"/>
          </p:nvPr>
        </p:nvPicPr>
        <p:blipFill>
          <a:blip r:embed="rId2"/>
          <a:stretch>
            <a:fillRect/>
          </a:stretch>
        </p:blipFill>
        <p:spPr>
          <a:xfrm>
            <a:off x="921111" y="2359660"/>
            <a:ext cx="3693074" cy="3598863"/>
          </a:xfrm>
          <a:prstGeom prst="rect">
            <a:avLst/>
          </a:prstGeom>
        </p:spPr>
      </p:pic>
    </p:spTree>
    <p:extLst>
      <p:ext uri="{BB962C8B-B14F-4D97-AF65-F5344CB8AC3E}">
        <p14:creationId xmlns:p14="http://schemas.microsoft.com/office/powerpoint/2010/main" val="3494626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C367A-B868-49FF-BE6C-8943B6814F2A}"/>
              </a:ext>
            </a:extLst>
          </p:cNvPr>
          <p:cNvSpPr>
            <a:spLocks noGrp="1"/>
          </p:cNvSpPr>
          <p:nvPr>
            <p:ph type="title"/>
          </p:nvPr>
        </p:nvSpPr>
        <p:spPr/>
        <p:txBody>
          <a:bodyPr/>
          <a:lstStyle/>
          <a:p>
            <a:r>
              <a:rPr lang="en-US" dirty="0"/>
              <a:t>Prediction of Property Prices</a:t>
            </a:r>
          </a:p>
        </p:txBody>
      </p:sp>
      <p:pic>
        <p:nvPicPr>
          <p:cNvPr id="4" name="Picture 3">
            <a:extLst>
              <a:ext uri="{FF2B5EF4-FFF2-40B4-BE49-F238E27FC236}">
                <a16:creationId xmlns:a16="http://schemas.microsoft.com/office/drawing/2014/main" xmlns="" id="{2F9C313F-79AD-4298-BB78-341906B83422}"/>
              </a:ext>
            </a:extLst>
          </p:cNvPr>
          <p:cNvPicPr>
            <a:picLocks noChangeAspect="1"/>
          </p:cNvPicPr>
          <p:nvPr/>
        </p:nvPicPr>
        <p:blipFill>
          <a:blip r:embed="rId2"/>
          <a:stretch>
            <a:fillRect/>
          </a:stretch>
        </p:blipFill>
        <p:spPr>
          <a:xfrm>
            <a:off x="680321" y="2199712"/>
            <a:ext cx="4354513" cy="4166971"/>
          </a:xfrm>
          <a:prstGeom prst="rect">
            <a:avLst/>
          </a:prstGeom>
        </p:spPr>
      </p:pic>
      <p:pic>
        <p:nvPicPr>
          <p:cNvPr id="5" name="Content Placeholder 4">
            <a:extLst>
              <a:ext uri="{FF2B5EF4-FFF2-40B4-BE49-F238E27FC236}">
                <a16:creationId xmlns:a16="http://schemas.microsoft.com/office/drawing/2014/main" xmlns="" id="{7216A68A-9AA7-460E-A8B5-B6E1AA342EFD}"/>
              </a:ext>
            </a:extLst>
          </p:cNvPr>
          <p:cNvPicPr>
            <a:picLocks noGrp="1" noChangeAspect="1"/>
          </p:cNvPicPr>
          <p:nvPr>
            <p:ph idx="1"/>
          </p:nvPr>
        </p:nvPicPr>
        <p:blipFill>
          <a:blip r:embed="rId3"/>
          <a:stretch>
            <a:fillRect/>
          </a:stretch>
        </p:blipFill>
        <p:spPr>
          <a:xfrm>
            <a:off x="6182204" y="2197662"/>
            <a:ext cx="4354513" cy="4164921"/>
          </a:xfrm>
          <a:prstGeom prst="rect">
            <a:avLst/>
          </a:prstGeom>
        </p:spPr>
      </p:pic>
    </p:spTree>
    <p:extLst>
      <p:ext uri="{BB962C8B-B14F-4D97-AF65-F5344CB8AC3E}">
        <p14:creationId xmlns:p14="http://schemas.microsoft.com/office/powerpoint/2010/main" val="218143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6E0EDB-03F3-4FA9-8593-498ECB003FBD}"/>
              </a:ext>
            </a:extLst>
          </p:cNvPr>
          <p:cNvSpPr>
            <a:spLocks noGrp="1"/>
          </p:cNvSpPr>
          <p:nvPr>
            <p:ph type="title"/>
          </p:nvPr>
        </p:nvSpPr>
        <p:spPr/>
        <p:txBody>
          <a:bodyPr/>
          <a:lstStyle/>
          <a:p>
            <a:r>
              <a:rPr lang="en-US" dirty="0"/>
              <a:t>Multi Linear Regression</a:t>
            </a:r>
          </a:p>
        </p:txBody>
      </p:sp>
      <p:pic>
        <p:nvPicPr>
          <p:cNvPr id="5" name="Picture 4">
            <a:extLst>
              <a:ext uri="{FF2B5EF4-FFF2-40B4-BE49-F238E27FC236}">
                <a16:creationId xmlns:a16="http://schemas.microsoft.com/office/drawing/2014/main" xmlns="" id="{F89D9891-F05F-4AC7-80DD-C2CCE3ECEBB2}"/>
              </a:ext>
            </a:extLst>
          </p:cNvPr>
          <p:cNvPicPr>
            <a:picLocks noChangeAspect="1"/>
          </p:cNvPicPr>
          <p:nvPr/>
        </p:nvPicPr>
        <p:blipFill>
          <a:blip r:embed="rId2"/>
          <a:stretch>
            <a:fillRect/>
          </a:stretch>
        </p:blipFill>
        <p:spPr>
          <a:xfrm>
            <a:off x="152897" y="2025895"/>
            <a:ext cx="5529476" cy="4221271"/>
          </a:xfrm>
          <a:prstGeom prst="rect">
            <a:avLst/>
          </a:prstGeom>
        </p:spPr>
      </p:pic>
      <p:pic>
        <p:nvPicPr>
          <p:cNvPr id="7" name="Picture 6">
            <a:extLst>
              <a:ext uri="{FF2B5EF4-FFF2-40B4-BE49-F238E27FC236}">
                <a16:creationId xmlns:a16="http://schemas.microsoft.com/office/drawing/2014/main" xmlns="" id="{065E214D-DF34-4712-B206-37B760B2B3AF}"/>
              </a:ext>
            </a:extLst>
          </p:cNvPr>
          <p:cNvPicPr>
            <a:picLocks noChangeAspect="1"/>
          </p:cNvPicPr>
          <p:nvPr/>
        </p:nvPicPr>
        <p:blipFill>
          <a:blip r:embed="rId3"/>
          <a:stretch>
            <a:fillRect/>
          </a:stretch>
        </p:blipFill>
        <p:spPr>
          <a:xfrm>
            <a:off x="5873004" y="2025895"/>
            <a:ext cx="6166099" cy="4275845"/>
          </a:xfrm>
          <a:prstGeom prst="rect">
            <a:avLst/>
          </a:prstGeom>
        </p:spPr>
      </p:pic>
    </p:spTree>
    <p:extLst>
      <p:ext uri="{BB962C8B-B14F-4D97-AF65-F5344CB8AC3E}">
        <p14:creationId xmlns:p14="http://schemas.microsoft.com/office/powerpoint/2010/main" val="91277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98C089-CC12-45A3-937E-76F95D92EDB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090605E5-0214-4036-9E6E-1E56917A1CED}"/>
              </a:ext>
            </a:extLst>
          </p:cNvPr>
          <p:cNvSpPr>
            <a:spLocks noGrp="1"/>
          </p:cNvSpPr>
          <p:nvPr>
            <p:ph idx="1"/>
          </p:nvPr>
        </p:nvSpPr>
        <p:spPr/>
        <p:txBody>
          <a:bodyPr>
            <a:norm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After completing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alibri" panose="020F0502020204030204" pitchFamily="34" charset="0"/>
                <a:ea typeface="Calibri" panose="020F0502020204030204" pitchFamily="34" charset="0"/>
                <a:cs typeface="Times New Roman" panose="02020603050405020304" pitchFamily="18" charset="0"/>
              </a:rPr>
              <a:t>research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with </a:t>
            </a:r>
            <a:r>
              <a:rPr lang="en-US" sz="2000" dirty="0">
                <a:effectLst/>
                <a:latin typeface="Calibri" panose="020F0502020204030204" pitchFamily="34" charset="0"/>
                <a:ea typeface="Calibri" panose="020F0502020204030204" pitchFamily="34" charset="0"/>
                <a:cs typeface="Times New Roman" panose="02020603050405020304" pitchFamily="18" charset="0"/>
              </a:rPr>
              <a:t>data of real estate properties in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Bangalore</a:t>
            </a:r>
            <a:r>
              <a:rPr lang="en-US" sz="2000" dirty="0" smtClean="0">
                <a:latin typeface="Calibri" panose="020F0502020204030204" pitchFamily="34" charset="0"/>
                <a:ea typeface="Calibri" panose="020F0502020204030204" pitchFamily="34" charset="0"/>
                <a:cs typeface="Times New Roman" panose="02020603050405020304" pitchFamily="18" charset="0"/>
              </a:rPr>
              <a:t>, I</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 feel </a:t>
            </a:r>
            <a:r>
              <a:rPr lang="en-US" sz="2000" dirty="0">
                <a:effectLst/>
                <a:latin typeface="Calibri" panose="020F0502020204030204" pitchFamily="34" charset="0"/>
                <a:ea typeface="Calibri" panose="020F0502020204030204" pitchFamily="34" charset="0"/>
                <a:cs typeface="Times New Roman" panose="02020603050405020304" pitchFamily="18" charset="0"/>
              </a:rPr>
              <a:t>confident to advise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alibri" panose="020F0502020204030204" pitchFamily="34" charset="0"/>
                <a:ea typeface="Calibri" panose="020F0502020204030204" pitchFamily="34" charset="0"/>
                <a:cs typeface="Times New Roman" panose="02020603050405020304" pitchFamily="18" charset="0"/>
              </a:rPr>
              <a:t>customer regarding prices of properties, identifying preferable locations, and comparing property amenities and their impact to the property price. </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Both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alibri" panose="020F0502020204030204" pitchFamily="34" charset="0"/>
                <a:ea typeface="Calibri" panose="020F0502020204030204" pitchFamily="34" charset="0"/>
                <a:cs typeface="Times New Roman" panose="02020603050405020304" pitchFamily="18" charset="0"/>
              </a:rPr>
              <a:t>simple linear regression and the machine learning implementation verified that the location of Bangalore with highest spread of value was Central and the one that is more uniform in terms of amenities of properties and sizes of apartments was northeast. As expected the size of the property was the most important factor that determines the price of the property while other extraneous factors such as region “location”, luxury amenities such as fitness, entertainment were also important factors that affected the price. The convergence of </a:t>
            </a:r>
            <a:r>
              <a:rPr lang="en-US" sz="2000" dirty="0" smtClean="0">
                <a:latin typeface="Calibri" panose="020F0502020204030204" pitchFamily="34" charset="0"/>
                <a:ea typeface="Calibri" panose="020F0502020204030204" pitchFamily="34" charset="0"/>
                <a:cs typeface="Times New Roman" panose="02020603050405020304" pitchFamily="18" charset="0"/>
              </a:rPr>
              <a:t>the</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regression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gave </a:t>
            </a:r>
            <a:r>
              <a:rPr lang="en-US" sz="2000" dirty="0">
                <a:effectLst/>
                <a:latin typeface="Calibri" panose="020F0502020204030204" pitchFamily="34" charset="0"/>
                <a:ea typeface="Calibri" panose="020F0502020204030204" pitchFamily="34" charset="0"/>
                <a:cs typeface="Times New Roman" panose="02020603050405020304" pitchFamily="18" charset="0"/>
              </a:rPr>
              <a:t>a mean price close to 10,000,000 rupees. </a:t>
            </a:r>
            <a:endParaRPr lang="en-US" sz="2000" dirty="0"/>
          </a:p>
        </p:txBody>
      </p:sp>
    </p:spTree>
    <p:extLst>
      <p:ext uri="{BB962C8B-B14F-4D97-AF65-F5344CB8AC3E}">
        <p14:creationId xmlns:p14="http://schemas.microsoft.com/office/powerpoint/2010/main" val="2067896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3BDE5-EF63-4B15-BA78-69BE21F91287}"/>
              </a:ext>
            </a:extLst>
          </p:cNvPr>
          <p:cNvSpPr>
            <a:spLocks noGrp="1"/>
          </p:cNvSpPr>
          <p:nvPr>
            <p:ph type="title"/>
          </p:nvPr>
        </p:nvSpPr>
        <p:spPr/>
        <p:txBody>
          <a:bodyPr/>
          <a:lstStyle/>
          <a:p>
            <a:r>
              <a:rPr lang="en-US" dirty="0"/>
              <a:t>Future Research: </a:t>
            </a:r>
            <a:br>
              <a:rPr lang="en-US" dirty="0"/>
            </a:br>
            <a:r>
              <a:rPr lang="en-US" dirty="0"/>
              <a:t>Classifying Regions</a:t>
            </a:r>
          </a:p>
        </p:txBody>
      </p:sp>
      <p:pic>
        <p:nvPicPr>
          <p:cNvPr id="5" name="Content Placeholder 4">
            <a:extLst>
              <a:ext uri="{FF2B5EF4-FFF2-40B4-BE49-F238E27FC236}">
                <a16:creationId xmlns:a16="http://schemas.microsoft.com/office/drawing/2014/main" xmlns="" id="{06111308-85D5-4835-9553-2C939F48AE9B}"/>
              </a:ext>
            </a:extLst>
          </p:cNvPr>
          <p:cNvPicPr>
            <a:picLocks noGrp="1" noChangeAspect="1"/>
          </p:cNvPicPr>
          <p:nvPr>
            <p:ph idx="1"/>
          </p:nvPr>
        </p:nvPicPr>
        <p:blipFill>
          <a:blip r:embed="rId2"/>
          <a:stretch>
            <a:fillRect/>
          </a:stretch>
        </p:blipFill>
        <p:spPr>
          <a:xfrm>
            <a:off x="443989" y="2085340"/>
            <a:ext cx="4433958" cy="3598863"/>
          </a:xfrm>
        </p:spPr>
      </p:pic>
      <p:pic>
        <p:nvPicPr>
          <p:cNvPr id="7" name="Picture 6">
            <a:extLst>
              <a:ext uri="{FF2B5EF4-FFF2-40B4-BE49-F238E27FC236}">
                <a16:creationId xmlns:a16="http://schemas.microsoft.com/office/drawing/2014/main" xmlns="" id="{57EC89DC-8994-4BB0-8782-82F536C037C5}"/>
              </a:ext>
            </a:extLst>
          </p:cNvPr>
          <p:cNvPicPr>
            <a:picLocks noChangeAspect="1"/>
          </p:cNvPicPr>
          <p:nvPr/>
        </p:nvPicPr>
        <p:blipFill>
          <a:blip r:embed="rId3"/>
          <a:stretch>
            <a:fillRect/>
          </a:stretch>
        </p:blipFill>
        <p:spPr>
          <a:xfrm>
            <a:off x="5487251" y="1074420"/>
            <a:ext cx="6385184" cy="5212080"/>
          </a:xfrm>
          <a:prstGeom prst="rect">
            <a:avLst/>
          </a:prstGeom>
        </p:spPr>
      </p:pic>
    </p:spTree>
    <p:extLst>
      <p:ext uri="{BB962C8B-B14F-4D97-AF65-F5344CB8AC3E}">
        <p14:creationId xmlns:p14="http://schemas.microsoft.com/office/powerpoint/2010/main" val="1992623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F3A7D-B83E-4316-A160-DAF98BBCA43C}"/>
              </a:ext>
            </a:extLst>
          </p:cNvPr>
          <p:cNvSpPr>
            <a:spLocks noGrp="1"/>
          </p:cNvSpPr>
          <p:nvPr>
            <p:ph type="title"/>
          </p:nvPr>
        </p:nvSpPr>
        <p:spPr/>
        <p:txBody>
          <a:bodyPr/>
          <a:lstStyle/>
          <a:p>
            <a:r>
              <a:rPr lang="en-US" dirty="0"/>
              <a:t>Future Research: Classifying Regions</a:t>
            </a:r>
          </a:p>
        </p:txBody>
      </p:sp>
      <p:sp>
        <p:nvSpPr>
          <p:cNvPr id="3" name="Content Placeholder 2">
            <a:extLst>
              <a:ext uri="{FF2B5EF4-FFF2-40B4-BE49-F238E27FC236}">
                <a16:creationId xmlns:a16="http://schemas.microsoft.com/office/drawing/2014/main" xmlns="" id="{CD5CBC95-21B1-4B9E-91D0-62A4A15A8B66}"/>
              </a:ext>
            </a:extLst>
          </p:cNvPr>
          <p:cNvSpPr>
            <a:spLocks noGrp="1"/>
          </p:cNvSpPr>
          <p:nvPr>
            <p:ph idx="1"/>
          </p:nvPr>
        </p:nvSpPr>
        <p:spPr/>
        <p:txBody>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My logistic regression predicts the region of a given apartment/house using the set of 40 variables. The results were quite interesting and had a very high accuracy of 93.5%. The main predictor of the region is the price of the apartment. Although somebody would expect the area to also be one of the most important predictors this doesn't seem to be the case. We can see that variables that </a:t>
            </a: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define </a:t>
            </a:r>
            <a:r>
              <a:rPr lang="en-US" sz="2800" dirty="0">
                <a:effectLst/>
                <a:latin typeface="Calibri" panose="020F0502020204030204" pitchFamily="34" charset="0"/>
                <a:ea typeface="Calibri" panose="020F0502020204030204" pitchFamily="34" charset="0"/>
                <a:cs typeface="Times New Roman" panose="02020603050405020304" pitchFamily="18" charset="0"/>
              </a:rPr>
              <a:t>if a region is cosmopolitan area are the ones that are good predictors.</a:t>
            </a:r>
          </a:p>
          <a:p>
            <a:endParaRPr lang="en-US" dirty="0"/>
          </a:p>
        </p:txBody>
      </p:sp>
    </p:spTree>
    <p:extLst>
      <p:ext uri="{BB962C8B-B14F-4D97-AF65-F5344CB8AC3E}">
        <p14:creationId xmlns:p14="http://schemas.microsoft.com/office/powerpoint/2010/main" val="42617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87AAF4-B823-4426-A22E-B77FE31B7FFC}"/>
              </a:ext>
            </a:extLst>
          </p:cNvPr>
          <p:cNvSpPr>
            <a:spLocks noGrp="1"/>
          </p:cNvSpPr>
          <p:nvPr>
            <p:ph type="title"/>
          </p:nvPr>
        </p:nvSpPr>
        <p:spPr/>
        <p:txBody>
          <a:bodyPr/>
          <a:lstStyle/>
          <a:p>
            <a:r>
              <a:rPr lang="en-US" dirty="0"/>
              <a:t>Capstone</a:t>
            </a:r>
          </a:p>
        </p:txBody>
      </p:sp>
      <p:sp>
        <p:nvSpPr>
          <p:cNvPr id="3" name="Content Placeholder 2">
            <a:extLst>
              <a:ext uri="{FF2B5EF4-FFF2-40B4-BE49-F238E27FC236}">
                <a16:creationId xmlns:a16="http://schemas.microsoft.com/office/drawing/2014/main" xmlns="" id="{96831CFE-4BD7-4284-AA66-88E161EFA001}"/>
              </a:ext>
            </a:extLst>
          </p:cNvPr>
          <p:cNvSpPr>
            <a:spLocks noGrp="1"/>
          </p:cNvSpPr>
          <p:nvPr>
            <p:ph idx="1"/>
          </p:nvPr>
        </p:nvSpPr>
        <p:spPr/>
        <p:txBody>
          <a:bodyPr/>
          <a:lstStyle/>
          <a:p>
            <a:pPr marL="0" marR="0" indent="0">
              <a:lnSpc>
                <a:spcPct val="107000"/>
              </a:lnSpc>
              <a:spcBef>
                <a:spcPts val="0"/>
              </a:spcBef>
              <a:spcAft>
                <a:spcPts val="800"/>
              </a:spcAft>
              <a:buNone/>
            </a:pPr>
            <a:r>
              <a:rPr lang="en-US" sz="3600" dirty="0">
                <a:effectLst/>
                <a:latin typeface="Calibri" panose="020F0502020204030204" pitchFamily="34" charset="0"/>
                <a:ea typeface="Calibri" panose="020F0502020204030204" pitchFamily="34" charset="0"/>
                <a:cs typeface="Times New Roman" panose="02020603050405020304" pitchFamily="18" charset="0"/>
              </a:rPr>
              <a:t>How Property Amenities and Locality Affect   Housing Prices in Bangalore</a:t>
            </a:r>
          </a:p>
          <a:p>
            <a:pPr marL="0" marR="0" indent="0">
              <a:lnSpc>
                <a:spcPct val="107000"/>
              </a:lnSpc>
              <a:spcBef>
                <a:spcPts val="0"/>
              </a:spcBef>
              <a:spcAft>
                <a:spcPts val="800"/>
              </a:spcAft>
              <a:buNone/>
            </a:pPr>
            <a:r>
              <a:rPr lang="en-US" sz="3600" dirty="0">
                <a:effectLst/>
                <a:latin typeface="Calibri" panose="020F0502020204030204" pitchFamily="34" charset="0"/>
                <a:ea typeface="Calibri" panose="020F0502020204030204" pitchFamily="34" charset="0"/>
                <a:cs typeface="Times New Roman" panose="02020603050405020304" pitchFamily="18" charset="0"/>
              </a:rPr>
              <a:t>By: Thomas Jones</a:t>
            </a:r>
          </a:p>
          <a:p>
            <a:pPr marL="0" marR="0" indent="0">
              <a:lnSpc>
                <a:spcPct val="107000"/>
              </a:lnSpc>
              <a:spcBef>
                <a:spcPts val="0"/>
              </a:spcBef>
              <a:spcAft>
                <a:spcPts val="800"/>
              </a:spcAft>
              <a:buNone/>
            </a:pPr>
            <a:r>
              <a:rPr lang="en-US" sz="3600" dirty="0">
                <a:effectLst/>
                <a:latin typeface="Calibri" panose="020F0502020204030204" pitchFamily="34" charset="0"/>
                <a:ea typeface="Calibri" panose="020F0502020204030204" pitchFamily="34" charset="0"/>
                <a:cs typeface="Times New Roman" panose="02020603050405020304" pitchFamily="18" charset="0"/>
              </a:rPr>
              <a:t>For: Springboard Data Science Career Track</a:t>
            </a:r>
          </a:p>
          <a:p>
            <a:pPr marL="0" marR="0" indent="0">
              <a:lnSpc>
                <a:spcPct val="107000"/>
              </a:lnSpc>
              <a:spcBef>
                <a:spcPts val="0"/>
              </a:spcBef>
              <a:spcAft>
                <a:spcPts val="800"/>
              </a:spcAft>
              <a:buNone/>
            </a:pPr>
            <a:r>
              <a:rPr lang="en-US" sz="3600" dirty="0">
                <a:effectLst/>
                <a:latin typeface="Calibri" panose="020F0502020204030204" pitchFamily="34" charset="0"/>
                <a:ea typeface="Calibri" panose="020F0502020204030204" pitchFamily="34" charset="0"/>
                <a:cs typeface="Times New Roman" panose="02020603050405020304" pitchFamily="18" charset="0"/>
              </a:rPr>
              <a:t>10/7/2021</a:t>
            </a:r>
          </a:p>
          <a:p>
            <a:endParaRPr lang="en-US" dirty="0"/>
          </a:p>
        </p:txBody>
      </p:sp>
    </p:spTree>
    <p:extLst>
      <p:ext uri="{BB962C8B-B14F-4D97-AF65-F5344CB8AC3E}">
        <p14:creationId xmlns:p14="http://schemas.microsoft.com/office/powerpoint/2010/main" val="479014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73B0C-4A7B-49D7-BF6B-A878C92885F8}"/>
              </a:ext>
            </a:extLst>
          </p:cNvPr>
          <p:cNvSpPr>
            <a:spLocks noGrp="1"/>
          </p:cNvSpPr>
          <p:nvPr>
            <p:ph type="title"/>
          </p:nvPr>
        </p:nvSpPr>
        <p:spPr/>
        <p:txBody>
          <a:bodyPr/>
          <a:lstStyle/>
          <a:p>
            <a:r>
              <a:rPr lang="en-US" dirty="0"/>
              <a:t>References</a:t>
            </a:r>
          </a:p>
        </p:txBody>
      </p:sp>
      <p:pic>
        <p:nvPicPr>
          <p:cNvPr id="5" name="Content Placeholder 4">
            <a:extLst>
              <a:ext uri="{FF2B5EF4-FFF2-40B4-BE49-F238E27FC236}">
                <a16:creationId xmlns:a16="http://schemas.microsoft.com/office/drawing/2014/main" xmlns="" id="{7623654D-CB16-463A-B662-110A5BD6F5B5}"/>
              </a:ext>
            </a:extLst>
          </p:cNvPr>
          <p:cNvPicPr>
            <a:picLocks noGrp="1" noChangeAspect="1"/>
          </p:cNvPicPr>
          <p:nvPr>
            <p:ph idx="1"/>
          </p:nvPr>
        </p:nvPicPr>
        <p:blipFill>
          <a:blip r:embed="rId2"/>
          <a:stretch>
            <a:fillRect/>
          </a:stretch>
        </p:blipFill>
        <p:spPr>
          <a:xfrm>
            <a:off x="1535037" y="2047240"/>
            <a:ext cx="7417855" cy="4612640"/>
          </a:xfrm>
        </p:spPr>
      </p:pic>
    </p:spTree>
    <p:extLst>
      <p:ext uri="{BB962C8B-B14F-4D97-AF65-F5344CB8AC3E}">
        <p14:creationId xmlns:p14="http://schemas.microsoft.com/office/powerpoint/2010/main" val="82373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C9F060-61B1-4949-BF72-4E6B080A975B}"/>
              </a:ext>
            </a:extLst>
          </p:cNvPr>
          <p:cNvSpPr>
            <a:spLocks noGrp="1"/>
          </p:cNvSpPr>
          <p:nvPr>
            <p:ph type="title"/>
          </p:nvPr>
        </p:nvSpPr>
        <p:spPr/>
        <p:txBody>
          <a:bodyPr/>
          <a:lstStyle/>
          <a:p>
            <a:r>
              <a:rPr lang="en-US" dirty="0"/>
              <a:t>Bangalore</a:t>
            </a:r>
          </a:p>
        </p:txBody>
      </p:sp>
      <p:sp>
        <p:nvSpPr>
          <p:cNvPr id="3" name="Content Placeholder 2">
            <a:extLst>
              <a:ext uri="{FF2B5EF4-FFF2-40B4-BE49-F238E27FC236}">
                <a16:creationId xmlns:a16="http://schemas.microsoft.com/office/drawing/2014/main" xmlns="" id="{643FBCA4-850D-4E04-9820-93966A885940}"/>
              </a:ext>
            </a:extLst>
          </p:cNvPr>
          <p:cNvSpPr>
            <a:spLocks noGrp="1"/>
          </p:cNvSpPr>
          <p:nvPr>
            <p:ph idx="1"/>
          </p:nvPr>
        </p:nvSpPr>
        <p:spPr/>
        <p:txBody>
          <a:bodyPr/>
          <a:lstStyle/>
          <a:p>
            <a:r>
              <a:rPr lang="en-US" b="1" i="1" dirty="0">
                <a:effectLst/>
                <a:latin typeface="Calibri" panose="020F0502020204030204" pitchFamily="34" charset="0"/>
                <a:ea typeface="Times New Roman" panose="02020603050405020304" pitchFamily="18" charset="0"/>
                <a:cs typeface="Calibri" panose="020F0502020204030204" pitchFamily="34" charset="0"/>
              </a:rPr>
              <a:t>Bangalore</a:t>
            </a:r>
            <a:r>
              <a:rPr lang="en-US" dirty="0">
                <a:effectLst/>
                <a:latin typeface="Calibri" panose="020F0502020204030204" pitchFamily="34" charset="0"/>
                <a:ea typeface="Times New Roman" panose="02020603050405020304" pitchFamily="18" charset="0"/>
                <a:cs typeface="Calibri" panose="020F0502020204030204" pitchFamily="34" charset="0"/>
              </a:rPr>
              <a:t>, officially known as </a:t>
            </a:r>
            <a:r>
              <a:rPr lang="en-US" i="1" dirty="0">
                <a:effectLst/>
                <a:latin typeface="Calibri" panose="020F0502020204030204" pitchFamily="34" charset="0"/>
                <a:ea typeface="Times New Roman" panose="02020603050405020304" pitchFamily="18" charset="0"/>
                <a:cs typeface="Calibri" panose="020F0502020204030204" pitchFamily="34" charset="0"/>
              </a:rPr>
              <a:t>Bengaluru</a:t>
            </a:r>
            <a:r>
              <a:rPr lang="en-US" dirty="0">
                <a:effectLst/>
                <a:latin typeface="Calibri" panose="020F0502020204030204" pitchFamily="34" charset="0"/>
                <a:ea typeface="Times New Roman" panose="02020603050405020304" pitchFamily="18" charset="0"/>
                <a:cs typeface="Calibri" panose="020F0502020204030204" pitchFamily="34" charset="0"/>
              </a:rPr>
              <a:t>, is the capital and the largest city of the Indian state of Karnataka. It has a population of more than 8 million and a metropolitan population of around 11 million, making it the third most populous city and fifth most populous urban agglomeration in India. Located in southern India on the Deccan Plateau, at a height of over 900 m (3,000 ft) above sea level, Bangalore is known for its pleasant climate throughout the year. Its elevation is the highest among the major cities of India.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7214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DE8F99-1807-4746-AAC7-4E6ED7F6D1A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xmlns="" id="{3661E8E6-0B89-404E-92BE-53B94CA0C68E}"/>
              </a:ext>
            </a:extLst>
          </p:cNvPr>
          <p:cNvSpPr>
            <a:spLocks noGrp="1"/>
          </p:cNvSpPr>
          <p:nvPr>
            <p:ph idx="1"/>
          </p:nvPr>
        </p:nvSpPr>
        <p:spPr>
          <a:xfrm>
            <a:off x="680321" y="2336873"/>
            <a:ext cx="10780159" cy="3599316"/>
          </a:xfrm>
        </p:spPr>
        <p:txBody>
          <a:bodyPr>
            <a:normAutofit/>
          </a:bodyPr>
          <a:lstStyle/>
          <a:p>
            <a:pPr marL="0" marR="0">
              <a:lnSpc>
                <a:spcPct val="107000"/>
              </a:lnSpc>
              <a:spcBef>
                <a:spcPts val="1200"/>
              </a:spcBef>
              <a:spcAft>
                <a:spcPts val="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data set that I used was found in Kaggle </a:t>
            </a:r>
            <a:r>
              <a:rPr lang="en-US" sz="2000" u="sng" dirty="0">
                <a:effectLst/>
                <a:latin typeface="Calibri" panose="020F0502020204030204" pitchFamily="34"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xmlns="" val="tx"/>
                    </a:ext>
                  </a:extLst>
                </a:hlinkClick>
              </a:rPr>
              <a:t>https://www.kaggle.com/ruchi798/housing-prices-in-metropolitan-areas-of-india?select=Kolkata.csv</a:t>
            </a:r>
            <a:r>
              <a:rPr lang="en-US" sz="2000" dirty="0">
                <a:effectLst/>
                <a:latin typeface="Calibri" panose="020F0502020204030204" pitchFamily="34" charset="0"/>
                <a:ea typeface="Times New Roman" panose="02020603050405020304" pitchFamily="18" charset="0"/>
                <a:cs typeface="Calibri" panose="020F0502020204030204" pitchFamily="34" charset="0"/>
              </a:rPr>
              <a:t> it was satisfying the requirements for this project.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1200"/>
              </a:spcBef>
              <a:spcAft>
                <a:spcPts val="0"/>
              </a:spcAft>
            </a:pPr>
            <a:r>
              <a:rPr lang="en-US" sz="2000" dirty="0">
                <a:effectLst/>
                <a:latin typeface="Calibri" panose="020F0502020204030204" pitchFamily="34" charset="0"/>
                <a:ea typeface="Times New Roman" panose="02020603050405020304" pitchFamily="18" charset="0"/>
              </a:rPr>
              <a:t>The data set in Kaggle included a total of 6208 properties. Unfortunately many of them had missing data including a major one for my research. I had to reduce the data set to 1856 properties that included information for most of the 40 different variables. The variable had descriptions of amenities and features for each property. For each property there was information on the price, the neighborhood that it was located in, the square footage, the region/state the property was located in, number of times it was sold. In addition information regarding amenities included in the building was also in the data set such as elevator, maintenance, cafeteria, garden, gymnasium, etc. Extraneous data regarding the appliances and furniture that the apartment or house offered were also included in some cases, and conclusions on if the apartment was furnished or not, was possible to be reached.</a:t>
            </a:r>
            <a:endParaRPr lang="en-US" sz="2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1300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34FC2-A78F-44E5-8A5A-C20AF4E7CE3D}"/>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xmlns="" id="{7E8CB776-00FE-4853-B1D7-A6720679A1D1}"/>
              </a:ext>
            </a:extLst>
          </p:cNvPr>
          <p:cNvSpPr>
            <a:spLocks noGrp="1"/>
          </p:cNvSpPr>
          <p:nvPr>
            <p:ph idx="1"/>
          </p:nvPr>
        </p:nvSpPr>
        <p:spPr>
          <a:xfrm>
            <a:off x="154541" y="2147316"/>
            <a:ext cx="5514739" cy="4162044"/>
          </a:xfrm>
        </p:spPr>
        <p:txBody>
          <a:bodyPr>
            <a:normAutofit fontScale="92500" lnSpcReduction="10000"/>
          </a:bodyPr>
          <a:lstStyle/>
          <a:p>
            <a:pPr marL="342900" marR="0" lvl="0" indent="-342900">
              <a:spcBef>
                <a:spcPts val="1200"/>
              </a:spcBef>
              <a:spcAft>
                <a:spcPts val="0"/>
              </a:spcAft>
              <a:buFont typeface="+mj-lt"/>
              <a:buAutoNum type="arabicPeriod"/>
            </a:pPr>
            <a:r>
              <a:rPr lang="en-US" sz="2000" b="1" dirty="0">
                <a:effectLst/>
                <a:latin typeface="Calibri" panose="020F0502020204030204" pitchFamily="34" charset="0"/>
                <a:ea typeface="Times New Roman" panose="02020603050405020304" pitchFamily="18" charset="0"/>
              </a:rPr>
              <a:t>Price</a:t>
            </a:r>
            <a:r>
              <a:rPr lang="en-US" sz="2000" dirty="0">
                <a:effectLst/>
                <a:latin typeface="Calibri" panose="020F0502020204030204" pitchFamily="34" charset="0"/>
                <a:ea typeface="Times New Roman" panose="02020603050405020304" pitchFamily="18" charset="0"/>
              </a:rPr>
              <a:t>: Numeric variable expressed in local currency Rupees</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mj-lt"/>
              <a:buAutoNum type="arabicPeriod"/>
            </a:pPr>
            <a:r>
              <a:rPr lang="en-US" sz="2000" b="1" dirty="0">
                <a:effectLst/>
                <a:latin typeface="Calibri" panose="020F0502020204030204" pitchFamily="34" charset="0"/>
                <a:ea typeface="Times New Roman" panose="02020603050405020304" pitchFamily="18" charset="0"/>
              </a:rPr>
              <a:t>Area</a:t>
            </a:r>
            <a:r>
              <a:rPr lang="en-US" sz="2000" dirty="0">
                <a:effectLst/>
                <a:latin typeface="Calibri" panose="020F0502020204030204" pitchFamily="34" charset="0"/>
                <a:ea typeface="Times New Roman" panose="02020603050405020304" pitchFamily="18" charset="0"/>
              </a:rPr>
              <a:t>: Numeric variable expressed in Square footage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mj-lt"/>
              <a:buAutoNum type="arabicPeriod"/>
            </a:pPr>
            <a:r>
              <a:rPr lang="en-US" sz="2000" b="1" dirty="0">
                <a:effectLst/>
                <a:latin typeface="Calibri" panose="020F0502020204030204" pitchFamily="34" charset="0"/>
                <a:ea typeface="Times New Roman" panose="02020603050405020304" pitchFamily="18" charset="0"/>
              </a:rPr>
              <a:t>Number of Bedrooms</a:t>
            </a:r>
            <a:r>
              <a:rPr lang="en-US" sz="2000" dirty="0">
                <a:effectLst/>
                <a:latin typeface="Calibri" panose="020F0502020204030204" pitchFamily="34" charset="0"/>
                <a:ea typeface="Times New Roman" panose="02020603050405020304" pitchFamily="18" charset="0"/>
              </a:rPr>
              <a:t>: Integer variable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mj-lt"/>
              <a:buAutoNum type="arabicPeriod"/>
            </a:pPr>
            <a:r>
              <a:rPr lang="en-US" sz="2000" b="1" dirty="0">
                <a:effectLst/>
                <a:latin typeface="Calibri" panose="020F0502020204030204" pitchFamily="34" charset="0"/>
                <a:ea typeface="Times New Roman" panose="02020603050405020304" pitchFamily="18" charset="0"/>
              </a:rPr>
              <a:t>Region</a:t>
            </a:r>
            <a:r>
              <a:rPr lang="en-US" sz="2000" dirty="0">
                <a:effectLst/>
                <a:latin typeface="Calibri" panose="020F0502020204030204" pitchFamily="34" charset="0"/>
                <a:ea typeface="Times New Roman" panose="02020603050405020304" pitchFamily="18" charset="0"/>
              </a:rPr>
              <a:t>: Categorical with 7 levels </a:t>
            </a:r>
            <a:r>
              <a:rPr lang="en-US" sz="2000" i="1" dirty="0">
                <a:effectLst/>
                <a:latin typeface="Calibri" panose="020F0502020204030204" pitchFamily="34" charset="0"/>
                <a:ea typeface="Times New Roman" panose="02020603050405020304" pitchFamily="18" charset="0"/>
              </a:rPr>
              <a:t>(North, South, East West, Central, North East, South East)</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mj-lt"/>
              <a:buAutoNum type="arabicPeriod"/>
            </a:pPr>
            <a:r>
              <a:rPr lang="en-US" sz="2000" b="1" dirty="0">
                <a:effectLst/>
                <a:latin typeface="Calibri" panose="020F0502020204030204" pitchFamily="34" charset="0"/>
                <a:ea typeface="Times New Roman" panose="02020603050405020304" pitchFamily="18" charset="0"/>
              </a:rPr>
              <a:t>Resale</a:t>
            </a:r>
            <a:r>
              <a:rPr lang="en-US" sz="2000" dirty="0">
                <a:effectLst/>
                <a:latin typeface="Calibri" panose="020F0502020204030204" pitchFamily="34" charset="0"/>
                <a:ea typeface="Times New Roman" panose="02020603050405020304" pitchFamily="18" charset="0"/>
              </a:rPr>
              <a:t>: Boolean variable identifying if the property was sold or only had one owner</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mj-lt"/>
              <a:buAutoNum type="arabicPeriod"/>
            </a:pPr>
            <a:r>
              <a:rPr lang="en-US" sz="2000" b="1" dirty="0">
                <a:effectLst/>
                <a:latin typeface="Calibri" panose="020F0502020204030204" pitchFamily="34" charset="0"/>
                <a:ea typeface="Times New Roman" panose="02020603050405020304" pitchFamily="18" charset="0"/>
              </a:rPr>
              <a:t>Multipurpose Room</a:t>
            </a:r>
            <a:r>
              <a:rPr lang="en-US" sz="2000" dirty="0">
                <a:effectLst/>
                <a:latin typeface="Calibri" panose="020F0502020204030204" pitchFamily="34" charset="0"/>
                <a:ea typeface="Times New Roman" panose="02020603050405020304" pitchFamily="18" charset="0"/>
              </a:rPr>
              <a:t>: Boolean variable identifying if the building has a multipurpose room</a:t>
            </a:r>
            <a:endParaRPr lang="en-US" sz="2000" dirty="0">
              <a:effectLst/>
              <a:latin typeface="Times New Roman" panose="02020603050405020304" pitchFamily="18" charset="0"/>
              <a:ea typeface="Times New Roman" panose="02020603050405020304" pitchFamily="18" charset="0"/>
            </a:endParaRPr>
          </a:p>
          <a:p>
            <a:r>
              <a:rPr lang="en-US" sz="2000" b="1" dirty="0">
                <a:effectLst/>
                <a:latin typeface="Calibri" panose="020F0502020204030204" pitchFamily="34" charset="0"/>
                <a:ea typeface="Times New Roman" panose="02020603050405020304" pitchFamily="18" charset="0"/>
              </a:rPr>
              <a:t>Rainwater Harvest</a:t>
            </a:r>
            <a:r>
              <a:rPr lang="en-US" sz="2000" dirty="0">
                <a:effectLst/>
                <a:latin typeface="Calibri" panose="020F0502020204030204" pitchFamily="34" charset="0"/>
                <a:ea typeface="Times New Roman" panose="02020603050405020304" pitchFamily="18" charset="0"/>
              </a:rPr>
              <a:t>: Boolean variable identifying if the building has a rainwater harvest</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xmlns="" id="{A8335C87-A588-4312-961C-7BAD8A57F168}"/>
              </a:ext>
            </a:extLst>
          </p:cNvPr>
          <p:cNvSpPr txBox="1"/>
          <p:nvPr/>
        </p:nvSpPr>
        <p:spPr>
          <a:xfrm>
            <a:off x="5823821" y="2071116"/>
            <a:ext cx="6368179" cy="4555093"/>
          </a:xfrm>
          <a:prstGeom prst="rect">
            <a:avLst/>
          </a:prstGeom>
          <a:noFill/>
        </p:spPr>
        <p:txBody>
          <a:bodyPr wrap="square" rtlCol="0">
            <a:spAutoFit/>
          </a:bodyPr>
          <a:lstStyle/>
          <a:p>
            <a:pPr marL="342900" marR="0" lvl="0" indent="-342900">
              <a:spcBef>
                <a:spcPts val="1200"/>
              </a:spcBef>
              <a:spcAft>
                <a:spcPts val="0"/>
              </a:spcAft>
              <a:buFont typeface="+mj-lt"/>
              <a:buAutoNum type="arabicPeriod" startAt="7"/>
            </a:pPr>
            <a:r>
              <a:rPr lang="en-US" sz="2000" b="1" dirty="0">
                <a:effectLst/>
                <a:latin typeface="Calibri" panose="020F0502020204030204" pitchFamily="34" charset="0"/>
                <a:ea typeface="Times New Roman" panose="02020603050405020304" pitchFamily="18" charset="0"/>
              </a:rPr>
              <a:t>Car Parking</a:t>
            </a:r>
            <a:r>
              <a:rPr lang="en-US" sz="2000" dirty="0">
                <a:effectLst/>
                <a:latin typeface="Calibri" panose="020F0502020204030204" pitchFamily="34" charset="0"/>
                <a:ea typeface="Times New Roman" panose="02020603050405020304" pitchFamily="18" charset="0"/>
              </a:rPr>
              <a:t>: Boolean variable identifying if the building has car parking</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mj-lt"/>
              <a:buAutoNum type="arabicPeriod" startAt="7"/>
            </a:pPr>
            <a:r>
              <a:rPr lang="en-US" sz="2000" b="1" dirty="0">
                <a:effectLst/>
                <a:latin typeface="Calibri" panose="020F0502020204030204" pitchFamily="34" charset="0"/>
                <a:ea typeface="Times New Roman" panose="02020603050405020304" pitchFamily="18" charset="0"/>
              </a:rPr>
              <a:t>Intercom</a:t>
            </a:r>
            <a:r>
              <a:rPr lang="en-US" sz="2000" dirty="0">
                <a:effectLst/>
                <a:latin typeface="Calibri" panose="020F0502020204030204" pitchFamily="34" charset="0"/>
                <a:ea typeface="Times New Roman" panose="02020603050405020304" pitchFamily="18" charset="0"/>
              </a:rPr>
              <a:t>: Boolean variable identifying if the building has an intercom</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mj-lt"/>
              <a:buAutoNum type="arabicPeriod" startAt="7"/>
            </a:pPr>
            <a:r>
              <a:rPr lang="en-US" sz="2000" b="1" dirty="0">
                <a:effectLst/>
                <a:latin typeface="Calibri" panose="020F0502020204030204" pitchFamily="34" charset="0"/>
                <a:ea typeface="Times New Roman" panose="02020603050405020304" pitchFamily="18" charset="0"/>
              </a:rPr>
              <a:t>Cafeteria</a:t>
            </a:r>
            <a:r>
              <a:rPr lang="en-US" sz="2000" dirty="0">
                <a:effectLst/>
                <a:latin typeface="Calibri" panose="020F0502020204030204" pitchFamily="34" charset="0"/>
                <a:ea typeface="Times New Roman" panose="02020603050405020304" pitchFamily="18" charset="0"/>
              </a:rPr>
              <a:t>: Boolean variable if the building has one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mj-lt"/>
              <a:buAutoNum type="arabicPeriod" startAt="7"/>
            </a:pPr>
            <a:r>
              <a:rPr lang="en-US" sz="2000" b="1" dirty="0">
                <a:effectLst/>
                <a:latin typeface="Calibri" panose="020F0502020204030204" pitchFamily="34" charset="0"/>
                <a:ea typeface="Times New Roman" panose="02020603050405020304" pitchFamily="18" charset="0"/>
              </a:rPr>
              <a:t>Landscaped Gardens</a:t>
            </a:r>
            <a:r>
              <a:rPr lang="en-US" sz="2000" dirty="0">
                <a:effectLst/>
                <a:latin typeface="Calibri" panose="020F0502020204030204" pitchFamily="34" charset="0"/>
                <a:ea typeface="Times New Roman" panose="02020603050405020304" pitchFamily="18" charset="0"/>
              </a:rPr>
              <a:t>: Boolean variable identifying if the building has a landscaped garden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mj-lt"/>
              <a:buAutoNum type="arabicPeriod" startAt="7"/>
            </a:pPr>
            <a:r>
              <a:rPr lang="en-US" sz="2000" b="1" dirty="0">
                <a:effectLst/>
                <a:latin typeface="Calibri" panose="020F0502020204030204" pitchFamily="34" charset="0"/>
                <a:ea typeface="Times New Roman" panose="02020603050405020304" pitchFamily="18" charset="0"/>
              </a:rPr>
              <a:t>Fitness Facilities</a:t>
            </a:r>
            <a:r>
              <a:rPr lang="en-US" sz="2000" dirty="0">
                <a:effectLst/>
                <a:latin typeface="Calibri" panose="020F0502020204030204" pitchFamily="34" charset="0"/>
                <a:ea typeface="Times New Roman" panose="02020603050405020304" pitchFamily="18" charset="0"/>
              </a:rPr>
              <a:t>: Integer variable enumerating the number of fitness amenities the building or neighborhood offers</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mj-lt"/>
              <a:buAutoNum type="arabicPeriod" startAt="7"/>
            </a:pPr>
            <a:r>
              <a:rPr lang="en-US" sz="2000" b="1" dirty="0">
                <a:effectLst/>
                <a:latin typeface="Calibri" panose="020F0502020204030204" pitchFamily="34" charset="0"/>
                <a:ea typeface="Times New Roman" panose="02020603050405020304" pitchFamily="18" charset="0"/>
              </a:rPr>
              <a:t>Vaastu Compliant</a:t>
            </a:r>
            <a:r>
              <a:rPr lang="en-US" sz="2000" dirty="0">
                <a:effectLst/>
                <a:latin typeface="Calibri" panose="020F0502020204030204" pitchFamily="34" charset="0"/>
                <a:ea typeface="Times New Roman" panose="02020603050405020304" pitchFamily="18" charset="0"/>
              </a:rPr>
              <a:t>: a science (shastra) of arranging the five elements – earth, water, fire, air and sky</a:t>
            </a:r>
            <a:endParaRPr lang="en-US" sz="2000" dirty="0">
              <a:effectLst/>
              <a:latin typeface="Times New Roman" panose="02020603050405020304" pitchFamily="18" charset="0"/>
              <a:ea typeface="Times New Roman" panose="02020603050405020304" pitchFamily="18" charset="0"/>
            </a:endParaRPr>
          </a:p>
        </p:txBody>
      </p:sp>
      <p:cxnSp>
        <p:nvCxnSpPr>
          <p:cNvPr id="7" name="Straight Connector 6">
            <a:extLst>
              <a:ext uri="{FF2B5EF4-FFF2-40B4-BE49-F238E27FC236}">
                <a16:creationId xmlns:a16="http://schemas.microsoft.com/office/drawing/2014/main" xmlns="" id="{A8AC18DE-21EF-4374-83D7-D02BB844C74D}"/>
              </a:ext>
            </a:extLst>
          </p:cNvPr>
          <p:cNvCxnSpPr/>
          <p:nvPr/>
        </p:nvCxnSpPr>
        <p:spPr>
          <a:xfrm>
            <a:off x="5669280" y="2057400"/>
            <a:ext cx="0" cy="455676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5849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304F7F-41CF-428E-A64F-DC0EE05AD46B}"/>
              </a:ext>
            </a:extLst>
          </p:cNvPr>
          <p:cNvSpPr>
            <a:spLocks noGrp="1"/>
          </p:cNvSpPr>
          <p:nvPr>
            <p:ph type="title"/>
          </p:nvPr>
        </p:nvSpPr>
        <p:spPr/>
        <p:txBody>
          <a:bodyPr/>
          <a:lstStyle/>
          <a:p>
            <a:r>
              <a:rPr lang="en-US" dirty="0"/>
              <a:t>Exploratory Data Analysis</a:t>
            </a:r>
          </a:p>
        </p:txBody>
      </p:sp>
      <p:sp>
        <p:nvSpPr>
          <p:cNvPr id="5" name="Rectangle 1">
            <a:extLst>
              <a:ext uri="{FF2B5EF4-FFF2-40B4-BE49-F238E27FC236}">
                <a16:creationId xmlns:a16="http://schemas.microsoft.com/office/drawing/2014/main" xmlns="" id="{B4F64CC9-79F6-421F-B557-6BEA12394E66}"/>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xmlns="" id="{342F948E-209B-4D94-8067-E82292C4FB9D}"/>
              </a:ext>
            </a:extLst>
          </p:cNvPr>
          <p:cNvPicPr>
            <a:picLocks noChangeAspect="1"/>
          </p:cNvPicPr>
          <p:nvPr/>
        </p:nvPicPr>
        <p:blipFill>
          <a:blip r:embed="rId2"/>
          <a:stretch>
            <a:fillRect/>
          </a:stretch>
        </p:blipFill>
        <p:spPr>
          <a:xfrm>
            <a:off x="982980" y="3040725"/>
            <a:ext cx="9730740" cy="1532042"/>
          </a:xfrm>
          <a:prstGeom prst="rect">
            <a:avLst/>
          </a:prstGeom>
        </p:spPr>
      </p:pic>
    </p:spTree>
    <p:extLst>
      <p:ext uri="{BB962C8B-B14F-4D97-AF65-F5344CB8AC3E}">
        <p14:creationId xmlns:p14="http://schemas.microsoft.com/office/powerpoint/2010/main" val="3300036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301BF8-EE0F-4411-9A93-4A7929CFE898}"/>
              </a:ext>
            </a:extLst>
          </p:cNvPr>
          <p:cNvSpPr>
            <a:spLocks noGrp="1"/>
          </p:cNvSpPr>
          <p:nvPr>
            <p:ph type="title"/>
          </p:nvPr>
        </p:nvSpPr>
        <p:spPr/>
        <p:txBody>
          <a:bodyPr/>
          <a:lstStyle/>
          <a:p>
            <a:r>
              <a:rPr lang="en-US" dirty="0"/>
              <a:t>Price by Region</a:t>
            </a:r>
          </a:p>
        </p:txBody>
      </p:sp>
      <p:pic>
        <p:nvPicPr>
          <p:cNvPr id="5" name="Picture 4">
            <a:extLst>
              <a:ext uri="{FF2B5EF4-FFF2-40B4-BE49-F238E27FC236}">
                <a16:creationId xmlns:a16="http://schemas.microsoft.com/office/drawing/2014/main" xmlns="" id="{47D5E38A-CA40-44B2-AED3-6B07B7EDAB1B}"/>
              </a:ext>
            </a:extLst>
          </p:cNvPr>
          <p:cNvPicPr>
            <a:picLocks noChangeAspect="1"/>
          </p:cNvPicPr>
          <p:nvPr/>
        </p:nvPicPr>
        <p:blipFill>
          <a:blip r:embed="rId2"/>
          <a:stretch>
            <a:fillRect/>
          </a:stretch>
        </p:blipFill>
        <p:spPr>
          <a:xfrm>
            <a:off x="1638300" y="2095501"/>
            <a:ext cx="9945860" cy="4617720"/>
          </a:xfrm>
          <a:prstGeom prst="rect">
            <a:avLst/>
          </a:prstGeom>
        </p:spPr>
      </p:pic>
    </p:spTree>
    <p:extLst>
      <p:ext uri="{BB962C8B-B14F-4D97-AF65-F5344CB8AC3E}">
        <p14:creationId xmlns:p14="http://schemas.microsoft.com/office/powerpoint/2010/main" val="79021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7AD7CD-8B31-4D80-8093-CCADBD68DC7F}"/>
              </a:ext>
            </a:extLst>
          </p:cNvPr>
          <p:cNvSpPr>
            <a:spLocks noGrp="1"/>
          </p:cNvSpPr>
          <p:nvPr>
            <p:ph type="title"/>
          </p:nvPr>
        </p:nvSpPr>
        <p:spPr/>
        <p:txBody>
          <a:bodyPr/>
          <a:lstStyle/>
          <a:p>
            <a:r>
              <a:rPr lang="en-US" dirty="0"/>
              <a:t>Other Major Variables</a:t>
            </a:r>
          </a:p>
        </p:txBody>
      </p:sp>
      <p:pic>
        <p:nvPicPr>
          <p:cNvPr id="5" name="Content Placeholder 4">
            <a:extLst>
              <a:ext uri="{FF2B5EF4-FFF2-40B4-BE49-F238E27FC236}">
                <a16:creationId xmlns:a16="http://schemas.microsoft.com/office/drawing/2014/main" xmlns="" id="{AAD41893-DA94-4A4F-8B80-197F1F59E99F}"/>
              </a:ext>
            </a:extLst>
          </p:cNvPr>
          <p:cNvPicPr>
            <a:picLocks noGrp="1" noChangeAspect="1"/>
          </p:cNvPicPr>
          <p:nvPr>
            <p:ph idx="1"/>
          </p:nvPr>
        </p:nvPicPr>
        <p:blipFill>
          <a:blip r:embed="rId2"/>
          <a:stretch>
            <a:fillRect/>
          </a:stretch>
        </p:blipFill>
        <p:spPr>
          <a:xfrm>
            <a:off x="2445769" y="2382520"/>
            <a:ext cx="8233278" cy="3598863"/>
          </a:xfrm>
        </p:spPr>
      </p:pic>
    </p:spTree>
    <p:extLst>
      <p:ext uri="{BB962C8B-B14F-4D97-AF65-F5344CB8AC3E}">
        <p14:creationId xmlns:p14="http://schemas.microsoft.com/office/powerpoint/2010/main" val="107320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CF405-E90C-4FB5-93A4-6C87B102B82E}"/>
              </a:ext>
            </a:extLst>
          </p:cNvPr>
          <p:cNvSpPr>
            <a:spLocks noGrp="1"/>
          </p:cNvSpPr>
          <p:nvPr>
            <p:ph type="title"/>
          </p:nvPr>
        </p:nvSpPr>
        <p:spPr/>
        <p:txBody>
          <a:bodyPr/>
          <a:lstStyle/>
          <a:p>
            <a:r>
              <a:rPr lang="en-US" dirty="0"/>
              <a:t>Correlation Analysis of major variables</a:t>
            </a:r>
          </a:p>
        </p:txBody>
      </p:sp>
      <p:pic>
        <p:nvPicPr>
          <p:cNvPr id="5" name="Content Placeholder 4">
            <a:extLst>
              <a:ext uri="{FF2B5EF4-FFF2-40B4-BE49-F238E27FC236}">
                <a16:creationId xmlns:a16="http://schemas.microsoft.com/office/drawing/2014/main" xmlns="" id="{102EAAE5-4E35-4A81-BC89-62F5A8D45DB1}"/>
              </a:ext>
            </a:extLst>
          </p:cNvPr>
          <p:cNvPicPr>
            <a:picLocks noGrp="1" noChangeAspect="1"/>
          </p:cNvPicPr>
          <p:nvPr>
            <p:ph idx="1"/>
          </p:nvPr>
        </p:nvPicPr>
        <p:blipFill>
          <a:blip r:embed="rId2"/>
          <a:stretch>
            <a:fillRect/>
          </a:stretch>
        </p:blipFill>
        <p:spPr>
          <a:xfrm>
            <a:off x="780013" y="2108200"/>
            <a:ext cx="4218707" cy="4296977"/>
          </a:xfrm>
        </p:spPr>
      </p:pic>
      <p:sp>
        <p:nvSpPr>
          <p:cNvPr id="6" name="TextBox 5">
            <a:extLst>
              <a:ext uri="{FF2B5EF4-FFF2-40B4-BE49-F238E27FC236}">
                <a16:creationId xmlns:a16="http://schemas.microsoft.com/office/drawing/2014/main" xmlns="" id="{EFBB7CA1-9AF2-4AD7-91EA-1C9AB3A59321}"/>
              </a:ext>
            </a:extLst>
          </p:cNvPr>
          <p:cNvSpPr txBox="1"/>
          <p:nvPr/>
        </p:nvSpPr>
        <p:spPr>
          <a:xfrm>
            <a:off x="5501640" y="2546152"/>
            <a:ext cx="6064481" cy="1938992"/>
          </a:xfrm>
          <a:prstGeom prst="rect">
            <a:avLst/>
          </a:prstGeom>
          <a:noFill/>
        </p:spPr>
        <p:txBody>
          <a:bodyPr wrap="none" rtlCol="0">
            <a:spAutoFit/>
          </a:bodyPr>
          <a:lstStyle/>
          <a:p>
            <a:r>
              <a:rPr lang="en-US" sz="2400" dirty="0"/>
              <a:t>Expected results of highest correlation on </a:t>
            </a:r>
          </a:p>
          <a:p>
            <a:pPr marL="342900" indent="-342900">
              <a:buFont typeface="Arial" panose="020B0604020202020204" pitchFamily="34" charset="0"/>
              <a:buChar char="•"/>
            </a:pPr>
            <a:r>
              <a:rPr lang="en-US" sz="2400" dirty="0"/>
              <a:t>Number of bedrooms and Price and</a:t>
            </a:r>
          </a:p>
          <a:p>
            <a:pPr marL="342900" indent="-342900">
              <a:buFont typeface="Arial" panose="020B0604020202020204" pitchFamily="34" charset="0"/>
              <a:buChar char="•"/>
            </a:pPr>
            <a:r>
              <a:rPr lang="en-US" sz="2400" dirty="0"/>
              <a:t>Area and Price</a:t>
            </a:r>
          </a:p>
          <a:p>
            <a:r>
              <a:rPr lang="en-US" sz="2400" dirty="0"/>
              <a:t>    with high multicollinearity on </a:t>
            </a:r>
          </a:p>
          <a:p>
            <a:r>
              <a:rPr lang="en-US" sz="2400" dirty="0"/>
              <a:t>Area and Bedrooms</a:t>
            </a:r>
          </a:p>
        </p:txBody>
      </p:sp>
    </p:spTree>
    <p:extLst>
      <p:ext uri="{BB962C8B-B14F-4D97-AF65-F5344CB8AC3E}">
        <p14:creationId xmlns:p14="http://schemas.microsoft.com/office/powerpoint/2010/main" val="160367106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55</TotalTime>
  <Words>797</Words>
  <Application>Microsoft Office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Trebuchet MS</vt:lpstr>
      <vt:lpstr>Berlin</vt:lpstr>
      <vt:lpstr>How Property Amenities and Locality Affect Housing Prices in Bangalore</vt:lpstr>
      <vt:lpstr>Capstone</vt:lpstr>
      <vt:lpstr>Bangalore</vt:lpstr>
      <vt:lpstr>Data</vt:lpstr>
      <vt:lpstr>Variables</vt:lpstr>
      <vt:lpstr>Exploratory Data Analysis</vt:lpstr>
      <vt:lpstr>Price by Region</vt:lpstr>
      <vt:lpstr>Other Major Variables</vt:lpstr>
      <vt:lpstr>Correlation Analysis of major variables</vt:lpstr>
      <vt:lpstr>Matrix in its entirety</vt:lpstr>
      <vt:lpstr>Problem Statement</vt:lpstr>
      <vt:lpstr>ANOVA</vt:lpstr>
      <vt:lpstr>Correlation Matrix</vt:lpstr>
      <vt:lpstr>Linear Regression of the price with Gradient Boosting</vt:lpstr>
      <vt:lpstr>Prediction of Property Prices</vt:lpstr>
      <vt:lpstr>Multi Linear Regression</vt:lpstr>
      <vt:lpstr>Conclusion</vt:lpstr>
      <vt:lpstr>Future Research:  Classifying Regions</vt:lpstr>
      <vt:lpstr>Future Research: Classifying Regions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Property Amenities and Locality Affect Housing Prices in Bangalore</dc:title>
  <dc:creator>Irene Tsapara</dc:creator>
  <cp:lastModifiedBy>Thomas Jones</cp:lastModifiedBy>
  <cp:revision>4</cp:revision>
  <dcterms:created xsi:type="dcterms:W3CDTF">2021-10-15T23:12:01Z</dcterms:created>
  <dcterms:modified xsi:type="dcterms:W3CDTF">2021-10-17T17:58:18Z</dcterms:modified>
</cp:coreProperties>
</file>