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88" r:id="rId5"/>
    <p:sldId id="257" r:id="rId6"/>
    <p:sldId id="261" r:id="rId7"/>
    <p:sldId id="300" r:id="rId8"/>
    <p:sldId id="263" r:id="rId9"/>
    <p:sldId id="267" r:id="rId10"/>
    <p:sldId id="266" r:id="rId11"/>
    <p:sldId id="293" r:id="rId12"/>
    <p:sldId id="290" r:id="rId13"/>
    <p:sldId id="301" r:id="rId14"/>
    <p:sldId id="304" r:id="rId15"/>
    <p:sldId id="296" r:id="rId16"/>
    <p:sldId id="292" r:id="rId17"/>
    <p:sldId id="297" r:id="rId18"/>
    <p:sldId id="291" r:id="rId19"/>
    <p:sldId id="294" r:id="rId20"/>
    <p:sldId id="306" r:id="rId21"/>
    <p:sldId id="298" r:id="rId22"/>
    <p:sldId id="295" r:id="rId23"/>
    <p:sldId id="299" r:id="rId24"/>
    <p:sldId id="286"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83"/>
    <a:srgbClr val="DED8A4"/>
    <a:srgbClr val="7A0000"/>
    <a:srgbClr val="AF6666"/>
    <a:srgbClr val="3D8C41"/>
    <a:srgbClr val="32A1A6"/>
    <a:srgbClr val="EBEBDD"/>
    <a:srgbClr val="4D4D4D"/>
    <a:srgbClr val="969959"/>
    <a:srgbClr val="98D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315" autoAdjust="0"/>
  </p:normalViewPr>
  <p:slideViewPr>
    <p:cSldViewPr snapToGrid="0" showGuides="1">
      <p:cViewPr varScale="1">
        <p:scale>
          <a:sx n="102" d="100"/>
          <a:sy n="102" d="100"/>
        </p:scale>
        <p:origin x="126" y="120"/>
      </p:cViewPr>
      <p:guideLst>
        <p:guide orient="horz" pos="2160"/>
        <p:guide pos="3840"/>
        <p:guide pos="801"/>
      </p:guideLst>
    </p:cSldViewPr>
  </p:slideViewPr>
  <p:outlineViewPr>
    <p:cViewPr>
      <p:scale>
        <a:sx n="33" d="100"/>
        <a:sy n="33" d="100"/>
      </p:scale>
      <p:origin x="0" y="-1027"/>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t>11/6/2021</a:t>
            </a:fld>
            <a:endParaRPr lang="en-US" dirty="0"/>
          </a:p>
        </p:txBody>
      </p:sp>
      <p:sp>
        <p:nvSpPr>
          <p:cNvPr id="4" name="Footer Placeholder 3">
            <a:extLst>
              <a:ext uri="{FF2B5EF4-FFF2-40B4-BE49-F238E27FC236}">
                <a16:creationId xmlns:a16="http://schemas.microsoft.com/office/drawing/2014/main" xmlns=""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t>‹#›</a:t>
            </a:fld>
            <a:endParaRPr lang="en-US" dirty="0"/>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t>11/6/2021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t>‹#›</a:t>
            </a:fld>
            <a:endParaRPr lang="en-US" noProof="0" dirty="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xmlns=""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1" name="Text Placeholder 9">
            <a:extLst>
              <a:ext uri="{FF2B5EF4-FFF2-40B4-BE49-F238E27FC236}">
                <a16:creationId xmlns:a16="http://schemas.microsoft.com/office/drawing/2014/main" xmlns=""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xmlns=""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10" name="Rectangle 6" descr="Rectangle shape">
            <a:extLst>
              <a:ext uri="{FF2B5EF4-FFF2-40B4-BE49-F238E27FC236}">
                <a16:creationId xmlns:a16="http://schemas.microsoft.com/office/drawing/2014/main" xmlns=""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xmlns=""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xmlns=""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4" name="Text Placeholder 2">
            <a:extLst>
              <a:ext uri="{FF2B5EF4-FFF2-40B4-BE49-F238E27FC236}">
                <a16:creationId xmlns:a16="http://schemas.microsoft.com/office/drawing/2014/main" xmlns=""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xmlns=""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2">
            <a:extLst>
              <a:ext uri="{FF2B5EF4-FFF2-40B4-BE49-F238E27FC236}">
                <a16:creationId xmlns:a16="http://schemas.microsoft.com/office/drawing/2014/main" xmlns=""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Text Placeholder 2">
            <a:extLst>
              <a:ext uri="{FF2B5EF4-FFF2-40B4-BE49-F238E27FC236}">
                <a16:creationId xmlns:a16="http://schemas.microsoft.com/office/drawing/2014/main" xmlns=""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xmlns=""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xmlns=""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xmlns=""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Text Placeholder 2">
            <a:extLst>
              <a:ext uri="{FF2B5EF4-FFF2-40B4-BE49-F238E27FC236}">
                <a16:creationId xmlns:a16="http://schemas.microsoft.com/office/drawing/2014/main" xmlns=""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xmlns=""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xmlns=""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xmlns=""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xmlns=""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xmlns=""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xmlns=""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xmlns=""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xmlns=""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Text Placeholder 2">
            <a:extLst>
              <a:ext uri="{FF2B5EF4-FFF2-40B4-BE49-F238E27FC236}">
                <a16:creationId xmlns:a16="http://schemas.microsoft.com/office/drawing/2014/main" xmlns=""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32" name="Text Placeholder 2">
            <a:extLst>
              <a:ext uri="{FF2B5EF4-FFF2-40B4-BE49-F238E27FC236}">
                <a16:creationId xmlns:a16="http://schemas.microsoft.com/office/drawing/2014/main" xmlns=""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cxnSp>
        <p:nvCxnSpPr>
          <p:cNvPr id="7" name="Straight Arrow Connector 6">
            <a:extLst>
              <a:ext uri="{FF2B5EF4-FFF2-40B4-BE49-F238E27FC236}">
                <a16:creationId xmlns:a16="http://schemas.microsoft.com/office/drawing/2014/main" xmlns=""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xmlns=""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xmlns=""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xmlns=""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xmlns=""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xmlns=""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xmlns=""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xmlns=""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xmlns=""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xmlns=""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xmlns=""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xmlns=""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xmlns=""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xmlns=""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4" name="Text Placeholder 2">
            <a:extLst>
              <a:ext uri="{FF2B5EF4-FFF2-40B4-BE49-F238E27FC236}">
                <a16:creationId xmlns:a16="http://schemas.microsoft.com/office/drawing/2014/main" xmlns=""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Rectangle 18">
            <a:extLst>
              <a:ext uri="{FF2B5EF4-FFF2-40B4-BE49-F238E27FC236}">
                <a16:creationId xmlns:a16="http://schemas.microsoft.com/office/drawing/2014/main" xmlns=""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xmlns=""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xmlns=""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Rectangle 22">
            <a:extLst>
              <a:ext uri="{FF2B5EF4-FFF2-40B4-BE49-F238E27FC236}">
                <a16:creationId xmlns:a16="http://schemas.microsoft.com/office/drawing/2014/main" xmlns=""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xmlns=""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xmlns=""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2">
            <a:extLst>
              <a:ext uri="{FF2B5EF4-FFF2-40B4-BE49-F238E27FC236}">
                <a16:creationId xmlns:a16="http://schemas.microsoft.com/office/drawing/2014/main" xmlns=""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xmlns=""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xmlns=""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xmlns=""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4" name="Picture Placeholder 13">
            <a:extLst>
              <a:ext uri="{FF2B5EF4-FFF2-40B4-BE49-F238E27FC236}">
                <a16:creationId xmlns:a16="http://schemas.microsoft.com/office/drawing/2014/main" xmlns=""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2">
            <a:extLst>
              <a:ext uri="{FF2B5EF4-FFF2-40B4-BE49-F238E27FC236}">
                <a16:creationId xmlns:a16="http://schemas.microsoft.com/office/drawing/2014/main" xmlns=""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3" name="Content Placeholder 12">
            <a:extLst>
              <a:ext uri="{FF2B5EF4-FFF2-40B4-BE49-F238E27FC236}">
                <a16:creationId xmlns:a16="http://schemas.microsoft.com/office/drawing/2014/main" xmlns=""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p:txBody>
      </p:sp>
      <p:sp>
        <p:nvSpPr>
          <p:cNvPr id="22" name="Content Placeholder 12">
            <a:extLst>
              <a:ext uri="{FF2B5EF4-FFF2-40B4-BE49-F238E27FC236}">
                <a16:creationId xmlns:a16="http://schemas.microsoft.com/office/drawing/2014/main" xmlns=""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p:txBody>
      </p:sp>
      <p:sp>
        <p:nvSpPr>
          <p:cNvPr id="14" name="Rectangle 17" descr="Rectangle shape">
            <a:extLst>
              <a:ext uri="{FF2B5EF4-FFF2-40B4-BE49-F238E27FC236}">
                <a16:creationId xmlns:a16="http://schemas.microsoft.com/office/drawing/2014/main" xmlns=""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xmlns=""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28" name="Text Placeholder 7">
            <a:extLst>
              <a:ext uri="{FF2B5EF4-FFF2-40B4-BE49-F238E27FC236}">
                <a16:creationId xmlns:a16="http://schemas.microsoft.com/office/drawing/2014/main" xmlns=""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xmlns=""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xmlns=""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xmlns=""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37" name="Text Placeholder 7">
            <a:extLst>
              <a:ext uri="{FF2B5EF4-FFF2-40B4-BE49-F238E27FC236}">
                <a16:creationId xmlns:a16="http://schemas.microsoft.com/office/drawing/2014/main" xmlns=""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xmlns=""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xmlns=""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xmlns=""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41" name="Text Placeholder 7">
            <a:extLst>
              <a:ext uri="{FF2B5EF4-FFF2-40B4-BE49-F238E27FC236}">
                <a16:creationId xmlns:a16="http://schemas.microsoft.com/office/drawing/2014/main" xmlns=""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xmlns=""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xmlns=""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xmlns=""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45" name="Text Placeholder 7">
            <a:extLst>
              <a:ext uri="{FF2B5EF4-FFF2-40B4-BE49-F238E27FC236}">
                <a16:creationId xmlns:a16="http://schemas.microsoft.com/office/drawing/2014/main" xmlns=""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xmlns=""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xmlns=""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xmlns=""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Click to edit Master text styles</a:t>
            </a:r>
          </a:p>
        </p:txBody>
      </p:sp>
      <p:sp>
        <p:nvSpPr>
          <p:cNvPr id="49" name="Text Placeholder 7">
            <a:extLst>
              <a:ext uri="{FF2B5EF4-FFF2-40B4-BE49-F238E27FC236}">
                <a16:creationId xmlns:a16="http://schemas.microsoft.com/office/drawing/2014/main" xmlns=""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xmlns=""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xmlns=""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xmlns=""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xmlns=""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xmlns=""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xmlns=""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xmlns=""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35" name="Rectangle 27" descr="Rectangle shape">
            <a:extLst>
              <a:ext uri="{FF2B5EF4-FFF2-40B4-BE49-F238E27FC236}">
                <a16:creationId xmlns:a16="http://schemas.microsoft.com/office/drawing/2014/main" xmlns=""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7" name="Table Placeholder 6">
            <a:extLst>
              <a:ext uri="{FF2B5EF4-FFF2-40B4-BE49-F238E27FC236}">
                <a16:creationId xmlns:a16="http://schemas.microsoft.com/office/drawing/2014/main" xmlns=""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smtClean="0"/>
              <a:t>Click icon to add table</a:t>
            </a:r>
            <a:endParaRPr lang="en-US" noProof="0" dirty="0"/>
          </a:p>
        </p:txBody>
      </p:sp>
      <p:sp>
        <p:nvSpPr>
          <p:cNvPr id="10" name="Rectangle 8" descr="Rectangle shape">
            <a:extLst>
              <a:ext uri="{FF2B5EF4-FFF2-40B4-BE49-F238E27FC236}">
                <a16:creationId xmlns:a16="http://schemas.microsoft.com/office/drawing/2014/main" xmlns=""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8" name="Picture Placeholder 7">
            <a:extLst>
              <a:ext uri="{FF2B5EF4-FFF2-40B4-BE49-F238E27FC236}">
                <a16:creationId xmlns:a16="http://schemas.microsoft.com/office/drawing/2014/main" xmlns=""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13" name="Picture Placeholder 7">
            <a:extLst>
              <a:ext uri="{FF2B5EF4-FFF2-40B4-BE49-F238E27FC236}">
                <a16:creationId xmlns:a16="http://schemas.microsoft.com/office/drawing/2014/main" xmlns=""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14" name="Picture Placeholder 7">
            <a:extLst>
              <a:ext uri="{FF2B5EF4-FFF2-40B4-BE49-F238E27FC236}">
                <a16:creationId xmlns:a16="http://schemas.microsoft.com/office/drawing/2014/main" xmlns=""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18" name="Text Placeholder 17">
            <a:extLst>
              <a:ext uri="{FF2B5EF4-FFF2-40B4-BE49-F238E27FC236}">
                <a16:creationId xmlns:a16="http://schemas.microsoft.com/office/drawing/2014/main" xmlns=""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xmlns=""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xmlns=""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smtClean="0"/>
              <a:t>Click to edit Master text styles</a:t>
            </a:r>
          </a:p>
        </p:txBody>
      </p:sp>
      <p:sp>
        <p:nvSpPr>
          <p:cNvPr id="24" name="Text Placeholder 17">
            <a:extLst>
              <a:ext uri="{FF2B5EF4-FFF2-40B4-BE49-F238E27FC236}">
                <a16:creationId xmlns:a16="http://schemas.microsoft.com/office/drawing/2014/main" xmlns=""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xmlns=""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xmlns=""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smtClean="0"/>
              <a:t>Click to edit Master text styles</a:t>
            </a:r>
          </a:p>
        </p:txBody>
      </p:sp>
      <p:sp>
        <p:nvSpPr>
          <p:cNvPr id="27" name="Text Placeholder 17">
            <a:extLst>
              <a:ext uri="{FF2B5EF4-FFF2-40B4-BE49-F238E27FC236}">
                <a16:creationId xmlns:a16="http://schemas.microsoft.com/office/drawing/2014/main" xmlns=""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xmlns=""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xmlns=""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smtClean="0"/>
              <a:t>Click to edit Master text styles</a:t>
            </a:r>
          </a:p>
        </p:txBody>
      </p:sp>
      <p:sp>
        <p:nvSpPr>
          <p:cNvPr id="30" name="Rectangle 13" descr="Rectangle shape">
            <a:extLst>
              <a:ext uri="{FF2B5EF4-FFF2-40B4-BE49-F238E27FC236}">
                <a16:creationId xmlns:a16="http://schemas.microsoft.com/office/drawing/2014/main" xmlns=""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55" name="Text Placeholder 2">
            <a:extLst>
              <a:ext uri="{FF2B5EF4-FFF2-40B4-BE49-F238E27FC236}">
                <a16:creationId xmlns:a16="http://schemas.microsoft.com/office/drawing/2014/main" xmlns=""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Picture Placeholder 7">
            <a:extLst>
              <a:ext uri="{FF2B5EF4-FFF2-40B4-BE49-F238E27FC236}">
                <a16:creationId xmlns:a16="http://schemas.microsoft.com/office/drawing/2014/main" xmlns=""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6" name="Rectangle 55">
            <a:extLst>
              <a:ext uri="{FF2B5EF4-FFF2-40B4-BE49-F238E27FC236}">
                <a16:creationId xmlns:a16="http://schemas.microsoft.com/office/drawing/2014/main" xmlns=""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xmlns=""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xmlns=""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xmlns=""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62" name="Rectangle 61">
            <a:extLst>
              <a:ext uri="{FF2B5EF4-FFF2-40B4-BE49-F238E27FC236}">
                <a16:creationId xmlns:a16="http://schemas.microsoft.com/office/drawing/2014/main" xmlns=""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xmlns=""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xmlns=""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xmlns=""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66" name="Rectangle 65">
            <a:extLst>
              <a:ext uri="{FF2B5EF4-FFF2-40B4-BE49-F238E27FC236}">
                <a16:creationId xmlns:a16="http://schemas.microsoft.com/office/drawing/2014/main" xmlns=""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xmlns=""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xmlns=""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xmlns=""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70" name="Rectangle 69">
            <a:extLst>
              <a:ext uri="{FF2B5EF4-FFF2-40B4-BE49-F238E27FC236}">
                <a16:creationId xmlns:a16="http://schemas.microsoft.com/office/drawing/2014/main" xmlns=""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xmlns=""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xmlns=""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xmlns=""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74" name="Rectangle 73">
            <a:extLst>
              <a:ext uri="{FF2B5EF4-FFF2-40B4-BE49-F238E27FC236}">
                <a16:creationId xmlns:a16="http://schemas.microsoft.com/office/drawing/2014/main" xmlns=""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xmlns=""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xmlns=""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xmlns=""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78" name="Rectangle 77">
            <a:extLst>
              <a:ext uri="{FF2B5EF4-FFF2-40B4-BE49-F238E27FC236}">
                <a16:creationId xmlns:a16="http://schemas.microsoft.com/office/drawing/2014/main" xmlns=""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xmlns=""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xmlns=""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xmlns=""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xmlns=""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3" name="Text Placeholder 10">
            <a:extLst>
              <a:ext uri="{FF2B5EF4-FFF2-40B4-BE49-F238E27FC236}">
                <a16:creationId xmlns:a16="http://schemas.microsoft.com/office/drawing/2014/main" xmlns=""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smtClean="0"/>
              <a:t>Click to edit Master text styles</a:t>
            </a:r>
          </a:p>
        </p:txBody>
      </p:sp>
      <p:sp>
        <p:nvSpPr>
          <p:cNvPr id="14" name="Picture Placeholder 13">
            <a:extLst>
              <a:ext uri="{FF2B5EF4-FFF2-40B4-BE49-F238E27FC236}">
                <a16:creationId xmlns:a16="http://schemas.microsoft.com/office/drawing/2014/main" xmlns=""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8" name="Rectangle 6" descr="Rectangle shape">
            <a:extLst>
              <a:ext uri="{FF2B5EF4-FFF2-40B4-BE49-F238E27FC236}">
                <a16:creationId xmlns:a16="http://schemas.microsoft.com/office/drawing/2014/main" xmlns=""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xmlns=""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xmlns=""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2">
            <a:extLst>
              <a:ext uri="{FF2B5EF4-FFF2-40B4-BE49-F238E27FC236}">
                <a16:creationId xmlns:a16="http://schemas.microsoft.com/office/drawing/2014/main" xmlns=""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xmlns=""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smtClean="0"/>
              <a:t>Click icon to add chart</a:t>
            </a:r>
            <a:endParaRPr lang="en-US" noProof="0" dirty="0"/>
          </a:p>
        </p:txBody>
      </p:sp>
      <p:sp>
        <p:nvSpPr>
          <p:cNvPr id="27" name="Text Placeholder 2">
            <a:extLst>
              <a:ext uri="{FF2B5EF4-FFF2-40B4-BE49-F238E27FC236}">
                <a16:creationId xmlns:a16="http://schemas.microsoft.com/office/drawing/2014/main" xmlns=""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xmlns=""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xmlns=""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xmlns=""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xmlns=""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xmlns=""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xmlns=""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xmlns=""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smtClean="0"/>
              <a:t>Click icon to add picture</a:t>
            </a:r>
            <a:endParaRPr lang="en-US" noProof="0" dirty="0"/>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11" name="Rectangle 9" descr="Rectangle shape">
            <a:extLst>
              <a:ext uri="{FF2B5EF4-FFF2-40B4-BE49-F238E27FC236}">
                <a16:creationId xmlns:a16="http://schemas.microsoft.com/office/drawing/2014/main" xmlns=""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xmlns=""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xmlns=""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xmlns=""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xmlns=""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smtClean="0"/>
              <a:t>Click icon to add picture</a:t>
            </a:r>
            <a:endParaRPr lang="en-US" noProof="0" dirty="0"/>
          </a:p>
        </p:txBody>
      </p:sp>
      <p:sp>
        <p:nvSpPr>
          <p:cNvPr id="5" name="Text Placeholder 4">
            <a:extLst>
              <a:ext uri="{FF2B5EF4-FFF2-40B4-BE49-F238E27FC236}">
                <a16:creationId xmlns:a16="http://schemas.microsoft.com/office/drawing/2014/main" xmlns=""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xmlns=""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xmlns=""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xmlns=""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xmlns=""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xmlns=""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xmlns=""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xmlns=""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xmlns=""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smtClean="0"/>
              <a:t>Click icon to add picture</a:t>
            </a: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9" name="Rectangle 8" descr="Rectangle shape">
            <a:extLst>
              <a:ext uri="{FF2B5EF4-FFF2-40B4-BE49-F238E27FC236}">
                <a16:creationId xmlns:a16="http://schemas.microsoft.com/office/drawing/2014/main" xmlns=""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5" name="Picture Placeholder 7">
            <a:extLst>
              <a:ext uri="{FF2B5EF4-FFF2-40B4-BE49-F238E27FC236}">
                <a16:creationId xmlns:a16="http://schemas.microsoft.com/office/drawing/2014/main" xmlns=""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6" name="Text Placeholder 17">
            <a:extLst>
              <a:ext uri="{FF2B5EF4-FFF2-40B4-BE49-F238E27FC236}">
                <a16:creationId xmlns:a16="http://schemas.microsoft.com/office/drawing/2014/main" xmlns=""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xmlns=""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xmlns=""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9" name="Text Placeholder 17">
            <a:extLst>
              <a:ext uri="{FF2B5EF4-FFF2-40B4-BE49-F238E27FC236}">
                <a16:creationId xmlns:a16="http://schemas.microsoft.com/office/drawing/2014/main" xmlns=""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xmlns=""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xmlns=""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63" name="Text Placeholder 17">
            <a:extLst>
              <a:ext uri="{FF2B5EF4-FFF2-40B4-BE49-F238E27FC236}">
                <a16:creationId xmlns:a16="http://schemas.microsoft.com/office/drawing/2014/main" xmlns=""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xmlns=""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xmlns=""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smtClean="0"/>
              <a:t>Click to edit Master text styles</a:t>
            </a:r>
          </a:p>
        </p:txBody>
      </p:sp>
      <p:sp>
        <p:nvSpPr>
          <p:cNvPr id="66" name="Rectangle 65">
            <a:extLst>
              <a:ext uri="{FF2B5EF4-FFF2-40B4-BE49-F238E27FC236}">
                <a16:creationId xmlns:a16="http://schemas.microsoft.com/office/drawing/2014/main" xmlns=""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xmlns=""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smtClean="0"/>
              <a:t>Click to edit Master text styles</a:t>
            </a:r>
          </a:p>
        </p:txBody>
      </p:sp>
      <p:sp>
        <p:nvSpPr>
          <p:cNvPr id="68" name="Text Placeholder 8">
            <a:extLst>
              <a:ext uri="{FF2B5EF4-FFF2-40B4-BE49-F238E27FC236}">
                <a16:creationId xmlns:a16="http://schemas.microsoft.com/office/drawing/2014/main" xmlns=""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smtClean="0"/>
              <a:t>Click to edit Master text styles</a:t>
            </a:r>
          </a:p>
        </p:txBody>
      </p:sp>
      <p:sp>
        <p:nvSpPr>
          <p:cNvPr id="21" name="Rectangle 18" descr="Rectangle shape">
            <a:extLst>
              <a:ext uri="{FF2B5EF4-FFF2-40B4-BE49-F238E27FC236}">
                <a16:creationId xmlns:a16="http://schemas.microsoft.com/office/drawing/2014/main" xmlns=""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17">
            <a:extLst>
              <a:ext uri="{FF2B5EF4-FFF2-40B4-BE49-F238E27FC236}">
                <a16:creationId xmlns:a16="http://schemas.microsoft.com/office/drawing/2014/main" xmlns=""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smtClean="0"/>
              <a:t>Click to edit Master text styles</a:t>
            </a:r>
          </a:p>
        </p:txBody>
      </p:sp>
      <p:sp>
        <p:nvSpPr>
          <p:cNvPr id="29" name="Text Placeholder 17">
            <a:extLst>
              <a:ext uri="{FF2B5EF4-FFF2-40B4-BE49-F238E27FC236}">
                <a16:creationId xmlns:a16="http://schemas.microsoft.com/office/drawing/2014/main" xmlns=""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smtClean="0"/>
              <a:t>Click to edit Master text styles</a:t>
            </a:r>
          </a:p>
        </p:txBody>
      </p:sp>
      <p:sp>
        <p:nvSpPr>
          <p:cNvPr id="13" name="Rectangle 9" descr="Rectangle shape">
            <a:extLst>
              <a:ext uri="{FF2B5EF4-FFF2-40B4-BE49-F238E27FC236}">
                <a16:creationId xmlns:a16="http://schemas.microsoft.com/office/drawing/2014/main" xmlns=""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xmlns=""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xmlns=""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xmlns=""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xmlns=""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xmlns=""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xmlns=""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xmlns=""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smtClean="0"/>
              <a:t>Click to edit Master subtitle style</a:t>
            </a:r>
            <a:endParaRPr lang="en-US" noProof="0"/>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xmlns=""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8" name="Rectangle 6" descr="Rectangle shape">
            <a:extLst>
              <a:ext uri="{FF2B5EF4-FFF2-40B4-BE49-F238E27FC236}">
                <a16:creationId xmlns:a16="http://schemas.microsoft.com/office/drawing/2014/main" xmlns=""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xmlns=""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smtClean="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smtClean="0"/>
              <a:t>Click to edit Master title style</a:t>
            </a:r>
            <a:endParaRPr lang="en-US" noProof="0"/>
          </a:p>
        </p:txBody>
      </p:sp>
      <p:sp>
        <p:nvSpPr>
          <p:cNvPr id="16" name="Content Placeholder 2">
            <a:extLst>
              <a:ext uri="{FF2B5EF4-FFF2-40B4-BE49-F238E27FC236}">
                <a16:creationId xmlns:a16="http://schemas.microsoft.com/office/drawing/2014/main" xmlns="" id="{19C5C32A-5788-45B9-9EE4-6043A12F95C3}"/>
              </a:ext>
            </a:extLst>
          </p:cNvPr>
          <p:cNvSpPr>
            <a:spLocks noGrp="1"/>
          </p:cNvSpPr>
          <p:nvPr>
            <p:ph idx="1"/>
          </p:nvPr>
        </p:nvSpPr>
        <p:spPr>
          <a:xfrm>
            <a:off x="838200" y="1825625"/>
            <a:ext cx="10515600" cy="41132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smtClean="0"/>
              <a:t>Click icon to add picture</a:t>
            </a:r>
            <a:endParaRPr lang="en-US" noProof="0" dirty="0"/>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11" name="Rectangle 22" descr="Rectangle shape">
            <a:extLst>
              <a:ext uri="{FF2B5EF4-FFF2-40B4-BE49-F238E27FC236}">
                <a16:creationId xmlns:a16="http://schemas.microsoft.com/office/drawing/2014/main" xmlns=""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xmlns="" id="{10D7E270-C747-45FB-A97F-14B73F53F901}"/>
              </a:ext>
            </a:extLst>
          </p:cNvPr>
          <p:cNvSpPr>
            <a:spLocks noGrp="1"/>
          </p:cNvSpPr>
          <p:nvPr>
            <p:ph sz="half" idx="2"/>
          </p:nvPr>
        </p:nvSpPr>
        <p:spPr>
          <a:xfrm>
            <a:off x="6172200" y="1825625"/>
            <a:ext cx="5181600" cy="41132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Content Placeholder 2">
            <a:extLst>
              <a:ext uri="{FF2B5EF4-FFF2-40B4-BE49-F238E27FC236}">
                <a16:creationId xmlns:a16="http://schemas.microsoft.com/office/drawing/2014/main" xmlns="" id="{63B39A0C-6C9B-424E-B638-435C971B9035}"/>
              </a:ext>
            </a:extLst>
          </p:cNvPr>
          <p:cNvSpPr>
            <a:spLocks noGrp="1"/>
          </p:cNvSpPr>
          <p:nvPr>
            <p:ph sz="half" idx="1"/>
          </p:nvPr>
        </p:nvSpPr>
        <p:spPr>
          <a:xfrm>
            <a:off x="838200" y="1825625"/>
            <a:ext cx="5181600" cy="41132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xmlns="" id="{850A0897-12BD-44B8-A42A-3A5C2AF4D85E}"/>
              </a:ext>
            </a:extLst>
          </p:cNvPr>
          <p:cNvSpPr>
            <a:spLocks noGrp="1"/>
          </p:cNvSpPr>
          <p:nvPr>
            <p:ph sz="half" idx="2"/>
          </p:nvPr>
        </p:nvSpPr>
        <p:spPr>
          <a:xfrm>
            <a:off x="839788" y="2505075"/>
            <a:ext cx="5157787" cy="343381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4">
            <a:extLst>
              <a:ext uri="{FF2B5EF4-FFF2-40B4-BE49-F238E27FC236}">
                <a16:creationId xmlns:a16="http://schemas.microsoft.com/office/drawing/2014/main" xmlns=""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Content Placeholder 5">
            <a:extLst>
              <a:ext uri="{FF2B5EF4-FFF2-40B4-BE49-F238E27FC236}">
                <a16:creationId xmlns:a16="http://schemas.microsoft.com/office/drawing/2014/main" xmlns="" id="{7A7E6861-785E-404A-A922-8C16D9A32887}"/>
              </a:ext>
            </a:extLst>
          </p:cNvPr>
          <p:cNvSpPr>
            <a:spLocks noGrp="1"/>
          </p:cNvSpPr>
          <p:nvPr>
            <p:ph sz="quarter" idx="4"/>
          </p:nvPr>
        </p:nvSpPr>
        <p:spPr>
          <a:xfrm>
            <a:off x="6172200" y="2505075"/>
            <a:ext cx="5183188" cy="343381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2">
            <a:extLst>
              <a:ext uri="{FF2B5EF4-FFF2-40B4-BE49-F238E27FC236}">
                <a16:creationId xmlns:a16="http://schemas.microsoft.com/office/drawing/2014/main" xmlns=""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smtClean="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smtClean="0"/>
              <a:t>Click to edit Master title style</a:t>
            </a:r>
            <a:endParaRPr lang="en-US" noProof="0"/>
          </a:p>
        </p:txBody>
      </p:sp>
      <p:sp>
        <p:nvSpPr>
          <p:cNvPr id="8" name="Text Placeholder 7">
            <a:extLst>
              <a:ext uri="{FF2B5EF4-FFF2-40B4-BE49-F238E27FC236}">
                <a16:creationId xmlns:a16="http://schemas.microsoft.com/office/drawing/2014/main" xmlns=""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xmlns=""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xmlns=""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smtClean="0"/>
              <a:t>Click to edit Master title style</a:t>
            </a:r>
            <a:endParaRPr lang="en-US" noProof="0"/>
          </a:p>
        </p:txBody>
      </p:sp>
      <p:sp>
        <p:nvSpPr>
          <p:cNvPr id="19" name="Text Placeholder 3">
            <a:extLst>
              <a:ext uri="{FF2B5EF4-FFF2-40B4-BE49-F238E27FC236}">
                <a16:creationId xmlns:a16="http://schemas.microsoft.com/office/drawing/2014/main" xmlns=""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0" name="Content Placeholder 2">
            <a:extLst>
              <a:ext uri="{FF2B5EF4-FFF2-40B4-BE49-F238E27FC236}">
                <a16:creationId xmlns:a16="http://schemas.microsoft.com/office/drawing/2014/main" xmlns=""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xmlns=""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smtClean="0"/>
              <a:t>Click to edit Master title style</a:t>
            </a:r>
            <a:endParaRPr lang="en-US" noProof="0"/>
          </a:p>
        </p:txBody>
      </p:sp>
      <p:sp>
        <p:nvSpPr>
          <p:cNvPr id="19" name="Text Placeholder 3">
            <a:extLst>
              <a:ext uri="{FF2B5EF4-FFF2-40B4-BE49-F238E27FC236}">
                <a16:creationId xmlns:a16="http://schemas.microsoft.com/office/drawing/2014/main" xmlns=""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xmlns=""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smtClean="0"/>
              <a:t>Click icon to add picture</a:t>
            </a:r>
            <a:endParaRPr lang="en-US" noProof="0" dirty="0"/>
          </a:p>
        </p:txBody>
      </p:sp>
      <p:sp>
        <p:nvSpPr>
          <p:cNvPr id="14" name="Rectangle 9" descr="Rectangle shape">
            <a:extLst>
              <a:ext uri="{FF2B5EF4-FFF2-40B4-BE49-F238E27FC236}">
                <a16:creationId xmlns:a16="http://schemas.microsoft.com/office/drawing/2014/main" xmlns=""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555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xmlns=""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xmlns=""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smtClean="0"/>
              <a:t>Click icon to add picture</a:t>
            </a: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13" name="Text Placeholder 2">
            <a:extLst>
              <a:ext uri="{FF2B5EF4-FFF2-40B4-BE49-F238E27FC236}">
                <a16:creationId xmlns:a16="http://schemas.microsoft.com/office/drawing/2014/main" xmlns=""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smtClean="0"/>
              <a:t>Click icon to add picture</a:t>
            </a:r>
            <a:endParaRPr lang="en-US" noProof="0" dirty="0"/>
          </a:p>
        </p:txBody>
      </p:sp>
      <p:sp>
        <p:nvSpPr>
          <p:cNvPr id="14" name="Picture Placeholder 7">
            <a:extLst>
              <a:ext uri="{FF2B5EF4-FFF2-40B4-BE49-F238E27FC236}">
                <a16:creationId xmlns:a16="http://schemas.microsoft.com/office/drawing/2014/main" xmlns=""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smtClean="0"/>
              <a:t>Click icon to add picture</a:t>
            </a:r>
            <a:endParaRPr lang="en-US" noProof="0" dirty="0"/>
          </a:p>
        </p:txBody>
      </p:sp>
      <p:sp>
        <p:nvSpPr>
          <p:cNvPr id="15" name="Picture Placeholder 7">
            <a:extLst>
              <a:ext uri="{FF2B5EF4-FFF2-40B4-BE49-F238E27FC236}">
                <a16:creationId xmlns:a16="http://schemas.microsoft.com/office/drawing/2014/main" xmlns=""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smtClean="0"/>
              <a:t>Click icon to add picture</a:t>
            </a:r>
            <a:endParaRPr lang="en-US" noProof="0" dirty="0"/>
          </a:p>
        </p:txBody>
      </p:sp>
      <p:sp>
        <p:nvSpPr>
          <p:cNvPr id="16" name="Picture Placeholder 7">
            <a:extLst>
              <a:ext uri="{FF2B5EF4-FFF2-40B4-BE49-F238E27FC236}">
                <a16:creationId xmlns:a16="http://schemas.microsoft.com/office/drawing/2014/main" xmlns=""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smtClean="0"/>
              <a:t>Click icon to add picture</a:t>
            </a:r>
            <a:endParaRPr lang="en-US" noProof="0" dirty="0"/>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Text Placeholder 2">
            <a:extLst>
              <a:ext uri="{FF2B5EF4-FFF2-40B4-BE49-F238E27FC236}">
                <a16:creationId xmlns:a16="http://schemas.microsoft.com/office/drawing/2014/main" xmlns=""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Text Placeholder 2">
            <a:extLst>
              <a:ext uri="{FF2B5EF4-FFF2-40B4-BE49-F238E27FC236}">
                <a16:creationId xmlns:a16="http://schemas.microsoft.com/office/drawing/2014/main" xmlns=""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Text Placeholder 2">
            <a:extLst>
              <a:ext uri="{FF2B5EF4-FFF2-40B4-BE49-F238E27FC236}">
                <a16:creationId xmlns:a16="http://schemas.microsoft.com/office/drawing/2014/main" xmlns=""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Text Placeholder 2">
            <a:extLst>
              <a:ext uri="{FF2B5EF4-FFF2-40B4-BE49-F238E27FC236}">
                <a16:creationId xmlns:a16="http://schemas.microsoft.com/office/drawing/2014/main" xmlns=""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2" name="Text Placeholder 2">
            <a:extLst>
              <a:ext uri="{FF2B5EF4-FFF2-40B4-BE49-F238E27FC236}">
                <a16:creationId xmlns:a16="http://schemas.microsoft.com/office/drawing/2014/main" xmlns=""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Text Placeholder 2">
            <a:extLst>
              <a:ext uri="{FF2B5EF4-FFF2-40B4-BE49-F238E27FC236}">
                <a16:creationId xmlns:a16="http://schemas.microsoft.com/office/drawing/2014/main" xmlns=""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4" name="Rectangle 13" descr="Rectangle shape">
            <a:extLst>
              <a:ext uri="{FF2B5EF4-FFF2-40B4-BE49-F238E27FC236}">
                <a16:creationId xmlns:a16="http://schemas.microsoft.com/office/drawing/2014/main" xmlns=""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xmlns=""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smtClean="0"/>
              <a:t>Click icon to add picture</a:t>
            </a:r>
            <a:endParaRPr lang="en-US" noProof="0" dirty="0"/>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xmlns=""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smtClean="0"/>
              <a:t>Click icon to add picture</a:t>
            </a: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7" name="Text Placeholder 6">
            <a:extLst>
              <a:ext uri="{FF2B5EF4-FFF2-40B4-BE49-F238E27FC236}">
                <a16:creationId xmlns:a16="http://schemas.microsoft.com/office/drawing/2014/main" xmlns=""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smtClean="0"/>
              <a:t>Click to edit Master text styles</a:t>
            </a:r>
          </a:p>
        </p:txBody>
      </p:sp>
      <p:sp>
        <p:nvSpPr>
          <p:cNvPr id="10" name="Rectangle 23" descr="Rectangle shape">
            <a:extLst>
              <a:ext uri="{FF2B5EF4-FFF2-40B4-BE49-F238E27FC236}">
                <a16:creationId xmlns:a16="http://schemas.microsoft.com/office/drawing/2014/main" xmlns=""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xmlns=""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8" name="Text Placeholder 7">
            <a:extLst>
              <a:ext uri="{FF2B5EF4-FFF2-40B4-BE49-F238E27FC236}">
                <a16:creationId xmlns:a16="http://schemas.microsoft.com/office/drawing/2014/main" xmlns=""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xmlns=""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2">
            <a:extLst>
              <a:ext uri="{FF2B5EF4-FFF2-40B4-BE49-F238E27FC236}">
                <a16:creationId xmlns:a16="http://schemas.microsoft.com/office/drawing/2014/main" xmlns=""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xmlns=""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xmlns=""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9" name="Text Placeholder 2">
            <a:extLst>
              <a:ext uri="{FF2B5EF4-FFF2-40B4-BE49-F238E27FC236}">
                <a16:creationId xmlns:a16="http://schemas.microsoft.com/office/drawing/2014/main" xmlns=""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xmlns=""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xmlns=""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xmlns=""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xmlns=""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rikdifos/credit-card-approval-prediction"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xmlns="" id="{CDF2CC42-ED6C-48CF-B6C9-D28B128F451B}"/>
              </a:ext>
            </a:extLst>
          </p:cNvPr>
          <p:cNvSpPr>
            <a:spLocks noGrp="1"/>
          </p:cNvSpPr>
          <p:nvPr>
            <p:ph type="title"/>
          </p:nvPr>
        </p:nvSpPr>
        <p:spPr/>
        <p:txBody>
          <a:bodyPr>
            <a:normAutofit fontScale="90000"/>
          </a:bodyPr>
          <a:lstStyle/>
          <a:p>
            <a:pPr algn="l"/>
            <a:r>
              <a:rPr lang="en-US" dirty="0" smtClean="0"/>
              <a:t> Who is </a:t>
            </a:r>
            <a:br>
              <a:rPr lang="en-US" dirty="0" smtClean="0"/>
            </a:br>
            <a:r>
              <a:rPr lang="en-US" dirty="0" smtClean="0"/>
              <a:t>  trust          </a:t>
            </a:r>
            <a:br>
              <a:rPr lang="en-US" dirty="0" smtClean="0"/>
            </a:br>
            <a:r>
              <a:rPr lang="en-US" dirty="0"/>
              <a:t> </a:t>
            </a:r>
            <a:r>
              <a:rPr lang="en-US" dirty="0" smtClean="0"/>
              <a:t>   </a:t>
            </a:r>
            <a:r>
              <a:rPr lang="en-US" dirty="0" smtClean="0"/>
              <a:t>worthy?</a:t>
            </a:r>
            <a:endParaRPr lang="en-US" dirty="0"/>
          </a:p>
        </p:txBody>
      </p:sp>
      <p:sp>
        <p:nvSpPr>
          <p:cNvPr id="3" name="Tagline">
            <a:extLst>
              <a:ext uri="{FF2B5EF4-FFF2-40B4-BE49-F238E27FC236}">
                <a16:creationId xmlns:a16="http://schemas.microsoft.com/office/drawing/2014/main" xmlns="" id="{207A4895-FD99-4E27-98FF-7558F17D6AA0}"/>
              </a:ext>
            </a:extLst>
          </p:cNvPr>
          <p:cNvSpPr>
            <a:spLocks noGrp="1"/>
          </p:cNvSpPr>
          <p:nvPr>
            <p:ph type="body" sz="quarter" idx="15"/>
          </p:nvPr>
        </p:nvSpPr>
        <p:spPr/>
        <p:txBody>
          <a:bodyPr/>
          <a:lstStyle/>
          <a:p>
            <a:r>
              <a:rPr lang="en-US" dirty="0" smtClean="0"/>
              <a:t>Capstone 3</a:t>
            </a:r>
            <a:endParaRPr lang="en-US" dirty="0"/>
          </a:p>
        </p:txBody>
      </p:sp>
      <p:sp>
        <p:nvSpPr>
          <p:cNvPr id="2" name="Slide Number">
            <a:extLst>
              <a:ext uri="{FF2B5EF4-FFF2-40B4-BE49-F238E27FC236}">
                <a16:creationId xmlns:a16="http://schemas.microsoft.com/office/drawing/2014/main" xmlns="" id="{8824D513-D7C2-42B7-A630-6D10C2711BF3}"/>
              </a:ext>
            </a:extLst>
          </p:cNvPr>
          <p:cNvSpPr>
            <a:spLocks noGrp="1"/>
          </p:cNvSpPr>
          <p:nvPr>
            <p:ph type="sldNum" sz="quarter" idx="12"/>
          </p:nvPr>
        </p:nvSpPr>
        <p:spPr/>
        <p:txBody>
          <a:bodyPr/>
          <a:lstStyle/>
          <a:p>
            <a:fld id="{D9BB3731-526F-4638-85F8-715D717FFC12}" type="slidenum">
              <a:rPr lang="en-US" smtClean="0"/>
              <a:t>1</a:t>
            </a:fld>
            <a:endParaRPr lang="en-US" dirty="0"/>
          </a:p>
        </p:txBody>
      </p:sp>
      <p:sp>
        <p:nvSpPr>
          <p:cNvPr id="6" name="TextBox 5"/>
          <p:cNvSpPr txBox="1"/>
          <p:nvPr/>
        </p:nvSpPr>
        <p:spPr>
          <a:xfrm>
            <a:off x="4537680" y="961053"/>
            <a:ext cx="3297698" cy="584775"/>
          </a:xfrm>
          <a:prstGeom prst="rect">
            <a:avLst/>
          </a:prstGeom>
          <a:no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40071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smtClean="0"/>
              <a:t>MM.DD.20XX</a:t>
            </a:r>
            <a:endParaRPr lang="en-US" noProof="0"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10</a:t>
            </a:fld>
            <a:endParaRPr lang="en-US" noProof="0" dirty="0"/>
          </a:p>
        </p:txBody>
      </p:sp>
      <p:sp>
        <p:nvSpPr>
          <p:cNvPr id="7" name="Title 6"/>
          <p:cNvSpPr>
            <a:spLocks noGrp="1"/>
          </p:cNvSpPr>
          <p:nvPr>
            <p:ph type="title"/>
          </p:nvPr>
        </p:nvSpPr>
        <p:spPr>
          <a:xfrm>
            <a:off x="395140" y="113121"/>
            <a:ext cx="5262327" cy="709475"/>
          </a:xfrm>
        </p:spPr>
        <p:txBody>
          <a:bodyPr/>
          <a:lstStyle/>
          <a:p>
            <a:r>
              <a:rPr lang="en-US" dirty="0" smtClean="0"/>
              <a:t>Exploratory Analysis</a:t>
            </a:r>
            <a:endParaRPr lang="en-US" dirty="0"/>
          </a:p>
        </p:txBody>
      </p:sp>
      <p:pic>
        <p:nvPicPr>
          <p:cNvPr id="10" name="Picture 9"/>
          <p:cNvPicPr>
            <a:picLocks noChangeAspect="1"/>
          </p:cNvPicPr>
          <p:nvPr/>
        </p:nvPicPr>
        <p:blipFill>
          <a:blip r:embed="rId2"/>
          <a:stretch>
            <a:fillRect/>
          </a:stretch>
        </p:blipFill>
        <p:spPr>
          <a:xfrm>
            <a:off x="1592247" y="837343"/>
            <a:ext cx="3375360" cy="3088773"/>
          </a:xfrm>
          <a:prstGeom prst="rect">
            <a:avLst/>
          </a:prstGeom>
        </p:spPr>
      </p:pic>
      <p:pic>
        <p:nvPicPr>
          <p:cNvPr id="11" name="Picture 10"/>
          <p:cNvPicPr>
            <a:picLocks noChangeAspect="1"/>
          </p:cNvPicPr>
          <p:nvPr/>
        </p:nvPicPr>
        <p:blipFill>
          <a:blip r:embed="rId3"/>
          <a:stretch>
            <a:fillRect/>
          </a:stretch>
        </p:blipFill>
        <p:spPr>
          <a:xfrm>
            <a:off x="4883692" y="837343"/>
            <a:ext cx="3374763" cy="3103520"/>
          </a:xfrm>
          <a:prstGeom prst="rect">
            <a:avLst/>
          </a:prstGeom>
        </p:spPr>
      </p:pic>
      <p:pic>
        <p:nvPicPr>
          <p:cNvPr id="12" name="Picture 11"/>
          <p:cNvPicPr>
            <a:picLocks noChangeAspect="1"/>
          </p:cNvPicPr>
          <p:nvPr/>
        </p:nvPicPr>
        <p:blipFill>
          <a:blip r:embed="rId4"/>
          <a:stretch>
            <a:fillRect/>
          </a:stretch>
        </p:blipFill>
        <p:spPr>
          <a:xfrm>
            <a:off x="8065034" y="837343"/>
            <a:ext cx="3155416" cy="2948126"/>
          </a:xfrm>
          <a:prstGeom prst="rect">
            <a:avLst/>
          </a:prstGeom>
        </p:spPr>
      </p:pic>
      <p:pic>
        <p:nvPicPr>
          <p:cNvPr id="13" name="Picture 12"/>
          <p:cNvPicPr>
            <a:picLocks noChangeAspect="1"/>
          </p:cNvPicPr>
          <p:nvPr/>
        </p:nvPicPr>
        <p:blipFill>
          <a:blip r:embed="rId5"/>
          <a:stretch>
            <a:fillRect/>
          </a:stretch>
        </p:blipFill>
        <p:spPr>
          <a:xfrm>
            <a:off x="4966138" y="3926116"/>
            <a:ext cx="3048136" cy="2848834"/>
          </a:xfrm>
          <a:prstGeom prst="rect">
            <a:avLst/>
          </a:prstGeom>
        </p:spPr>
      </p:pic>
      <p:pic>
        <p:nvPicPr>
          <p:cNvPr id="14" name="Picture 13"/>
          <p:cNvPicPr>
            <a:picLocks noChangeAspect="1"/>
          </p:cNvPicPr>
          <p:nvPr/>
        </p:nvPicPr>
        <p:blipFill>
          <a:blip r:embed="rId6"/>
          <a:stretch>
            <a:fillRect/>
          </a:stretch>
        </p:blipFill>
        <p:spPr>
          <a:xfrm>
            <a:off x="1618645" y="3940865"/>
            <a:ext cx="3104184" cy="2916408"/>
          </a:xfrm>
          <a:prstGeom prst="rect">
            <a:avLst/>
          </a:prstGeom>
        </p:spPr>
      </p:pic>
      <p:pic>
        <p:nvPicPr>
          <p:cNvPr id="15" name="Picture 14"/>
          <p:cNvPicPr>
            <a:picLocks noChangeAspect="1"/>
          </p:cNvPicPr>
          <p:nvPr/>
        </p:nvPicPr>
        <p:blipFill>
          <a:blip r:embed="rId7"/>
          <a:stretch>
            <a:fillRect/>
          </a:stretch>
        </p:blipFill>
        <p:spPr>
          <a:xfrm>
            <a:off x="7901184" y="3785469"/>
            <a:ext cx="3185916" cy="3037328"/>
          </a:xfrm>
          <a:prstGeom prst="rect">
            <a:avLst/>
          </a:prstGeom>
        </p:spPr>
      </p:pic>
    </p:spTree>
    <p:extLst>
      <p:ext uri="{BB962C8B-B14F-4D97-AF65-F5344CB8AC3E}">
        <p14:creationId xmlns:p14="http://schemas.microsoft.com/office/powerpoint/2010/main" val="339794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smtClean="0"/>
              <a:t>MM.DD.20XX</a:t>
            </a:r>
            <a:endParaRPr lang="en-US" noProof="0"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11</a:t>
            </a:fld>
            <a:endParaRPr lang="en-US" noProof="0" dirty="0"/>
          </a:p>
        </p:txBody>
      </p:sp>
      <p:sp>
        <p:nvSpPr>
          <p:cNvPr id="7" name="Title 6"/>
          <p:cNvSpPr>
            <a:spLocks noGrp="1"/>
          </p:cNvSpPr>
          <p:nvPr>
            <p:ph type="title"/>
          </p:nvPr>
        </p:nvSpPr>
        <p:spPr>
          <a:xfrm>
            <a:off x="395140" y="113121"/>
            <a:ext cx="5262327" cy="709475"/>
          </a:xfrm>
        </p:spPr>
        <p:txBody>
          <a:bodyPr/>
          <a:lstStyle/>
          <a:p>
            <a:r>
              <a:rPr lang="en-US" dirty="0" smtClean="0"/>
              <a:t>Exploratory Analysis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23129064"/>
              </p:ext>
            </p:extLst>
          </p:nvPr>
        </p:nvGraphicFramePr>
        <p:xfrm>
          <a:off x="1696105" y="964469"/>
          <a:ext cx="9146068" cy="5781562"/>
        </p:xfrm>
        <a:graphic>
          <a:graphicData uri="http://schemas.openxmlformats.org/drawingml/2006/table">
            <a:tbl>
              <a:tblPr firstRow="1" bandRow="1">
                <a:tableStyleId>{5C22544A-7EE6-4342-B048-85BDC9FD1C3A}</a:tableStyleId>
              </a:tblPr>
              <a:tblGrid>
                <a:gridCol w="2286517"/>
                <a:gridCol w="2286517"/>
                <a:gridCol w="2286517"/>
                <a:gridCol w="2286517"/>
              </a:tblGrid>
              <a:tr h="2890781">
                <a:tc>
                  <a:txBody>
                    <a:bodyPr/>
                    <a:lstStyle/>
                    <a:p>
                      <a:endParaRPr lang="en-US" dirty="0"/>
                    </a:p>
                  </a:txBody>
                  <a:tcPr>
                    <a:blipFill>
                      <a:blip r:embed="rId2"/>
                      <a:stretch>
                        <a:fillRect/>
                      </a:stretch>
                    </a:blipFill>
                  </a:tcPr>
                </a:tc>
                <a:tc>
                  <a:txBody>
                    <a:bodyPr/>
                    <a:lstStyle/>
                    <a:p>
                      <a:endParaRPr lang="en-US" dirty="0"/>
                    </a:p>
                  </a:txBody>
                  <a:tcPr>
                    <a:blipFill>
                      <a:blip r:embed="rId3"/>
                      <a:stretch>
                        <a:fillRect/>
                      </a:stretch>
                    </a:blipFill>
                  </a:tcPr>
                </a:tc>
                <a:tc>
                  <a:txBody>
                    <a:bodyPr/>
                    <a:lstStyle/>
                    <a:p>
                      <a:endParaRPr lang="en-US" dirty="0"/>
                    </a:p>
                  </a:txBody>
                  <a:tcPr>
                    <a:blipFill>
                      <a:blip r:embed="rId4"/>
                      <a:stretch>
                        <a:fillRect/>
                      </a:stretch>
                    </a:blipFill>
                  </a:tcPr>
                </a:tc>
                <a:tc>
                  <a:txBody>
                    <a:bodyPr/>
                    <a:lstStyle/>
                    <a:p>
                      <a:endParaRPr lang="en-US" dirty="0"/>
                    </a:p>
                  </a:txBody>
                  <a:tcPr>
                    <a:blipFill>
                      <a:blip r:embed="rId5"/>
                      <a:stretch>
                        <a:fillRect/>
                      </a:stretch>
                    </a:blipFill>
                  </a:tcPr>
                </a:tc>
              </a:tr>
              <a:tr h="2890781">
                <a:tc>
                  <a:txBody>
                    <a:bodyPr/>
                    <a:lstStyle/>
                    <a:p>
                      <a:endParaRPr lang="en-US" dirty="0"/>
                    </a:p>
                  </a:txBody>
                  <a:tcPr>
                    <a:blipFill>
                      <a:blip r:embed="rId6"/>
                      <a:stretch>
                        <a:fillRect/>
                      </a:stretch>
                    </a:blipFill>
                  </a:tcPr>
                </a:tc>
                <a:tc>
                  <a:txBody>
                    <a:bodyPr/>
                    <a:lstStyle/>
                    <a:p>
                      <a:endParaRPr lang="en-US" dirty="0"/>
                    </a:p>
                  </a:txBody>
                  <a:tcPr>
                    <a:blipFill>
                      <a:blip r:embed="rId7"/>
                      <a:stretch>
                        <a:fillRect/>
                      </a:stretch>
                    </a:blipFill>
                  </a:tcPr>
                </a:tc>
                <a:tc>
                  <a:txBody>
                    <a:bodyPr/>
                    <a:lstStyle/>
                    <a:p>
                      <a:endParaRPr lang="en-US" dirty="0"/>
                    </a:p>
                  </a:txBody>
                  <a:tcPr>
                    <a:blipFill>
                      <a:blip r:embed="rId8"/>
                      <a:stretch>
                        <a:fillRect/>
                      </a:stretch>
                    </a:blipFill>
                  </a:tcPr>
                </a:tc>
                <a:tc>
                  <a:txBody>
                    <a:bodyPr/>
                    <a:lstStyle/>
                    <a:p>
                      <a:endParaRPr lang="en-US" dirty="0"/>
                    </a:p>
                  </a:txBody>
                  <a:tcPr>
                    <a:blipFill>
                      <a:blip r:embed="rId9"/>
                      <a:stretch>
                        <a:fillRect/>
                      </a:stretch>
                    </a:blipFill>
                  </a:tcPr>
                </a:tc>
              </a:tr>
            </a:tbl>
          </a:graphicData>
        </a:graphic>
      </p:graphicFrame>
    </p:spTree>
    <p:extLst>
      <p:ext uri="{BB962C8B-B14F-4D97-AF65-F5344CB8AC3E}">
        <p14:creationId xmlns:p14="http://schemas.microsoft.com/office/powerpoint/2010/main" val="22900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1B2EEB7-F022-47BB-A315-405703F84995}"/>
              </a:ext>
            </a:extLst>
          </p:cNvPr>
          <p:cNvSpPr>
            <a:spLocks noGrp="1"/>
          </p:cNvSpPr>
          <p:nvPr>
            <p:ph type="title"/>
          </p:nvPr>
        </p:nvSpPr>
        <p:spPr/>
        <p:txBody>
          <a:bodyPr/>
          <a:lstStyle/>
          <a:p>
            <a:r>
              <a:rPr lang="en-US" dirty="0" smtClean="0"/>
              <a:t>Approach &amp; Methodologies</a:t>
            </a:r>
            <a:endParaRPr lang="en-US" dirty="0"/>
          </a:p>
        </p:txBody>
      </p:sp>
      <p:pic>
        <p:nvPicPr>
          <p:cNvPr id="7" name="Picture Placeholder 6"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xmlns="" id="{BBC65081-FCFC-4FD6-9562-2242A89DDFF3}"/>
              </a:ext>
            </a:extLst>
          </p:cNvPr>
          <p:cNvSpPr>
            <a:spLocks noGrp="1"/>
          </p:cNvSpPr>
          <p:nvPr>
            <p:ph type="body" sz="quarter" idx="18"/>
          </p:nvPr>
        </p:nvSpPr>
        <p:spPr/>
        <p:txBody>
          <a:bodyPr/>
          <a:lstStyle/>
          <a:p>
            <a:r>
              <a:rPr lang="en-US" dirty="0" smtClean="0"/>
              <a:t>Modeling</a:t>
            </a:r>
            <a:endParaRPr lang="en-US" dirty="0"/>
          </a:p>
        </p:txBody>
      </p:sp>
      <p:sp>
        <p:nvSpPr>
          <p:cNvPr id="3" name="Date Placeholder 2">
            <a:extLst>
              <a:ext uri="{FF2B5EF4-FFF2-40B4-BE49-F238E27FC236}">
                <a16:creationId xmlns:a16="http://schemas.microsoft.com/office/drawing/2014/main" xmlns=""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23172CF4-2AF2-42E0-9046-25EBDED7F2DF}"/>
              </a:ext>
            </a:extLst>
          </p:cNvPr>
          <p:cNvSpPr>
            <a:spLocks noGrp="1"/>
          </p:cNvSpPr>
          <p:nvPr>
            <p:ph type="sldNum" sz="quarter" idx="12"/>
          </p:nvPr>
        </p:nvSpPr>
        <p:spPr/>
        <p:txBody>
          <a:bodyPr/>
          <a:lstStyle/>
          <a:p>
            <a:fld id="{D9BB3731-526F-4638-85F8-715D717FFC12}" type="slidenum">
              <a:rPr lang="en-US" smtClean="0"/>
              <a:pPr/>
              <a:t>12</a:t>
            </a:fld>
            <a:endParaRPr lang="en-US" dirty="0"/>
          </a:p>
        </p:txBody>
      </p:sp>
      <p:sp>
        <p:nvSpPr>
          <p:cNvPr id="11" name="TextBox 10"/>
          <p:cNvSpPr txBox="1"/>
          <p:nvPr/>
        </p:nvSpPr>
        <p:spPr>
          <a:xfrm>
            <a:off x="283702" y="673990"/>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110319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dirty="0" smtClean="0"/>
              <a:t>11/7/2021</a:t>
            </a:r>
            <a:endParaRPr lang="en-US" noProof="0" dirty="0"/>
          </a:p>
        </p:txBody>
      </p:sp>
      <p:sp>
        <p:nvSpPr>
          <p:cNvPr id="3" name="Footer Placeholder 2"/>
          <p:cNvSpPr>
            <a:spLocks noGrp="1"/>
          </p:cNvSpPr>
          <p:nvPr>
            <p:ph type="ftr" sz="quarter" idx="11"/>
          </p:nvPr>
        </p:nvSpPr>
        <p:spPr/>
        <p:txBody>
          <a:bodyPr/>
          <a:lstStyle/>
          <a:p>
            <a:r>
              <a:rPr lang="en-US" dirty="0" smtClean="0"/>
              <a:t>Capstone 3</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13</a:t>
            </a:fld>
            <a:endParaRPr lang="en-US" noProof="0" dirty="0"/>
          </a:p>
        </p:txBody>
      </p:sp>
      <p:sp>
        <p:nvSpPr>
          <p:cNvPr id="5" name="Text Placeholder 4"/>
          <p:cNvSpPr>
            <a:spLocks noGrp="1"/>
          </p:cNvSpPr>
          <p:nvPr>
            <p:ph type="body" idx="1"/>
          </p:nvPr>
        </p:nvSpPr>
        <p:spPr/>
        <p:txBody>
          <a:bodyPr/>
          <a:lstStyle/>
          <a:p>
            <a:r>
              <a:rPr lang="en-US" dirty="0" smtClean="0"/>
              <a:t>Explanation of Methods and Models preferred</a:t>
            </a:r>
            <a:endParaRPr lang="en-US" dirty="0"/>
          </a:p>
        </p:txBody>
      </p:sp>
      <p:sp>
        <p:nvSpPr>
          <p:cNvPr id="6" name="Text Placeholder 5"/>
          <p:cNvSpPr>
            <a:spLocks noGrp="1"/>
          </p:cNvSpPr>
          <p:nvPr>
            <p:ph type="body" idx="13"/>
          </p:nvPr>
        </p:nvSpPr>
        <p:spPr/>
        <p:txBody>
          <a:bodyPr>
            <a:normAutofit lnSpcReduction="10000"/>
          </a:bodyPr>
          <a:lstStyle/>
          <a:p>
            <a:r>
              <a:rPr lang="en-US" dirty="0"/>
              <a:t>We are working with our dataset </a:t>
            </a:r>
            <a:r>
              <a:rPr lang="en-US" dirty="0" smtClean="0"/>
              <a:t>and </a:t>
            </a:r>
            <a:r>
              <a:rPr lang="en-US" dirty="0"/>
              <a:t>run a classic Logistic Regression, starting with all the </a:t>
            </a:r>
            <a:r>
              <a:rPr lang="en-US" dirty="0" smtClean="0"/>
              <a:t>data and </a:t>
            </a:r>
            <a:r>
              <a:rPr lang="en-US" dirty="0"/>
              <a:t>variables in our model. As expected the result is not robust. Nevertheless that initial results identify the same variables that our final model identifies as predictors of the customers that are </a:t>
            </a:r>
            <a:r>
              <a:rPr lang="en-US" dirty="0" smtClean="0"/>
              <a:t>prone </a:t>
            </a:r>
            <a:r>
              <a:rPr lang="en-US" dirty="0"/>
              <a:t>to default their payments. The most important predictors are the Credit History, Status of Checking account, the Proportion of Debt over </a:t>
            </a:r>
            <a:r>
              <a:rPr lang="en-US" dirty="0" smtClean="0"/>
              <a:t>their </a:t>
            </a:r>
            <a:r>
              <a:rPr lang="en-US" dirty="0"/>
              <a:t>income, their Age and the Credit Amount and the Duration of the loan</a:t>
            </a:r>
            <a:r>
              <a:rPr lang="en-US" dirty="0" smtClean="0"/>
              <a:t>.</a:t>
            </a:r>
          </a:p>
          <a:p>
            <a:r>
              <a:rPr lang="en-US" dirty="0" smtClean="0"/>
              <a:t>We also perform a Random forest Classifier to verify the predictors. </a:t>
            </a:r>
            <a:r>
              <a:rPr lang="en-US" dirty="0"/>
              <a:t>With trial and error we identified the best test size to 0.28 and random state = 2, for running our Random Forest </a:t>
            </a:r>
            <a:r>
              <a:rPr lang="en-US" dirty="0" smtClean="0"/>
              <a:t>Classifier </a:t>
            </a:r>
            <a:r>
              <a:rPr lang="en-US" dirty="0"/>
              <a:t>with 300 estimators.</a:t>
            </a:r>
            <a:endParaRPr lang="en-US" dirty="0"/>
          </a:p>
        </p:txBody>
      </p:sp>
      <p:sp>
        <p:nvSpPr>
          <p:cNvPr id="7" name="Title 6"/>
          <p:cNvSpPr>
            <a:spLocks noGrp="1"/>
          </p:cNvSpPr>
          <p:nvPr>
            <p:ph type="title"/>
          </p:nvPr>
        </p:nvSpPr>
        <p:spPr/>
        <p:txBody>
          <a:bodyPr/>
          <a:lstStyle/>
          <a:p>
            <a:r>
              <a:rPr lang="en-US" dirty="0" smtClean="0"/>
              <a:t>Methodologies</a:t>
            </a:r>
            <a:endParaRPr lang="en-US" dirty="0"/>
          </a:p>
        </p:txBody>
      </p:sp>
      <p:sp>
        <p:nvSpPr>
          <p:cNvPr id="10" name="TextBox 9"/>
          <p:cNvSpPr txBox="1"/>
          <p:nvPr/>
        </p:nvSpPr>
        <p:spPr>
          <a:xfrm>
            <a:off x="560951" y="906922"/>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pic>
        <p:nvPicPr>
          <p:cNvPr id="1331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593" y="1391821"/>
            <a:ext cx="5711105" cy="3212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84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1B2EEB7-F022-47BB-A315-405703F84995}"/>
              </a:ext>
            </a:extLst>
          </p:cNvPr>
          <p:cNvSpPr>
            <a:spLocks noGrp="1"/>
          </p:cNvSpPr>
          <p:nvPr>
            <p:ph type="title"/>
          </p:nvPr>
        </p:nvSpPr>
        <p:spPr/>
        <p:txBody>
          <a:bodyPr/>
          <a:lstStyle/>
          <a:p>
            <a:r>
              <a:rPr lang="en-US" dirty="0" smtClean="0"/>
              <a:t>Modeling</a:t>
            </a:r>
            <a:endParaRPr lang="en-US" dirty="0"/>
          </a:p>
        </p:txBody>
      </p:sp>
      <p:pic>
        <p:nvPicPr>
          <p:cNvPr id="7" name="Picture Placeholder 6"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xmlns="" id="{BBC65081-FCFC-4FD6-9562-2242A89DDFF3}"/>
              </a:ext>
            </a:extLst>
          </p:cNvPr>
          <p:cNvSpPr>
            <a:spLocks noGrp="1"/>
          </p:cNvSpPr>
          <p:nvPr>
            <p:ph type="body" sz="quarter" idx="18"/>
          </p:nvPr>
        </p:nvSpPr>
        <p:spPr/>
        <p:txBody>
          <a:bodyPr/>
          <a:lstStyle/>
          <a:p>
            <a:r>
              <a:rPr lang="en-US" dirty="0" smtClean="0"/>
              <a:t>Logistic Regression and </a:t>
            </a:r>
          </a:p>
          <a:p>
            <a:r>
              <a:rPr lang="en-US" dirty="0" smtClean="0"/>
              <a:t>Random Forests</a:t>
            </a:r>
            <a:endParaRPr lang="en-US" dirty="0"/>
          </a:p>
        </p:txBody>
      </p:sp>
      <p:sp>
        <p:nvSpPr>
          <p:cNvPr id="3" name="Date Placeholder 2">
            <a:extLst>
              <a:ext uri="{FF2B5EF4-FFF2-40B4-BE49-F238E27FC236}">
                <a16:creationId xmlns:a16="http://schemas.microsoft.com/office/drawing/2014/main" xmlns=""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23172CF4-2AF2-42E0-9046-25EBDED7F2DF}"/>
              </a:ext>
            </a:extLst>
          </p:cNvPr>
          <p:cNvSpPr>
            <a:spLocks noGrp="1"/>
          </p:cNvSpPr>
          <p:nvPr>
            <p:ph type="sldNum" sz="quarter" idx="12"/>
          </p:nvPr>
        </p:nvSpPr>
        <p:spPr/>
        <p:txBody>
          <a:bodyPr/>
          <a:lstStyle/>
          <a:p>
            <a:fld id="{D9BB3731-526F-4638-85F8-715D717FFC12}" type="slidenum">
              <a:rPr lang="en-US" smtClean="0"/>
              <a:pPr/>
              <a:t>14</a:t>
            </a:fld>
            <a:endParaRPr lang="en-US" dirty="0"/>
          </a:p>
        </p:txBody>
      </p:sp>
      <p:sp>
        <p:nvSpPr>
          <p:cNvPr id="11" name="TextBox 10"/>
          <p:cNvSpPr txBox="1"/>
          <p:nvPr/>
        </p:nvSpPr>
        <p:spPr>
          <a:xfrm>
            <a:off x="283702" y="673990"/>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209813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dirty="0" smtClean="0"/>
              <a:t>11/7/2021</a:t>
            </a:r>
            <a:endParaRPr lang="en-US" noProof="0" dirty="0"/>
          </a:p>
        </p:txBody>
      </p:sp>
      <p:sp>
        <p:nvSpPr>
          <p:cNvPr id="3" name="Footer Placeholder 2"/>
          <p:cNvSpPr>
            <a:spLocks noGrp="1"/>
          </p:cNvSpPr>
          <p:nvPr>
            <p:ph type="ftr" sz="quarter" idx="11"/>
          </p:nvPr>
        </p:nvSpPr>
        <p:spPr/>
        <p:txBody>
          <a:bodyPr/>
          <a:lstStyle/>
          <a:p>
            <a:r>
              <a:rPr lang="en-US" dirty="0" smtClean="0"/>
              <a:t>Capstone 3</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15</a:t>
            </a:fld>
            <a:endParaRPr lang="en-US" noProof="0" dirty="0"/>
          </a:p>
        </p:txBody>
      </p:sp>
      <p:sp>
        <p:nvSpPr>
          <p:cNvPr id="5" name="Text Placeholder 4"/>
          <p:cNvSpPr>
            <a:spLocks noGrp="1"/>
          </p:cNvSpPr>
          <p:nvPr>
            <p:ph type="body" idx="1"/>
          </p:nvPr>
        </p:nvSpPr>
        <p:spPr/>
        <p:txBody>
          <a:bodyPr/>
          <a:lstStyle/>
          <a:p>
            <a:r>
              <a:rPr lang="en-US" dirty="0" smtClean="0"/>
              <a:t>Logistic Regression</a:t>
            </a:r>
            <a:endParaRPr lang="en-US" dirty="0"/>
          </a:p>
        </p:txBody>
      </p:sp>
      <p:sp>
        <p:nvSpPr>
          <p:cNvPr id="7" name="Title 6"/>
          <p:cNvSpPr>
            <a:spLocks noGrp="1"/>
          </p:cNvSpPr>
          <p:nvPr>
            <p:ph type="title"/>
          </p:nvPr>
        </p:nvSpPr>
        <p:spPr/>
        <p:txBody>
          <a:bodyPr/>
          <a:lstStyle/>
          <a:p>
            <a:r>
              <a:rPr lang="en-US" dirty="0" smtClean="0"/>
              <a:t>Model 1</a:t>
            </a:r>
            <a:endParaRPr lang="en-US" dirty="0"/>
          </a:p>
        </p:txBody>
      </p:sp>
      <p:sp>
        <p:nvSpPr>
          <p:cNvPr id="10" name="TextBox 9"/>
          <p:cNvSpPr txBox="1"/>
          <p:nvPr/>
        </p:nvSpPr>
        <p:spPr>
          <a:xfrm>
            <a:off x="560951" y="906922"/>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pic>
        <p:nvPicPr>
          <p:cNvPr id="11" name="Picture 10"/>
          <p:cNvPicPr>
            <a:picLocks noChangeAspect="1"/>
          </p:cNvPicPr>
          <p:nvPr/>
        </p:nvPicPr>
        <p:blipFill>
          <a:blip r:embed="rId2"/>
          <a:stretch>
            <a:fillRect/>
          </a:stretch>
        </p:blipFill>
        <p:spPr>
          <a:xfrm>
            <a:off x="3656814" y="1491697"/>
            <a:ext cx="7952691" cy="2461181"/>
          </a:xfrm>
          <a:prstGeom prst="rect">
            <a:avLst/>
          </a:prstGeom>
        </p:spPr>
      </p:pic>
      <p:pic>
        <p:nvPicPr>
          <p:cNvPr id="12" name="Picture 11"/>
          <p:cNvPicPr>
            <a:picLocks noChangeAspect="1"/>
          </p:cNvPicPr>
          <p:nvPr/>
        </p:nvPicPr>
        <p:blipFill>
          <a:blip r:embed="rId3"/>
          <a:stretch>
            <a:fillRect/>
          </a:stretch>
        </p:blipFill>
        <p:spPr>
          <a:xfrm>
            <a:off x="4767861" y="4087286"/>
            <a:ext cx="5730595" cy="2121270"/>
          </a:xfrm>
          <a:prstGeom prst="rect">
            <a:avLst/>
          </a:prstGeom>
        </p:spPr>
      </p:pic>
    </p:spTree>
    <p:extLst>
      <p:ext uri="{BB962C8B-B14F-4D97-AF65-F5344CB8AC3E}">
        <p14:creationId xmlns:p14="http://schemas.microsoft.com/office/powerpoint/2010/main" val="240267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dirty="0" smtClean="0"/>
              <a:t>11/7/2021</a:t>
            </a:r>
            <a:endParaRPr lang="en-US" noProof="0" dirty="0"/>
          </a:p>
        </p:txBody>
      </p:sp>
      <p:sp>
        <p:nvSpPr>
          <p:cNvPr id="3" name="Footer Placeholder 2"/>
          <p:cNvSpPr>
            <a:spLocks noGrp="1"/>
          </p:cNvSpPr>
          <p:nvPr>
            <p:ph type="ftr" sz="quarter" idx="11"/>
          </p:nvPr>
        </p:nvSpPr>
        <p:spPr/>
        <p:txBody>
          <a:bodyPr/>
          <a:lstStyle/>
          <a:p>
            <a:r>
              <a:rPr lang="en-US" dirty="0" smtClean="0"/>
              <a:t>Capstone 3</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16</a:t>
            </a:fld>
            <a:endParaRPr lang="en-US" noProof="0" dirty="0"/>
          </a:p>
        </p:txBody>
      </p:sp>
      <p:sp>
        <p:nvSpPr>
          <p:cNvPr id="5" name="Text Placeholder 4"/>
          <p:cNvSpPr>
            <a:spLocks noGrp="1"/>
          </p:cNvSpPr>
          <p:nvPr>
            <p:ph type="body" idx="1"/>
          </p:nvPr>
        </p:nvSpPr>
        <p:spPr>
          <a:xfrm>
            <a:off x="862258" y="3095993"/>
            <a:ext cx="4331911" cy="539496"/>
          </a:xfrm>
        </p:spPr>
        <p:txBody>
          <a:bodyPr/>
          <a:lstStyle/>
          <a:p>
            <a:r>
              <a:rPr lang="en-US" dirty="0" smtClean="0"/>
              <a:t>Source, description, issues, wrangling, preprocessing</a:t>
            </a:r>
            <a:endParaRPr lang="en-US" dirty="0"/>
          </a:p>
        </p:txBody>
      </p:sp>
      <p:sp>
        <p:nvSpPr>
          <p:cNvPr id="6" name="Text Placeholder 5"/>
          <p:cNvSpPr>
            <a:spLocks noGrp="1"/>
          </p:cNvSpPr>
          <p:nvPr>
            <p:ph type="body" idx="13"/>
          </p:nvPr>
        </p:nvSpPr>
        <p:spPr>
          <a:xfrm>
            <a:off x="5255247" y="1080737"/>
            <a:ext cx="5915516" cy="3038776"/>
          </a:xfrm>
        </p:spPr>
        <p:txBody>
          <a:bodyPr>
            <a:noAutofit/>
          </a:bodyPr>
          <a:lstStyle/>
          <a:p>
            <a:r>
              <a:rPr lang="en-US" sz="2000" dirty="0" smtClean="0"/>
              <a:t>With </a:t>
            </a:r>
            <a:r>
              <a:rPr lang="en-US" sz="2000" dirty="0"/>
              <a:t>trial and error we identified the best test size to 0.28 and random state = 2, for running our Random Forest </a:t>
            </a:r>
            <a:r>
              <a:rPr lang="en-US" sz="2000" dirty="0" smtClean="0"/>
              <a:t>Classifier </a:t>
            </a:r>
            <a:r>
              <a:rPr lang="en-US" sz="2000" dirty="0"/>
              <a:t>with 300 estimators</a:t>
            </a:r>
            <a:r>
              <a:rPr lang="en-US" sz="2000" dirty="0" smtClean="0"/>
              <a:t>.</a:t>
            </a:r>
          </a:p>
          <a:p>
            <a:r>
              <a:rPr lang="en-US" sz="2000" dirty="0" smtClean="0"/>
              <a:t>We ran </a:t>
            </a:r>
            <a:r>
              <a:rPr lang="en-US" sz="2000" dirty="0"/>
              <a:t>the Random Forest on the two possible values of our categorical response variable, YES for those who will default and NO for those who will not default. We </a:t>
            </a:r>
            <a:r>
              <a:rPr lang="en-US" sz="2000" dirty="0" smtClean="0"/>
              <a:t>have </a:t>
            </a:r>
            <a:r>
              <a:rPr lang="en-US" sz="2000" dirty="0"/>
              <a:t>great accuracy as a model as the Confusion Matrix reveals below</a:t>
            </a:r>
            <a:r>
              <a:rPr lang="en-US" sz="2000" dirty="0" smtClean="0"/>
              <a:t>.</a:t>
            </a:r>
          </a:p>
          <a:p>
            <a:r>
              <a:rPr lang="en-US" sz="2000" dirty="0"/>
              <a:t>Based on the result below we can see that our model is a quite accurate one with </a:t>
            </a:r>
            <a:r>
              <a:rPr lang="en-US" sz="2000" dirty="0" smtClean="0"/>
              <a:t>a positive </a:t>
            </a:r>
            <a:r>
              <a:rPr lang="en-US" sz="2000" dirty="0"/>
              <a:t>probability rate 0.58 and ROC - AUC rate at 0.78</a:t>
            </a:r>
            <a:endParaRPr lang="en-US" sz="2000" dirty="0"/>
          </a:p>
        </p:txBody>
      </p:sp>
      <p:sp>
        <p:nvSpPr>
          <p:cNvPr id="7" name="Title 6"/>
          <p:cNvSpPr>
            <a:spLocks noGrp="1"/>
          </p:cNvSpPr>
          <p:nvPr>
            <p:ph type="title"/>
          </p:nvPr>
        </p:nvSpPr>
        <p:spPr/>
        <p:txBody>
          <a:bodyPr/>
          <a:lstStyle/>
          <a:p>
            <a:r>
              <a:rPr lang="en-US" dirty="0" smtClean="0"/>
              <a:t>Random Forest</a:t>
            </a:r>
            <a:endParaRPr lang="en-US" dirty="0"/>
          </a:p>
        </p:txBody>
      </p:sp>
      <p:sp>
        <p:nvSpPr>
          <p:cNvPr id="10" name="TextBox 9"/>
          <p:cNvSpPr txBox="1"/>
          <p:nvPr/>
        </p:nvSpPr>
        <p:spPr>
          <a:xfrm>
            <a:off x="560951" y="906922"/>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pic>
        <p:nvPicPr>
          <p:cNvPr id="11" name="Picture 10"/>
          <p:cNvPicPr>
            <a:picLocks noChangeAspect="1"/>
          </p:cNvPicPr>
          <p:nvPr/>
        </p:nvPicPr>
        <p:blipFill>
          <a:blip r:embed="rId2"/>
          <a:stretch>
            <a:fillRect/>
          </a:stretch>
        </p:blipFill>
        <p:spPr>
          <a:xfrm>
            <a:off x="838200" y="4498122"/>
            <a:ext cx="10359178" cy="1289936"/>
          </a:xfrm>
          <a:prstGeom prst="rect">
            <a:avLst/>
          </a:prstGeom>
        </p:spPr>
      </p:pic>
    </p:spTree>
    <p:extLst>
      <p:ext uri="{BB962C8B-B14F-4D97-AF65-F5344CB8AC3E}">
        <p14:creationId xmlns:p14="http://schemas.microsoft.com/office/powerpoint/2010/main" val="395425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smtClean="0"/>
              <a:t>MM.DD.20XX</a:t>
            </a:r>
            <a:endParaRPr lang="en-US" noProof="0"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17</a:t>
            </a:fld>
            <a:endParaRPr lang="en-US" noProof="0" dirty="0"/>
          </a:p>
        </p:txBody>
      </p:sp>
      <p:sp>
        <p:nvSpPr>
          <p:cNvPr id="7" name="Title 6"/>
          <p:cNvSpPr>
            <a:spLocks noGrp="1"/>
          </p:cNvSpPr>
          <p:nvPr>
            <p:ph type="title"/>
          </p:nvPr>
        </p:nvSpPr>
        <p:spPr>
          <a:xfrm>
            <a:off x="395140" y="113121"/>
            <a:ext cx="5262327" cy="709475"/>
          </a:xfrm>
        </p:spPr>
        <p:txBody>
          <a:bodyPr/>
          <a:lstStyle/>
          <a:p>
            <a:r>
              <a:rPr lang="en-US" dirty="0" smtClean="0"/>
              <a:t>Random Forest</a:t>
            </a:r>
            <a:endParaRPr lang="en-US" dirty="0"/>
          </a:p>
        </p:txBody>
      </p:sp>
      <p:pic>
        <p:nvPicPr>
          <p:cNvPr id="5" name="Picture 4"/>
          <p:cNvPicPr>
            <a:picLocks noChangeAspect="1"/>
          </p:cNvPicPr>
          <p:nvPr/>
        </p:nvPicPr>
        <p:blipFill>
          <a:blip r:embed="rId2"/>
          <a:stretch>
            <a:fillRect/>
          </a:stretch>
        </p:blipFill>
        <p:spPr>
          <a:xfrm>
            <a:off x="9055868" y="914738"/>
            <a:ext cx="2771775" cy="4362450"/>
          </a:xfrm>
          <a:prstGeom prst="rect">
            <a:avLst/>
          </a:prstGeom>
        </p:spPr>
      </p:pic>
      <p:pic>
        <p:nvPicPr>
          <p:cNvPr id="9" name="Picture 8"/>
          <p:cNvPicPr>
            <a:picLocks noChangeAspect="1"/>
          </p:cNvPicPr>
          <p:nvPr/>
        </p:nvPicPr>
        <p:blipFill>
          <a:blip r:embed="rId3"/>
          <a:stretch>
            <a:fillRect/>
          </a:stretch>
        </p:blipFill>
        <p:spPr>
          <a:xfrm>
            <a:off x="1162049" y="1054083"/>
            <a:ext cx="3502697" cy="1321472"/>
          </a:xfrm>
          <a:prstGeom prst="rect">
            <a:avLst/>
          </a:prstGeom>
        </p:spPr>
      </p:pic>
      <p:pic>
        <p:nvPicPr>
          <p:cNvPr id="10" name="Picture 9"/>
          <p:cNvPicPr>
            <a:picLocks noChangeAspect="1"/>
          </p:cNvPicPr>
          <p:nvPr/>
        </p:nvPicPr>
        <p:blipFill>
          <a:blip r:embed="rId4"/>
          <a:stretch>
            <a:fillRect/>
          </a:stretch>
        </p:blipFill>
        <p:spPr>
          <a:xfrm>
            <a:off x="489212" y="3095963"/>
            <a:ext cx="4498758" cy="2924193"/>
          </a:xfrm>
          <a:prstGeom prst="rect">
            <a:avLst/>
          </a:prstGeom>
        </p:spPr>
      </p:pic>
      <p:pic>
        <p:nvPicPr>
          <p:cNvPr id="11" name="Picture 10"/>
          <p:cNvPicPr>
            <a:picLocks noChangeAspect="1"/>
          </p:cNvPicPr>
          <p:nvPr/>
        </p:nvPicPr>
        <p:blipFill>
          <a:blip r:embed="rId5"/>
          <a:stretch>
            <a:fillRect/>
          </a:stretch>
        </p:blipFill>
        <p:spPr>
          <a:xfrm>
            <a:off x="4758572" y="3020548"/>
            <a:ext cx="4665564" cy="2890058"/>
          </a:xfrm>
          <a:prstGeom prst="rect">
            <a:avLst/>
          </a:prstGeom>
        </p:spPr>
      </p:pic>
      <p:pic>
        <p:nvPicPr>
          <p:cNvPr id="12" name="Picture 11"/>
          <p:cNvPicPr>
            <a:picLocks noChangeAspect="1"/>
          </p:cNvPicPr>
          <p:nvPr/>
        </p:nvPicPr>
        <p:blipFill>
          <a:blip r:embed="rId6"/>
          <a:stretch>
            <a:fillRect/>
          </a:stretch>
        </p:blipFill>
        <p:spPr>
          <a:xfrm>
            <a:off x="4900268" y="888693"/>
            <a:ext cx="4056363" cy="1420873"/>
          </a:xfrm>
          <a:prstGeom prst="rect">
            <a:avLst/>
          </a:prstGeom>
        </p:spPr>
      </p:pic>
    </p:spTree>
    <p:extLst>
      <p:ext uri="{BB962C8B-B14F-4D97-AF65-F5344CB8AC3E}">
        <p14:creationId xmlns:p14="http://schemas.microsoft.com/office/powerpoint/2010/main" val="10051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1B2EEB7-F022-47BB-A315-405703F84995}"/>
              </a:ext>
            </a:extLst>
          </p:cNvPr>
          <p:cNvSpPr>
            <a:spLocks noGrp="1"/>
          </p:cNvSpPr>
          <p:nvPr>
            <p:ph type="title"/>
          </p:nvPr>
        </p:nvSpPr>
        <p:spPr/>
        <p:txBody>
          <a:bodyPr/>
          <a:lstStyle/>
          <a:p>
            <a:r>
              <a:rPr lang="en-US" dirty="0" smtClean="0"/>
              <a:t>Outcomes &amp; Conclusion</a:t>
            </a:r>
            <a:endParaRPr lang="en-US" dirty="0"/>
          </a:p>
        </p:txBody>
      </p:sp>
      <p:pic>
        <p:nvPicPr>
          <p:cNvPr id="7" name="Picture Placeholder 6"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xmlns="" id="{BBC65081-FCFC-4FD6-9562-2242A89DDFF3}"/>
              </a:ext>
            </a:extLst>
          </p:cNvPr>
          <p:cNvSpPr>
            <a:spLocks noGrp="1"/>
          </p:cNvSpPr>
          <p:nvPr>
            <p:ph type="body" sz="quarter" idx="18"/>
          </p:nvPr>
        </p:nvSpPr>
        <p:spPr/>
        <p:txBody>
          <a:bodyPr/>
          <a:lstStyle/>
          <a:p>
            <a:r>
              <a:rPr lang="en-US" dirty="0" smtClean="0"/>
              <a:t>Solutions</a:t>
            </a:r>
            <a:endParaRPr lang="en-US" dirty="0"/>
          </a:p>
        </p:txBody>
      </p:sp>
      <p:sp>
        <p:nvSpPr>
          <p:cNvPr id="3" name="Date Placeholder 2">
            <a:extLst>
              <a:ext uri="{FF2B5EF4-FFF2-40B4-BE49-F238E27FC236}">
                <a16:creationId xmlns:a16="http://schemas.microsoft.com/office/drawing/2014/main" xmlns=""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23172CF4-2AF2-42E0-9046-25EBDED7F2DF}"/>
              </a:ext>
            </a:extLst>
          </p:cNvPr>
          <p:cNvSpPr>
            <a:spLocks noGrp="1"/>
          </p:cNvSpPr>
          <p:nvPr>
            <p:ph type="sldNum" sz="quarter" idx="12"/>
          </p:nvPr>
        </p:nvSpPr>
        <p:spPr/>
        <p:txBody>
          <a:bodyPr/>
          <a:lstStyle/>
          <a:p>
            <a:fld id="{D9BB3731-526F-4638-85F8-715D717FFC12}" type="slidenum">
              <a:rPr lang="en-US" smtClean="0"/>
              <a:pPr/>
              <a:t>18</a:t>
            </a:fld>
            <a:endParaRPr lang="en-US" dirty="0"/>
          </a:p>
        </p:txBody>
      </p:sp>
      <p:sp>
        <p:nvSpPr>
          <p:cNvPr id="11" name="TextBox 10"/>
          <p:cNvSpPr txBox="1"/>
          <p:nvPr/>
        </p:nvSpPr>
        <p:spPr>
          <a:xfrm>
            <a:off x="283702" y="673990"/>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145932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dirty="0" smtClean="0"/>
              <a:t>11/7/2021</a:t>
            </a:r>
            <a:endParaRPr lang="en-US" noProof="0" dirty="0"/>
          </a:p>
        </p:txBody>
      </p:sp>
      <p:sp>
        <p:nvSpPr>
          <p:cNvPr id="3" name="Footer Placeholder 2"/>
          <p:cNvSpPr>
            <a:spLocks noGrp="1"/>
          </p:cNvSpPr>
          <p:nvPr>
            <p:ph type="ftr" sz="quarter" idx="11"/>
          </p:nvPr>
        </p:nvSpPr>
        <p:spPr/>
        <p:txBody>
          <a:bodyPr/>
          <a:lstStyle/>
          <a:p>
            <a:r>
              <a:rPr lang="en-US" dirty="0" smtClean="0"/>
              <a:t>Capstone 3</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19</a:t>
            </a:fld>
            <a:endParaRPr lang="en-US" noProof="0" dirty="0"/>
          </a:p>
        </p:txBody>
      </p:sp>
      <p:sp>
        <p:nvSpPr>
          <p:cNvPr id="5" name="Text Placeholder 4"/>
          <p:cNvSpPr>
            <a:spLocks noGrp="1"/>
          </p:cNvSpPr>
          <p:nvPr>
            <p:ph type="body" idx="1"/>
          </p:nvPr>
        </p:nvSpPr>
        <p:spPr/>
        <p:txBody>
          <a:bodyPr/>
          <a:lstStyle/>
          <a:p>
            <a:r>
              <a:rPr lang="en-US" dirty="0" smtClean="0"/>
              <a:t>ROC, AUC and Predictors</a:t>
            </a:r>
            <a:endParaRPr lang="en-US" dirty="0"/>
          </a:p>
        </p:txBody>
      </p:sp>
      <p:sp>
        <p:nvSpPr>
          <p:cNvPr id="6" name="Text Placeholder 5"/>
          <p:cNvSpPr>
            <a:spLocks noGrp="1"/>
          </p:cNvSpPr>
          <p:nvPr>
            <p:ph type="body" idx="13"/>
          </p:nvPr>
        </p:nvSpPr>
        <p:spPr>
          <a:xfrm>
            <a:off x="560951" y="3867598"/>
            <a:ext cx="4793824" cy="2175392"/>
          </a:xfrm>
        </p:spPr>
        <p:txBody>
          <a:bodyPr/>
          <a:lstStyle/>
          <a:p>
            <a:r>
              <a:rPr lang="en-US" sz="1600" dirty="0" smtClean="0"/>
              <a:t>Our model gave us: </a:t>
            </a:r>
          </a:p>
          <a:p>
            <a:r>
              <a:rPr lang="en-US" altLang="en-US" sz="1600" dirty="0">
                <a:solidFill>
                  <a:srgbClr val="000000"/>
                </a:solidFill>
                <a:latin typeface="Courier New" panose="02070309020205020404" pitchFamily="49" charset="0"/>
                <a:cs typeface="Courier New" panose="02070309020205020404" pitchFamily="49" charset="0"/>
              </a:rPr>
              <a:t>No Skill ROC AUC 0.780 Logistic ROC AUC </a:t>
            </a:r>
            <a:r>
              <a:rPr lang="en-US" altLang="en-US" sz="1600" dirty="0" smtClean="0">
                <a:solidFill>
                  <a:srgbClr val="000000"/>
                </a:solidFill>
                <a:latin typeface="Courier New" panose="02070309020205020404" pitchFamily="49" charset="0"/>
                <a:cs typeface="Courier New" panose="02070309020205020404" pitchFamily="49" charset="0"/>
              </a:rPr>
              <a:t>0.795</a:t>
            </a:r>
          </a:p>
          <a:p>
            <a:r>
              <a:rPr lang="en-US" sz="1600" dirty="0" smtClean="0"/>
              <a:t>Reviewing </a:t>
            </a:r>
            <a:r>
              <a:rPr lang="en-US" sz="1600" dirty="0"/>
              <a:t>the information predicted by our model, we can identify that the most important predictors are the Credit Amount and the Duration of the Loan in conjunction with the Age of the recipient and the cash flow in his checking account and the ratio of the loan to his income.</a:t>
            </a:r>
            <a:r>
              <a:rPr lang="en-US" altLang="en-US" sz="1600" dirty="0" smtClean="0">
                <a:solidFill>
                  <a:schemeClr val="tx1"/>
                </a:solidFill>
              </a:rPr>
              <a:t> </a:t>
            </a:r>
            <a:endParaRPr lang="en-US" altLang="en-US" sz="1600" dirty="0">
              <a:solidFill>
                <a:schemeClr val="tx1"/>
              </a:solidFill>
              <a:latin typeface="Arial" panose="020B0604020202020204" pitchFamily="34" charset="0"/>
            </a:endParaRPr>
          </a:p>
          <a:p>
            <a:endParaRPr lang="en-US" dirty="0"/>
          </a:p>
        </p:txBody>
      </p:sp>
      <p:sp>
        <p:nvSpPr>
          <p:cNvPr id="7" name="Title 6"/>
          <p:cNvSpPr>
            <a:spLocks noGrp="1"/>
          </p:cNvSpPr>
          <p:nvPr>
            <p:ph type="title"/>
          </p:nvPr>
        </p:nvSpPr>
        <p:spPr/>
        <p:txBody>
          <a:bodyPr/>
          <a:lstStyle/>
          <a:p>
            <a:r>
              <a:rPr lang="en-US" dirty="0" smtClean="0"/>
              <a:t>Outcomes &amp; Metrics</a:t>
            </a:r>
            <a:endParaRPr lang="en-US" dirty="0"/>
          </a:p>
        </p:txBody>
      </p:sp>
      <p:sp>
        <p:nvSpPr>
          <p:cNvPr id="10" name="TextBox 9"/>
          <p:cNvSpPr txBox="1"/>
          <p:nvPr/>
        </p:nvSpPr>
        <p:spPr>
          <a:xfrm>
            <a:off x="560951" y="906922"/>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pic>
        <p:nvPicPr>
          <p:cNvPr id="11" name="Picture 10"/>
          <p:cNvPicPr>
            <a:picLocks noChangeAspect="1"/>
          </p:cNvPicPr>
          <p:nvPr/>
        </p:nvPicPr>
        <p:blipFill>
          <a:blip r:embed="rId2"/>
          <a:stretch>
            <a:fillRect/>
          </a:stretch>
        </p:blipFill>
        <p:spPr>
          <a:xfrm>
            <a:off x="6100527" y="906922"/>
            <a:ext cx="5972355" cy="5002967"/>
          </a:xfrm>
          <a:prstGeom prst="rect">
            <a:avLst/>
          </a:prstGeom>
        </p:spPr>
      </p:pic>
    </p:spTree>
    <p:extLst>
      <p:ext uri="{BB962C8B-B14F-4D97-AF65-F5344CB8AC3E}">
        <p14:creationId xmlns:p14="http://schemas.microsoft.com/office/powerpoint/2010/main" val="273099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EAD1BA9-BAC1-467A-8BAC-793E25FD0327}"/>
              </a:ext>
            </a:extLst>
          </p:cNvPr>
          <p:cNvSpPr>
            <a:spLocks noGrp="1"/>
          </p:cNvSpPr>
          <p:nvPr>
            <p:ph type="title"/>
          </p:nvPr>
        </p:nvSpPr>
        <p:spPr/>
        <p:txBody>
          <a:bodyPr>
            <a:normAutofit fontScale="90000"/>
          </a:bodyPr>
          <a:lstStyle/>
          <a:p>
            <a:r>
              <a:rPr lang="en-US" dirty="0" smtClean="0"/>
              <a:t>Who is trustworthy?</a:t>
            </a:r>
            <a:endParaRPr lang="en-US" dirty="0"/>
          </a:p>
        </p:txBody>
      </p:sp>
      <p:sp>
        <p:nvSpPr>
          <p:cNvPr id="5" name="Text Placeholder 4">
            <a:extLst>
              <a:ext uri="{FF2B5EF4-FFF2-40B4-BE49-F238E27FC236}">
                <a16:creationId xmlns:a16="http://schemas.microsoft.com/office/drawing/2014/main" xmlns="" id="{7D737F10-2132-4FCD-BB98-D6C7C441C0EC}"/>
              </a:ext>
            </a:extLst>
          </p:cNvPr>
          <p:cNvSpPr>
            <a:spLocks noGrp="1"/>
          </p:cNvSpPr>
          <p:nvPr>
            <p:ph type="body" sz="quarter" idx="15"/>
          </p:nvPr>
        </p:nvSpPr>
        <p:spPr/>
        <p:txBody>
          <a:bodyPr/>
          <a:lstStyle/>
          <a:p>
            <a:r>
              <a:rPr lang="en-US" dirty="0" smtClean="0"/>
              <a:t>Capstone 3</a:t>
            </a:r>
            <a:endParaRPr lang="en-US" dirty="0"/>
          </a:p>
        </p:txBody>
      </p:sp>
      <p:sp>
        <p:nvSpPr>
          <p:cNvPr id="4" name="Slide Number Placeholder 3">
            <a:extLst>
              <a:ext uri="{FF2B5EF4-FFF2-40B4-BE49-F238E27FC236}">
                <a16:creationId xmlns:a16="http://schemas.microsoft.com/office/drawing/2014/main" xmlns="" id="{C5AECA88-F863-4C00-BD8F-C9174D4B3BCD}"/>
              </a:ext>
            </a:extLst>
          </p:cNvPr>
          <p:cNvSpPr>
            <a:spLocks noGrp="1"/>
          </p:cNvSpPr>
          <p:nvPr>
            <p:ph type="sldNum" sz="quarter" idx="12"/>
          </p:nvPr>
        </p:nvSpPr>
        <p:spPr/>
        <p:txBody>
          <a:bodyPr/>
          <a:lstStyle/>
          <a:p>
            <a:fld id="{D9BB3731-526F-4638-85F8-715D717FFC12}" type="slidenum">
              <a:rPr lang="en-US" smtClean="0"/>
              <a:pPr/>
              <a:t>2</a:t>
            </a:fld>
            <a:endParaRPr lang="en-US" dirty="0"/>
          </a:p>
        </p:txBody>
      </p:sp>
      <p:sp>
        <p:nvSpPr>
          <p:cNvPr id="7" name="TextBox 6"/>
          <p:cNvSpPr txBox="1"/>
          <p:nvPr/>
        </p:nvSpPr>
        <p:spPr>
          <a:xfrm>
            <a:off x="286192" y="932772"/>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10577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1B2EEB7-F022-47BB-A315-405703F84995}"/>
              </a:ext>
            </a:extLst>
          </p:cNvPr>
          <p:cNvSpPr>
            <a:spLocks noGrp="1"/>
          </p:cNvSpPr>
          <p:nvPr>
            <p:ph type="title"/>
          </p:nvPr>
        </p:nvSpPr>
        <p:spPr/>
        <p:txBody>
          <a:bodyPr/>
          <a:lstStyle/>
          <a:p>
            <a:r>
              <a:rPr lang="en-US" dirty="0" smtClean="0"/>
              <a:t>Applications and Future Work</a:t>
            </a:r>
            <a:endParaRPr lang="en-US" dirty="0"/>
          </a:p>
        </p:txBody>
      </p:sp>
      <p:pic>
        <p:nvPicPr>
          <p:cNvPr id="7" name="Picture Placeholder 6"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xmlns="" id="{BBC65081-FCFC-4FD6-9562-2242A89DDFF3}"/>
              </a:ext>
            </a:extLst>
          </p:cNvPr>
          <p:cNvSpPr>
            <a:spLocks noGrp="1"/>
          </p:cNvSpPr>
          <p:nvPr>
            <p:ph type="body" sz="quarter" idx="18"/>
          </p:nvPr>
        </p:nvSpPr>
        <p:spPr/>
        <p:txBody>
          <a:bodyPr/>
          <a:lstStyle/>
          <a:p>
            <a:r>
              <a:rPr lang="en-US" dirty="0" smtClean="0"/>
              <a:t>The use of the model</a:t>
            </a:r>
            <a:endParaRPr lang="en-US" dirty="0"/>
          </a:p>
        </p:txBody>
      </p:sp>
      <p:sp>
        <p:nvSpPr>
          <p:cNvPr id="3" name="Date Placeholder 2">
            <a:extLst>
              <a:ext uri="{FF2B5EF4-FFF2-40B4-BE49-F238E27FC236}">
                <a16:creationId xmlns:a16="http://schemas.microsoft.com/office/drawing/2014/main" xmlns=""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23172CF4-2AF2-42E0-9046-25EBDED7F2DF}"/>
              </a:ext>
            </a:extLst>
          </p:cNvPr>
          <p:cNvSpPr>
            <a:spLocks noGrp="1"/>
          </p:cNvSpPr>
          <p:nvPr>
            <p:ph type="sldNum" sz="quarter" idx="12"/>
          </p:nvPr>
        </p:nvSpPr>
        <p:spPr/>
        <p:txBody>
          <a:bodyPr/>
          <a:lstStyle/>
          <a:p>
            <a:fld id="{D9BB3731-526F-4638-85F8-715D717FFC12}" type="slidenum">
              <a:rPr lang="en-US" smtClean="0"/>
              <a:pPr/>
              <a:t>20</a:t>
            </a:fld>
            <a:endParaRPr lang="en-US" dirty="0"/>
          </a:p>
        </p:txBody>
      </p:sp>
      <p:sp>
        <p:nvSpPr>
          <p:cNvPr id="11" name="TextBox 10"/>
          <p:cNvSpPr txBox="1"/>
          <p:nvPr/>
        </p:nvSpPr>
        <p:spPr>
          <a:xfrm>
            <a:off x="283702" y="673990"/>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2806161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ins and banknotes">
            <a:extLst>
              <a:ext uri="{FF2B5EF4-FFF2-40B4-BE49-F238E27FC236}">
                <a16:creationId xmlns:a16="http://schemas.microsoft.com/office/drawing/2014/main" xmlns="" id="{A3B5F528-56D7-49F1-90C2-C79A494F61A2}"/>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5" name="Title 4">
            <a:extLst>
              <a:ext uri="{FF2B5EF4-FFF2-40B4-BE49-F238E27FC236}">
                <a16:creationId xmlns:a16="http://schemas.microsoft.com/office/drawing/2014/main" xmlns="" id="{847026CE-2FFA-46E5-BE0E-C3AB7127005D}"/>
              </a:ext>
            </a:extLst>
          </p:cNvPr>
          <p:cNvSpPr>
            <a:spLocks noGrp="1"/>
          </p:cNvSpPr>
          <p:nvPr>
            <p:ph type="title"/>
          </p:nvPr>
        </p:nvSpPr>
        <p:spPr/>
        <p:txBody>
          <a:bodyPr/>
          <a:lstStyle/>
          <a:p>
            <a:r>
              <a:rPr lang="en-US" dirty="0" smtClean="0"/>
              <a:t>Applications</a:t>
            </a:r>
            <a:endParaRPr lang="en-US" dirty="0"/>
          </a:p>
        </p:txBody>
      </p:sp>
      <p:sp>
        <p:nvSpPr>
          <p:cNvPr id="6" name="Text Placeholder 5">
            <a:extLst>
              <a:ext uri="{FF2B5EF4-FFF2-40B4-BE49-F238E27FC236}">
                <a16:creationId xmlns:a16="http://schemas.microsoft.com/office/drawing/2014/main" xmlns="" id="{C8906EF9-C66E-4ED2-9498-B147091F7533}"/>
              </a:ext>
            </a:extLst>
          </p:cNvPr>
          <p:cNvSpPr>
            <a:spLocks noGrp="1"/>
          </p:cNvSpPr>
          <p:nvPr>
            <p:ph type="body" idx="1"/>
          </p:nvPr>
        </p:nvSpPr>
        <p:spPr/>
        <p:txBody>
          <a:bodyPr/>
          <a:lstStyle/>
          <a:p>
            <a:r>
              <a:rPr lang="en-US" dirty="0" smtClean="0"/>
              <a:t>Applications of the model</a:t>
            </a:r>
            <a:endParaRPr lang="en-US" dirty="0"/>
          </a:p>
        </p:txBody>
      </p:sp>
      <p:sp>
        <p:nvSpPr>
          <p:cNvPr id="7" name="Text Placeholder 6">
            <a:extLst>
              <a:ext uri="{FF2B5EF4-FFF2-40B4-BE49-F238E27FC236}">
                <a16:creationId xmlns:a16="http://schemas.microsoft.com/office/drawing/2014/main" xmlns="" id="{104E28D1-72EB-4990-9E3E-02F781A5D10E}"/>
              </a:ext>
            </a:extLst>
          </p:cNvPr>
          <p:cNvSpPr>
            <a:spLocks noGrp="1"/>
          </p:cNvSpPr>
          <p:nvPr>
            <p:ph type="body" idx="13"/>
          </p:nvPr>
        </p:nvSpPr>
        <p:spPr/>
        <p:txBody>
          <a:bodyPr>
            <a:normAutofit fontScale="85000" lnSpcReduction="10000"/>
          </a:bodyPr>
          <a:lstStyle/>
          <a:p>
            <a:r>
              <a:rPr lang="en-US" dirty="0"/>
              <a:t>It is true that the use of a program or predictive model that allows for accurate identification of the factors that affect repayment ability, will be useful for any financial institution but not only.</a:t>
            </a:r>
            <a:endParaRPr lang="en-US" dirty="0"/>
          </a:p>
          <a:p>
            <a:r>
              <a:rPr lang="en-US" dirty="0"/>
              <a:t>Institutions, department stores and commercial companies that offer customer credit accounts, mortgage providers, credit card providers, </a:t>
            </a:r>
            <a:r>
              <a:rPr lang="en-US" dirty="0" err="1"/>
              <a:t>etc</a:t>
            </a:r>
            <a:r>
              <a:rPr lang="en-US" dirty="0"/>
              <a:t> that provide loans would like access to a predictive model for defaulting customers.</a:t>
            </a:r>
            <a:endParaRPr lang="en-US" dirty="0"/>
          </a:p>
          <a:p>
            <a:endParaRPr lang="en-US" dirty="0"/>
          </a:p>
        </p:txBody>
      </p:sp>
      <p:sp>
        <p:nvSpPr>
          <p:cNvPr id="2" name="Date Placeholder 1">
            <a:extLst>
              <a:ext uri="{FF2B5EF4-FFF2-40B4-BE49-F238E27FC236}">
                <a16:creationId xmlns:a16="http://schemas.microsoft.com/office/drawing/2014/main" xmlns="" id="{0ABC56BA-BDCA-4DA5-95E1-13CC2B86CDEF}"/>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9741E06D-241F-44AD-8DC0-441DA6337F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62D2DB9C-F718-4DDB-A203-2E4D0E7EB889}"/>
              </a:ext>
            </a:extLst>
          </p:cNvPr>
          <p:cNvSpPr>
            <a:spLocks noGrp="1"/>
          </p:cNvSpPr>
          <p:nvPr>
            <p:ph type="sldNum" sz="quarter" idx="12"/>
          </p:nvPr>
        </p:nvSpPr>
        <p:spPr/>
        <p:txBody>
          <a:bodyPr/>
          <a:lstStyle/>
          <a:p>
            <a:fld id="{D9BB3731-526F-4638-85F8-715D717FFC12}" type="slidenum">
              <a:rPr lang="en-US" smtClean="0"/>
              <a:pPr/>
              <a:t>21</a:t>
            </a:fld>
            <a:endParaRPr lang="en-US" dirty="0"/>
          </a:p>
        </p:txBody>
      </p:sp>
      <p:sp>
        <p:nvSpPr>
          <p:cNvPr id="10" name="TextBox 9"/>
          <p:cNvSpPr txBox="1"/>
          <p:nvPr/>
        </p:nvSpPr>
        <p:spPr>
          <a:xfrm>
            <a:off x="8050048" y="849490"/>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335786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Company logo">
            <a:extLst>
              <a:ext uri="{FF2B5EF4-FFF2-40B4-BE49-F238E27FC236}">
                <a16:creationId xmlns:a16="http://schemas.microsoft.com/office/drawing/2014/main" xmlns="" id="{3FE64916-DFEE-47FA-8796-B989DBF97EC0}"/>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t="94" b="94"/>
          <a:stretch>
            <a:fillRect/>
          </a:stretch>
        </p:blipFill>
        <p:spPr/>
      </p:pic>
      <p:sp>
        <p:nvSpPr>
          <p:cNvPr id="5" name="Title 4">
            <a:extLst>
              <a:ext uri="{FF2B5EF4-FFF2-40B4-BE49-F238E27FC236}">
                <a16:creationId xmlns:a16="http://schemas.microsoft.com/office/drawing/2014/main" xmlns="" id="{CADB21EC-A694-46EC-A11A-C6E02A133068}"/>
              </a:ext>
            </a:extLst>
          </p:cNvPr>
          <p:cNvSpPr>
            <a:spLocks noGrp="1"/>
          </p:cNvSpPr>
          <p:nvPr>
            <p:ph type="title"/>
          </p:nvPr>
        </p:nvSpPr>
        <p:spPr/>
        <p:txBody>
          <a:bodyPr/>
          <a:lstStyle/>
          <a:p>
            <a:r>
              <a:rPr lang="en-US" dirty="0"/>
              <a:t>ABOUT </a:t>
            </a:r>
            <a:r>
              <a:rPr lang="en-US" dirty="0" smtClean="0"/>
              <a:t>THE PROJECT</a:t>
            </a:r>
            <a:endParaRPr lang="en-US" dirty="0"/>
          </a:p>
        </p:txBody>
      </p:sp>
      <p:sp>
        <p:nvSpPr>
          <p:cNvPr id="6" name="Text Placeholder 5">
            <a:extLst>
              <a:ext uri="{FF2B5EF4-FFF2-40B4-BE49-F238E27FC236}">
                <a16:creationId xmlns:a16="http://schemas.microsoft.com/office/drawing/2014/main" xmlns="" id="{D7241320-E948-4C41-96A5-A5BBDCB413E1}"/>
              </a:ext>
            </a:extLst>
          </p:cNvPr>
          <p:cNvSpPr>
            <a:spLocks noGrp="1"/>
          </p:cNvSpPr>
          <p:nvPr>
            <p:ph type="body" idx="1"/>
          </p:nvPr>
        </p:nvSpPr>
        <p:spPr/>
        <p:txBody>
          <a:bodyPr/>
          <a:lstStyle/>
          <a:p>
            <a:r>
              <a:rPr lang="en-US" dirty="0" smtClean="0"/>
              <a:t>What factors affect the credibility of a customer?</a:t>
            </a:r>
            <a:endParaRPr lang="en-US" dirty="0"/>
          </a:p>
        </p:txBody>
      </p:sp>
      <p:sp>
        <p:nvSpPr>
          <p:cNvPr id="7" name="Text Placeholder 6">
            <a:extLst>
              <a:ext uri="{FF2B5EF4-FFF2-40B4-BE49-F238E27FC236}">
                <a16:creationId xmlns:a16="http://schemas.microsoft.com/office/drawing/2014/main" xmlns="" id="{2A96FD62-B299-468D-AC37-BC8FE0EF0F2D}"/>
              </a:ext>
            </a:extLst>
          </p:cNvPr>
          <p:cNvSpPr>
            <a:spLocks noGrp="1"/>
          </p:cNvSpPr>
          <p:nvPr>
            <p:ph type="body" idx="13"/>
          </p:nvPr>
        </p:nvSpPr>
        <p:spPr>
          <a:xfrm>
            <a:off x="6940063" y="4562185"/>
            <a:ext cx="4405066" cy="1159884"/>
          </a:xfrm>
        </p:spPr>
        <p:txBody>
          <a:bodyPr/>
          <a:lstStyle/>
          <a:p>
            <a:r>
              <a:rPr lang="en-US" dirty="0"/>
              <a:t>A bank loan is a type of loan that is offered by a bank and can be used for a variety of reasons including financial emergencies, major expenses, and as a way to build up your credit history</a:t>
            </a:r>
            <a:r>
              <a:rPr lang="en-US" dirty="0" smtClean="0"/>
              <a:t>.</a:t>
            </a:r>
            <a:r>
              <a:rPr lang="en-US" dirty="0"/>
              <a:t> Every financial institution is interested to know who qualifies for a loan and has minimal probability for default.</a:t>
            </a:r>
            <a:endParaRPr lang="en-US" dirty="0"/>
          </a:p>
        </p:txBody>
      </p:sp>
      <p:sp>
        <p:nvSpPr>
          <p:cNvPr id="4" name="Slide Number Placeholder 3">
            <a:extLst>
              <a:ext uri="{FF2B5EF4-FFF2-40B4-BE49-F238E27FC236}">
                <a16:creationId xmlns:a16="http://schemas.microsoft.com/office/drawing/2014/main" xmlns="" id="{70E1ADBA-CE66-4BFB-B4FB-33A8566C23AA}"/>
              </a:ext>
            </a:extLst>
          </p:cNvPr>
          <p:cNvSpPr>
            <a:spLocks noGrp="1"/>
          </p:cNvSpPr>
          <p:nvPr>
            <p:ph type="sldNum" sz="quarter" idx="12"/>
          </p:nvPr>
        </p:nvSpPr>
        <p:spPr/>
        <p:txBody>
          <a:bodyPr/>
          <a:lstStyle/>
          <a:p>
            <a:fld id="{D9BB3731-526F-4638-85F8-715D717FFC12}" type="slidenum">
              <a:rPr lang="en-US" smtClean="0"/>
              <a:pPr/>
              <a:t>3</a:t>
            </a:fld>
            <a:endParaRPr lang="en-US" dirty="0"/>
          </a:p>
        </p:txBody>
      </p:sp>
      <p:pic>
        <p:nvPicPr>
          <p:cNvPr id="1028" name="Picture 4" descr="https://lh3.googleusercontent.com/Mj5ikrfaXtVjWW3BKV1HpIuWYcN7W2xcI_JcFHkxLMCrJPL12gCzmC-S4RBER5jTPPtkm1meDf8F5Q_CLG_-H14C6_0OaoxMT5TGK9EVq7RbWF7qGFqeM0kcqdNqwW9zv2e58o1Z"/>
          <p:cNvPicPr>
            <a:picLocks noGrp="1" noChangeAspect="1" noChangeArrowheads="1"/>
          </p:cNvPicPr>
          <p:nvPr>
            <p:ph type="pic" sz="quarter" idx="14"/>
          </p:nvPr>
        </p:nvPicPr>
        <p:blipFill>
          <a:blip r:embed="rId5">
            <a:extLst>
              <a:ext uri="{28A0092B-C50C-407E-A947-70E740481C1C}">
                <a14:useLocalDpi xmlns:a14="http://schemas.microsoft.com/office/drawing/2010/main" val="0"/>
              </a:ext>
            </a:extLst>
          </a:blip>
          <a:srcRect l="14235" r="14235"/>
          <a:stretch>
            <a:fillRect/>
          </a:stretch>
        </p:blipFill>
        <p:spPr bwMode="auto">
          <a:xfrm>
            <a:off x="245097" y="1132394"/>
            <a:ext cx="5834931" cy="45896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383817" y="774398"/>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200860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1B2EEB7-F022-47BB-A315-405703F84995}"/>
              </a:ext>
            </a:extLst>
          </p:cNvPr>
          <p:cNvSpPr>
            <a:spLocks noGrp="1"/>
          </p:cNvSpPr>
          <p:nvPr>
            <p:ph type="title"/>
          </p:nvPr>
        </p:nvSpPr>
        <p:spPr/>
        <p:txBody>
          <a:bodyPr/>
          <a:lstStyle/>
          <a:p>
            <a:r>
              <a:rPr lang="en-US" dirty="0" smtClean="0"/>
              <a:t>Visualization &amp; Data</a:t>
            </a:r>
            <a:endParaRPr lang="en-US" dirty="0"/>
          </a:p>
        </p:txBody>
      </p:sp>
      <p:pic>
        <p:nvPicPr>
          <p:cNvPr id="7" name="Picture Placeholder 6"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xmlns="" id="{BBC65081-FCFC-4FD6-9562-2242A89DDFF3}"/>
              </a:ext>
            </a:extLst>
          </p:cNvPr>
          <p:cNvSpPr>
            <a:spLocks noGrp="1"/>
          </p:cNvSpPr>
          <p:nvPr>
            <p:ph type="body" sz="quarter" idx="18"/>
          </p:nvPr>
        </p:nvSpPr>
        <p:spPr/>
        <p:txBody>
          <a:bodyPr/>
          <a:lstStyle/>
          <a:p>
            <a:r>
              <a:rPr lang="en-US" dirty="0" smtClean="0"/>
              <a:t>Data Overview</a:t>
            </a:r>
            <a:endParaRPr lang="en-US" dirty="0"/>
          </a:p>
        </p:txBody>
      </p:sp>
      <p:sp>
        <p:nvSpPr>
          <p:cNvPr id="3" name="Date Placeholder 2">
            <a:extLst>
              <a:ext uri="{FF2B5EF4-FFF2-40B4-BE49-F238E27FC236}">
                <a16:creationId xmlns:a16="http://schemas.microsoft.com/office/drawing/2014/main" xmlns=""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23172CF4-2AF2-42E0-9046-25EBDED7F2DF}"/>
              </a:ext>
            </a:extLst>
          </p:cNvPr>
          <p:cNvSpPr>
            <a:spLocks noGrp="1"/>
          </p:cNvSpPr>
          <p:nvPr>
            <p:ph type="sldNum" sz="quarter" idx="12"/>
          </p:nvPr>
        </p:nvSpPr>
        <p:spPr/>
        <p:txBody>
          <a:bodyPr/>
          <a:lstStyle/>
          <a:p>
            <a:fld id="{D9BB3731-526F-4638-85F8-715D717FFC12}" type="slidenum">
              <a:rPr lang="en-US" smtClean="0"/>
              <a:pPr/>
              <a:t>4</a:t>
            </a:fld>
            <a:endParaRPr lang="en-US" dirty="0"/>
          </a:p>
        </p:txBody>
      </p:sp>
      <p:sp>
        <p:nvSpPr>
          <p:cNvPr id="11" name="TextBox 10"/>
          <p:cNvSpPr txBox="1"/>
          <p:nvPr/>
        </p:nvSpPr>
        <p:spPr>
          <a:xfrm>
            <a:off x="283702" y="673990"/>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2594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849F580-01FD-484E-9950-47D2C72C0F18}"/>
              </a:ext>
            </a:extLst>
          </p:cNvPr>
          <p:cNvSpPr>
            <a:spLocks noGrp="1"/>
          </p:cNvSpPr>
          <p:nvPr>
            <p:ph type="title"/>
          </p:nvPr>
        </p:nvSpPr>
        <p:spPr/>
        <p:txBody>
          <a:bodyPr/>
          <a:lstStyle/>
          <a:p>
            <a:r>
              <a:rPr lang="en-US" dirty="0"/>
              <a:t>PROBLEM</a:t>
            </a:r>
          </a:p>
        </p:txBody>
      </p:sp>
      <p:sp>
        <p:nvSpPr>
          <p:cNvPr id="5" name="Text Placeholder 4">
            <a:extLst>
              <a:ext uri="{FF2B5EF4-FFF2-40B4-BE49-F238E27FC236}">
                <a16:creationId xmlns:a16="http://schemas.microsoft.com/office/drawing/2014/main" xmlns="" id="{EC97DD1C-57E2-49D8-8EA1-532034C757C8}"/>
              </a:ext>
            </a:extLst>
          </p:cNvPr>
          <p:cNvSpPr>
            <a:spLocks noGrp="1"/>
          </p:cNvSpPr>
          <p:nvPr>
            <p:ph type="body" idx="1"/>
          </p:nvPr>
        </p:nvSpPr>
        <p:spPr/>
        <p:txBody>
          <a:bodyPr/>
          <a:lstStyle/>
          <a:p>
            <a:r>
              <a:rPr lang="en-US" dirty="0" smtClean="0"/>
              <a:t>Reviewing the relation of demographics per customer and their ability to pay off a loan.</a:t>
            </a:r>
            <a:endParaRPr lang="en-US" dirty="0"/>
          </a:p>
        </p:txBody>
      </p:sp>
      <p:sp>
        <p:nvSpPr>
          <p:cNvPr id="6" name="Text Placeholder 5">
            <a:extLst>
              <a:ext uri="{FF2B5EF4-FFF2-40B4-BE49-F238E27FC236}">
                <a16:creationId xmlns:a16="http://schemas.microsoft.com/office/drawing/2014/main" xmlns="" id="{597E66D7-791B-4DE1-9B2A-979805735D1C}"/>
              </a:ext>
            </a:extLst>
          </p:cNvPr>
          <p:cNvSpPr>
            <a:spLocks noGrp="1"/>
          </p:cNvSpPr>
          <p:nvPr>
            <p:ph type="body" idx="13"/>
          </p:nvPr>
        </p:nvSpPr>
        <p:spPr/>
        <p:txBody>
          <a:bodyPr>
            <a:normAutofit lnSpcReduction="10000"/>
          </a:bodyPr>
          <a:lstStyle/>
          <a:p>
            <a:r>
              <a:rPr lang="en-US" dirty="0" smtClean="0"/>
              <a:t>Every </a:t>
            </a:r>
            <a:r>
              <a:rPr lang="en-US" dirty="0"/>
              <a:t>financial institution is interested to know who qualifies for a loan and has minimal probability for default.</a:t>
            </a:r>
          </a:p>
          <a:p>
            <a:r>
              <a:rPr lang="en-US" dirty="0"/>
              <a:t>Our goal is to identify the demographics that can be collected for every applicant or previous customer, that are highly correlated with Loan Defaults.</a:t>
            </a:r>
            <a:endParaRPr lang="en-US" dirty="0"/>
          </a:p>
          <a:p>
            <a:r>
              <a:rPr lang="en-US" dirty="0"/>
              <a:t>Past studies conclude that the significant factors which drive loan defaults are marital status, education, monthly income, diversion of funds and monitoring. There was no evidence of significant relationship between age, sex, household size and loan default.</a:t>
            </a:r>
            <a:endParaRPr lang="en-US" dirty="0"/>
          </a:p>
          <a:p>
            <a:pPr marL="0" indent="0">
              <a:buNone/>
            </a:pPr>
            <a:r>
              <a:rPr lang="en-US" dirty="0"/>
              <a:t/>
            </a:r>
            <a:br>
              <a:rPr lang="en-US" dirty="0"/>
            </a:br>
            <a:endParaRPr lang="en-US" dirty="0"/>
          </a:p>
          <a:p>
            <a:endParaRPr lang="en-US" dirty="0"/>
          </a:p>
        </p:txBody>
      </p:sp>
      <p:sp>
        <p:nvSpPr>
          <p:cNvPr id="2" name="Date Placeholder 1">
            <a:extLst>
              <a:ext uri="{FF2B5EF4-FFF2-40B4-BE49-F238E27FC236}">
                <a16:creationId xmlns:a16="http://schemas.microsoft.com/office/drawing/2014/main" xmlns="" id="{8F6DDBE9-329C-4482-B49A-274D0E87B1E9}"/>
              </a:ext>
            </a:extLst>
          </p:cNvPr>
          <p:cNvSpPr>
            <a:spLocks noGrp="1"/>
          </p:cNvSpPr>
          <p:nvPr>
            <p:ph type="dt" sz="half" idx="10"/>
          </p:nvPr>
        </p:nvSpPr>
        <p:spPr/>
        <p:txBody>
          <a:bodyPr/>
          <a:lstStyle/>
          <a:p>
            <a:r>
              <a:rPr lang="en-US" dirty="0" smtClean="0"/>
              <a:t>11/7/21</a:t>
            </a:r>
          </a:p>
          <a:p>
            <a:endParaRPr lang="en-US" dirty="0"/>
          </a:p>
        </p:txBody>
      </p:sp>
      <p:sp>
        <p:nvSpPr>
          <p:cNvPr id="3" name="Footer Placeholder 2">
            <a:extLst>
              <a:ext uri="{FF2B5EF4-FFF2-40B4-BE49-F238E27FC236}">
                <a16:creationId xmlns:a16="http://schemas.microsoft.com/office/drawing/2014/main" xmlns="" id="{079651A3-B41C-436E-8A64-D3F5C1FDFE20}"/>
              </a:ext>
            </a:extLst>
          </p:cNvPr>
          <p:cNvSpPr>
            <a:spLocks noGrp="1"/>
          </p:cNvSpPr>
          <p:nvPr>
            <p:ph type="ftr" sz="quarter" idx="11"/>
          </p:nvPr>
        </p:nvSpPr>
        <p:spPr/>
        <p:txBody>
          <a:bodyPr/>
          <a:lstStyle/>
          <a:p>
            <a:r>
              <a:rPr lang="en-US" dirty="0" smtClean="0"/>
              <a:t>Capstone 3</a:t>
            </a:r>
          </a:p>
          <a:p>
            <a:endParaRPr lang="en-US" dirty="0"/>
          </a:p>
        </p:txBody>
      </p:sp>
      <p:sp>
        <p:nvSpPr>
          <p:cNvPr id="4" name="Slide Number Placeholder 3">
            <a:extLst>
              <a:ext uri="{FF2B5EF4-FFF2-40B4-BE49-F238E27FC236}">
                <a16:creationId xmlns:a16="http://schemas.microsoft.com/office/drawing/2014/main" xmlns="" id="{9AD83D5D-8E65-42E8-BA74-2E2799FED62A}"/>
              </a:ext>
            </a:extLst>
          </p:cNvPr>
          <p:cNvSpPr>
            <a:spLocks noGrp="1"/>
          </p:cNvSpPr>
          <p:nvPr>
            <p:ph type="sldNum" sz="quarter" idx="12"/>
          </p:nvPr>
        </p:nvSpPr>
        <p:spPr/>
        <p:txBody>
          <a:bodyPr/>
          <a:lstStyle/>
          <a:p>
            <a:fld id="{D9BB3731-526F-4638-85F8-715D717FFC12}" type="slidenum">
              <a:rPr lang="en-US" smtClean="0"/>
              <a:pPr/>
              <a:t>5</a:t>
            </a:fld>
            <a:endParaRPr lang="en-US" dirty="0"/>
          </a:p>
        </p:txBody>
      </p:sp>
      <p:pic>
        <p:nvPicPr>
          <p:cNvPr id="9" name="Picture Placeholder 8" descr="Man's arms dressed in a suit pointing at documents on his desk."/>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13" name="TextBox 12"/>
          <p:cNvSpPr txBox="1"/>
          <p:nvPr/>
        </p:nvSpPr>
        <p:spPr>
          <a:xfrm>
            <a:off x="663265" y="1013355"/>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142736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C573508-6C7F-4A18-833C-A491E5943929}"/>
              </a:ext>
            </a:extLst>
          </p:cNvPr>
          <p:cNvSpPr>
            <a:spLocks noGrp="1"/>
          </p:cNvSpPr>
          <p:nvPr>
            <p:ph type="title"/>
          </p:nvPr>
        </p:nvSpPr>
        <p:spPr/>
        <p:txBody>
          <a:bodyPr/>
          <a:lstStyle/>
          <a:p>
            <a:r>
              <a:rPr lang="en-US" dirty="0" smtClean="0"/>
              <a:t>Presentation Step by Step</a:t>
            </a:r>
            <a:endParaRPr lang="en-US" dirty="0"/>
          </a:p>
        </p:txBody>
      </p:sp>
      <p:sp>
        <p:nvSpPr>
          <p:cNvPr id="5" name="Text Placeholder 4">
            <a:extLst>
              <a:ext uri="{FF2B5EF4-FFF2-40B4-BE49-F238E27FC236}">
                <a16:creationId xmlns:a16="http://schemas.microsoft.com/office/drawing/2014/main" xmlns="" id="{D219359B-CAD9-418C-BBC3-3A7844B8B081}"/>
              </a:ext>
            </a:extLst>
          </p:cNvPr>
          <p:cNvSpPr>
            <a:spLocks noGrp="1"/>
          </p:cNvSpPr>
          <p:nvPr>
            <p:ph type="body" idx="1"/>
          </p:nvPr>
        </p:nvSpPr>
        <p:spPr/>
        <p:txBody>
          <a:bodyPr>
            <a:normAutofit/>
          </a:bodyPr>
          <a:lstStyle/>
          <a:p>
            <a:r>
              <a:rPr lang="en-US" dirty="0" smtClean="0"/>
              <a:t>Data Wrangling, Data Preprocessing, Exploratory Data Analysis, Methodologies, Modeling, Outcomes and Conclusion</a:t>
            </a:r>
            <a:endParaRPr lang="en-US" dirty="0"/>
          </a:p>
        </p:txBody>
      </p:sp>
      <p:sp>
        <p:nvSpPr>
          <p:cNvPr id="10" name="Text Placeholder 9">
            <a:extLst>
              <a:ext uri="{FF2B5EF4-FFF2-40B4-BE49-F238E27FC236}">
                <a16:creationId xmlns:a16="http://schemas.microsoft.com/office/drawing/2014/main" xmlns="" id="{4B7E120F-D11D-4226-9448-CBBF8AFF3B82}"/>
              </a:ext>
              <a:ext uri="{C183D7F6-B498-43B3-948B-1728B52AA6E4}">
                <adec:decorative xmlns:adec="http://schemas.microsoft.com/office/drawing/2017/decorative" xmlns="" val="1"/>
              </a:ext>
            </a:extLst>
          </p:cNvPr>
          <p:cNvSpPr>
            <a:spLocks noGrp="1"/>
          </p:cNvSpPr>
          <p:nvPr>
            <p:ph type="body" sz="quarter" idx="28"/>
          </p:nvPr>
        </p:nvSpPr>
        <p:spPr/>
        <p:txBody>
          <a:bodyPr/>
          <a:lstStyle/>
          <a:p>
            <a:r>
              <a:rPr lang="en-US" dirty="0">
                <a:solidFill>
                  <a:srgbClr val="006F83"/>
                </a:solidFill>
              </a:rPr>
              <a:t>1</a:t>
            </a:r>
          </a:p>
        </p:txBody>
      </p:sp>
      <p:sp>
        <p:nvSpPr>
          <p:cNvPr id="8" name="Text Placeholder 7">
            <a:extLst>
              <a:ext uri="{FF2B5EF4-FFF2-40B4-BE49-F238E27FC236}">
                <a16:creationId xmlns:a16="http://schemas.microsoft.com/office/drawing/2014/main" xmlns="" id="{331D0B64-E118-4068-8A9C-86E62B64311A}"/>
              </a:ext>
            </a:extLst>
          </p:cNvPr>
          <p:cNvSpPr>
            <a:spLocks noGrp="1"/>
          </p:cNvSpPr>
          <p:nvPr>
            <p:ph type="body" idx="21"/>
          </p:nvPr>
        </p:nvSpPr>
        <p:spPr/>
        <p:txBody>
          <a:bodyPr/>
          <a:lstStyle/>
          <a:p>
            <a:r>
              <a:rPr lang="en-US" dirty="0" smtClean="0"/>
              <a:t>Data</a:t>
            </a:r>
            <a:endParaRPr lang="en-US" dirty="0"/>
          </a:p>
        </p:txBody>
      </p:sp>
      <p:sp>
        <p:nvSpPr>
          <p:cNvPr id="6" name="Text Placeholder 5">
            <a:extLst>
              <a:ext uri="{FF2B5EF4-FFF2-40B4-BE49-F238E27FC236}">
                <a16:creationId xmlns:a16="http://schemas.microsoft.com/office/drawing/2014/main" xmlns="" id="{19068404-7139-47A5-A3EA-BA5DA3FFB4F6}"/>
              </a:ext>
            </a:extLst>
          </p:cNvPr>
          <p:cNvSpPr>
            <a:spLocks noGrp="1"/>
          </p:cNvSpPr>
          <p:nvPr>
            <p:ph type="body" idx="13"/>
          </p:nvPr>
        </p:nvSpPr>
        <p:spPr/>
        <p:txBody>
          <a:bodyPr>
            <a:normAutofit/>
          </a:bodyPr>
          <a:lstStyle/>
          <a:p>
            <a:r>
              <a:rPr lang="en-US" dirty="0" smtClean="0"/>
              <a:t>5000 customers with personal information and demographics about their financial history and status of 26 different variables. No Nan in the set.</a:t>
            </a:r>
            <a:endParaRPr lang="en-US" dirty="0"/>
          </a:p>
        </p:txBody>
      </p:sp>
      <p:sp>
        <p:nvSpPr>
          <p:cNvPr id="13" name="Text Placeholder 12">
            <a:extLst>
              <a:ext uri="{FF2B5EF4-FFF2-40B4-BE49-F238E27FC236}">
                <a16:creationId xmlns:a16="http://schemas.microsoft.com/office/drawing/2014/main" xmlns="" id="{F8882582-7E2D-4036-AE70-5F2600CB54E5}"/>
              </a:ext>
              <a:ext uri="{C183D7F6-B498-43B3-948B-1728B52AA6E4}">
                <adec:decorative xmlns:adec="http://schemas.microsoft.com/office/drawing/2017/decorative" xmlns="" val="1"/>
              </a:ext>
            </a:extLst>
          </p:cNvPr>
          <p:cNvSpPr>
            <a:spLocks noGrp="1"/>
          </p:cNvSpPr>
          <p:nvPr>
            <p:ph type="body" sz="quarter" idx="31"/>
          </p:nvPr>
        </p:nvSpPr>
        <p:spPr/>
        <p:txBody>
          <a:bodyPr/>
          <a:lstStyle/>
          <a:p>
            <a:r>
              <a:rPr lang="en-US" dirty="0">
                <a:solidFill>
                  <a:srgbClr val="006F83"/>
                </a:solidFill>
              </a:rPr>
              <a:t>2</a:t>
            </a:r>
          </a:p>
        </p:txBody>
      </p:sp>
      <p:sp>
        <p:nvSpPr>
          <p:cNvPr id="12" name="Text Placeholder 11">
            <a:extLst>
              <a:ext uri="{FF2B5EF4-FFF2-40B4-BE49-F238E27FC236}">
                <a16:creationId xmlns:a16="http://schemas.microsoft.com/office/drawing/2014/main" xmlns="" id="{019BC9F0-114E-4E99-9BD4-B6503C59B59A}"/>
              </a:ext>
            </a:extLst>
          </p:cNvPr>
          <p:cNvSpPr>
            <a:spLocks noGrp="1"/>
          </p:cNvSpPr>
          <p:nvPr>
            <p:ph type="body" idx="30"/>
          </p:nvPr>
        </p:nvSpPr>
        <p:spPr/>
        <p:txBody>
          <a:bodyPr/>
          <a:lstStyle/>
          <a:p>
            <a:r>
              <a:rPr lang="en-US" dirty="0" smtClean="0"/>
              <a:t>EDA</a:t>
            </a:r>
            <a:endParaRPr lang="en-US" dirty="0"/>
          </a:p>
        </p:txBody>
      </p:sp>
      <p:sp>
        <p:nvSpPr>
          <p:cNvPr id="11" name="Text Placeholder 10">
            <a:extLst>
              <a:ext uri="{FF2B5EF4-FFF2-40B4-BE49-F238E27FC236}">
                <a16:creationId xmlns:a16="http://schemas.microsoft.com/office/drawing/2014/main" xmlns="" id="{B2F0E104-7DF0-40B9-BBAF-665FFAD19B61}"/>
              </a:ext>
            </a:extLst>
          </p:cNvPr>
          <p:cNvSpPr>
            <a:spLocks noGrp="1"/>
          </p:cNvSpPr>
          <p:nvPr>
            <p:ph type="body" idx="29"/>
          </p:nvPr>
        </p:nvSpPr>
        <p:spPr/>
        <p:txBody>
          <a:bodyPr>
            <a:normAutofit/>
          </a:bodyPr>
          <a:lstStyle/>
          <a:p>
            <a:r>
              <a:rPr lang="en-US" dirty="0" smtClean="0"/>
              <a:t>Graphical presentation of the relations of different variables and  interactions.</a:t>
            </a:r>
          </a:p>
          <a:p>
            <a:r>
              <a:rPr lang="en-US" dirty="0" smtClean="0"/>
              <a:t>Also visuals on the way that each of the variables affected the default probability and rate of each customer.</a:t>
            </a:r>
            <a:endParaRPr lang="en-US" dirty="0"/>
          </a:p>
        </p:txBody>
      </p:sp>
      <p:sp>
        <p:nvSpPr>
          <p:cNvPr id="16" name="Text Placeholder 15">
            <a:extLst>
              <a:ext uri="{FF2B5EF4-FFF2-40B4-BE49-F238E27FC236}">
                <a16:creationId xmlns:a16="http://schemas.microsoft.com/office/drawing/2014/main" xmlns="" id="{E1A4D816-16C0-4A8A-8056-74F115345C08}"/>
              </a:ext>
              <a:ext uri="{C183D7F6-B498-43B3-948B-1728B52AA6E4}">
                <adec:decorative xmlns:adec="http://schemas.microsoft.com/office/drawing/2017/decorative" xmlns="" val="1"/>
              </a:ext>
            </a:extLst>
          </p:cNvPr>
          <p:cNvSpPr>
            <a:spLocks noGrp="1"/>
          </p:cNvSpPr>
          <p:nvPr>
            <p:ph type="body" sz="quarter" idx="34"/>
          </p:nvPr>
        </p:nvSpPr>
        <p:spPr/>
        <p:txBody>
          <a:bodyPr/>
          <a:lstStyle/>
          <a:p>
            <a:r>
              <a:rPr lang="en-US" dirty="0">
                <a:solidFill>
                  <a:srgbClr val="006F83"/>
                </a:solidFill>
              </a:rPr>
              <a:t>3</a:t>
            </a:r>
          </a:p>
        </p:txBody>
      </p:sp>
      <p:sp>
        <p:nvSpPr>
          <p:cNvPr id="15" name="Text Placeholder 14">
            <a:extLst>
              <a:ext uri="{FF2B5EF4-FFF2-40B4-BE49-F238E27FC236}">
                <a16:creationId xmlns:a16="http://schemas.microsoft.com/office/drawing/2014/main" xmlns="" id="{B9C901DF-59A5-4233-B825-DE5FC8B4FFDD}"/>
              </a:ext>
            </a:extLst>
          </p:cNvPr>
          <p:cNvSpPr>
            <a:spLocks noGrp="1"/>
          </p:cNvSpPr>
          <p:nvPr>
            <p:ph type="body" idx="33"/>
          </p:nvPr>
        </p:nvSpPr>
        <p:spPr/>
        <p:txBody>
          <a:bodyPr/>
          <a:lstStyle/>
          <a:p>
            <a:r>
              <a:rPr lang="en-US" dirty="0" smtClean="0"/>
              <a:t>Modeling</a:t>
            </a:r>
            <a:endParaRPr lang="en-US" dirty="0"/>
          </a:p>
        </p:txBody>
      </p:sp>
      <p:sp>
        <p:nvSpPr>
          <p:cNvPr id="14" name="Text Placeholder 13">
            <a:extLst>
              <a:ext uri="{FF2B5EF4-FFF2-40B4-BE49-F238E27FC236}">
                <a16:creationId xmlns:a16="http://schemas.microsoft.com/office/drawing/2014/main" xmlns="" id="{38ED6BB7-550D-4516-A105-98FF3C8AA5EA}"/>
              </a:ext>
            </a:extLst>
          </p:cNvPr>
          <p:cNvSpPr>
            <a:spLocks noGrp="1"/>
          </p:cNvSpPr>
          <p:nvPr>
            <p:ph type="body" idx="32"/>
          </p:nvPr>
        </p:nvSpPr>
        <p:spPr/>
        <p:txBody>
          <a:bodyPr>
            <a:normAutofit/>
          </a:bodyPr>
          <a:lstStyle/>
          <a:p>
            <a:r>
              <a:rPr lang="en-US" dirty="0" smtClean="0"/>
              <a:t>We started with a Logistic Regression and followed with a Random Forest classifier.</a:t>
            </a:r>
            <a:endParaRPr lang="en-US" dirty="0"/>
          </a:p>
        </p:txBody>
      </p:sp>
      <p:sp>
        <p:nvSpPr>
          <p:cNvPr id="2" name="Date Placeholder 1">
            <a:extLst>
              <a:ext uri="{FF2B5EF4-FFF2-40B4-BE49-F238E27FC236}">
                <a16:creationId xmlns:a16="http://schemas.microsoft.com/office/drawing/2014/main" xmlns="" id="{79869A84-90DC-49FB-86C5-42C186BF3C3B}"/>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21806519-9062-4FF1-AC26-8B769E0D14B2}"/>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844E83FC-E300-4C31-B39B-C023E466CF04}"/>
              </a:ext>
            </a:extLst>
          </p:cNvPr>
          <p:cNvSpPr>
            <a:spLocks noGrp="1"/>
          </p:cNvSpPr>
          <p:nvPr>
            <p:ph type="sldNum" sz="quarter" idx="12"/>
          </p:nvPr>
        </p:nvSpPr>
        <p:spPr/>
        <p:txBody>
          <a:bodyPr/>
          <a:lstStyle/>
          <a:p>
            <a:fld id="{D9BB3731-526F-4638-85F8-715D717FFC12}" type="slidenum">
              <a:rPr lang="en-US" smtClean="0"/>
              <a:t>6</a:t>
            </a:fld>
            <a:endParaRPr lang="en-US" dirty="0"/>
          </a:p>
        </p:txBody>
      </p:sp>
      <p:sp>
        <p:nvSpPr>
          <p:cNvPr id="17" name="TextBox 16"/>
          <p:cNvSpPr txBox="1"/>
          <p:nvPr/>
        </p:nvSpPr>
        <p:spPr>
          <a:xfrm>
            <a:off x="8266922" y="864280"/>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162490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1B2EEB7-F022-47BB-A315-405703F84995}"/>
              </a:ext>
            </a:extLst>
          </p:cNvPr>
          <p:cNvSpPr>
            <a:spLocks noGrp="1"/>
          </p:cNvSpPr>
          <p:nvPr>
            <p:ph type="title"/>
          </p:nvPr>
        </p:nvSpPr>
        <p:spPr/>
        <p:txBody>
          <a:bodyPr/>
          <a:lstStyle/>
          <a:p>
            <a:r>
              <a:rPr lang="en-US" dirty="0" smtClean="0"/>
              <a:t>Visualization &amp; Data</a:t>
            </a:r>
            <a:endParaRPr lang="en-US" dirty="0"/>
          </a:p>
        </p:txBody>
      </p:sp>
      <p:pic>
        <p:nvPicPr>
          <p:cNvPr id="7" name="Picture Placeholder 6"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xmlns="" id="{BBC65081-FCFC-4FD6-9562-2242A89DDFF3}"/>
              </a:ext>
            </a:extLst>
          </p:cNvPr>
          <p:cNvSpPr>
            <a:spLocks noGrp="1"/>
          </p:cNvSpPr>
          <p:nvPr>
            <p:ph type="body" sz="quarter" idx="18"/>
          </p:nvPr>
        </p:nvSpPr>
        <p:spPr/>
        <p:txBody>
          <a:bodyPr/>
          <a:lstStyle/>
          <a:p>
            <a:r>
              <a:rPr lang="en-US" dirty="0" smtClean="0"/>
              <a:t>Data Overview</a:t>
            </a:r>
            <a:endParaRPr lang="en-US" dirty="0"/>
          </a:p>
        </p:txBody>
      </p:sp>
      <p:sp>
        <p:nvSpPr>
          <p:cNvPr id="3" name="Date Placeholder 2">
            <a:extLst>
              <a:ext uri="{FF2B5EF4-FFF2-40B4-BE49-F238E27FC236}">
                <a16:creationId xmlns:a16="http://schemas.microsoft.com/office/drawing/2014/main" xmlns=""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23172CF4-2AF2-42E0-9046-25EBDED7F2DF}"/>
              </a:ext>
            </a:extLst>
          </p:cNvPr>
          <p:cNvSpPr>
            <a:spLocks noGrp="1"/>
          </p:cNvSpPr>
          <p:nvPr>
            <p:ph type="sldNum" sz="quarter" idx="12"/>
          </p:nvPr>
        </p:nvSpPr>
        <p:spPr/>
        <p:txBody>
          <a:bodyPr/>
          <a:lstStyle/>
          <a:p>
            <a:fld id="{D9BB3731-526F-4638-85F8-715D717FFC12}" type="slidenum">
              <a:rPr lang="en-US" smtClean="0"/>
              <a:pPr/>
              <a:t>7</a:t>
            </a:fld>
            <a:endParaRPr lang="en-US" dirty="0"/>
          </a:p>
        </p:txBody>
      </p:sp>
      <p:sp>
        <p:nvSpPr>
          <p:cNvPr id="11" name="TextBox 10"/>
          <p:cNvSpPr txBox="1"/>
          <p:nvPr/>
        </p:nvSpPr>
        <p:spPr>
          <a:xfrm>
            <a:off x="283702" y="673990"/>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spTree>
    <p:extLst>
      <p:ext uri="{BB962C8B-B14F-4D97-AF65-F5344CB8AC3E}">
        <p14:creationId xmlns:p14="http://schemas.microsoft.com/office/powerpoint/2010/main" val="336622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dirty="0" smtClean="0"/>
              <a:t>11/7/2021</a:t>
            </a:r>
            <a:endParaRPr lang="en-US" noProof="0" dirty="0"/>
          </a:p>
        </p:txBody>
      </p:sp>
      <p:sp>
        <p:nvSpPr>
          <p:cNvPr id="3" name="Footer Placeholder 2"/>
          <p:cNvSpPr>
            <a:spLocks noGrp="1"/>
          </p:cNvSpPr>
          <p:nvPr>
            <p:ph type="ftr" sz="quarter" idx="11"/>
          </p:nvPr>
        </p:nvSpPr>
        <p:spPr/>
        <p:txBody>
          <a:bodyPr/>
          <a:lstStyle/>
          <a:p>
            <a:r>
              <a:rPr lang="en-US" dirty="0" smtClean="0"/>
              <a:t>Capstone 3</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8</a:t>
            </a:fld>
            <a:endParaRPr lang="en-US" noProof="0" dirty="0"/>
          </a:p>
        </p:txBody>
      </p:sp>
      <p:sp>
        <p:nvSpPr>
          <p:cNvPr id="5" name="Text Placeholder 4"/>
          <p:cNvSpPr>
            <a:spLocks noGrp="1"/>
          </p:cNvSpPr>
          <p:nvPr>
            <p:ph type="body" idx="1"/>
          </p:nvPr>
        </p:nvSpPr>
        <p:spPr/>
        <p:txBody>
          <a:bodyPr/>
          <a:lstStyle/>
          <a:p>
            <a:r>
              <a:rPr lang="en-US" dirty="0" smtClean="0"/>
              <a:t>Source, description, issues, wrangling, preprocessing</a:t>
            </a:r>
            <a:endParaRPr lang="en-US" dirty="0"/>
          </a:p>
        </p:txBody>
      </p:sp>
      <p:sp>
        <p:nvSpPr>
          <p:cNvPr id="6" name="Text Placeholder 5"/>
          <p:cNvSpPr>
            <a:spLocks noGrp="1"/>
          </p:cNvSpPr>
          <p:nvPr>
            <p:ph type="body" idx="13"/>
          </p:nvPr>
        </p:nvSpPr>
        <p:spPr/>
        <p:txBody>
          <a:bodyPr>
            <a:normAutofit lnSpcReduction="10000"/>
          </a:bodyPr>
          <a:lstStyle/>
          <a:p>
            <a:r>
              <a:rPr lang="en-US" dirty="0"/>
              <a:t>The source of my data was </a:t>
            </a:r>
            <a:r>
              <a:rPr lang="en-US" u="sng" dirty="0">
                <a:hlinkClick r:id="rId2"/>
              </a:rPr>
              <a:t>https://www.kaggle.com/rikdifos/credit-card-approval-prediction</a:t>
            </a:r>
            <a:r>
              <a:rPr lang="en-US" dirty="0"/>
              <a:t> It was not missing any data and had 24 variables, that identified demographics of 5000 customers</a:t>
            </a:r>
            <a:r>
              <a:rPr lang="en-US" dirty="0" smtClean="0"/>
              <a:t>.</a:t>
            </a:r>
          </a:p>
          <a:p>
            <a:r>
              <a:rPr lang="en-US" dirty="0"/>
              <a:t>The presentation of those variables is more convenient for human reading and manipulation. The values of the variables are described on the attached file. We will be changing the values to the actual description factors. Out of the 24 variables, 10 of those are numerical, while the other 14 are qualitative, most of them are ordinal, and </a:t>
            </a:r>
            <a:r>
              <a:rPr lang="en-US" dirty="0" smtClean="0"/>
              <a:t>this creates </a:t>
            </a:r>
            <a:r>
              <a:rPr lang="en-US" dirty="0"/>
              <a:t>some issues with the dummies variables that we have to add, but we have no missing values and the entire dataset of 5000 observations will be used.</a:t>
            </a:r>
            <a:endParaRPr lang="en-US" dirty="0"/>
          </a:p>
        </p:txBody>
      </p:sp>
      <p:sp>
        <p:nvSpPr>
          <p:cNvPr id="7" name="Title 6"/>
          <p:cNvSpPr>
            <a:spLocks noGrp="1"/>
          </p:cNvSpPr>
          <p:nvPr>
            <p:ph type="title"/>
          </p:nvPr>
        </p:nvSpPr>
        <p:spPr/>
        <p:txBody>
          <a:bodyPr/>
          <a:lstStyle/>
          <a:p>
            <a:r>
              <a:rPr lang="en-US" dirty="0" smtClean="0"/>
              <a:t>Data Overview</a:t>
            </a:r>
            <a:endParaRPr lang="en-US" dirty="0"/>
          </a:p>
        </p:txBody>
      </p:sp>
      <p:sp>
        <p:nvSpPr>
          <p:cNvPr id="10" name="TextBox 9"/>
          <p:cNvSpPr txBox="1"/>
          <p:nvPr/>
        </p:nvSpPr>
        <p:spPr>
          <a:xfrm>
            <a:off x="560951" y="906922"/>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pic>
        <p:nvPicPr>
          <p:cNvPr id="12" name="Picture 11"/>
          <p:cNvPicPr>
            <a:picLocks noChangeAspect="1"/>
          </p:cNvPicPr>
          <p:nvPr/>
        </p:nvPicPr>
        <p:blipFill>
          <a:blip r:embed="rId3"/>
          <a:stretch>
            <a:fillRect/>
          </a:stretch>
        </p:blipFill>
        <p:spPr>
          <a:xfrm>
            <a:off x="7905750" y="328564"/>
            <a:ext cx="3314700" cy="5295900"/>
          </a:xfrm>
          <a:prstGeom prst="rect">
            <a:avLst/>
          </a:prstGeom>
        </p:spPr>
      </p:pic>
    </p:spTree>
    <p:extLst>
      <p:ext uri="{BB962C8B-B14F-4D97-AF65-F5344CB8AC3E}">
        <p14:creationId xmlns:p14="http://schemas.microsoft.com/office/powerpoint/2010/main" val="121101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dirty="0" smtClean="0"/>
              <a:t>11/7/2021</a:t>
            </a:r>
            <a:endParaRPr lang="en-US" noProof="0" dirty="0"/>
          </a:p>
        </p:txBody>
      </p:sp>
      <p:sp>
        <p:nvSpPr>
          <p:cNvPr id="3" name="Footer Placeholder 2"/>
          <p:cNvSpPr>
            <a:spLocks noGrp="1"/>
          </p:cNvSpPr>
          <p:nvPr>
            <p:ph type="ftr" sz="quarter" idx="11"/>
          </p:nvPr>
        </p:nvSpPr>
        <p:spPr/>
        <p:txBody>
          <a:bodyPr/>
          <a:lstStyle/>
          <a:p>
            <a:r>
              <a:rPr lang="en-US" dirty="0" smtClean="0"/>
              <a:t>Capstone 3</a:t>
            </a:r>
            <a:endParaRPr lang="en-US" noProof="0" dirty="0"/>
          </a:p>
        </p:txBody>
      </p:sp>
      <p:sp>
        <p:nvSpPr>
          <p:cNvPr id="4" name="Slide Number Placeholder 3"/>
          <p:cNvSpPr>
            <a:spLocks noGrp="1"/>
          </p:cNvSpPr>
          <p:nvPr>
            <p:ph type="sldNum" sz="quarter" idx="12"/>
          </p:nvPr>
        </p:nvSpPr>
        <p:spPr/>
        <p:txBody>
          <a:bodyPr/>
          <a:lstStyle/>
          <a:p>
            <a:fld id="{D9BB3731-526F-4638-85F8-715D717FFC12}" type="slidenum">
              <a:rPr lang="en-US" noProof="0" smtClean="0"/>
              <a:t>9</a:t>
            </a:fld>
            <a:endParaRPr lang="en-US" noProof="0" dirty="0"/>
          </a:p>
        </p:txBody>
      </p:sp>
      <p:sp>
        <p:nvSpPr>
          <p:cNvPr id="5" name="Text Placeholder 4"/>
          <p:cNvSpPr>
            <a:spLocks noGrp="1"/>
          </p:cNvSpPr>
          <p:nvPr>
            <p:ph type="body" idx="1"/>
          </p:nvPr>
        </p:nvSpPr>
        <p:spPr/>
        <p:txBody>
          <a:bodyPr/>
          <a:lstStyle/>
          <a:p>
            <a:r>
              <a:rPr lang="en-US" dirty="0" smtClean="0"/>
              <a:t>Relationships, dissection and correlation</a:t>
            </a:r>
            <a:endParaRPr lang="en-US" dirty="0"/>
          </a:p>
        </p:txBody>
      </p:sp>
      <p:sp>
        <p:nvSpPr>
          <p:cNvPr id="6" name="Text Placeholder 5"/>
          <p:cNvSpPr>
            <a:spLocks noGrp="1"/>
          </p:cNvSpPr>
          <p:nvPr>
            <p:ph type="body" idx="13"/>
          </p:nvPr>
        </p:nvSpPr>
        <p:spPr>
          <a:xfrm>
            <a:off x="838200" y="3777834"/>
            <a:ext cx="5233742" cy="2175392"/>
          </a:xfrm>
        </p:spPr>
        <p:txBody>
          <a:bodyPr>
            <a:noAutofit/>
          </a:bodyPr>
          <a:lstStyle/>
          <a:p>
            <a:r>
              <a:rPr lang="en-US" sz="1100" dirty="0"/>
              <a:t>A total of 5000 observations, 24 total variables that are both demographics and information regarding Credit </a:t>
            </a:r>
            <a:r>
              <a:rPr lang="en-US" sz="1100" dirty="0" smtClean="0"/>
              <a:t>current </a:t>
            </a:r>
            <a:r>
              <a:rPr lang="en-US" sz="1100" dirty="0"/>
              <a:t>and History of the customers. Out of the 24 variables we have 10 numerical and 14 categorical. Except of the Credit Amount, Current Address number of years, Credit amount originally lend, Number of Credit Accounts, Number of dependents, and Age, all the other variables are ordinal that describe ranges of the variable. The reason for the use of the ordinal measurement level is due to legal requirements to protect the privacy of the customers data.</a:t>
            </a:r>
          </a:p>
          <a:p>
            <a:r>
              <a:rPr lang="en-US" sz="1100" dirty="0"/>
              <a:t>By reviewing the descriptive statistics of the data, we can observe that the loans given to customers have an average value of $3200, with average duration of 21 months. The customers are younger with an average age of 35 years old, 1 dependent and an average number of credit account 1.45, while they reside in their current residency the last 3 years. Of all the customers, we have an average 30 percent defaulted loans.</a:t>
            </a:r>
          </a:p>
          <a:p>
            <a:r>
              <a:rPr lang="en-US" sz="1100" dirty="0"/>
              <a:t>Overall, 75 percent of the customers is younger than 42 years old and have received a loan of less than $</a:t>
            </a:r>
            <a:r>
              <a:rPr lang="en-US" sz="1100" dirty="0" smtClean="0"/>
              <a:t>4000</a:t>
            </a:r>
            <a:endParaRPr lang="en-US" sz="1100" dirty="0"/>
          </a:p>
        </p:txBody>
      </p:sp>
      <p:sp>
        <p:nvSpPr>
          <p:cNvPr id="7" name="Title 6"/>
          <p:cNvSpPr>
            <a:spLocks noGrp="1"/>
          </p:cNvSpPr>
          <p:nvPr>
            <p:ph type="title"/>
          </p:nvPr>
        </p:nvSpPr>
        <p:spPr/>
        <p:txBody>
          <a:bodyPr/>
          <a:lstStyle/>
          <a:p>
            <a:r>
              <a:rPr lang="en-US" dirty="0" smtClean="0"/>
              <a:t>Exploratory Analysis</a:t>
            </a:r>
            <a:endParaRPr lang="en-US" dirty="0"/>
          </a:p>
        </p:txBody>
      </p:sp>
      <p:sp>
        <p:nvSpPr>
          <p:cNvPr id="10" name="TextBox 9"/>
          <p:cNvSpPr txBox="1"/>
          <p:nvPr/>
        </p:nvSpPr>
        <p:spPr>
          <a:xfrm>
            <a:off x="560951" y="906922"/>
            <a:ext cx="3297698" cy="584775"/>
          </a:xfrm>
          <a:prstGeom prst="rect">
            <a:avLst/>
          </a:prstGeom>
          <a:solidFill>
            <a:srgbClr val="006F83"/>
          </a:solidFill>
        </p:spPr>
        <p:txBody>
          <a:bodyPr wrap="none" rtlCol="0">
            <a:spAutoFit/>
          </a:bodyPr>
          <a:lstStyle/>
          <a:p>
            <a:r>
              <a:rPr lang="en-US" sz="3200" dirty="0" smtClean="0">
                <a:solidFill>
                  <a:schemeClr val="bg1"/>
                </a:solidFill>
              </a:rPr>
              <a:t>Thomas Jones, </a:t>
            </a:r>
            <a:r>
              <a:rPr lang="en-US" sz="3200" b="1" i="1" dirty="0" smtClean="0">
                <a:solidFill>
                  <a:srgbClr val="DED8A4"/>
                </a:solidFill>
              </a:rPr>
              <a:t>Ltd</a:t>
            </a:r>
            <a:endParaRPr lang="en-US" sz="3200" b="1" dirty="0">
              <a:solidFill>
                <a:srgbClr val="DED8A4"/>
              </a:solidFill>
            </a:endParaRPr>
          </a:p>
        </p:txBody>
      </p:sp>
      <p:pic>
        <p:nvPicPr>
          <p:cNvPr id="15" name="Picture 14"/>
          <p:cNvPicPr>
            <a:picLocks noChangeAspect="1"/>
          </p:cNvPicPr>
          <p:nvPr/>
        </p:nvPicPr>
        <p:blipFill>
          <a:blip r:embed="rId2"/>
          <a:stretch>
            <a:fillRect/>
          </a:stretch>
        </p:blipFill>
        <p:spPr>
          <a:xfrm>
            <a:off x="6542202" y="906922"/>
            <a:ext cx="5181878" cy="5121624"/>
          </a:xfrm>
          <a:prstGeom prst="rect">
            <a:avLst/>
          </a:prstGeom>
        </p:spPr>
      </p:pic>
    </p:spTree>
    <p:extLst>
      <p:ext uri="{BB962C8B-B14F-4D97-AF65-F5344CB8AC3E}">
        <p14:creationId xmlns:p14="http://schemas.microsoft.com/office/powerpoint/2010/main" val="3663281783"/>
      </p:ext>
    </p:extLst>
  </p:cSld>
  <p:clrMapOvr>
    <a:masterClrMapping/>
  </p:clrMapOvr>
</p:sld>
</file>

<file path=ppt/theme/theme1.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EEFE3F-2FB4-416D-9B9D-A1CF27862478}">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935F702-06A3-47B5-A78B-5ADAC21E3B12}">
  <ds:schemaRefs>
    <ds:schemaRef ds:uri="http://schemas.microsoft.com/sharepoint/v3/contenttype/forms"/>
  </ds:schemaRefs>
</ds:datastoreItem>
</file>

<file path=customXml/itemProps3.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pitch deck</Template>
  <TotalTime>0</TotalTime>
  <Words>1122</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Tahoma</vt:lpstr>
      <vt:lpstr>Times New Roman</vt:lpstr>
      <vt:lpstr>Wingdings</vt:lpstr>
      <vt:lpstr>Financial_PitchDeck_MO-v6</vt:lpstr>
      <vt:lpstr> Who is    trust               worthy?</vt:lpstr>
      <vt:lpstr>Who is trustworthy?</vt:lpstr>
      <vt:lpstr>ABOUT THE PROJECT</vt:lpstr>
      <vt:lpstr>Visualization &amp; Data</vt:lpstr>
      <vt:lpstr>PROBLEM</vt:lpstr>
      <vt:lpstr>Presentation Step by Step</vt:lpstr>
      <vt:lpstr>Visualization &amp; Data</vt:lpstr>
      <vt:lpstr>Data Overview</vt:lpstr>
      <vt:lpstr>Exploratory Analysis</vt:lpstr>
      <vt:lpstr>Exploratory Analysis</vt:lpstr>
      <vt:lpstr>Exploratory Analysis</vt:lpstr>
      <vt:lpstr>Approach &amp; Methodologies</vt:lpstr>
      <vt:lpstr>Methodologies</vt:lpstr>
      <vt:lpstr>Modeling</vt:lpstr>
      <vt:lpstr>Model 1</vt:lpstr>
      <vt:lpstr>Random Forest</vt:lpstr>
      <vt:lpstr>Random Forest</vt:lpstr>
      <vt:lpstr>Outcomes &amp; Conclusion</vt:lpstr>
      <vt:lpstr>Outcomes &amp; Metrics</vt:lpstr>
      <vt:lpstr>Applications and Future Work</vt:lpstr>
      <vt:lpstr>Applications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2021-11-06T20:46:51Z</dcterms:created>
  <dcterms:modified xsi:type="dcterms:W3CDTF">2021-11-06T22:44:36Z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