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C616-0815-504E-AC1C-69400502B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Bitcon</a:t>
            </a:r>
            <a:r>
              <a:rPr lang="en-US" dirty="0"/>
              <a:t> and the SP&amp;500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DBFB-DD05-0145-A2FB-8ED2A58E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relationship between Bitcoin (BTC) price and the S&amp;P500 market indexes in a 5 year span.</a:t>
            </a:r>
          </a:p>
          <a:p>
            <a:r>
              <a:rPr lang="en-US" dirty="0"/>
              <a:t>Presented by: Travis</a:t>
            </a:r>
          </a:p>
        </p:txBody>
      </p:sp>
    </p:spTree>
    <p:extLst>
      <p:ext uri="{BB962C8B-B14F-4D97-AF65-F5344CB8AC3E}">
        <p14:creationId xmlns:p14="http://schemas.microsoft.com/office/powerpoint/2010/main" val="40947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FD85-4006-724B-BC24-00B764FD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655"/>
            <a:ext cx="9905998" cy="8861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role of Bitcoin in our economy?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A1F6-6EEA-9C40-956C-ED6AD3DE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0981"/>
            <a:ext cx="9905998" cy="370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Bitcoin has been playing a safe-heaven role in the investment world, we should expect to see a negative relationship between stock and Bitcoin prices.</a:t>
            </a:r>
          </a:p>
          <a:p>
            <a:pPr marL="0" indent="0">
              <a:buNone/>
            </a:pPr>
            <a:r>
              <a:rPr lang="en-US" dirty="0"/>
              <a:t>Below are three potential roles: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Bitcoin following a trend  different than financial markets. </a:t>
            </a:r>
          </a:p>
          <a:p>
            <a:pPr marL="0" indent="0">
              <a:buNone/>
            </a:pPr>
            <a:r>
              <a:rPr lang="en-US" dirty="0"/>
              <a:t>if stock prices are rallying, is this positivism contagious, and therefore, also visible in Bitcoin prices</a:t>
            </a:r>
          </a:p>
          <a:p>
            <a:pPr marL="0" indent="0">
              <a:buNone/>
            </a:pPr>
            <a:r>
              <a:rPr lang="en-US" dirty="0"/>
              <a:t>A third potential outcome from our analysis may be that Bitcoin prices do not show a relationship with the stock market at 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3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F778-2182-BD49-8D57-75371C1E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557-3CBB-8B49-BFE8-B24E4B5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123343"/>
            <a:ext cx="9905998" cy="261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use data over a 5 year span</a:t>
            </a:r>
          </a:p>
          <a:p>
            <a:r>
              <a:rPr lang="en-US" dirty="0"/>
              <a:t>We rely on Federal Reserve Economic Data for the S&amp;P500, and will pull from a reliable source</a:t>
            </a:r>
          </a:p>
          <a:p>
            <a:r>
              <a:rPr lang="en-US" dirty="0"/>
              <a:t>Using the </a:t>
            </a:r>
            <a:r>
              <a:rPr lang="en-US" dirty="0">
                <a:effectLst/>
              </a:rPr>
              <a:t>Financial Modeling Prep API , this provides data for bitcoin prices that meets our needs for 10 years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AD6C-85D0-6F49-A0A0-EFDD7352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2424-523F-014E-B298-06B9E425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We will want to ‘connect’ both types of data together, thru the date as the index</a:t>
            </a:r>
          </a:p>
          <a:p>
            <a:pPr marL="0" indent="0">
              <a:buNone/>
            </a:pPr>
            <a:r>
              <a:rPr lang="en-US" dirty="0"/>
              <a:t>cleaning will require removing nulls from the S&amp;P, as trading is only done on weekdays, while bitcoin ‘never sleeps’</a:t>
            </a:r>
          </a:p>
          <a:p>
            <a:pPr lvl="1"/>
            <a:r>
              <a:rPr lang="en-US" dirty="0"/>
              <a:t>Displaying output along the data organization journey, will give us a visual if we are on the right path</a:t>
            </a:r>
          </a:p>
          <a:p>
            <a:pPr lvl="2"/>
            <a:r>
              <a:rPr lang="en-US" dirty="0"/>
              <a:t>Our output was in a (json)dictionary panda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There was a need to organize both S&amp;P500 and bitcoin pricing, into one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Correlations could then be seen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50A-201F-3447-97EC-E801273A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44D9-A687-EA44-9D8D-ED580291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pandas </a:t>
            </a:r>
            <a:r>
              <a:rPr lang="en-US" dirty="0" err="1"/>
              <a:t>dataframe.corr</a:t>
            </a:r>
            <a:r>
              <a:rPr lang="en-US" dirty="0"/>
              <a:t>() we looked to find the correlation of our Pandas </a:t>
            </a:r>
            <a:r>
              <a:rPr lang="en-US" dirty="0" err="1"/>
              <a:t>DataFrame</a:t>
            </a:r>
            <a:r>
              <a:rPr lang="en-US" dirty="0"/>
              <a:t> columns: S&amp;P500 closing price and </a:t>
            </a:r>
            <a:r>
              <a:rPr lang="en-US" dirty="0" err="1"/>
              <a:t>Bitcon</a:t>
            </a:r>
            <a:r>
              <a:rPr lang="en-US" dirty="0"/>
              <a:t> (closing/</a:t>
            </a:r>
            <a:r>
              <a:rPr lang="en-US" dirty="0" err="1"/>
              <a:t>eod</a:t>
            </a:r>
            <a:r>
              <a:rPr lang="en-US" dirty="0"/>
              <a:t>) price</a:t>
            </a:r>
          </a:p>
        </p:txBody>
      </p:sp>
    </p:spTree>
    <p:extLst>
      <p:ext uri="{BB962C8B-B14F-4D97-AF65-F5344CB8AC3E}">
        <p14:creationId xmlns:p14="http://schemas.microsoft.com/office/powerpoint/2010/main" val="42214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416-DFAD-464E-979D-FA494D48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5" y="112348"/>
            <a:ext cx="10283451" cy="3141571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Results</a:t>
            </a:r>
            <a:br>
              <a:rPr lang="en-US" sz="1200" dirty="0"/>
            </a:br>
            <a:br>
              <a:rPr lang="en-US" sz="1200" dirty="0"/>
            </a:br>
            <a:r>
              <a:rPr lang="en-US" sz="2000" dirty="0"/>
              <a:t>How to interpret the correlation between BTC and S&amp;P 500 prices?</a:t>
            </a:r>
            <a:br>
              <a:rPr lang="en-US" sz="2000" dirty="0"/>
            </a:br>
            <a:r>
              <a:rPr lang="en-US" sz="2000" dirty="0"/>
              <a:t>The values from a correlation matrix range from -1 to 1.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Closer to +1 means that both variables move closely together and in the same direction.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value of 0 meaning that there is no relationship between the variables.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negative correlation indicates that the variables move in different directions.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closer to -1 the stronger the inverse relationship.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8DC8-85D6-5345-81A8-9B333446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1" y="3417622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end, we found: S&amp;P500 and Bitcoin prices related to each other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B292AD-4CF0-EE40-BDB2-9E4057A03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89294"/>
              </p:ext>
            </p:extLst>
          </p:nvPr>
        </p:nvGraphicFramePr>
        <p:xfrm>
          <a:off x="1243541" y="47163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629028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5688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257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S&amp;P500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3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3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12AF-E86D-2A42-B4AC-758EAC62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26" y="90616"/>
            <a:ext cx="9905998" cy="1905000"/>
          </a:xfrm>
        </p:spPr>
        <p:txBody>
          <a:bodyPr/>
          <a:lstStyle/>
          <a:p>
            <a:r>
              <a:rPr lang="en-US" dirty="0"/>
              <a:t>Visual correlations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1C15F80-5108-A444-BA03-534700292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18" y="2086233"/>
            <a:ext cx="4440827" cy="3124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62299C-A4F3-1C41-BA08-C05C9A93BDC1}"/>
              </a:ext>
            </a:extLst>
          </p:cNvPr>
          <p:cNvSpPr/>
          <p:nvPr/>
        </p:nvSpPr>
        <p:spPr>
          <a:xfrm>
            <a:off x="525318" y="54906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red color of the graph means that the relationship is strong and positive. 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147912B-F25A-1F46-9F99-DC550155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83" y="135922"/>
            <a:ext cx="7152917" cy="3293078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A91557A-4800-6641-8A47-812EC549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81" y="3505541"/>
            <a:ext cx="4165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3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7E03-21F7-394E-BF75-3EF863F1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Wrapping up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28F-4970-B847-98DF-3B94799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Python and Pandas, we have done analysis on the </a:t>
            </a:r>
            <a:r>
              <a:rPr lang="en-US" b="1" dirty="0">
                <a:effectLst/>
              </a:rPr>
              <a:t>relationship between stock market and Bitcoin prices</a:t>
            </a:r>
            <a:r>
              <a:rPr lang="en-US" dirty="0">
                <a:effectLst/>
              </a:rPr>
              <a:t>. As per our analysis results, we can say that BTC and S&amp;P500 prices move pretty much in the same direction.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9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</TotalTime>
  <Words>500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Bitcon and the SP&amp;500 Relationship</vt:lpstr>
      <vt:lpstr>What is the role of Bitcoin in our economy?  </vt:lpstr>
      <vt:lpstr>Data  </vt:lpstr>
      <vt:lpstr>Data Cleanup &amp; Exploration</vt:lpstr>
      <vt:lpstr>Data Analysis</vt:lpstr>
      <vt:lpstr>Results  How to interpret the correlation between BTC and S&amp;P 500 prices? The values from a correlation matrix range from -1 to 1.   Closer to +1 means that both variables move closely together and in the same direction.   A value of 0 meaning that there is no relationship between the variables.   A negative correlation indicates that the variables move in different directions.   The closer to -1 the stronger the inverse relationship.</vt:lpstr>
      <vt:lpstr>Visual correlations</vt:lpstr>
      <vt:lpstr>Wrapping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Bitcon and the SP&amp;500 Relationship</dc:title>
  <dc:creator>Travis .</dc:creator>
  <cp:lastModifiedBy>Travis .</cp:lastModifiedBy>
  <cp:revision>7</cp:revision>
  <dcterms:created xsi:type="dcterms:W3CDTF">2020-11-21T14:37:31Z</dcterms:created>
  <dcterms:modified xsi:type="dcterms:W3CDTF">2020-11-21T15:29:22Z</dcterms:modified>
</cp:coreProperties>
</file>