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89" r:id="rId6"/>
    <p:sldId id="277" r:id="rId7"/>
    <p:sldId id="264" r:id="rId8"/>
    <p:sldId id="294" r:id="rId9"/>
    <p:sldId id="296" r:id="rId10"/>
    <p:sldId id="2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3" d="100"/>
          <a:sy n="103" d="100"/>
        </p:scale>
        <p:origin x="150" y="3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5/9/2022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218472" y="2595921"/>
            <a:ext cx="5666032" cy="1666157"/>
          </a:xfrm>
        </p:spPr>
        <p:txBody>
          <a:bodyPr/>
          <a:lstStyle/>
          <a:p>
            <a:r>
              <a:rPr lang="en-US" dirty="0"/>
              <a:t>OOP PROJECT</a:t>
            </a:r>
            <a:br>
              <a:rPr lang="en-US" dirty="0"/>
            </a:br>
            <a:r>
              <a:rPr lang="en-US" dirty="0"/>
              <a:t>	BURGER JOINT</a:t>
            </a:r>
            <a:br>
              <a:rPr lang="en-US" dirty="0"/>
            </a:br>
            <a:endParaRPr lang="en-US" dirty="0"/>
          </a:p>
        </p:txBody>
      </p:sp>
      <p:sp>
        <p:nvSpPr>
          <p:cNvPr id="6" name="TextBox 5">
            <a:extLst>
              <a:ext uri="{FF2B5EF4-FFF2-40B4-BE49-F238E27FC236}">
                <a16:creationId xmlns:a16="http://schemas.microsoft.com/office/drawing/2014/main" id="{3C728781-4B06-7D3C-B8BC-7907D89A86A4}"/>
              </a:ext>
            </a:extLst>
          </p:cNvPr>
          <p:cNvSpPr txBox="1"/>
          <p:nvPr/>
        </p:nvSpPr>
        <p:spPr>
          <a:xfrm>
            <a:off x="9106678" y="5458408"/>
            <a:ext cx="2920481" cy="1200329"/>
          </a:xfrm>
          <a:prstGeom prst="rect">
            <a:avLst/>
          </a:prstGeom>
          <a:noFill/>
        </p:spPr>
        <p:txBody>
          <a:bodyPr wrap="square" rtlCol="0">
            <a:spAutoFit/>
          </a:bodyPr>
          <a:lstStyle/>
          <a:p>
            <a:r>
              <a:rPr lang="en-US" dirty="0"/>
              <a:t>Group Members:</a:t>
            </a:r>
          </a:p>
          <a:p>
            <a:pPr marL="285750" indent="-285750">
              <a:buFont typeface="Wingdings" panose="05000000000000000000" pitchFamily="2" charset="2"/>
              <a:buChar char="Ø"/>
            </a:pPr>
            <a:r>
              <a:rPr lang="en-US" dirty="0"/>
              <a:t>Talal Khan(</a:t>
            </a:r>
            <a:r>
              <a:rPr lang="en-US" sz="1800" dirty="0">
                <a:effectLst/>
                <a:latin typeface="Calibri" panose="020F0502020204030204" pitchFamily="34" charset="0"/>
                <a:ea typeface="Times New Roman" panose="02020603050405020304" pitchFamily="18" charset="0"/>
                <a:cs typeface="Arial" panose="020B0604020202020204" pitchFamily="34" charset="0"/>
              </a:rPr>
              <a:t>25253)</a:t>
            </a:r>
          </a:p>
          <a:p>
            <a:pPr marL="285750" indent="-285750">
              <a:buFont typeface="Wingdings" panose="05000000000000000000" pitchFamily="2" charset="2"/>
              <a:buChar char="Ø"/>
            </a:pPr>
            <a:r>
              <a:rPr lang="en-US" dirty="0"/>
              <a:t>Saad Lakhani(24471)</a:t>
            </a:r>
          </a:p>
          <a:p>
            <a:pPr marL="285750" indent="-285750">
              <a:buFont typeface="Wingdings" panose="05000000000000000000" pitchFamily="2" charset="2"/>
              <a:buChar char="Ø"/>
            </a:pPr>
            <a:r>
              <a:rPr lang="en-US" dirty="0"/>
              <a:t>Nimra Humayun(24450)</a:t>
            </a:r>
            <a:endParaRPr lang="LID4096"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919680" y="659936"/>
            <a:ext cx="3139440" cy="1325563"/>
          </a:xfrm>
        </p:spPr>
        <p:txBody>
          <a:bodyPr/>
          <a:lstStyle/>
          <a:p>
            <a:r>
              <a:rPr lang="en-US" dirty="0"/>
              <a:t>Index</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pPr marL="342900" indent="-342900">
              <a:buFont typeface="Arial" panose="020B0604020202020204" pitchFamily="34" charset="0"/>
              <a:buChar char="•"/>
            </a:pPr>
            <a:r>
              <a:rPr lang="en-US" dirty="0"/>
              <a:t>Project Idea</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9680" y="3118208"/>
            <a:ext cx="5433204" cy="365125"/>
          </a:xfrm>
        </p:spPr>
        <p:txBody>
          <a:bodyPr>
            <a:normAutofit lnSpcReduction="10000"/>
          </a:bodyPr>
          <a:lstStyle/>
          <a:p>
            <a:pPr marL="342900" indent="-342900">
              <a:buFont typeface="Arial" panose="020B0604020202020204" pitchFamily="34" charset="0"/>
              <a:buChar char="•"/>
            </a:pPr>
            <a:r>
              <a:rPr lang="en-US" dirty="0"/>
              <a:t>UML </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38090" y="3640488"/>
            <a:ext cx="5433204" cy="365125"/>
          </a:xfrm>
        </p:spPr>
        <p:txBody>
          <a:bodyPr>
            <a:normAutofit lnSpcReduction="10000"/>
          </a:bodyPr>
          <a:lstStyle/>
          <a:p>
            <a:pPr marL="342900" indent="-342900">
              <a:buFont typeface="Arial" panose="020B0604020202020204" pitchFamily="34" charset="0"/>
              <a:buChar char="•"/>
            </a:pPr>
            <a:r>
              <a:rPr lang="en-US" dirty="0"/>
              <a:t>OOP concepts Used</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Burger joint</a:t>
            </a:r>
          </a:p>
          <a:p>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a:t>
            </a:fld>
            <a:endParaRPr lang="en-US" dirty="0"/>
          </a:p>
        </p:txBody>
      </p:sp>
      <p:sp>
        <p:nvSpPr>
          <p:cNvPr id="24" name="TextBox 23">
            <a:extLst>
              <a:ext uri="{FF2B5EF4-FFF2-40B4-BE49-F238E27FC236}">
                <a16:creationId xmlns:a16="http://schemas.microsoft.com/office/drawing/2014/main" id="{8F8DA338-F98C-CC95-FF80-EC2ACE2A15F1}"/>
              </a:ext>
            </a:extLst>
          </p:cNvPr>
          <p:cNvSpPr txBox="1"/>
          <p:nvPr/>
        </p:nvSpPr>
        <p:spPr>
          <a:xfrm>
            <a:off x="5938090" y="4104703"/>
            <a:ext cx="2845836" cy="369332"/>
          </a:xfrm>
          <a:prstGeom prst="rect">
            <a:avLst/>
          </a:prstGeom>
          <a:noFill/>
        </p:spPr>
        <p:txBody>
          <a:bodyPr wrap="square" rtlCol="0">
            <a:spAutoFit/>
          </a:bodyPr>
          <a:lstStyle/>
          <a:p>
            <a:pPr marL="285750" indent="-285750">
              <a:buFont typeface="Arial" panose="020B0604020202020204" pitchFamily="34" charset="0"/>
              <a:buChar char="•"/>
            </a:pPr>
            <a:r>
              <a:rPr lang="en-US" dirty="0"/>
              <a:t>GUI Screens</a:t>
            </a:r>
            <a:endParaRPr lang="LID4096" dirty="0"/>
          </a:p>
        </p:txBody>
      </p:sp>
    </p:spTree>
    <p:extLst>
      <p:ext uri="{BB962C8B-B14F-4D97-AF65-F5344CB8AC3E}">
        <p14:creationId xmlns:p14="http://schemas.microsoft.com/office/powerpoint/2010/main" val="18449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819229" cy="1325563"/>
          </a:xfrm>
        </p:spPr>
        <p:txBody>
          <a:bodyPr/>
          <a:lstStyle/>
          <a:p>
            <a:r>
              <a:rPr lang="en-ZA" dirty="0"/>
              <a:t>Burger Joint</a:t>
            </a:r>
            <a:br>
              <a:rPr lang="en-ZA" dirty="0"/>
            </a:br>
            <a:r>
              <a:rPr lang="en-ZA" dirty="0"/>
              <a:t>(Speedy Snacks)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90056"/>
            <a:ext cx="3171825" cy="2519363"/>
          </a:xfrm>
        </p:spPr>
        <p:txBody>
          <a:bodyPr>
            <a:normAutofit fontScale="775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Idea:</a:t>
            </a: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It is a burger joint where you can order different meals of burgers, fries and drinks. There will be different sizes of fries and drinks and the burgers will be custom made. (Number of patties, sauces, bun type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etc</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Each item will have a specific price. The GUI will serve as a ordering panel and in the end will tell the total price and display a receipt. </a:t>
            </a:r>
          </a:p>
          <a:p>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endParaRPr lang="en-US" dirty="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Burger joint</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pic>
        <p:nvPicPr>
          <p:cNvPr id="15" name="Picture 14">
            <a:extLst>
              <a:ext uri="{FF2B5EF4-FFF2-40B4-BE49-F238E27FC236}">
                <a16:creationId xmlns:a16="http://schemas.microsoft.com/office/drawing/2014/main" id="{050AF70B-F5D9-06F6-81E2-13E3AD728C5E}"/>
              </a:ext>
            </a:extLst>
          </p:cNvPr>
          <p:cNvPicPr>
            <a:picLocks noChangeAspect="1"/>
          </p:cNvPicPr>
          <p:nvPr/>
        </p:nvPicPr>
        <p:blipFill rotWithShape="1">
          <a:blip r:embed="rId2"/>
          <a:srcRect l="9643" t="13740" r="9234" b="12518"/>
          <a:stretch/>
        </p:blipFill>
        <p:spPr>
          <a:xfrm>
            <a:off x="231991" y="861221"/>
            <a:ext cx="11728018" cy="5996779"/>
          </a:xfrm>
          <a:prstGeom prst="rect">
            <a:avLst/>
          </a:prstGeom>
        </p:spPr>
      </p:pic>
      <p:sp>
        <p:nvSpPr>
          <p:cNvPr id="16" name="TextBox 15">
            <a:extLst>
              <a:ext uri="{FF2B5EF4-FFF2-40B4-BE49-F238E27FC236}">
                <a16:creationId xmlns:a16="http://schemas.microsoft.com/office/drawing/2014/main" id="{F7361076-B2BB-5308-E661-9B319D167156}"/>
              </a:ext>
            </a:extLst>
          </p:cNvPr>
          <p:cNvSpPr txBox="1"/>
          <p:nvPr/>
        </p:nvSpPr>
        <p:spPr>
          <a:xfrm>
            <a:off x="3405674" y="268871"/>
            <a:ext cx="4441371" cy="584775"/>
          </a:xfrm>
          <a:prstGeom prst="rect">
            <a:avLst/>
          </a:prstGeom>
          <a:noFill/>
        </p:spPr>
        <p:txBody>
          <a:bodyPr wrap="square" rtlCol="0">
            <a:spAutoFit/>
          </a:bodyPr>
          <a:lstStyle/>
          <a:p>
            <a:pPr algn="ctr"/>
            <a:r>
              <a:rPr lang="en-US" sz="3200" b="1" dirty="0"/>
              <a:t>UML</a:t>
            </a:r>
            <a:endParaRPr lang="LID4096" sz="3200" b="1"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B78648-DEE1-4A9B-F2E0-BE25C4E2DEAE}"/>
              </a:ext>
            </a:extLst>
          </p:cNvPr>
          <p:cNvSpPr>
            <a:spLocks noGrp="1"/>
          </p:cNvSpPr>
          <p:nvPr>
            <p:ph type="body" sz="quarter" idx="26"/>
          </p:nvPr>
        </p:nvSpPr>
        <p:spPr>
          <a:xfrm>
            <a:off x="220824" y="71968"/>
            <a:ext cx="5431971" cy="557950"/>
          </a:xfrm>
        </p:spPr>
        <p:txBody>
          <a:bodyPr>
            <a:normAutofit lnSpcReduction="10000"/>
          </a:bodyPr>
          <a:lstStyle/>
          <a:p>
            <a:r>
              <a:rPr lang="en-US" sz="3200" b="1" u="sng" dirty="0"/>
              <a:t>OOP CONCEPTS USED</a:t>
            </a:r>
          </a:p>
          <a:p>
            <a:endParaRPr lang="en-US" dirty="0"/>
          </a:p>
          <a:p>
            <a:pPr marL="285750" indent="-285750">
              <a:buFont typeface="Arial" panose="020B0604020202020204" pitchFamily="34" charset="0"/>
              <a:buChar char="•"/>
            </a:pPr>
            <a:endParaRPr lang="LID4096" dirty="0"/>
          </a:p>
        </p:txBody>
      </p:sp>
      <p:sp>
        <p:nvSpPr>
          <p:cNvPr id="10" name="Footer Placeholder 9">
            <a:extLst>
              <a:ext uri="{FF2B5EF4-FFF2-40B4-BE49-F238E27FC236}">
                <a16:creationId xmlns:a16="http://schemas.microsoft.com/office/drawing/2014/main" id="{95E677B0-0DE7-23D1-7C6D-AA7488038965}"/>
              </a:ext>
            </a:extLst>
          </p:cNvPr>
          <p:cNvSpPr>
            <a:spLocks noGrp="1"/>
          </p:cNvSpPr>
          <p:nvPr>
            <p:ph type="ftr" sz="quarter" idx="21"/>
          </p:nvPr>
        </p:nvSpPr>
        <p:spPr/>
        <p:txBody>
          <a:bodyPr/>
          <a:lstStyle/>
          <a:p>
            <a:r>
              <a:rPr lang="en-ZA" dirty="0"/>
              <a:t>Burger joint</a:t>
            </a:r>
          </a:p>
        </p:txBody>
      </p:sp>
      <p:sp>
        <p:nvSpPr>
          <p:cNvPr id="11" name="Slide Number Placeholder 10">
            <a:extLst>
              <a:ext uri="{FF2B5EF4-FFF2-40B4-BE49-F238E27FC236}">
                <a16:creationId xmlns:a16="http://schemas.microsoft.com/office/drawing/2014/main" id="{E1CEC891-8D85-49A3-7B73-3D4540182C18}"/>
              </a:ext>
            </a:extLst>
          </p:cNvPr>
          <p:cNvSpPr>
            <a:spLocks noGrp="1"/>
          </p:cNvSpPr>
          <p:nvPr>
            <p:ph type="sldNum" sz="quarter" idx="22"/>
          </p:nvPr>
        </p:nvSpPr>
        <p:spPr/>
        <p:txBody>
          <a:bodyPr/>
          <a:lstStyle/>
          <a:p>
            <a:fld id="{B5CEABB6-07DC-46E8-9B57-56EC44A396E5}" type="slidenum">
              <a:rPr lang="en-US" smtClean="0"/>
              <a:pPr/>
              <a:t>5</a:t>
            </a:fld>
            <a:endParaRPr lang="en-US" dirty="0"/>
          </a:p>
        </p:txBody>
      </p:sp>
      <p:sp>
        <p:nvSpPr>
          <p:cNvPr id="12" name="TextBox 11">
            <a:extLst>
              <a:ext uri="{FF2B5EF4-FFF2-40B4-BE49-F238E27FC236}">
                <a16:creationId xmlns:a16="http://schemas.microsoft.com/office/drawing/2014/main" id="{C156D7B9-1DE2-453D-C2ED-7F28C1648EBD}"/>
              </a:ext>
            </a:extLst>
          </p:cNvPr>
          <p:cNvSpPr txBox="1"/>
          <p:nvPr/>
        </p:nvSpPr>
        <p:spPr>
          <a:xfrm>
            <a:off x="73089" y="229831"/>
            <a:ext cx="11823442" cy="8956298"/>
          </a:xfrm>
          <a:prstGeom prst="rect">
            <a:avLst/>
          </a:prstGeom>
          <a:noFill/>
        </p:spPr>
        <p:txBody>
          <a:bodyPr wrap="square" rtlCol="0">
            <a:spAutoFit/>
          </a:bodyPr>
          <a:lstStyle/>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a:t>Interface:</a:t>
            </a:r>
            <a:r>
              <a:rPr lang="en-US" sz="1600" dirty="0"/>
              <a:t> An interface named price is created that contains all the prices of the items on the menu and classes burger, drink, and fries are implementing it by taking that variable. Its advantage is that if the owner want to change the price they can do it by changing it in the interface and it will automatically change the value of the class as well.</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Array List: </a:t>
            </a:r>
            <a:r>
              <a:rPr lang="en-US" sz="1600" dirty="0"/>
              <a:t>An array list is created in the burger class for variables vegetable patty and sauce so that the customers selected sauces vegetables and meat are stored in their respective variable in form of array list.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Inheritance:</a:t>
            </a:r>
            <a:r>
              <a:rPr lang="en-US" sz="1600" dirty="0"/>
              <a:t> Parent classes have various subclasses inheriting their methods like  regular wedge and crinkle are subclasses extending from its parent class which is Fries. Drinks bun patty </a:t>
            </a:r>
            <a:r>
              <a:rPr lang="en-US" sz="1600" dirty="0" err="1"/>
              <a:t>etc</a:t>
            </a:r>
            <a:r>
              <a:rPr lang="en-US" sz="1600" dirty="0"/>
              <a:t> are also other parent classes having their own sub classes.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Association:</a:t>
            </a:r>
            <a:r>
              <a:rPr lang="en-US" sz="1600" dirty="0"/>
              <a:t> Has a relationship is being displayed between order &amp; patty, order&amp; burger, order &amp;drinks to use the services and functionality of the respective object to which its is related. One to one relationship is seen between bun and burger while one to many is seen between patty and burger.</a:t>
            </a:r>
          </a:p>
          <a:p>
            <a:pPr marL="285750" indent="-285750">
              <a:buFont typeface="Wingdings" panose="05000000000000000000" pitchFamily="2" charset="2"/>
              <a:buChar char="Ø"/>
            </a:pPr>
            <a:r>
              <a:rPr lang="en-US" sz="1600" dirty="0"/>
              <a:t>	</a:t>
            </a:r>
            <a:r>
              <a:rPr lang="en-US" sz="1600" b="1" dirty="0"/>
              <a:t>Aggregation:</a:t>
            </a:r>
            <a:r>
              <a:rPr lang="en-US" sz="1600" dirty="0"/>
              <a:t> burger and order both stand on their own.</a:t>
            </a:r>
          </a:p>
          <a:p>
            <a:pPr marL="285750" indent="-285750">
              <a:buFont typeface="Wingdings" panose="05000000000000000000" pitchFamily="2" charset="2"/>
              <a:buChar char="Ø"/>
            </a:pPr>
            <a:r>
              <a:rPr lang="en-US" sz="1600" dirty="0"/>
              <a:t> 	</a:t>
            </a:r>
            <a:r>
              <a:rPr lang="en-US" sz="1600" b="1" dirty="0"/>
              <a:t>Composition:</a:t>
            </a:r>
            <a:r>
              <a:rPr lang="en-US" sz="1600" dirty="0"/>
              <a:t> sauce cannot exist without burger or fries.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Exception Handling: </a:t>
            </a:r>
            <a:r>
              <a:rPr lang="en-US" sz="1600" dirty="0"/>
              <a:t>Various exception are used in GUI like class not found exception, Illegal Access Exception.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Polymorphism:</a:t>
            </a:r>
            <a:r>
              <a:rPr lang="en-US" sz="1600" dirty="0"/>
              <a:t> It is used in various places for example different classes like milkshakes water juices are all stored in one single array list that is initialized by Drink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File I/O : </a:t>
            </a:r>
            <a:r>
              <a:rPr lang="en-US" sz="1600" dirty="0"/>
              <a:t>This concept is used to store the final receipt of the order in a text file.</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Abstraction:</a:t>
            </a:r>
            <a:r>
              <a:rPr lang="en-US" sz="1600" dirty="0"/>
              <a:t> it is used in the parent classes of burger, patty, fries </a:t>
            </a:r>
            <a:r>
              <a:rPr lang="en-US" sz="1600" dirty="0" err="1"/>
              <a:t>etc</a:t>
            </a:r>
            <a:r>
              <a:rPr lang="en-US" sz="1600" dirty="0"/>
              <a:t> to give a blueprint.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 name="TextBox 1">
            <a:extLst>
              <a:ext uri="{FF2B5EF4-FFF2-40B4-BE49-F238E27FC236}">
                <a16:creationId xmlns:a16="http://schemas.microsoft.com/office/drawing/2014/main" id="{6B4062DB-80D0-49D3-00EE-B7B0CF541B76}"/>
              </a:ext>
            </a:extLst>
          </p:cNvPr>
          <p:cNvSpPr txBox="1"/>
          <p:nvPr/>
        </p:nvSpPr>
        <p:spPr>
          <a:xfrm flipH="1">
            <a:off x="7856375" y="5150841"/>
            <a:ext cx="4040156" cy="1477328"/>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t>Enum: </a:t>
            </a:r>
            <a:r>
              <a:rPr lang="en-US" sz="1800" dirty="0"/>
              <a:t>Is used to store the size factors. For example; </a:t>
            </a:r>
            <a:r>
              <a:rPr lang="en-US" sz="1800" dirty="0" err="1"/>
              <a:t>Medum</a:t>
            </a:r>
            <a:r>
              <a:rPr lang="en-US" sz="1800" dirty="0"/>
              <a:t> is 1x, Large is 1.5x and small is 0.75x. The following constants are called wherever size is needed.</a:t>
            </a:r>
            <a:endParaRPr lang="en-US" sz="1800" b="1" dirty="0"/>
          </a:p>
        </p:txBody>
      </p:sp>
    </p:spTree>
    <p:extLst>
      <p:ext uri="{BB962C8B-B14F-4D97-AF65-F5344CB8AC3E}">
        <p14:creationId xmlns:p14="http://schemas.microsoft.com/office/powerpoint/2010/main" val="109481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FBDA15F-DDA1-7F11-26CB-45C295F90B21}"/>
              </a:ext>
            </a:extLst>
          </p:cNvPr>
          <p:cNvSpPr>
            <a:spLocks noGrp="1"/>
          </p:cNvSpPr>
          <p:nvPr>
            <p:ph type="title"/>
          </p:nvPr>
        </p:nvSpPr>
        <p:spPr>
          <a:xfrm>
            <a:off x="1885156" y="-370894"/>
            <a:ext cx="8421688" cy="1325563"/>
          </a:xfrm>
        </p:spPr>
        <p:txBody>
          <a:bodyPr/>
          <a:lstStyle/>
          <a:p>
            <a:r>
              <a:rPr lang="en-US" u="sng" dirty="0"/>
              <a:t>GUI SCREENS</a:t>
            </a:r>
            <a:endParaRPr lang="LID4096" u="sng" dirty="0"/>
          </a:p>
        </p:txBody>
      </p:sp>
      <p:pic>
        <p:nvPicPr>
          <p:cNvPr id="24" name="Picture 23">
            <a:extLst>
              <a:ext uri="{FF2B5EF4-FFF2-40B4-BE49-F238E27FC236}">
                <a16:creationId xmlns:a16="http://schemas.microsoft.com/office/drawing/2014/main" id="{6001562D-C04E-8497-AF25-C13F754A5E2C}"/>
              </a:ext>
            </a:extLst>
          </p:cNvPr>
          <p:cNvPicPr>
            <a:picLocks noChangeAspect="1"/>
          </p:cNvPicPr>
          <p:nvPr/>
        </p:nvPicPr>
        <p:blipFill rotWithShape="1">
          <a:blip r:embed="rId2"/>
          <a:srcRect r="67627" b="54014"/>
          <a:stretch/>
        </p:blipFill>
        <p:spPr>
          <a:xfrm>
            <a:off x="49762" y="60322"/>
            <a:ext cx="3089988" cy="2469068"/>
          </a:xfrm>
          <a:prstGeom prst="rect">
            <a:avLst/>
          </a:prstGeom>
        </p:spPr>
      </p:pic>
      <p:pic>
        <p:nvPicPr>
          <p:cNvPr id="26" name="Picture 25">
            <a:extLst>
              <a:ext uri="{FF2B5EF4-FFF2-40B4-BE49-F238E27FC236}">
                <a16:creationId xmlns:a16="http://schemas.microsoft.com/office/drawing/2014/main" id="{C1713F6B-5F25-5DDE-91B1-1A3DAD3E0A8C}"/>
              </a:ext>
            </a:extLst>
          </p:cNvPr>
          <p:cNvPicPr>
            <a:picLocks noChangeAspect="1"/>
          </p:cNvPicPr>
          <p:nvPr/>
        </p:nvPicPr>
        <p:blipFill rotWithShape="1">
          <a:blip r:embed="rId3"/>
          <a:srcRect t="3736" r="62806" b="60136"/>
          <a:stretch/>
        </p:blipFill>
        <p:spPr>
          <a:xfrm>
            <a:off x="3653312" y="630987"/>
            <a:ext cx="4089938" cy="2234683"/>
          </a:xfrm>
          <a:prstGeom prst="rect">
            <a:avLst/>
          </a:prstGeom>
        </p:spPr>
      </p:pic>
      <p:pic>
        <p:nvPicPr>
          <p:cNvPr id="28" name="Picture 27">
            <a:extLst>
              <a:ext uri="{FF2B5EF4-FFF2-40B4-BE49-F238E27FC236}">
                <a16:creationId xmlns:a16="http://schemas.microsoft.com/office/drawing/2014/main" id="{AD5B80EE-1C2E-441C-8DAA-0130FF32FFA8}"/>
              </a:ext>
            </a:extLst>
          </p:cNvPr>
          <p:cNvPicPr>
            <a:picLocks noChangeAspect="1"/>
          </p:cNvPicPr>
          <p:nvPr/>
        </p:nvPicPr>
        <p:blipFill rotWithShape="1">
          <a:blip r:embed="rId4"/>
          <a:srcRect r="51403" b="60136"/>
          <a:stretch/>
        </p:blipFill>
        <p:spPr>
          <a:xfrm>
            <a:off x="0" y="3464149"/>
            <a:ext cx="5924939" cy="2733869"/>
          </a:xfrm>
          <a:prstGeom prst="rect">
            <a:avLst/>
          </a:prstGeom>
        </p:spPr>
      </p:pic>
      <p:pic>
        <p:nvPicPr>
          <p:cNvPr id="30" name="Picture 29">
            <a:extLst>
              <a:ext uri="{FF2B5EF4-FFF2-40B4-BE49-F238E27FC236}">
                <a16:creationId xmlns:a16="http://schemas.microsoft.com/office/drawing/2014/main" id="{28C63823-88E9-BA98-B2A6-F03A96B44244}"/>
              </a:ext>
            </a:extLst>
          </p:cNvPr>
          <p:cNvPicPr>
            <a:picLocks noChangeAspect="1"/>
          </p:cNvPicPr>
          <p:nvPr/>
        </p:nvPicPr>
        <p:blipFill rotWithShape="1">
          <a:blip r:embed="rId5"/>
          <a:srcRect t="4385" r="50995" b="53442"/>
          <a:stretch/>
        </p:blipFill>
        <p:spPr>
          <a:xfrm>
            <a:off x="6096000" y="3464149"/>
            <a:ext cx="5974701" cy="2892201"/>
          </a:xfrm>
          <a:prstGeom prst="rect">
            <a:avLst/>
          </a:prstGeom>
        </p:spPr>
      </p:pic>
      <p:pic>
        <p:nvPicPr>
          <p:cNvPr id="32" name="Picture 31">
            <a:extLst>
              <a:ext uri="{FF2B5EF4-FFF2-40B4-BE49-F238E27FC236}">
                <a16:creationId xmlns:a16="http://schemas.microsoft.com/office/drawing/2014/main" id="{E32AD0D3-4671-5FA0-4FC2-07765DBD0800}"/>
              </a:ext>
            </a:extLst>
          </p:cNvPr>
          <p:cNvPicPr>
            <a:picLocks noChangeAspect="1"/>
          </p:cNvPicPr>
          <p:nvPr/>
        </p:nvPicPr>
        <p:blipFill rotWithShape="1">
          <a:blip r:embed="rId6"/>
          <a:srcRect l="13" t="6667" r="68010" b="53061"/>
          <a:stretch/>
        </p:blipFill>
        <p:spPr>
          <a:xfrm>
            <a:off x="8032880" y="60322"/>
            <a:ext cx="3898638" cy="2761861"/>
          </a:xfrm>
          <a:prstGeom prst="rect">
            <a:avLst/>
          </a:prstGeom>
        </p:spPr>
      </p:pic>
      <p:sp>
        <p:nvSpPr>
          <p:cNvPr id="33" name="TextBox 32">
            <a:extLst>
              <a:ext uri="{FF2B5EF4-FFF2-40B4-BE49-F238E27FC236}">
                <a16:creationId xmlns:a16="http://schemas.microsoft.com/office/drawing/2014/main" id="{29AE174A-5F15-F1D0-88E0-DA5E524B7272}"/>
              </a:ext>
            </a:extLst>
          </p:cNvPr>
          <p:cNvSpPr txBox="1"/>
          <p:nvPr/>
        </p:nvSpPr>
        <p:spPr>
          <a:xfrm>
            <a:off x="344453" y="2555614"/>
            <a:ext cx="2500605" cy="36765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CART WINDOW</a:t>
            </a:r>
            <a:endParaRPr lang="LID4096" dirty="0">
              <a:solidFill>
                <a:schemeClr val="bg1"/>
              </a:solidFill>
            </a:endParaRPr>
          </a:p>
        </p:txBody>
      </p:sp>
      <p:sp>
        <p:nvSpPr>
          <p:cNvPr id="34" name="TextBox 33">
            <a:extLst>
              <a:ext uri="{FF2B5EF4-FFF2-40B4-BE49-F238E27FC236}">
                <a16:creationId xmlns:a16="http://schemas.microsoft.com/office/drawing/2014/main" id="{800A264F-6C89-D876-AF54-8E5FE1FD7C30}"/>
              </a:ext>
            </a:extLst>
          </p:cNvPr>
          <p:cNvSpPr txBox="1"/>
          <p:nvPr/>
        </p:nvSpPr>
        <p:spPr>
          <a:xfrm>
            <a:off x="4447979" y="2919503"/>
            <a:ext cx="2500605" cy="36765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FRIES WINDOW</a:t>
            </a:r>
            <a:endParaRPr lang="LID4096" dirty="0">
              <a:solidFill>
                <a:schemeClr val="bg1"/>
              </a:solidFill>
            </a:endParaRPr>
          </a:p>
        </p:txBody>
      </p:sp>
      <p:sp>
        <p:nvSpPr>
          <p:cNvPr id="35" name="TextBox 34">
            <a:extLst>
              <a:ext uri="{FF2B5EF4-FFF2-40B4-BE49-F238E27FC236}">
                <a16:creationId xmlns:a16="http://schemas.microsoft.com/office/drawing/2014/main" id="{25E7B4EF-5E2E-6F1A-A8B3-BEEE0FA12826}"/>
              </a:ext>
            </a:extLst>
          </p:cNvPr>
          <p:cNvSpPr txBox="1"/>
          <p:nvPr/>
        </p:nvSpPr>
        <p:spPr>
          <a:xfrm>
            <a:off x="8731896" y="2822183"/>
            <a:ext cx="2500605" cy="36765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HOME SCREEN</a:t>
            </a:r>
            <a:endParaRPr lang="LID4096" dirty="0">
              <a:solidFill>
                <a:schemeClr val="bg1"/>
              </a:solidFill>
            </a:endParaRPr>
          </a:p>
        </p:txBody>
      </p:sp>
      <p:sp>
        <p:nvSpPr>
          <p:cNvPr id="36" name="TextBox 35">
            <a:extLst>
              <a:ext uri="{FF2B5EF4-FFF2-40B4-BE49-F238E27FC236}">
                <a16:creationId xmlns:a16="http://schemas.microsoft.com/office/drawing/2014/main" id="{C421758A-6335-C6AC-7D17-6EE1AFE6025B}"/>
              </a:ext>
            </a:extLst>
          </p:cNvPr>
          <p:cNvSpPr txBox="1"/>
          <p:nvPr/>
        </p:nvSpPr>
        <p:spPr>
          <a:xfrm>
            <a:off x="1581137" y="6305684"/>
            <a:ext cx="2500605" cy="36765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BEVERAGES WINDOW</a:t>
            </a:r>
            <a:endParaRPr lang="LID4096" dirty="0">
              <a:solidFill>
                <a:schemeClr val="bg1"/>
              </a:solidFill>
            </a:endParaRPr>
          </a:p>
        </p:txBody>
      </p:sp>
      <p:sp>
        <p:nvSpPr>
          <p:cNvPr id="37" name="TextBox 36">
            <a:extLst>
              <a:ext uri="{FF2B5EF4-FFF2-40B4-BE49-F238E27FC236}">
                <a16:creationId xmlns:a16="http://schemas.microsoft.com/office/drawing/2014/main" id="{300FB4D8-5243-C7DF-BD5D-9343C620D5C1}"/>
              </a:ext>
            </a:extLst>
          </p:cNvPr>
          <p:cNvSpPr txBox="1"/>
          <p:nvPr/>
        </p:nvSpPr>
        <p:spPr>
          <a:xfrm>
            <a:off x="8096260" y="6357885"/>
            <a:ext cx="2500605" cy="36765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BURGERWINDOW</a:t>
            </a:r>
            <a:endParaRPr lang="LID4096" dirty="0">
              <a:solidFill>
                <a:schemeClr val="bg1"/>
              </a:solidFill>
            </a:endParaRPr>
          </a:p>
        </p:txBody>
      </p:sp>
    </p:spTree>
    <p:extLst>
      <p:ext uri="{BB962C8B-B14F-4D97-AF65-F5344CB8AC3E}">
        <p14:creationId xmlns:p14="http://schemas.microsoft.com/office/powerpoint/2010/main" val="3323969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2BF5A1-E4A6-1D50-4527-97BF444E3719}"/>
              </a:ext>
            </a:extLst>
          </p:cNvPr>
          <p:cNvSpPr>
            <a:spLocks noGrp="1"/>
          </p:cNvSpPr>
          <p:nvPr>
            <p:ph type="ctrTitle"/>
          </p:nvPr>
        </p:nvSpPr>
        <p:spPr/>
        <p:txBody>
          <a:bodyPr/>
          <a:lstStyle/>
          <a:p>
            <a:r>
              <a:rPr lang="en-US" dirty="0"/>
              <a:t>Thank You</a:t>
            </a:r>
            <a:br>
              <a:rPr lang="en-US" dirty="0"/>
            </a:br>
            <a:endParaRPr lang="LID4096" dirty="0"/>
          </a:p>
        </p:txBody>
      </p:sp>
      <p:sp>
        <p:nvSpPr>
          <p:cNvPr id="5" name="Footer Placeholder 4">
            <a:extLst>
              <a:ext uri="{FF2B5EF4-FFF2-40B4-BE49-F238E27FC236}">
                <a16:creationId xmlns:a16="http://schemas.microsoft.com/office/drawing/2014/main" id="{99FFC4D7-D758-967F-F622-5709F0D91090}"/>
              </a:ext>
            </a:extLst>
          </p:cNvPr>
          <p:cNvSpPr>
            <a:spLocks noGrp="1"/>
          </p:cNvSpPr>
          <p:nvPr>
            <p:ph type="ftr" sz="quarter" idx="4294967295"/>
          </p:nvPr>
        </p:nvSpPr>
        <p:spPr>
          <a:xfrm>
            <a:off x="0" y="6356350"/>
            <a:ext cx="2482850" cy="365125"/>
          </a:xfrm>
        </p:spPr>
        <p:txBody>
          <a:bodyPr/>
          <a:lstStyle/>
          <a:p>
            <a:r>
              <a:rPr lang="en-ZA" dirty="0"/>
              <a:t>Burger joint</a:t>
            </a:r>
          </a:p>
        </p:txBody>
      </p:sp>
      <p:sp>
        <p:nvSpPr>
          <p:cNvPr id="6" name="Slide Number Placeholder 5">
            <a:extLst>
              <a:ext uri="{FF2B5EF4-FFF2-40B4-BE49-F238E27FC236}">
                <a16:creationId xmlns:a16="http://schemas.microsoft.com/office/drawing/2014/main" id="{F74C7AA9-8E92-35F6-846A-E8142675780A}"/>
              </a:ext>
            </a:extLst>
          </p:cNvPr>
          <p:cNvSpPr>
            <a:spLocks noGrp="1"/>
          </p:cNvSpPr>
          <p:nvPr>
            <p:ph type="sldNum" sz="quarter" idx="4294967295"/>
          </p:nvPr>
        </p:nvSpPr>
        <p:spPr>
          <a:xfrm>
            <a:off x="6096000" y="6349222"/>
            <a:ext cx="989013" cy="365125"/>
          </a:xfrm>
        </p:spPr>
        <p:txBody>
          <a:bodyPr/>
          <a:lstStyle/>
          <a:p>
            <a:fld id="{B5CEABB6-07DC-46E8-9B57-56EC44A396E5}" type="slidenum">
              <a:rPr lang="en-US" smtClean="0"/>
              <a:t>7</a:t>
            </a:fld>
            <a:r>
              <a:rPr lang="en-US" dirty="0"/>
              <a:t> </a:t>
            </a:r>
          </a:p>
        </p:txBody>
      </p:sp>
    </p:spTree>
    <p:extLst>
      <p:ext uri="{BB962C8B-B14F-4D97-AF65-F5344CB8AC3E}">
        <p14:creationId xmlns:p14="http://schemas.microsoft.com/office/powerpoint/2010/main" val="90549409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189</TotalTime>
  <Words>510</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Tenorite</vt:lpstr>
      <vt:lpstr>Wingdings</vt:lpstr>
      <vt:lpstr>Monoline</vt:lpstr>
      <vt:lpstr>OOP PROJECT  BURGER JOINT </vt:lpstr>
      <vt:lpstr>Index</vt:lpstr>
      <vt:lpstr>Burger Joint (Speedy Snacks)</vt:lpstr>
      <vt:lpstr>PowerPoint Presentation</vt:lpstr>
      <vt:lpstr>PowerPoint Presentation</vt:lpstr>
      <vt:lpstr>GUI SCREENS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PROJECT </dc:title>
  <dc:creator>Sanober Akhawala</dc:creator>
  <cp:lastModifiedBy>Talal Khan</cp:lastModifiedBy>
  <cp:revision>4</cp:revision>
  <dcterms:created xsi:type="dcterms:W3CDTF">2022-05-08T13:57:42Z</dcterms:created>
  <dcterms:modified xsi:type="dcterms:W3CDTF">2022-05-09T18:19:17Z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