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0920" cy="43851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0920" cy="9457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noAutofit/>
          </a:bodyPr>
          <a:p>
            <a:r>
              <a:rPr b="0" lang="ja-JP" sz="1800" spc="-1" strike="noStrike">
                <a:latin typeface="Arial"/>
              </a:rPr>
              <a:t>クリックしてタイトルテキストを編集</a:t>
            </a:r>
            <a:endParaRPr b="0" lang="en-US" sz="18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1800" spc="-1" strike="noStrike">
                <a:latin typeface="Arial"/>
              </a:rPr>
              <a:t>クリックしてアウトラインのテキストを編集</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2</a:t>
            </a:r>
            <a:r>
              <a:rPr b="0" lang="ja-JP" sz="1800" spc="-1" strike="noStrike">
                <a:latin typeface="Arial"/>
              </a:rPr>
              <a:t>レベル目のアウトライン</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3</a:t>
            </a:r>
            <a:r>
              <a:rPr b="0" lang="ja-JP" sz="1800" spc="-1" strike="noStrike">
                <a:latin typeface="Arial"/>
              </a:rPr>
              <a:t>レベル目のアウトライン</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4</a:t>
            </a:r>
            <a:r>
              <a:rPr b="0" lang="ja-JP" sz="1800" spc="-1" strike="noStrike">
                <a:latin typeface="Arial"/>
              </a:rPr>
              <a:t>レベル目のアウトライン</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5</a:t>
            </a:r>
            <a:r>
              <a:rPr b="0" lang="ja-JP" sz="1800" spc="-1" strike="noStrike">
                <a:latin typeface="Arial"/>
              </a:rPr>
              <a:t>レベル目のアウトライン</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6</a:t>
            </a:r>
            <a:r>
              <a:rPr b="0" lang="ja-JP" sz="1800" spc="-1" strike="noStrike">
                <a:latin typeface="Arial"/>
              </a:rPr>
              <a:t>レベル目のアウトライン</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7</a:t>
            </a:r>
            <a:r>
              <a:rPr b="0" lang="ja-JP" sz="1800" spc="-1" strike="noStrike">
                <a:latin typeface="Arial"/>
              </a:rPr>
              <a:t>レベル目のアウトライン</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
          <p:cNvSpPr/>
          <p:nvPr/>
        </p:nvSpPr>
        <p:spPr>
          <a:xfrm>
            <a:off x="758880" y="197280"/>
            <a:ext cx="9070920" cy="9457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4400" spc="-1" strike="noStrike">
                <a:solidFill>
                  <a:srgbClr val="2a6099"/>
                </a:solidFill>
                <a:latin typeface="Arial"/>
              </a:rPr>
              <a:t>IBM Call for Code 2021</a:t>
            </a:r>
            <a:endParaRPr b="0" lang="en-US" sz="4400" spc="-1" strike="noStrike">
              <a:solidFill>
                <a:srgbClr val="2a6099"/>
              </a:solidFill>
              <a:latin typeface="Arial"/>
            </a:endParaRPr>
          </a:p>
        </p:txBody>
      </p:sp>
      <p:sp>
        <p:nvSpPr>
          <p:cNvPr id="39" name=""/>
          <p:cNvSpPr/>
          <p:nvPr/>
        </p:nvSpPr>
        <p:spPr>
          <a:xfrm>
            <a:off x="144000" y="1326600"/>
            <a:ext cx="9071640" cy="3288240"/>
          </a:xfrm>
          <a:prstGeom prst="rect">
            <a:avLst/>
          </a:prstGeom>
          <a:noFill/>
          <a:ln w="0">
            <a:noFill/>
          </a:ln>
        </p:spPr>
        <p:style>
          <a:lnRef idx="0"/>
          <a:fillRef idx="0"/>
          <a:effectRef idx="0"/>
          <a:fontRef idx="minor"/>
        </p:style>
        <p:txBody>
          <a:bodyPr lIns="0" rIns="0" tIns="0" bIns="0">
            <a:normAutofit fontScale="70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Track: Climate Change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Theme: Responsible Consumption – Energy Management</a:t>
            </a: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endParaRPr b="0" lang="en-US" sz="3200" spc="-1" strike="noStrike">
              <a:latin typeface="Arial"/>
            </a:endParaRPr>
          </a:p>
          <a:p>
            <a:pPr>
              <a:lnSpc>
                <a:spcPct val="100000"/>
              </a:lnSpc>
              <a:spcBef>
                <a:spcPts val="1417"/>
              </a:spcBef>
            </a:pPr>
            <a:r>
              <a:rPr b="0" lang="en-US" sz="2600" spc="-1" strike="noStrike">
                <a:latin typeface="Arial"/>
              </a:rPr>
              <a:t>	</a:t>
            </a:r>
            <a:r>
              <a:rPr b="0" lang="en-US" sz="2600" spc="-1" strike="noStrike">
                <a:latin typeface="Arial"/>
              </a:rPr>
              <a:t>Team Contributors @ Morgan Stanley (Tokyo Office)</a:t>
            </a:r>
            <a:endParaRPr b="0" lang="en-US" sz="2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000" spc="-1" strike="noStrike">
                <a:latin typeface="Arial"/>
              </a:rPr>
              <a:t>Steve Frampton</a:t>
            </a:r>
            <a:r>
              <a:rPr b="0" lang="en-US" sz="2000" spc="-1" strike="noStrike">
                <a:latin typeface="Arial"/>
              </a:rPr>
              <a:t>	</a:t>
            </a:r>
            <a:r>
              <a:rPr b="0" lang="en-US" sz="2000" spc="-1" strike="noStrike">
                <a:latin typeface="Arial"/>
              </a:rPr>
              <a:t>	</a:t>
            </a:r>
            <a:r>
              <a:rPr b="0" lang="en-US" sz="2000" spc="-1" strike="noStrike">
                <a:latin typeface="Arial"/>
              </a:rPr>
              <a:t>      Denis Caisin</a:t>
            </a:r>
            <a:r>
              <a:rPr b="0" lang="en-US" sz="2000" spc="-1" strike="noStrike">
                <a:latin typeface="Arial"/>
              </a:rPr>
              <a:t>	</a:t>
            </a:r>
            <a:r>
              <a:rPr b="0" lang="en-US" sz="2000" spc="-1" strike="noStrike">
                <a:latin typeface="Arial"/>
              </a:rPr>
              <a:t>	</a:t>
            </a:r>
            <a:r>
              <a:rPr b="0" lang="en-US" sz="2000" spc="-1" strike="noStrike">
                <a:latin typeface="Arial"/>
              </a:rPr>
              <a:t> Yuxuan Chen</a:t>
            </a:r>
            <a:r>
              <a:rPr b="0" lang="en-US" sz="2000" spc="-1" strike="noStrike">
                <a:latin typeface="Arial"/>
              </a:rPr>
              <a:t>	</a:t>
            </a:r>
            <a:r>
              <a:rPr b="0" lang="en-US" sz="2000" spc="-1" strike="noStrike">
                <a:latin typeface="Arial"/>
              </a:rPr>
              <a:t>	</a:t>
            </a:r>
            <a:r>
              <a:rPr b="0" lang="en-US" sz="2000" spc="-1" strike="noStrike">
                <a:latin typeface="Arial"/>
              </a:rPr>
              <a:t>  Jason Clark</a:t>
            </a:r>
            <a:r>
              <a:rPr b="0" lang="en-US" sz="2000" spc="-1" strike="noStrike">
                <a:latin typeface="Arial"/>
              </a:rPr>
              <a:t>	</a:t>
            </a:r>
            <a:r>
              <a:rPr b="0" lang="en-US" sz="2000" spc="-1" strike="noStrike">
                <a:latin typeface="Arial"/>
              </a:rPr>
              <a:t>	</a:t>
            </a:r>
            <a:r>
              <a:rPr b="0" lang="en-US" sz="2000" spc="-1" strike="noStrike">
                <a:latin typeface="Arial"/>
              </a:rPr>
              <a:t>    Mahiro Ando</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 (continued)</a:t>
            </a:r>
            <a:endParaRPr b="0" lang="en-US" sz="2800" spc="-1" strike="noStrike">
              <a:solidFill>
                <a:srgbClr val="2a6099"/>
              </a:solidFill>
              <a:latin typeface="Arial"/>
            </a:endParaRPr>
          </a:p>
        </p:txBody>
      </p:sp>
      <p:sp>
        <p:nvSpPr>
          <p:cNvPr id="74" name=""/>
          <p:cNvSpPr txBox="1"/>
          <p:nvPr/>
        </p:nvSpPr>
        <p:spPr>
          <a:xfrm>
            <a:off x="504360" y="914400"/>
            <a:ext cx="9325440" cy="4572000"/>
          </a:xfrm>
          <a:prstGeom prst="rect">
            <a:avLst/>
          </a:prstGeom>
          <a:noFill/>
          <a:ln w="0">
            <a:noFill/>
          </a:ln>
        </p:spPr>
        <p:txBody>
          <a:bodyPr lIns="0" rIns="0" tIns="0" bIns="0">
            <a:normAutofit fontScale="3000"/>
          </a:bodyPr>
          <a:p>
            <a:pPr marL="457200">
              <a:spcBef>
                <a:spcPts val="1417"/>
              </a:spcBef>
              <a:buClr>
                <a:srgbClr val="000000"/>
              </a:buClr>
              <a:buSzPct val="45000"/>
              <a:buFont typeface="Wingdings" charset="2"/>
              <a:buChar char=""/>
            </a:pPr>
            <a:r>
              <a:rPr b="1" lang="en-US" sz="6000" spc="-1" strike="noStrike">
                <a:latin typeface="Arial"/>
              </a:rPr>
              <a:t>GetPowerUsageDetails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 (TBD: Shall we support requesting time interval?)</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XML list of current power usage details in time series</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GetDeviceType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XML summary of what kind of device this is (eg. "refrigerator", "television", "air conditioner"). Can have multiple names in cases of aliases (eg. "fridge", "tv").</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GetPowerRatingsInfo</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Display power ratings specifications for device as provided by manufacturer.</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XML summary of power ratings (Energy Consumption in kWh/year; Energy Level (n/5 Stars); Voltage, Watts, Hertz)</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IsEcoModeSupported</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"Supported", "Supported:HWOnly", or "NotSupported", depending if device has some kind of of Eco mode (which can be controlled either physically on device by hardware switch, or by API power control calls (SetEcoModeOn, SetEcoModeOff).</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 (continued)</a:t>
            </a:r>
            <a:endParaRPr b="0" lang="en-US" sz="2800" spc="-1" strike="noStrike">
              <a:solidFill>
                <a:srgbClr val="2a6099"/>
              </a:solidFill>
              <a:latin typeface="Arial"/>
            </a:endParaRPr>
          </a:p>
        </p:txBody>
      </p:sp>
      <p:sp>
        <p:nvSpPr>
          <p:cNvPr id="76" name=""/>
          <p:cNvSpPr txBox="1"/>
          <p:nvPr/>
        </p:nvSpPr>
        <p:spPr>
          <a:xfrm>
            <a:off x="504360" y="914400"/>
            <a:ext cx="9325440" cy="4572000"/>
          </a:xfrm>
          <a:prstGeom prst="rect">
            <a:avLst/>
          </a:prstGeom>
          <a:noFill/>
          <a:ln w="0">
            <a:noFill/>
          </a:ln>
        </p:spPr>
        <p:txBody>
          <a:bodyPr lIns="0" rIns="0" tIns="0" bIns="0">
            <a:normAutofit fontScale="5000"/>
          </a:bodyPr>
          <a:p>
            <a:pPr marL="457200">
              <a:spcBef>
                <a:spcPts val="1417"/>
              </a:spcBef>
              <a:buClr>
                <a:srgbClr val="000000"/>
              </a:buClr>
              <a:buSzPct val="45000"/>
              <a:buFont typeface="Wingdings" charset="2"/>
              <a:buChar char=""/>
            </a:pPr>
            <a:r>
              <a:rPr b="1" lang="en-US" sz="6000" spc="-1" strike="noStrike">
                <a:latin typeface="Arial"/>
              </a:rPr>
              <a:t>SetEcoModeOn</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Instructs device to reduce its power consumption to Eco Mode (eg. reduce processing speed, cooling, functionality, etc.) to reduce power consumption.</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"EcoModeOn",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SetEcoModeOff</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Instructs device to disable Eco Mode, aka return to "full power" mode. Can be similar as "SetToDefaultMode".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"EcoModeOff",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SetToDefaultMode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Instructs device to reset its power consumption to device default.</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"DefaultMode", or "NotSupported"</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 (continued)</a:t>
            </a:r>
            <a:endParaRPr b="0" lang="en-US" sz="2800" spc="-1" strike="noStrike">
              <a:solidFill>
                <a:srgbClr val="2a6099"/>
              </a:solidFill>
              <a:latin typeface="Arial"/>
            </a:endParaRPr>
          </a:p>
        </p:txBody>
      </p:sp>
      <p:sp>
        <p:nvSpPr>
          <p:cNvPr id="78" name=""/>
          <p:cNvSpPr txBox="1"/>
          <p:nvPr/>
        </p:nvSpPr>
        <p:spPr>
          <a:xfrm>
            <a:off x="504360" y="914400"/>
            <a:ext cx="9325440" cy="4572000"/>
          </a:xfrm>
          <a:prstGeom prst="rect">
            <a:avLst/>
          </a:prstGeom>
          <a:noFill/>
          <a:ln w="0">
            <a:noFill/>
          </a:ln>
        </p:spPr>
        <p:txBody>
          <a:bodyPr lIns="0" rIns="0" tIns="0" bIns="0">
            <a:normAutofit fontScale="4000"/>
          </a:bodyPr>
          <a:p>
            <a:pPr marL="457200">
              <a:spcBef>
                <a:spcPts val="1417"/>
              </a:spcBef>
              <a:buClr>
                <a:srgbClr val="000000"/>
              </a:buClr>
              <a:buSzPct val="45000"/>
              <a:buFont typeface="Wingdings" charset="2"/>
              <a:buChar char=""/>
            </a:pPr>
            <a:r>
              <a:rPr b="1" lang="en-US" sz="6000" spc="-1" strike="noStrike">
                <a:latin typeface="Arial"/>
              </a:rPr>
              <a:t>SetPowerStandbyMode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Instructs device to power itself down to standby mode. Only bare minimal power consumption in this 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"StandbyMode",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SetPowerActiveMode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Summary: Instructs device to power itself up, in normal power consumption mode.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"ActiveMode",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GetFactoryInitTimeGMT</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The Date/Time the device was made factory ready; "yyyy-mm-dd hh:mm:ss" in GMT,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GetFactoryInitTimeLocal</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The Date/Time the device was made factory ready: "yyyy-mm-dd hh:mm:ss; {TimeZone string}", or "NotSupported"</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 (continued)</a:t>
            </a:r>
            <a:endParaRPr b="0" lang="en-US" sz="2800" spc="-1" strike="noStrike">
              <a:solidFill>
                <a:srgbClr val="2a6099"/>
              </a:solidFill>
              <a:latin typeface="Arial"/>
            </a:endParaRPr>
          </a:p>
        </p:txBody>
      </p:sp>
      <p:sp>
        <p:nvSpPr>
          <p:cNvPr id="80" name=""/>
          <p:cNvSpPr txBox="1"/>
          <p:nvPr/>
        </p:nvSpPr>
        <p:spPr>
          <a:xfrm>
            <a:off x="504360" y="914400"/>
            <a:ext cx="9325440" cy="4572000"/>
          </a:xfrm>
          <a:prstGeom prst="rect">
            <a:avLst/>
          </a:prstGeom>
          <a:noFill/>
          <a:ln w="0">
            <a:noFill/>
          </a:ln>
        </p:spPr>
        <p:txBody>
          <a:bodyPr lIns="0" rIns="0" tIns="0" bIns="0">
            <a:normAutofit fontScale="3000"/>
          </a:bodyPr>
          <a:p>
            <a:pPr marL="457200">
              <a:spcBef>
                <a:spcPts val="1417"/>
              </a:spcBef>
              <a:buClr>
                <a:srgbClr val="000000"/>
              </a:buClr>
              <a:buSzPct val="45000"/>
              <a:buFont typeface="Wingdings" charset="2"/>
              <a:buChar char=""/>
            </a:pPr>
            <a:r>
              <a:rPr b="1" lang="en-US" sz="6000" spc="-1" strike="noStrike">
                <a:latin typeface="Arial"/>
              </a:rPr>
              <a:t>GetNTPService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The DNS:Port details of NTP service device is using to calibrate time,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SetNTPService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The DNS:Port details of NTP service that device should use to calibrate time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"Success: {DNS:Port details of NTP service}",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GetCurrentTimeGMT</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The current Date/Time of the device in GMT: "yyyy-mm-dd hh:mm:ss",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SetCurrentTimeGMT</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The Date/Time that the device should be set to, in GMT: "yyyy-mm-dd hh:mm:ss"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"yyyy-mm-dd hh:mm:ss", or "Error:NTPActive",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GetTimeLocal</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"yyyy-mm-dd hh:mm:ss; {TimeZone string}", or "NotSupported"</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 (continued)</a:t>
            </a:r>
            <a:endParaRPr b="0" lang="en-US" sz="2800" spc="-1" strike="noStrike">
              <a:solidFill>
                <a:srgbClr val="2a6099"/>
              </a:solidFill>
              <a:latin typeface="Arial"/>
            </a:endParaRPr>
          </a:p>
        </p:txBody>
      </p:sp>
      <p:sp>
        <p:nvSpPr>
          <p:cNvPr id="82" name=""/>
          <p:cNvSpPr txBox="1"/>
          <p:nvPr/>
        </p:nvSpPr>
        <p:spPr>
          <a:xfrm>
            <a:off x="504360" y="914400"/>
            <a:ext cx="9325440" cy="4572000"/>
          </a:xfrm>
          <a:prstGeom prst="rect">
            <a:avLst/>
          </a:prstGeom>
          <a:noFill/>
          <a:ln w="0">
            <a:noFill/>
          </a:ln>
        </p:spPr>
        <p:txBody>
          <a:bodyPr lIns="0" rIns="0" tIns="0" bIns="0">
            <a:normAutofit fontScale="9000"/>
          </a:bodyPr>
          <a:p>
            <a:pPr marL="457200">
              <a:spcBef>
                <a:spcPts val="1417"/>
              </a:spcBef>
              <a:buClr>
                <a:srgbClr val="000000"/>
              </a:buClr>
              <a:buSzPct val="45000"/>
              <a:buFont typeface="Wingdings" charset="2"/>
              <a:buChar char=""/>
            </a:pPr>
            <a:r>
              <a:rPr b="1" lang="en-US" sz="6000" spc="-1" strike="noStrike">
                <a:latin typeface="Arial"/>
              </a:rPr>
              <a:t>SetTimeLocal</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The Date/Time that the device should be set to, specified in local time: "yyyy-mm-dd hh:mm:ss"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"Success: yyyy-mm-dd hh:mm:ss; {TimeZone string}", or "Error:NTPActive",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GetTimeZone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"{TimeZone string}, or "NotSupported"</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SetTimeZone</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TimeZone string to set (eg. "Tokyo;+9")</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"Success: {TimeZone string}", or "NotSupported"</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504000" y="226080"/>
            <a:ext cx="9070920" cy="9457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2800" spc="-1" strike="noStrike">
                <a:solidFill>
                  <a:srgbClr val="2a6099"/>
                </a:solidFill>
                <a:latin typeface="Arial"/>
              </a:rPr>
              <a:t>Table of Contents</a:t>
            </a:r>
            <a:endParaRPr b="0" lang="en-US" sz="2800" spc="-1" strike="noStrike">
              <a:solidFill>
                <a:srgbClr val="2a6099"/>
              </a:solidFill>
              <a:latin typeface="Arial"/>
            </a:endParaRPr>
          </a:p>
        </p:txBody>
      </p:sp>
      <p:sp>
        <p:nvSpPr>
          <p:cNvPr id="41" name=""/>
          <p:cNvSpPr/>
          <p:nvPr/>
        </p:nvSpPr>
        <p:spPr>
          <a:xfrm>
            <a:off x="504000" y="1326600"/>
            <a:ext cx="9071640" cy="3288240"/>
          </a:xfrm>
          <a:prstGeom prst="rect">
            <a:avLst/>
          </a:prstGeom>
          <a:noFill/>
          <a:ln w="0">
            <a:noFill/>
          </a:ln>
        </p:spPr>
        <p:style>
          <a:lnRef idx="0"/>
          <a:fillRef idx="0"/>
          <a:effectRef idx="0"/>
          <a:fontRef idx="minor"/>
        </p:style>
      </p:sp>
      <p:sp>
        <p:nvSpPr>
          <p:cNvPr id="42"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417"/>
              </a:spcBef>
              <a:buClr>
                <a:srgbClr val="000000"/>
              </a:buClr>
              <a:buFont typeface="StarSymbol"/>
              <a:buAutoNum type="arabicPeriod"/>
            </a:pPr>
            <a:r>
              <a:rPr b="0" lang="en-US" sz="2800" spc="-1" strike="noStrike">
                <a:latin typeface="Arial"/>
              </a:rPr>
              <a:t> </a:t>
            </a:r>
            <a:r>
              <a:rPr b="0" lang="en-US" sz="2800" spc="-1" strike="noStrike">
                <a:latin typeface="Arial"/>
              </a:rPr>
              <a:t>Problem Statement</a:t>
            </a:r>
            <a:endParaRPr b="0" lang="en-US" sz="2800" spc="-1" strike="noStrike">
              <a:latin typeface="Arial"/>
            </a:endParaRPr>
          </a:p>
          <a:p>
            <a:pPr marL="432000" indent="-324000">
              <a:spcBef>
                <a:spcPts val="1417"/>
              </a:spcBef>
              <a:buClr>
                <a:srgbClr val="000000"/>
              </a:buClr>
              <a:buFont typeface="StarSymbol"/>
              <a:buAutoNum type="arabicPeriod"/>
            </a:pPr>
            <a:r>
              <a:rPr b="0" lang="en-US" sz="2800" spc="-1" strike="noStrike">
                <a:latin typeface="Arial"/>
              </a:rPr>
              <a:t> </a:t>
            </a:r>
            <a:r>
              <a:rPr b="0" lang="en-US" sz="2800" spc="-1" strike="noStrike">
                <a:latin typeface="Arial"/>
              </a:rPr>
              <a:t>Proposed Solution</a:t>
            </a:r>
            <a:endParaRPr b="0" lang="en-US" sz="2800" spc="-1" strike="noStrike">
              <a:latin typeface="Arial"/>
            </a:endParaRPr>
          </a:p>
          <a:p>
            <a:pPr marL="432000" indent="-324000">
              <a:spcBef>
                <a:spcPts val="1417"/>
              </a:spcBef>
              <a:buClr>
                <a:srgbClr val="000000"/>
              </a:buClr>
              <a:buFont typeface="StarSymbol"/>
              <a:buAutoNum type="arabicPeriod"/>
            </a:pPr>
            <a:r>
              <a:rPr b="0" lang="en-US" sz="2800" spc="-1" strike="noStrike">
                <a:latin typeface="Arial"/>
              </a:rPr>
              <a:t> </a:t>
            </a:r>
            <a:r>
              <a:rPr b="0" lang="en-US" sz="2800" spc="-1" strike="noStrike">
                <a:latin typeface="Arial"/>
              </a:rPr>
              <a:t>Technology Stack Overview</a:t>
            </a:r>
            <a:endParaRPr b="0" lang="en-US" sz="2800" spc="-1" strike="noStrike">
              <a:latin typeface="Arial"/>
            </a:endParaRPr>
          </a:p>
          <a:p>
            <a:pPr marL="432000" indent="-324000">
              <a:spcBef>
                <a:spcPts val="1417"/>
              </a:spcBef>
              <a:buClr>
                <a:srgbClr val="000000"/>
              </a:buClr>
              <a:buFont typeface="StarSymbol"/>
              <a:buAutoNum type="arabicPeriod"/>
            </a:pPr>
            <a:r>
              <a:rPr b="0" lang="en-US" sz="2800" spc="-1" strike="noStrike">
                <a:latin typeface="Arial"/>
              </a:rPr>
              <a:t> </a:t>
            </a:r>
            <a:r>
              <a:rPr b="0" lang="en-US" sz="2800" spc="-1" strike="noStrike">
                <a:latin typeface="Arial"/>
              </a:rPr>
              <a:t>Flow Diagram</a:t>
            </a:r>
            <a:endParaRPr b="0" lang="en-US" sz="2800" spc="-1" strike="noStrike">
              <a:latin typeface="Arial"/>
            </a:endParaRPr>
          </a:p>
          <a:p>
            <a:pPr marL="432000" indent="-324000">
              <a:spcBef>
                <a:spcPts val="1417"/>
              </a:spcBef>
              <a:buClr>
                <a:srgbClr val="000000"/>
              </a:buClr>
              <a:buFont typeface="StarSymbol"/>
              <a:buAutoNum type="arabicPeriod"/>
            </a:pPr>
            <a:r>
              <a:rPr b="0" lang="en-US" sz="2800" spc="-1" strike="noStrike">
                <a:latin typeface="Arial"/>
              </a:rPr>
              <a:t> </a:t>
            </a:r>
            <a:r>
              <a:rPr b="0" lang="en-US" sz="2800" spc="-1" strike="noStrike">
                <a:latin typeface="Arial"/>
              </a:rPr>
              <a:t>Metrics Viewer and Control Dashboard</a:t>
            </a:r>
            <a:endParaRPr b="0" lang="en-US" sz="2800" spc="-1" strike="noStrike">
              <a:latin typeface="Arial"/>
            </a:endParaRPr>
          </a:p>
          <a:p>
            <a:pPr marL="432000" indent="-324000">
              <a:spcBef>
                <a:spcPts val="1417"/>
              </a:spcBef>
              <a:buClr>
                <a:srgbClr val="000000"/>
              </a:buClr>
              <a:buAutoNum type="arabicPeriod"/>
            </a:pPr>
            <a:r>
              <a:rPr b="0" lang="en-US" sz="2800" spc="-1" strike="noStrike">
                <a:latin typeface="Arial"/>
              </a:rPr>
              <a:t> </a:t>
            </a:r>
            <a:r>
              <a:rPr b="0" lang="en-US" sz="2800" spc="-1" strike="noStrike">
                <a:latin typeface="Arial"/>
              </a:rPr>
              <a:t>Proposed Open API Specifications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txBox="1"/>
          <p:nvPr/>
        </p:nvSpPr>
        <p:spPr>
          <a:xfrm>
            <a:off x="576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Problem Statement</a:t>
            </a:r>
            <a:endParaRPr b="0" lang="en-US" sz="2800" spc="-1" strike="noStrike">
              <a:solidFill>
                <a:srgbClr val="2a6099"/>
              </a:solidFill>
              <a:latin typeface="Arial"/>
            </a:endParaRPr>
          </a:p>
        </p:txBody>
      </p:sp>
      <p:sp>
        <p:nvSpPr>
          <p:cNvPr id="44" name=""/>
          <p:cNvSpPr txBox="1"/>
          <p:nvPr/>
        </p:nvSpPr>
        <p:spPr>
          <a:xfrm>
            <a:off x="288360" y="914400"/>
            <a:ext cx="9325440" cy="4572000"/>
          </a:xfrm>
          <a:prstGeom prst="rect">
            <a:avLst/>
          </a:prstGeom>
          <a:noFill/>
          <a:ln w="0">
            <a:noFill/>
          </a:ln>
        </p:spPr>
        <p:txBody>
          <a:bodyPr lIns="0" rIns="0" tIns="0" bIns="0">
            <a:normAutofit fontScale="8000"/>
          </a:bodyPr>
          <a:p>
            <a:pPr marL="457200">
              <a:spcBef>
                <a:spcPts val="1417"/>
              </a:spcBef>
              <a:buClr>
                <a:srgbClr val="000000"/>
              </a:buClr>
              <a:buSzPct val="45000"/>
              <a:buFont typeface="Wingdings" charset="2"/>
              <a:buChar char=""/>
            </a:pPr>
            <a:r>
              <a:rPr b="0" lang="en-US" sz="6000" spc="-1" strike="noStrike">
                <a:latin typeface="Arial"/>
              </a:rPr>
              <a:t>As the planet continues warming due to the ever-growing climate emergency, more and more energy consumers (both at the corporate level, as well as individual consumers) are becoming interested in ways they can reduce or shift their energy consumption in ways that could benefit them (and the planet!) through reductions in carbon emissions as well as actual cost savings.</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Although there have been smart power monitoring and control devices, there is currently no way for fine-grained visualization and control of energy usage across all devices in a given location.</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Solution</a:t>
            </a:r>
            <a:endParaRPr b="0" lang="en-US" sz="2800" spc="-1" strike="noStrike">
              <a:solidFill>
                <a:srgbClr val="2a6099"/>
              </a:solidFill>
              <a:latin typeface="Arial"/>
            </a:endParaRPr>
          </a:p>
        </p:txBody>
      </p:sp>
      <p:sp>
        <p:nvSpPr>
          <p:cNvPr id="46" name=""/>
          <p:cNvSpPr txBox="1"/>
          <p:nvPr/>
        </p:nvSpPr>
        <p:spPr>
          <a:xfrm>
            <a:off x="288360" y="914400"/>
            <a:ext cx="9325440" cy="4572000"/>
          </a:xfrm>
          <a:prstGeom prst="rect">
            <a:avLst/>
          </a:prstGeom>
          <a:noFill/>
          <a:ln w="0">
            <a:noFill/>
          </a:ln>
        </p:spPr>
        <p:txBody>
          <a:bodyPr lIns="0" rIns="0" tIns="0" bIns="0">
            <a:normAutofit fontScale="4000"/>
          </a:bodyPr>
          <a:p>
            <a:pPr marL="457200">
              <a:spcBef>
                <a:spcPts val="1417"/>
              </a:spcBef>
              <a:buClr>
                <a:srgbClr val="000000"/>
              </a:buClr>
              <a:buSzPct val="45000"/>
              <a:buFont typeface="Wingdings" charset="2"/>
              <a:buChar char=""/>
            </a:pPr>
            <a:r>
              <a:rPr b="0" lang="en-US" sz="6000" spc="-1" strike="noStrike">
                <a:latin typeface="Arial"/>
              </a:rPr>
              <a:t>We want to create an Open API specification that could be leveraged by any manufacturer of electronics devices, whether they be handheld devices, refrigerators, televisions, personal computers, etc.  The API would expose a consistent interface from each device, to a central monitoring and control dashboard, and would allow capture of electrical usage metrics for display to the end user. Optionally, device manufacturers could also allow the dashboard to actually control electrical output of devices, such as setting to “ECO” mode at certain intervals, or other control functions.</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We want to empower the end-user to visualize why, when, and how their energy is being used, and allow them to make informed decisions as well as actual ability to control the output capacity of their devices. This can help them reduce costs while also reducing their carbon footprint.</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txBox="1"/>
          <p:nvPr/>
        </p:nvSpPr>
        <p:spPr>
          <a:xfrm>
            <a:off x="504000" y="225720"/>
            <a:ext cx="9070920" cy="460080"/>
          </a:xfrm>
          <a:prstGeom prst="rect">
            <a:avLst/>
          </a:prstGeom>
          <a:noFill/>
          <a:ln w="0">
            <a:noFill/>
          </a:ln>
        </p:spPr>
        <p:txBody>
          <a:bodyPr lIns="0" rIns="0" tIns="0" bIns="0" anchor="ctr">
            <a:noAutofit/>
          </a:bodyPr>
          <a:p>
            <a:r>
              <a:rPr b="0" lang="en-US" sz="2800" spc="-1" strike="noStrike">
                <a:solidFill>
                  <a:srgbClr val="2a6099"/>
                </a:solidFill>
                <a:latin typeface="Arial"/>
              </a:rPr>
              <a:t>Technology Stack Overview</a:t>
            </a:r>
            <a:endParaRPr b="0" lang="en-US" sz="2800" spc="-1" strike="noStrike">
              <a:solidFill>
                <a:srgbClr val="2a6099"/>
              </a:solidFill>
              <a:latin typeface="Arial"/>
            </a:endParaRPr>
          </a:p>
        </p:txBody>
      </p:sp>
      <p:sp>
        <p:nvSpPr>
          <p:cNvPr id="48" name=""/>
          <p:cNvSpPr txBox="1"/>
          <p:nvPr/>
        </p:nvSpPr>
        <p:spPr>
          <a:xfrm>
            <a:off x="504360" y="914400"/>
            <a:ext cx="9325440" cy="4572000"/>
          </a:xfrm>
          <a:prstGeom prst="rect">
            <a:avLst/>
          </a:prstGeom>
          <a:noFill/>
          <a:ln w="0">
            <a:noFill/>
          </a:ln>
        </p:spPr>
        <p:txBody>
          <a:bodyPr lIns="0" rIns="0" tIns="0" bIns="0">
            <a:normAutofit fontScale="5000"/>
          </a:bodyPr>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Data simulator: Python</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Messaging protocol: MQTT (Message Queuing Telemetry Transport): Publish Subscribe protocol</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Data colection from MQTT: Filebeat</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Data Indexing and Storage: ElasticSearch</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Data processing: Logstash</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Dashboard: Grafana</a:t>
            </a: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a:p>
            <a:pPr marL="432000" indent="-324000">
              <a:spcBef>
                <a:spcPts val="1417"/>
              </a:spcBef>
              <a:buClr>
                <a:srgbClr val="000000"/>
              </a:buClr>
              <a:buFont typeface="StarSymbol"/>
              <a:buAutoNum type="arabicPeriod"/>
            </a:pPr>
            <a:r>
              <a:rPr b="0" lang="en-US" sz="6000" spc="-1" strike="noStrike">
                <a:latin typeface="Arial"/>
              </a:rPr>
              <a:t>Electric devices, utilizing our API, will collect real-time metrics of their energy consumption, that will be passed to an MQTT topic.</a:t>
            </a: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a:p>
            <a:pPr marL="432000" indent="-324000">
              <a:spcBef>
                <a:spcPts val="1417"/>
              </a:spcBef>
              <a:buClr>
                <a:srgbClr val="000000"/>
              </a:buClr>
              <a:buFont typeface="StarSymbol"/>
              <a:buAutoNum type="arabicPeriod"/>
            </a:pPr>
            <a:r>
              <a:rPr b="0" lang="en-US" sz="6000" spc="-1" strike="noStrike">
                <a:latin typeface="Arial"/>
              </a:rPr>
              <a:t>Note: Although we have provided a proposal for an Open API which each device manufacturer can integrate into their systems, for purposes of our proof of concept, we wrote a simple data simulator in Python to generate data to be fed into our Metrics Viewer and Control Panel.</a:t>
            </a: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txBox="1"/>
          <p:nvPr/>
        </p:nvSpPr>
        <p:spPr>
          <a:xfrm>
            <a:off x="504000" y="225720"/>
            <a:ext cx="9070920" cy="460080"/>
          </a:xfrm>
          <a:prstGeom prst="rect">
            <a:avLst/>
          </a:prstGeom>
          <a:noFill/>
          <a:ln w="0">
            <a:noFill/>
          </a:ln>
        </p:spPr>
        <p:txBody>
          <a:bodyPr lIns="0" rIns="0" tIns="0" bIns="0" anchor="ctr">
            <a:noAutofit/>
          </a:bodyPr>
          <a:p>
            <a:r>
              <a:rPr b="0" lang="en-US" sz="2800" spc="-1" strike="noStrike">
                <a:solidFill>
                  <a:srgbClr val="2a6099"/>
                </a:solidFill>
                <a:latin typeface="Arial"/>
              </a:rPr>
              <a:t>Technology Stack Overview (continued)</a:t>
            </a:r>
            <a:endParaRPr b="0" lang="en-US" sz="2800" spc="-1" strike="noStrike">
              <a:solidFill>
                <a:srgbClr val="2a6099"/>
              </a:solidFill>
              <a:latin typeface="Arial"/>
            </a:endParaRPr>
          </a:p>
        </p:txBody>
      </p:sp>
      <p:sp>
        <p:nvSpPr>
          <p:cNvPr id="50" name=""/>
          <p:cNvSpPr txBox="1"/>
          <p:nvPr/>
        </p:nvSpPr>
        <p:spPr>
          <a:xfrm>
            <a:off x="504360" y="914400"/>
            <a:ext cx="9325440" cy="4572000"/>
          </a:xfrm>
          <a:prstGeom prst="rect">
            <a:avLst/>
          </a:prstGeom>
          <a:noFill/>
          <a:ln w="0">
            <a:noFill/>
          </a:ln>
        </p:spPr>
        <p:txBody>
          <a:bodyPr lIns="0" rIns="0" tIns="0" bIns="0">
            <a:normAutofit fontScale="3000"/>
          </a:bodyPr>
          <a:p>
            <a:pPr marL="457200">
              <a:spcBef>
                <a:spcPts val="1417"/>
              </a:spcBef>
              <a:buClr>
                <a:srgbClr val="000000"/>
              </a:buClr>
              <a:buSzPct val="45000"/>
              <a:buFont typeface="Wingdings" charset="2"/>
              <a:buChar char=""/>
            </a:pPr>
            <a:r>
              <a:rPr b="0" lang="en-US" sz="6000" spc="-1" strike="noStrike">
                <a:latin typeface="Arial"/>
              </a:rPr>
              <a:t>Filebeat is subscribed to the MQTT topic, and will pull the data from MQTT and send it to Logstash for processing. Logstash will process and format the data, and will send it to Elasticsearch instance for indexing and storage. Grafana connects to Elasticsearch and users can see timeseries of elecricity consumption for electric devices.</a:t>
            </a: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a:p>
            <a:pPr marL="432000" indent="-324000">
              <a:spcBef>
                <a:spcPts val="1417"/>
              </a:spcBef>
              <a:buClr>
                <a:srgbClr val="000000"/>
              </a:buClr>
              <a:buFont typeface="StarSymbol"/>
              <a:buAutoNum type="arabicPeriod"/>
            </a:pPr>
            <a:r>
              <a:rPr b="0" lang="en-US" sz="6000" spc="-1" strike="noStrike">
                <a:latin typeface="Arial"/>
              </a:rPr>
              <a:t>We envision adding Control Panel elements to our Dashboard, which will allow consumers to control their individual device energy consumption as needed. This can be done manually, or via scheduling. Machine Learning could also be leveraged to learn usage patterns and adjust them to reduce cost or environment impact in the most efficient manner. The Dashboard is currently implemented using Grafana and viewable over the web, but metrics visualization and device control can of course be implemented using similar technologies or from a smart phone, and can be accessible either on the Internet or within the consumer's home network, depending on how the Dashboard is designed.</a:t>
            </a:r>
            <a:endParaRPr b="0" lang="en-US" sz="6000" spc="-1" strike="noStrike">
              <a:latin typeface="Arial"/>
            </a:endParaRPr>
          </a:p>
          <a:p>
            <a:pPr marL="432000" indent="-324000">
              <a:spcBef>
                <a:spcPts val="1417"/>
              </a:spcBef>
              <a:buClr>
                <a:srgbClr val="000000"/>
              </a:buClr>
              <a:buFont typeface="StarSymbol"/>
              <a:buAutoNum type="arabicPeriod"/>
            </a:pP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Flow Diagram</a:t>
            </a:r>
            <a:endParaRPr b="0" lang="en-US" sz="2800" spc="-1" strike="noStrike">
              <a:solidFill>
                <a:srgbClr val="2a6099"/>
              </a:solidFill>
              <a:latin typeface="Arial"/>
            </a:endParaRPr>
          </a:p>
        </p:txBody>
      </p:sp>
      <p:sp>
        <p:nvSpPr>
          <p:cNvPr id="52" name="CustomShape 1"/>
          <p:cNvSpPr/>
          <p:nvPr/>
        </p:nvSpPr>
        <p:spPr>
          <a:xfrm>
            <a:off x="657360" y="261612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Electronic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Device</a:t>
            </a:r>
            <a:endParaRPr b="0" lang="en-US" sz="1200" spc="-1" strike="noStrike">
              <a:latin typeface="Arial"/>
            </a:endParaRPr>
          </a:p>
        </p:txBody>
      </p:sp>
      <p:sp>
        <p:nvSpPr>
          <p:cNvPr id="53" name="CustomShape 2"/>
          <p:cNvSpPr/>
          <p:nvPr/>
        </p:nvSpPr>
        <p:spPr>
          <a:xfrm>
            <a:off x="1846080" y="266040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MQTT</a:t>
            </a:r>
            <a:endParaRPr b="0" lang="en-US" sz="1200" spc="-1" strike="noStrike">
              <a:latin typeface="Arial"/>
            </a:endParaRPr>
          </a:p>
        </p:txBody>
      </p:sp>
      <p:sp>
        <p:nvSpPr>
          <p:cNvPr id="54" name="CustomShape 3"/>
          <p:cNvSpPr/>
          <p:nvPr/>
        </p:nvSpPr>
        <p:spPr>
          <a:xfrm>
            <a:off x="3034800" y="265212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Filebeat</a:t>
            </a:r>
            <a:endParaRPr b="0" lang="en-US" sz="1200" spc="-1" strike="noStrike">
              <a:latin typeface="Arial"/>
            </a:endParaRPr>
          </a:p>
        </p:txBody>
      </p:sp>
      <p:sp>
        <p:nvSpPr>
          <p:cNvPr id="55" name="CustomShape 4"/>
          <p:cNvSpPr/>
          <p:nvPr/>
        </p:nvSpPr>
        <p:spPr>
          <a:xfrm>
            <a:off x="4223520" y="265212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Logstash</a:t>
            </a:r>
            <a:endParaRPr b="0" lang="en-US" sz="1200" spc="-1" strike="noStrike">
              <a:latin typeface="Arial"/>
            </a:endParaRPr>
          </a:p>
        </p:txBody>
      </p:sp>
      <p:sp>
        <p:nvSpPr>
          <p:cNvPr id="56" name="CustomShape 5"/>
          <p:cNvSpPr/>
          <p:nvPr/>
        </p:nvSpPr>
        <p:spPr>
          <a:xfrm>
            <a:off x="5412240" y="265212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000" spc="-1" strike="noStrike">
                <a:solidFill>
                  <a:srgbClr val="000000"/>
                </a:solidFill>
                <a:latin typeface="Arial"/>
                <a:ea typeface="DejaVu Sans"/>
              </a:rPr>
              <a:t>Elasticsearch</a:t>
            </a:r>
            <a:endParaRPr b="0" lang="en-US" sz="1000" spc="-1" strike="noStrike">
              <a:latin typeface="Arial"/>
            </a:endParaRPr>
          </a:p>
        </p:txBody>
      </p:sp>
      <p:sp>
        <p:nvSpPr>
          <p:cNvPr id="57" name="CustomShape 6"/>
          <p:cNvSpPr/>
          <p:nvPr/>
        </p:nvSpPr>
        <p:spPr>
          <a:xfrm>
            <a:off x="6600960" y="2652120"/>
            <a:ext cx="822240" cy="547920"/>
          </a:xfrm>
          <a:custGeom>
            <a:avLst/>
            <a:gdLst/>
            <a:ahLst/>
            <a:rect l="l" t="t" r="r" b="b"/>
            <a:pathLst>
              <a:path w="2288"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2032" y="1524"/>
                </a:lnTo>
                <a:lnTo>
                  <a:pt x="2033" y="1525"/>
                </a:lnTo>
                <a:cubicBezTo>
                  <a:pt x="2077" y="1525"/>
                  <a:pt x="2121" y="1513"/>
                  <a:pt x="2160" y="1491"/>
                </a:cubicBezTo>
                <a:cubicBezTo>
                  <a:pt x="2199" y="1469"/>
                  <a:pt x="2231" y="1437"/>
                  <a:pt x="2253" y="1398"/>
                </a:cubicBezTo>
                <a:cubicBezTo>
                  <a:pt x="2275" y="1359"/>
                  <a:pt x="2287" y="1315"/>
                  <a:pt x="2287" y="1271"/>
                </a:cubicBezTo>
                <a:lnTo>
                  <a:pt x="2287" y="254"/>
                </a:lnTo>
                <a:lnTo>
                  <a:pt x="2287" y="254"/>
                </a:lnTo>
                <a:lnTo>
                  <a:pt x="2287" y="254"/>
                </a:lnTo>
                <a:cubicBezTo>
                  <a:pt x="2287" y="210"/>
                  <a:pt x="2275" y="166"/>
                  <a:pt x="2253" y="127"/>
                </a:cubicBezTo>
                <a:cubicBezTo>
                  <a:pt x="2231" y="88"/>
                  <a:pt x="2199" y="56"/>
                  <a:pt x="2160" y="34"/>
                </a:cubicBezTo>
                <a:cubicBezTo>
                  <a:pt x="2121" y="12"/>
                  <a:pt x="2077" y="0"/>
                  <a:pt x="2033" y="0"/>
                </a:cubicBezTo>
                <a:lnTo>
                  <a:pt x="254" y="0"/>
                </a:lnTo>
              </a:path>
            </a:pathLst>
          </a:cu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200" spc="-1" strike="noStrike">
                <a:solidFill>
                  <a:srgbClr val="000000"/>
                </a:solidFill>
                <a:latin typeface="Arial"/>
                <a:ea typeface="DejaVu Sans"/>
              </a:rPr>
              <a:t>Grafana</a:t>
            </a:r>
            <a:endParaRPr b="0" lang="en-US" sz="1200" spc="-1" strike="noStrike">
              <a:latin typeface="Arial"/>
            </a:endParaRPr>
          </a:p>
        </p:txBody>
      </p:sp>
      <p:sp>
        <p:nvSpPr>
          <p:cNvPr id="58" name="Line 7"/>
          <p:cNvSpPr/>
          <p:nvPr/>
        </p:nvSpPr>
        <p:spPr>
          <a:xfrm>
            <a:off x="1480320" y="2926440"/>
            <a:ext cx="365760" cy="360"/>
          </a:xfrm>
          <a:prstGeom prst="line">
            <a:avLst/>
          </a:prstGeom>
          <a:ln w="6480">
            <a:solidFill>
              <a:srgbClr val="3465a4"/>
            </a:solidFill>
            <a:round/>
            <a:tailEnd len="med" type="triangle" w="med"/>
          </a:ln>
        </p:spPr>
        <p:style>
          <a:lnRef idx="0"/>
          <a:fillRef idx="0"/>
          <a:effectRef idx="0"/>
          <a:fontRef idx="minor"/>
        </p:style>
      </p:sp>
      <p:sp>
        <p:nvSpPr>
          <p:cNvPr id="59" name="Line 8"/>
          <p:cNvSpPr/>
          <p:nvPr/>
        </p:nvSpPr>
        <p:spPr>
          <a:xfrm>
            <a:off x="2669040" y="2926440"/>
            <a:ext cx="365760" cy="360"/>
          </a:xfrm>
          <a:prstGeom prst="line">
            <a:avLst/>
          </a:prstGeom>
          <a:ln w="6480">
            <a:solidFill>
              <a:srgbClr val="3465a4"/>
            </a:solidFill>
            <a:round/>
            <a:tailEnd len="med" type="triangle" w="med"/>
          </a:ln>
        </p:spPr>
        <p:style>
          <a:lnRef idx="0"/>
          <a:fillRef idx="0"/>
          <a:effectRef idx="0"/>
          <a:fontRef idx="minor"/>
        </p:style>
      </p:sp>
      <p:sp>
        <p:nvSpPr>
          <p:cNvPr id="60" name="Line 9"/>
          <p:cNvSpPr/>
          <p:nvPr/>
        </p:nvSpPr>
        <p:spPr>
          <a:xfrm>
            <a:off x="3857760" y="2926440"/>
            <a:ext cx="365760" cy="360"/>
          </a:xfrm>
          <a:prstGeom prst="line">
            <a:avLst/>
          </a:prstGeom>
          <a:ln w="6480">
            <a:solidFill>
              <a:srgbClr val="3465a4"/>
            </a:solidFill>
            <a:round/>
            <a:tailEnd len="med" type="triangle" w="med"/>
          </a:ln>
        </p:spPr>
        <p:style>
          <a:lnRef idx="0"/>
          <a:fillRef idx="0"/>
          <a:effectRef idx="0"/>
          <a:fontRef idx="minor"/>
        </p:style>
      </p:sp>
      <p:sp>
        <p:nvSpPr>
          <p:cNvPr id="61" name="Line 10"/>
          <p:cNvSpPr/>
          <p:nvPr/>
        </p:nvSpPr>
        <p:spPr>
          <a:xfrm>
            <a:off x="5046480" y="2926440"/>
            <a:ext cx="365760" cy="360"/>
          </a:xfrm>
          <a:prstGeom prst="line">
            <a:avLst/>
          </a:prstGeom>
          <a:ln w="6480">
            <a:solidFill>
              <a:srgbClr val="3465a4"/>
            </a:solidFill>
            <a:round/>
            <a:tailEnd len="med" type="triangle" w="med"/>
          </a:ln>
        </p:spPr>
        <p:style>
          <a:lnRef idx="0"/>
          <a:fillRef idx="0"/>
          <a:effectRef idx="0"/>
          <a:fontRef idx="minor"/>
        </p:style>
      </p:sp>
      <p:sp>
        <p:nvSpPr>
          <p:cNvPr id="62" name="Line 11"/>
          <p:cNvSpPr/>
          <p:nvPr/>
        </p:nvSpPr>
        <p:spPr>
          <a:xfrm>
            <a:off x="6235200" y="2926440"/>
            <a:ext cx="365760" cy="360"/>
          </a:xfrm>
          <a:prstGeom prst="line">
            <a:avLst/>
          </a:prstGeom>
          <a:ln w="6480">
            <a:solidFill>
              <a:srgbClr val="3465a4"/>
            </a:solidFill>
            <a:round/>
            <a:tailEnd len="med" type="triangle" w="med"/>
          </a:ln>
        </p:spPr>
        <p:style>
          <a:lnRef idx="0"/>
          <a:fillRef idx="0"/>
          <a:effectRef idx="0"/>
          <a:fontRef idx="minor"/>
        </p:style>
      </p:sp>
      <p:pic>
        <p:nvPicPr>
          <p:cNvPr id="63" name="" descr=""/>
          <p:cNvPicPr/>
          <p:nvPr/>
        </p:nvPicPr>
        <p:blipFill>
          <a:blip r:embed="rId1"/>
          <a:stretch/>
        </p:blipFill>
        <p:spPr>
          <a:xfrm>
            <a:off x="1815120" y="1829160"/>
            <a:ext cx="853200" cy="730800"/>
          </a:xfrm>
          <a:prstGeom prst="rect">
            <a:avLst/>
          </a:prstGeom>
          <a:ln w="0">
            <a:noFill/>
          </a:ln>
        </p:spPr>
      </p:pic>
      <p:pic>
        <p:nvPicPr>
          <p:cNvPr id="64" name="" descr=""/>
          <p:cNvPicPr/>
          <p:nvPr/>
        </p:nvPicPr>
        <p:blipFill>
          <a:blip r:embed="rId2"/>
          <a:stretch/>
        </p:blipFill>
        <p:spPr>
          <a:xfrm>
            <a:off x="3024000" y="1737720"/>
            <a:ext cx="822240" cy="822240"/>
          </a:xfrm>
          <a:prstGeom prst="rect">
            <a:avLst/>
          </a:prstGeom>
          <a:ln w="0">
            <a:noFill/>
          </a:ln>
        </p:spPr>
      </p:pic>
      <p:pic>
        <p:nvPicPr>
          <p:cNvPr id="65" name="" descr=""/>
          <p:cNvPicPr/>
          <p:nvPr/>
        </p:nvPicPr>
        <p:blipFill>
          <a:blip r:embed="rId3"/>
          <a:stretch/>
        </p:blipFill>
        <p:spPr>
          <a:xfrm>
            <a:off x="4406400" y="1829160"/>
            <a:ext cx="487440" cy="547920"/>
          </a:xfrm>
          <a:prstGeom prst="rect">
            <a:avLst/>
          </a:prstGeom>
          <a:ln w="0">
            <a:noFill/>
          </a:ln>
        </p:spPr>
      </p:pic>
      <p:pic>
        <p:nvPicPr>
          <p:cNvPr id="66" name="" descr=""/>
          <p:cNvPicPr/>
          <p:nvPr/>
        </p:nvPicPr>
        <p:blipFill>
          <a:blip r:embed="rId4"/>
          <a:stretch/>
        </p:blipFill>
        <p:spPr>
          <a:xfrm>
            <a:off x="5503680" y="1737720"/>
            <a:ext cx="730800" cy="730800"/>
          </a:xfrm>
          <a:prstGeom prst="rect">
            <a:avLst/>
          </a:prstGeom>
          <a:ln w="0">
            <a:noFill/>
          </a:ln>
        </p:spPr>
      </p:pic>
      <p:pic>
        <p:nvPicPr>
          <p:cNvPr id="67" name="" descr=""/>
          <p:cNvPicPr/>
          <p:nvPr/>
        </p:nvPicPr>
        <p:blipFill>
          <a:blip r:embed="rId5"/>
          <a:stretch/>
        </p:blipFill>
        <p:spPr>
          <a:xfrm>
            <a:off x="6600960" y="1737720"/>
            <a:ext cx="728640" cy="728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Metrics Viewer and Control Dashboard</a:t>
            </a:r>
            <a:endParaRPr b="0" lang="en-US" sz="2800" spc="-1" strike="noStrike">
              <a:solidFill>
                <a:srgbClr val="2a6099"/>
              </a:solidFill>
              <a:latin typeface="Arial"/>
            </a:endParaRPr>
          </a:p>
        </p:txBody>
      </p:sp>
      <p:pic>
        <p:nvPicPr>
          <p:cNvPr id="69" name="" descr=""/>
          <p:cNvPicPr/>
          <p:nvPr/>
        </p:nvPicPr>
        <p:blipFill>
          <a:blip r:embed="rId1"/>
          <a:stretch/>
        </p:blipFill>
        <p:spPr>
          <a:xfrm>
            <a:off x="386640" y="825480"/>
            <a:ext cx="9324360" cy="3952800"/>
          </a:xfrm>
          <a:prstGeom prst="rect">
            <a:avLst/>
          </a:prstGeom>
          <a:ln w="0">
            <a:noFill/>
          </a:ln>
        </p:spPr>
      </p:pic>
      <p:sp>
        <p:nvSpPr>
          <p:cNvPr id="70" name=""/>
          <p:cNvSpPr txBox="1"/>
          <p:nvPr/>
        </p:nvSpPr>
        <p:spPr>
          <a:xfrm>
            <a:off x="685800" y="5196600"/>
            <a:ext cx="8931600" cy="261000"/>
          </a:xfrm>
          <a:prstGeom prst="rect">
            <a:avLst/>
          </a:prstGeom>
          <a:noFill/>
          <a:ln w="0">
            <a:noFill/>
          </a:ln>
        </p:spPr>
        <p:txBody>
          <a:bodyPr lIns="90000" rIns="90000" tIns="45000" bIns="45000">
            <a:noAutofit/>
          </a:bodyPr>
          <a:p>
            <a:r>
              <a:rPr b="0" lang="en-US" sz="1200" spc="-1" strike="noStrike">
                <a:latin typeface="Arial"/>
              </a:rPr>
              <a:t>Note: Proof of concept Dashboard – additional controls to adjust individual device power utilization is not implemented at this time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txBox="1"/>
          <p:nvPr/>
        </p:nvSpPr>
        <p:spPr>
          <a:xfrm>
            <a:off x="504000" y="226080"/>
            <a:ext cx="9070920" cy="688320"/>
          </a:xfrm>
          <a:prstGeom prst="rect">
            <a:avLst/>
          </a:prstGeom>
          <a:noFill/>
          <a:ln w="0">
            <a:noFill/>
          </a:ln>
        </p:spPr>
        <p:txBody>
          <a:bodyPr lIns="0" rIns="0" tIns="0" bIns="0" anchor="ctr">
            <a:noAutofit/>
          </a:bodyPr>
          <a:p>
            <a:r>
              <a:rPr b="0" lang="en-US" sz="2800" spc="-1" strike="noStrike">
                <a:solidFill>
                  <a:srgbClr val="2a6099"/>
                </a:solidFill>
                <a:latin typeface="Arial"/>
              </a:rPr>
              <a:t>Proposed Open API Specifications</a:t>
            </a:r>
            <a:endParaRPr b="0" lang="en-US" sz="2800" spc="-1" strike="noStrike">
              <a:solidFill>
                <a:srgbClr val="2a6099"/>
              </a:solidFill>
              <a:latin typeface="Arial"/>
            </a:endParaRPr>
          </a:p>
        </p:txBody>
      </p:sp>
      <p:sp>
        <p:nvSpPr>
          <p:cNvPr id="72" name=""/>
          <p:cNvSpPr txBox="1"/>
          <p:nvPr/>
        </p:nvSpPr>
        <p:spPr>
          <a:xfrm>
            <a:off x="504360" y="914400"/>
            <a:ext cx="9325440" cy="4572000"/>
          </a:xfrm>
          <a:prstGeom prst="rect">
            <a:avLst/>
          </a:prstGeom>
          <a:noFill/>
          <a:ln w="0">
            <a:noFill/>
          </a:ln>
        </p:spPr>
        <p:txBody>
          <a:bodyPr lIns="0" rIns="0" tIns="0" bIns="0">
            <a:normAutofit fontScale="3000"/>
          </a:bodyPr>
          <a:p>
            <a:pPr marL="457200">
              <a:spcBef>
                <a:spcPts val="1417"/>
              </a:spcBef>
              <a:buClr>
                <a:srgbClr val="000000"/>
              </a:buClr>
              <a:buSzPct val="45000"/>
              <a:buFont typeface="Wingdings" charset="2"/>
              <a:buChar char=""/>
            </a:pPr>
            <a:r>
              <a:rPr b="1" lang="en-US" sz="6000" spc="-1" strike="noStrike">
                <a:latin typeface="Arial"/>
              </a:rPr>
              <a:t>OAuth</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no API calls exposed on power devices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power devices would likely use OAuth API (IBM or other vendor's implementation) to identify itself and set up authorization</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devices will then poll the authorization server on each interaction to verify grant or deny status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sample implementation: https://developers.google.com/identity/protocols/oauth2/limited-input-device</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Open API calls:</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GetDeviceDetails</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XML summary of device details including manufacturer, device type, model number, serial number, etc.</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Sample: https://www.panasonic.com/my/consumer/home-appliances/refrigerator/2-door/nr-bv328xs.specs.html</a:t>
            </a:r>
            <a:endParaRPr b="0" lang="en-US" sz="6000" spc="-1" strike="noStrike">
              <a:latin typeface="Arial"/>
            </a:endParaRPr>
          </a:p>
          <a:p>
            <a:pPr marL="457200">
              <a:spcBef>
                <a:spcPts val="1417"/>
              </a:spcBef>
              <a:buClr>
                <a:srgbClr val="000000"/>
              </a:buClr>
              <a:buSzPct val="45000"/>
              <a:buFont typeface="Wingdings" charset="2"/>
              <a:buChar char=""/>
            </a:pPr>
            <a:endParaRPr b="0" lang="en-US" sz="6000" spc="-1" strike="noStrike">
              <a:latin typeface="Arial"/>
            </a:endParaRPr>
          </a:p>
          <a:p>
            <a:pPr marL="457200">
              <a:spcBef>
                <a:spcPts val="1417"/>
              </a:spcBef>
              <a:buClr>
                <a:srgbClr val="000000"/>
              </a:buClr>
              <a:buSzPct val="45000"/>
              <a:buFont typeface="Wingdings" charset="2"/>
              <a:buChar char=""/>
            </a:pPr>
            <a:r>
              <a:rPr b="1" lang="en-US" sz="6000" spc="-1" strike="noStrike">
                <a:latin typeface="Arial"/>
              </a:rPr>
              <a:t>GetPowerUsageSummary</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Input: N/A</a:t>
            </a:r>
            <a:endParaRPr b="0" lang="en-US" sz="6000" spc="-1" strike="noStrike">
              <a:latin typeface="Arial"/>
            </a:endParaRPr>
          </a:p>
          <a:p>
            <a:pPr marL="457200">
              <a:spcBef>
                <a:spcPts val="1417"/>
              </a:spcBef>
              <a:buClr>
                <a:srgbClr val="000000"/>
              </a:buClr>
              <a:buSzPct val="45000"/>
              <a:buFont typeface="Wingdings" charset="2"/>
              <a:buChar char=""/>
            </a:pPr>
            <a:r>
              <a:rPr b="0" lang="en-US" sz="6000" spc="-1" strike="noStrike">
                <a:latin typeface="Arial"/>
              </a:rPr>
              <a:t> </a:t>
            </a:r>
            <a:r>
              <a:rPr b="0" lang="en-US" sz="6000" spc="-1" strike="noStrike">
                <a:latin typeface="Arial"/>
              </a:rPr>
              <a:t>Output: XML summary of device's power usage. This can be of whatever device supports, either dynamically captured since device startup, or including details from static storage as well.</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LibreOffice/7.1.5.2$Windows_X86_64 LibreOffice_project/85f04e9f809797b8199d13c421bd8a2b025d52b5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2021-07-24T10:31:58Z</dcterms:created>
  <dc:creator/>
  <dc:description/>
  <dc:language>en-US</dc:language>
  <cp:lastModifiedBy/>
  <dcterms:modified xsi:type="dcterms:W3CDTF">2021-07-28T17:19:47Z</dcterms:modified>
  <cp:revision>17</cp:revision>
  <dc:subject/>
  <dc:title/>
</cp:coreProperties>
</file>

<file path=docProps/custom.xml><?xml version="1.0" encoding="utf-8"?>
<Properties xmlns="http://schemas.openxmlformats.org/officeDocument/2006/custom-properties" xmlns:vt="http://schemas.openxmlformats.org/officeDocument/2006/docPropsVTypes"/>
</file>