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4" r:id="rId9"/>
    <p:sldId id="275" r:id="rId10"/>
    <p:sldId id="265" r:id="rId11"/>
    <p:sldId id="277" r:id="rId12"/>
    <p:sldId id="266" r:id="rId13"/>
    <p:sldId id="267" r:id="rId14"/>
    <p:sldId id="268" r:id="rId15"/>
    <p:sldId id="269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3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6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5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4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6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9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9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2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4BC6-F3EE-8519-683E-75E7C9D70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Play Danger 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97CE9-C031-3BD3-7231-F009C58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 Keller – University of Basel, 10.07.2022</a:t>
            </a:r>
          </a:p>
        </p:txBody>
      </p:sp>
    </p:spTree>
    <p:extLst>
      <p:ext uri="{BB962C8B-B14F-4D97-AF65-F5344CB8AC3E}">
        <p14:creationId xmlns:p14="http://schemas.microsoft.com/office/powerpoint/2010/main" val="278092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149846-BE3C-2251-3434-040C1516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Results NWHL</a:t>
            </a:r>
          </a:p>
        </p:txBody>
      </p:sp>
      <p:pic>
        <p:nvPicPr>
          <p:cNvPr id="5" name="Content Placeholder 4" descr="Table, calendar&#10;&#10;Description automatically generated">
            <a:extLst>
              <a:ext uri="{FF2B5EF4-FFF2-40B4-BE49-F238E27FC236}">
                <a16:creationId xmlns:a16="http://schemas.microsoft.com/office/drawing/2014/main" id="{CA116CDF-AEA0-E9CC-159F-408A1C6A9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5364" y="608174"/>
            <a:ext cx="5503863" cy="5641650"/>
          </a:xfrm>
        </p:spPr>
      </p:pic>
    </p:spTree>
    <p:extLst>
      <p:ext uri="{BB962C8B-B14F-4D97-AF65-F5344CB8AC3E}">
        <p14:creationId xmlns:p14="http://schemas.microsoft.com/office/powerpoint/2010/main" val="219023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149846-BE3C-2251-3434-040C1516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Results NWHL</a:t>
            </a:r>
          </a:p>
        </p:txBody>
      </p:sp>
      <p:pic>
        <p:nvPicPr>
          <p:cNvPr id="5" name="Content Placeholder 4" descr="A picture containing text, road, screenshot&#10;&#10;Description automatically generated">
            <a:extLst>
              <a:ext uri="{FF2B5EF4-FFF2-40B4-BE49-F238E27FC236}">
                <a16:creationId xmlns:a16="http://schemas.microsoft.com/office/drawing/2014/main" id="{19ACF80F-80A5-933B-8432-755F43D62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6980" y="2741282"/>
            <a:ext cx="6485269" cy="1347462"/>
          </a:xfrm>
        </p:spPr>
      </p:pic>
    </p:spTree>
    <p:extLst>
      <p:ext uri="{BB962C8B-B14F-4D97-AF65-F5344CB8AC3E}">
        <p14:creationId xmlns:p14="http://schemas.microsoft.com/office/powerpoint/2010/main" val="194474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FC6-3B0E-0D54-34CF-A88291B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Danger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153B-30C5-B4EE-C6E9-B7AD0002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64" y="2603500"/>
            <a:ext cx="8825659" cy="3416300"/>
          </a:xfrm>
        </p:spPr>
        <p:txBody>
          <a:bodyPr/>
          <a:lstStyle/>
          <a:p>
            <a:r>
              <a:rPr lang="en-GB" dirty="0"/>
              <a:t>Nothing “beats” </a:t>
            </a:r>
            <a:r>
              <a:rPr lang="en-GB" dirty="0" err="1"/>
              <a:t>xG</a:t>
            </a:r>
            <a:endParaRPr lang="en-GB" dirty="0"/>
          </a:p>
          <a:p>
            <a:r>
              <a:rPr lang="en-GB" dirty="0"/>
              <a:t>Puts some context into Cane’s structure index but makes it more complicated </a:t>
            </a:r>
          </a:p>
          <a:p>
            <a:r>
              <a:rPr lang="en-GB" dirty="0"/>
              <a:t>Kept things similar but maybe not optimal</a:t>
            </a:r>
          </a:p>
          <a:p>
            <a:r>
              <a:rPr lang="en-GB" dirty="0"/>
              <a:t>Difficult to draw meaningful conclusions from very limited data (a general </a:t>
            </a:r>
            <a:r>
              <a:rPr lang="en-GB" dirty="0" err="1"/>
              <a:t>whky</a:t>
            </a:r>
            <a:r>
              <a:rPr lang="en-GB" dirty="0"/>
              <a:t> problem) </a:t>
            </a:r>
          </a:p>
        </p:txBody>
      </p:sp>
    </p:spTree>
    <p:extLst>
      <p:ext uri="{BB962C8B-B14F-4D97-AF65-F5344CB8AC3E}">
        <p14:creationId xmlns:p14="http://schemas.microsoft.com/office/powerpoint/2010/main" val="374423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Creating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using the BDC tracking data to find out who is good with creating space </a:t>
            </a:r>
          </a:p>
          <a:p>
            <a:r>
              <a:rPr lang="en-GB" dirty="0"/>
              <a:t>Calculated nearest defender for events and the difference between events </a:t>
            </a:r>
          </a:p>
          <a:p>
            <a:r>
              <a:rPr lang="en-GB" dirty="0"/>
              <a:t>Very favourable of backwards passes to the blue line (defeats purpose) </a:t>
            </a:r>
          </a:p>
          <a:p>
            <a:r>
              <a:rPr lang="en-GB" dirty="0" err="1"/>
              <a:t>xG</a:t>
            </a:r>
            <a:r>
              <a:rPr lang="en-GB" dirty="0"/>
              <a:t> weighting helped a little bit</a:t>
            </a:r>
          </a:p>
          <a:p>
            <a:r>
              <a:rPr lang="en-GB" dirty="0"/>
              <a:t>Still needs refinements </a:t>
            </a:r>
          </a:p>
        </p:txBody>
      </p:sp>
    </p:spTree>
    <p:extLst>
      <p:ext uri="{BB962C8B-B14F-4D97-AF65-F5344CB8AC3E}">
        <p14:creationId xmlns:p14="http://schemas.microsoft.com/office/powerpoint/2010/main" val="231913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Keeping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Trying to get back to topic of PP structure</a:t>
            </a:r>
          </a:p>
          <a:p>
            <a:endParaRPr lang="en-GB" dirty="0"/>
          </a:p>
          <a:p>
            <a:r>
              <a:rPr lang="en-GB" dirty="0"/>
              <a:t>Calculated differences to AVG position</a:t>
            </a:r>
          </a:p>
          <a:p>
            <a:endParaRPr lang="en-GB" dirty="0"/>
          </a:p>
          <a:p>
            <a:r>
              <a:rPr lang="en-GB" dirty="0"/>
              <a:t>Like difference to AVG shot in Cane’s structure index</a:t>
            </a:r>
          </a:p>
          <a:p>
            <a:endParaRPr lang="en-GB" dirty="0"/>
          </a:p>
          <a:p>
            <a:r>
              <a:rPr lang="en-GB" dirty="0"/>
              <a:t>Extremes caused by small samples for most players  </a:t>
            </a:r>
          </a:p>
        </p:txBody>
      </p:sp>
    </p:spTree>
    <p:extLst>
      <p:ext uri="{BB962C8B-B14F-4D97-AF65-F5344CB8AC3E}">
        <p14:creationId xmlns:p14="http://schemas.microsoft.com/office/powerpoint/2010/main" val="56627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013-6541-B9A7-C8FC-2FD05829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92EF-1F9E-AD58-2AE8-80D95047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add a bit more context to powerplay structure index</a:t>
            </a:r>
          </a:p>
          <a:p>
            <a:endParaRPr lang="en-GB" dirty="0"/>
          </a:p>
          <a:p>
            <a:r>
              <a:rPr lang="en-GB" dirty="0"/>
              <a:t>Able to see who is just structured and who is structured in dangerous positions</a:t>
            </a:r>
          </a:p>
          <a:p>
            <a:endParaRPr lang="en-GB" dirty="0"/>
          </a:p>
          <a:p>
            <a:r>
              <a:rPr lang="en-GB" dirty="0"/>
              <a:t>Should the approach be changed from an index to more of a model?</a:t>
            </a:r>
          </a:p>
          <a:p>
            <a:endParaRPr lang="en-GB" dirty="0"/>
          </a:p>
          <a:p>
            <a:r>
              <a:rPr lang="en-GB" dirty="0"/>
              <a:t>Tracking data helps to add more context but “can’t live on its own” </a:t>
            </a:r>
          </a:p>
        </p:txBody>
      </p:sp>
    </p:spTree>
    <p:extLst>
      <p:ext uri="{BB962C8B-B14F-4D97-AF65-F5344CB8AC3E}">
        <p14:creationId xmlns:p14="http://schemas.microsoft.com/office/powerpoint/2010/main" val="15999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DADA-DECB-3E3C-1566-2FDA4521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2E9E-7240-3793-5976-EEE46657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Alyssa, Carlie and Mike for organizing the conference and letting me present</a:t>
            </a:r>
          </a:p>
          <a:p>
            <a:endParaRPr lang="en-GB" dirty="0"/>
          </a:p>
          <a:p>
            <a:r>
              <a:rPr lang="en-GB" dirty="0"/>
              <a:t>To Meghan </a:t>
            </a:r>
            <a:r>
              <a:rPr lang="en-GB" dirty="0" err="1"/>
              <a:t>Chayka</a:t>
            </a:r>
            <a:r>
              <a:rPr lang="en-GB" dirty="0"/>
              <a:t>, Shirley Mills, Alison Lukan, Michael </a:t>
            </a:r>
            <a:r>
              <a:rPr lang="en-GB" dirty="0" err="1"/>
              <a:t>Schuckers</a:t>
            </a:r>
            <a:r>
              <a:rPr lang="en-GB" dirty="0"/>
              <a:t> and everyone else involved for putting on the Big Data Cup</a:t>
            </a:r>
          </a:p>
          <a:p>
            <a:endParaRPr lang="en-GB" dirty="0"/>
          </a:p>
          <a:p>
            <a:r>
              <a:rPr lang="en-GB" dirty="0"/>
              <a:t>To Mr. Bucket for the Data cleaning for BDC and ultimately this project</a:t>
            </a:r>
          </a:p>
          <a:p>
            <a:endParaRPr lang="en-GB" dirty="0"/>
          </a:p>
          <a:p>
            <a:r>
              <a:rPr lang="en-GB" dirty="0"/>
              <a:t>Everyone in the Net Growth Pod Discord for putting up with my questions and keep the motivation high</a:t>
            </a:r>
          </a:p>
        </p:txBody>
      </p:sp>
    </p:spTree>
    <p:extLst>
      <p:ext uri="{BB962C8B-B14F-4D97-AF65-F5344CB8AC3E}">
        <p14:creationId xmlns:p14="http://schemas.microsoft.com/office/powerpoint/2010/main" val="24482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1F48-A4F3-4D00-ABC3-98B8522C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JSM2022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5F5B-26BB-AEAA-B14C-CF3C2156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I’m going over the pond to D.C. to attend JSM this summer </a:t>
            </a:r>
          </a:p>
          <a:p>
            <a:endParaRPr lang="en-GB" dirty="0"/>
          </a:p>
          <a:p>
            <a:r>
              <a:rPr lang="en-GB" dirty="0"/>
              <a:t>My main goal is to network with people I only know via the internet so anyone who wants to meetup please DM on Twitter @imkeller_5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94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4FB9-C914-95DE-7682-C3D1E6B7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BD80-021D-8D4A-41A6-C851B0F5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index </a:t>
            </a:r>
          </a:p>
          <a:p>
            <a:r>
              <a:rPr lang="en-GB" dirty="0" err="1"/>
              <a:t>xG</a:t>
            </a:r>
            <a:r>
              <a:rPr lang="en-GB" dirty="0"/>
              <a:t> model </a:t>
            </a:r>
          </a:p>
          <a:p>
            <a:r>
              <a:rPr lang="en-GB" dirty="0"/>
              <a:t>Danger index</a:t>
            </a:r>
          </a:p>
          <a:p>
            <a:r>
              <a:rPr lang="en-GB" dirty="0"/>
              <a:t>Big Data Cup / Olympic Data </a:t>
            </a:r>
          </a:p>
          <a:p>
            <a:r>
              <a:rPr lang="en-GB" dirty="0"/>
              <a:t>NWHL Data </a:t>
            </a:r>
          </a:p>
          <a:p>
            <a:r>
              <a:rPr lang="en-GB" dirty="0"/>
              <a:t>Outlook: Space, Structure, Danger and Tracking</a:t>
            </a:r>
          </a:p>
        </p:txBody>
      </p:sp>
    </p:spTree>
    <p:extLst>
      <p:ext uri="{BB962C8B-B14F-4D97-AF65-F5344CB8AC3E}">
        <p14:creationId xmlns:p14="http://schemas.microsoft.com/office/powerpoint/2010/main" val="1282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0AB-902B-7195-D9A7-47CEE9C8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C597-4147-8FCC-9F44-BDF5F752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Hockey-Graphs article by Matt Cane: </a:t>
            </a:r>
          </a:p>
          <a:p>
            <a:pPr marL="0" indent="0">
              <a:buNone/>
            </a:pPr>
            <a:r>
              <a:rPr lang="en-GB" dirty="0"/>
              <a:t>	“Measuring Measuring the Importance of Structure on the Power Play” 	from February 2017</a:t>
            </a:r>
          </a:p>
          <a:p>
            <a:r>
              <a:rPr lang="en-GB" dirty="0"/>
              <a:t>Measuring distance from average shot location by shot </a:t>
            </a:r>
          </a:p>
          <a:p>
            <a:r>
              <a:rPr lang="en-GB" i="1" dirty="0"/>
              <a:t>Player Structure = (</a:t>
            </a:r>
            <a:r>
              <a:rPr lang="el-GR" i="1" dirty="0"/>
              <a:t>Σ </a:t>
            </a:r>
            <a:r>
              <a:rPr lang="en-GB" i="1" dirty="0"/>
              <a:t>distance of shot to player’s average shot location) / (# of shots for player)</a:t>
            </a:r>
          </a:p>
          <a:p>
            <a:r>
              <a:rPr lang="en-GB" i="1" dirty="0"/>
              <a:t>Team Structure Index = (</a:t>
            </a:r>
            <a:r>
              <a:rPr lang="el-GR" i="1" dirty="0"/>
              <a:t>Σ # </a:t>
            </a:r>
            <a:r>
              <a:rPr lang="en-GB" i="1" dirty="0"/>
              <a:t>of shots for player * Player Structure ) / (</a:t>
            </a:r>
            <a:r>
              <a:rPr lang="el-GR" i="1" dirty="0"/>
              <a:t>Σ # </a:t>
            </a:r>
            <a:r>
              <a:rPr lang="en-GB" i="1" dirty="0"/>
              <a:t>of shots for each player)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0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0E09-05A3-3A3B-F180-62FB5500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99FE-0856-EB94-9BA8-A01A6698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Shots taken from dangerous spots?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ym typeface="Wingdings" pitchFamily="2" charset="2"/>
              </a:rPr>
              <a:t> Expected Goals (</a:t>
            </a:r>
            <a:r>
              <a:rPr lang="en-GB" dirty="0" err="1">
                <a:sym typeface="Wingdings" pitchFamily="2" charset="2"/>
              </a:rPr>
              <a:t>xG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much space when taking the shot?</a:t>
            </a:r>
          </a:p>
          <a:p>
            <a:pPr marL="457200" lvl="1" indent="0">
              <a:buNone/>
            </a:pPr>
            <a:r>
              <a:rPr lang="en-GB" sz="1800" dirty="0">
                <a:sym typeface="Wingdings" pitchFamily="2" charset="2"/>
              </a:rPr>
              <a:t> Tracking Data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60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ADC1-1F31-A882-E762-753CB15F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Goals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FFC-1716-768D-A555-FE56E008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set: </a:t>
            </a:r>
          </a:p>
          <a:p>
            <a:pPr lvl="1"/>
            <a:r>
              <a:rPr lang="en-GB" dirty="0"/>
              <a:t>Shot type </a:t>
            </a:r>
          </a:p>
          <a:p>
            <a:pPr lvl="1"/>
            <a:r>
              <a:rPr lang="en-GB" dirty="0"/>
              <a:t>Coordinates x and y, distance to goal</a:t>
            </a:r>
          </a:p>
          <a:p>
            <a:pPr lvl="1"/>
            <a:r>
              <a:rPr lang="en-GB" dirty="0"/>
              <a:t>Angle to the goal </a:t>
            </a:r>
          </a:p>
          <a:p>
            <a:pPr lvl="1"/>
            <a:r>
              <a:rPr lang="en-GB" dirty="0"/>
              <a:t>Shot type, x and y previous two events </a:t>
            </a:r>
          </a:p>
          <a:p>
            <a:pPr lvl="1"/>
            <a:r>
              <a:rPr lang="en-GB" dirty="0"/>
              <a:t>Time, angle and distance to goal differences between last two events</a:t>
            </a:r>
          </a:p>
          <a:p>
            <a:pPr lvl="1"/>
            <a:r>
              <a:rPr lang="en-GB" dirty="0"/>
              <a:t>Strength state</a:t>
            </a:r>
          </a:p>
          <a:p>
            <a:r>
              <a:rPr lang="en-GB" dirty="0"/>
              <a:t>XG Boost classifier with grid search</a:t>
            </a:r>
          </a:p>
          <a:p>
            <a:r>
              <a:rPr lang="en-GB" dirty="0"/>
              <a:t>K-fold split training</a:t>
            </a:r>
          </a:p>
        </p:txBody>
      </p:sp>
    </p:spTree>
    <p:extLst>
      <p:ext uri="{BB962C8B-B14F-4D97-AF65-F5344CB8AC3E}">
        <p14:creationId xmlns:p14="http://schemas.microsoft.com/office/powerpoint/2010/main" val="6576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6FA-126E-55FF-AB6E-D38713DC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xG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A989-BAF1-8EA8-24F1-5C6834A5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ntermediate step to Danger Index </a:t>
            </a:r>
          </a:p>
          <a:p>
            <a:endParaRPr lang="en-CH" dirty="0"/>
          </a:p>
          <a:p>
            <a:r>
              <a:rPr lang="en-GB" i="1" dirty="0"/>
              <a:t>Player </a:t>
            </a:r>
            <a:r>
              <a:rPr lang="en-GB" i="1" dirty="0" err="1"/>
              <a:t>xG</a:t>
            </a:r>
            <a:r>
              <a:rPr lang="en-GB" i="1" dirty="0"/>
              <a:t> Index = </a:t>
            </a:r>
            <a:r>
              <a:rPr lang="el-GR" i="1" dirty="0"/>
              <a:t>Σ</a:t>
            </a:r>
            <a:r>
              <a:rPr lang="de-CH" i="1" dirty="0"/>
              <a:t>(</a:t>
            </a:r>
            <a:r>
              <a:rPr lang="de-CH" i="1" dirty="0" err="1"/>
              <a:t>xG</a:t>
            </a:r>
            <a:r>
              <a:rPr lang="de-CH" i="1" dirty="0"/>
              <a:t> – </a:t>
            </a:r>
            <a:r>
              <a:rPr lang="de-CH" i="1" dirty="0" err="1"/>
              <a:t>average</a:t>
            </a:r>
            <a:r>
              <a:rPr lang="de-CH" i="1" dirty="0"/>
              <a:t> </a:t>
            </a:r>
            <a:r>
              <a:rPr lang="de-CH" i="1" dirty="0" err="1"/>
              <a:t>xG</a:t>
            </a:r>
            <a:r>
              <a:rPr lang="en-GB" i="1" dirty="0"/>
              <a:t>) / (# of shots for player)</a:t>
            </a:r>
          </a:p>
          <a:p>
            <a:endParaRPr lang="en-GB" i="1" dirty="0"/>
          </a:p>
          <a:p>
            <a:r>
              <a:rPr lang="en-GB" i="1" dirty="0"/>
              <a:t>Team </a:t>
            </a:r>
            <a:r>
              <a:rPr lang="en-GB" i="1" dirty="0" err="1"/>
              <a:t>xG</a:t>
            </a:r>
            <a:r>
              <a:rPr lang="en-GB" i="1" dirty="0"/>
              <a:t> Index = </a:t>
            </a:r>
            <a:r>
              <a:rPr lang="el-GR" i="1" dirty="0"/>
              <a:t>Σ</a:t>
            </a:r>
            <a:r>
              <a:rPr lang="en-GB" i="1" dirty="0"/>
              <a:t>(</a:t>
            </a:r>
            <a:r>
              <a:rPr lang="el-GR" i="1" dirty="0"/>
              <a:t>Σ # </a:t>
            </a:r>
            <a:r>
              <a:rPr lang="en-GB" i="1" dirty="0"/>
              <a:t>of shots for player * Player </a:t>
            </a:r>
            <a:r>
              <a:rPr lang="en-GB" i="1" dirty="0" err="1"/>
              <a:t>xG</a:t>
            </a:r>
            <a:r>
              <a:rPr lang="en-GB" i="1" dirty="0"/>
              <a:t> Index ) / (</a:t>
            </a:r>
            <a:r>
              <a:rPr lang="el-GR" i="1" dirty="0"/>
              <a:t>Σ # </a:t>
            </a:r>
            <a:r>
              <a:rPr lang="en-GB" i="1" dirty="0"/>
              <a:t>of shots for each player)</a:t>
            </a:r>
            <a:endParaRPr lang="en-GB" dirty="0"/>
          </a:p>
          <a:p>
            <a:endParaRPr lang="en-GB" i="1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375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AEF8-6F61-72F1-F7B5-381F7FB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Danger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7A11-A685-3DF8-4582-D0FA9CD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80283" cy="3416300"/>
          </a:xfrm>
        </p:spPr>
        <p:txBody>
          <a:bodyPr/>
          <a:lstStyle/>
          <a:p>
            <a:r>
              <a:rPr lang="en-GB" dirty="0"/>
              <a:t>Combination of </a:t>
            </a:r>
            <a:r>
              <a:rPr lang="en-GB" dirty="0" err="1"/>
              <a:t>xG</a:t>
            </a:r>
            <a:r>
              <a:rPr lang="en-GB" dirty="0"/>
              <a:t> index and structure index divided through 100</a:t>
            </a:r>
          </a:p>
          <a:p>
            <a:endParaRPr lang="en-GB" dirty="0"/>
          </a:p>
          <a:p>
            <a:r>
              <a:rPr lang="en-GB" dirty="0"/>
              <a:t>Weighting of 100:1 decided through predictability of final value </a:t>
            </a:r>
          </a:p>
          <a:p>
            <a:endParaRPr lang="en-GB" dirty="0"/>
          </a:p>
          <a:p>
            <a:r>
              <a:rPr lang="en-GB" dirty="0"/>
              <a:t>Player Danger Index = Player </a:t>
            </a:r>
            <a:r>
              <a:rPr lang="en-GB" dirty="0" err="1"/>
              <a:t>xG</a:t>
            </a:r>
            <a:r>
              <a:rPr lang="en-GB" dirty="0"/>
              <a:t> Index – (Player Structure Index \ 100)</a:t>
            </a:r>
          </a:p>
          <a:p>
            <a:endParaRPr lang="en-GB" dirty="0"/>
          </a:p>
          <a:p>
            <a:r>
              <a:rPr lang="en-GB" dirty="0"/>
              <a:t>Team Danger Index = (</a:t>
            </a:r>
            <a:r>
              <a:rPr lang="el-GR" i="1" dirty="0"/>
              <a:t>Σ</a:t>
            </a:r>
            <a:r>
              <a:rPr lang="en-US" i="1" dirty="0"/>
              <a:t> (</a:t>
            </a:r>
            <a:r>
              <a:rPr lang="el-GR" i="1" dirty="0"/>
              <a:t>Σ</a:t>
            </a:r>
            <a:r>
              <a:rPr lang="en-US" i="1" dirty="0"/>
              <a:t> shots * Player </a:t>
            </a:r>
            <a:r>
              <a:rPr lang="en-US" i="1" dirty="0" err="1"/>
              <a:t>xG</a:t>
            </a:r>
            <a:r>
              <a:rPr lang="en-US" i="1" dirty="0"/>
              <a:t> Index) \ </a:t>
            </a:r>
            <a:r>
              <a:rPr lang="el-GR" i="1" dirty="0"/>
              <a:t>Σ</a:t>
            </a:r>
            <a:r>
              <a:rPr lang="en-US" i="1" dirty="0"/>
              <a:t> shots) – (</a:t>
            </a:r>
            <a:r>
              <a:rPr lang="el-GR" i="1" dirty="0"/>
              <a:t>Σ</a:t>
            </a:r>
            <a:r>
              <a:rPr lang="en-US" i="1" dirty="0"/>
              <a:t>(</a:t>
            </a:r>
            <a:r>
              <a:rPr lang="el-GR" i="1" dirty="0"/>
              <a:t>Σ</a:t>
            </a:r>
            <a:r>
              <a:rPr lang="en-US" i="1" dirty="0"/>
              <a:t> shots * Player Structure Index) \ </a:t>
            </a:r>
            <a:r>
              <a:rPr lang="el-GR" i="1" dirty="0"/>
              <a:t>Σ</a:t>
            </a:r>
            <a:r>
              <a:rPr lang="en-US" i="1" dirty="0"/>
              <a:t> shots * 100)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0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01A4B-19B9-150A-5C86-60E27127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Results Olympics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6D11C6-FAE8-3DCF-CD5F-B6624454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9" y="1814744"/>
            <a:ext cx="6443180" cy="35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01A4B-19B9-150A-5C86-60E27127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Results Olympics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D641DABE-A29B-CBA2-CA83-2DE64F89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" y="3081542"/>
            <a:ext cx="7934279" cy="12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{B97DA370-500C-8B44-87A9-2A870F330BDB}tf10001076</Template>
  <TotalTime>745</TotalTime>
  <Words>635</Words>
  <Application>Microsoft Macintosh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Power Play Danger Index </vt:lpstr>
      <vt:lpstr>Table of Contents </vt:lpstr>
      <vt:lpstr>Power Play Structure Index</vt:lpstr>
      <vt:lpstr>Shortcomings Structure Index</vt:lpstr>
      <vt:lpstr>Expected Goals Model</vt:lpstr>
      <vt:lpstr>xG Index</vt:lpstr>
      <vt:lpstr>Power Play Danger Index</vt:lpstr>
      <vt:lpstr>Results Olympics</vt:lpstr>
      <vt:lpstr>Results Olympics</vt:lpstr>
      <vt:lpstr>Results NWHL</vt:lpstr>
      <vt:lpstr>Results NWHL</vt:lpstr>
      <vt:lpstr>Evaluation Danger Index </vt:lpstr>
      <vt:lpstr>Tracking Data: Creating Space</vt:lpstr>
      <vt:lpstr>Tracking Data: Keeping Structure</vt:lpstr>
      <vt:lpstr>Conclusion</vt:lpstr>
      <vt:lpstr>Thank You!  </vt:lpstr>
      <vt:lpstr>JSM2022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Play Danger Index </dc:title>
  <dc:creator>Tim Keller</dc:creator>
  <cp:lastModifiedBy>Tim Keller</cp:lastModifiedBy>
  <cp:revision>5</cp:revision>
  <dcterms:created xsi:type="dcterms:W3CDTF">2022-07-05T21:00:04Z</dcterms:created>
  <dcterms:modified xsi:type="dcterms:W3CDTF">2022-07-06T22:49:06Z</dcterms:modified>
</cp:coreProperties>
</file>