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93" r:id="rId4"/>
    <p:sldId id="295" r:id="rId5"/>
    <p:sldId id="289" r:id="rId6"/>
    <p:sldId id="301" r:id="rId7"/>
    <p:sldId id="296" r:id="rId8"/>
    <p:sldId id="294" r:id="rId9"/>
    <p:sldId id="297" r:id="rId10"/>
    <p:sldId id="292" r:id="rId11"/>
    <p:sldId id="302" r:id="rId12"/>
    <p:sldId id="298" r:id="rId13"/>
    <p:sldId id="299" r:id="rId14"/>
    <p:sldId id="304" r:id="rId15"/>
    <p:sldId id="276" r:id="rId1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4770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4" pos="334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3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87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41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7D2"/>
    <a:srgbClr val="FFFFFF"/>
    <a:srgbClr val="000000"/>
    <a:srgbClr val="006E6E"/>
    <a:srgbClr val="BEC3C8"/>
    <a:srgbClr val="EB829B"/>
    <a:srgbClr val="D20537"/>
    <a:srgbClr val="8C9196"/>
    <a:srgbClr val="2D373C"/>
    <a:srgbClr val="1E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/>
    <p:restoredTop sz="94660"/>
  </p:normalViewPr>
  <p:slideViewPr>
    <p:cSldViewPr showGuides="1">
      <p:cViewPr varScale="1">
        <p:scale>
          <a:sx n="160" d="100"/>
          <a:sy n="160" d="100"/>
        </p:scale>
        <p:origin x="1056" y="184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4770"/>
        <p:guide pos="5132"/>
        <p:guide pos="5223"/>
        <p:guide pos="6108"/>
        <p:guide pos="6449"/>
        <p:guide pos="6902"/>
        <p:guide pos="3432"/>
        <p:guide pos="3342"/>
        <p:guide pos="3000"/>
        <p:guide pos="2911"/>
        <p:guide pos="2547"/>
        <p:guide pos="2457"/>
        <p:guide pos="2116"/>
        <p:guide pos="2026"/>
        <p:guide pos="1662"/>
        <p:guide pos="1573"/>
        <p:guide pos="5564"/>
        <p:guide pos="5655"/>
        <p:guide pos="6017"/>
        <p:guide pos="779"/>
        <p:guide pos="687"/>
        <p:guide pos="347"/>
        <p:guide pos="6540"/>
        <p:guide pos="7332"/>
        <p:guide pos="1141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28.05.23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k5.futbo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ccermatics.readthedocs.io/en/latest/gallery/lesson4/plot%20PossesionChain.html" TargetMode="External"/><Relationship Id="rId3" Type="http://schemas.openxmlformats.org/officeDocument/2006/relationships/hyperlink" Target="https://www.flipsnack.com/75B8FBBBDC9/seahac-2022-oz-entry-lanes.html" TargetMode="External"/><Relationship Id="rId7" Type="http://schemas.openxmlformats.org/officeDocument/2006/relationships/hyperlink" Target="https://soccermatics.readthedocs.io/en/latest/gallery/lesson4/plot%20ExpectedThreat.html" TargetMode="External"/><Relationship Id="rId2" Type="http://schemas.openxmlformats.org/officeDocument/2006/relationships/hyperlink" Target="https://hockey-graphs.com/2019/10/24/lateral-puck-movement-in-the-nz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player.net/27070167-A-framework-for-tactical-analysis-and-individual-offensive-production-assessment-in-soccer-using-markov-chains.html" TargetMode="External"/><Relationship Id="rId5" Type="http://schemas.openxmlformats.org/officeDocument/2006/relationships/hyperlink" Target="https://jenlc13.wordpress.com/2015/05/19/clearing-the-defensive-zone-the-dangers-of-dumping-the-puck-out/" TargetMode="External"/><Relationship Id="rId4" Type="http://schemas.openxmlformats.org/officeDocument/2006/relationships/hyperlink" Target="https://hockey-graphs.com/2019/07/30/why-possession-is-the-key-to-zone-exits/" TargetMode="External"/><Relationship Id="rId9" Type="http://schemas.openxmlformats.org/officeDocument/2006/relationships/hyperlink" Target="https://hockey-graphs.com/2019/10/22/passing-clusters-a-framework-to-evaluate-a-teams-breakou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2"/>
            <a:ext cx="8857600" cy="1620589"/>
          </a:xfrm>
        </p:spPr>
        <p:txBody>
          <a:bodyPr/>
          <a:lstStyle/>
          <a:p>
            <a:r>
              <a:rPr lang="en-GB" dirty="0">
                <a:effectLst/>
              </a:rPr>
              <a:t>Where did they get out? Evaluating zone exits using expected threat in hockey </a:t>
            </a:r>
            <a:br>
              <a:rPr lang="en-GB" sz="1800" dirty="0"/>
            </a:br>
            <a:endParaRPr lang="en-GB" sz="1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3045" y="2996951"/>
            <a:ext cx="9067800" cy="324036"/>
          </a:xfrm>
        </p:spPr>
        <p:txBody>
          <a:bodyPr/>
          <a:lstStyle/>
          <a:p>
            <a:r>
              <a:rPr lang="de-CH" dirty="0"/>
              <a:t>Tim Keller, Student Computer Science, University </a:t>
            </a:r>
            <a:r>
              <a:rPr lang="de-CH" dirty="0" err="1"/>
              <a:t>of</a:t>
            </a:r>
            <a:r>
              <a:rPr lang="de-CH" dirty="0"/>
              <a:t> Basel, </a:t>
            </a:r>
            <a:r>
              <a:rPr lang="de-CH" dirty="0" err="1"/>
              <a:t>Switzerland</a:t>
            </a:r>
            <a:endParaRPr lang="de-CH" dirty="0"/>
          </a:p>
          <a:p>
            <a:r>
              <a:rPr lang="de-CH" dirty="0"/>
              <a:t>Twitter: @imkeller_5, Website </a:t>
            </a:r>
            <a:r>
              <a:rPr lang="de-CH" dirty="0">
                <a:hlinkClick r:id="rId2"/>
              </a:rPr>
              <a:t>https://tk5.futbol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pic>
        <p:nvPicPr>
          <p:cNvPr id="8" name="Content Placeholder 7" descr="A diagram of a hockey field with Ice hockey rink in the background&#10;&#10;Description automatically generated with low confidence">
            <a:extLst>
              <a:ext uri="{FF2B5EF4-FFF2-40B4-BE49-F238E27FC236}">
                <a16:creationId xmlns:a16="http://schemas.microsoft.com/office/drawing/2014/main" id="{018D6E15-29D6-34EF-3641-AA166EEDD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38" y="915293"/>
            <a:ext cx="10155998" cy="4718846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251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 anchor="t">
            <a:normAutofit/>
          </a:bodyPr>
          <a:lstStyle/>
          <a:p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5473414-6B12-A75B-0D00-449ADF3A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Left and right lanes:</a:t>
            </a:r>
          </a:p>
          <a:p>
            <a:pPr marL="46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have the most exit events</a:t>
            </a:r>
          </a:p>
          <a:p>
            <a:pPr marL="46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most extreme results both directions</a:t>
            </a:r>
          </a:p>
          <a:p>
            <a:pPr marL="46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good plays through the middle get rewarded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xT</a:t>
            </a:r>
            <a:r>
              <a:rPr lang="en-GB" dirty="0"/>
              <a:t> values not conclusive enough to show outside lanes better for preventing or creating danger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CH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64965" y="6525344"/>
            <a:ext cx="191675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B3811826-9277-4232-A2B5-17D05DFC7392}" type="slidenum">
              <a:rPr lang="de-CH" smtClean="0"/>
              <a:pPr>
                <a:spcAft>
                  <a:spcPts val="600"/>
                </a:spcAft>
              </a:pPr>
              <a:t>11</a:t>
            </a:fld>
            <a:endParaRPr lang="de-CH"/>
          </a:p>
        </p:txBody>
      </p:sp>
      <p:pic>
        <p:nvPicPr>
          <p:cNvPr id="9" name="Content Placeholder 8" descr="A picture containing screenshot, line, diagram, plot&#10;&#10;Description automatically generated">
            <a:extLst>
              <a:ext uri="{FF2B5EF4-FFF2-40B4-BE49-F238E27FC236}">
                <a16:creationId xmlns:a16="http://schemas.microsoft.com/office/drawing/2014/main" id="{5096A571-1DF9-DFDA-12BF-EFDB5FF0D5E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00" y="1831377"/>
            <a:ext cx="5688000" cy="4095360"/>
          </a:xfrm>
          <a:noFill/>
        </p:spPr>
      </p:pic>
    </p:spTree>
    <p:extLst>
      <p:ext uri="{BB962C8B-B14F-4D97-AF65-F5344CB8AC3E}">
        <p14:creationId xmlns:p14="http://schemas.microsoft.com/office/powerpoint/2010/main" val="42282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4629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3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8271"/>
            <a:ext cx="11521840" cy="755936"/>
          </a:xfrm>
        </p:spPr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686203"/>
            <a:ext cx="7199312" cy="45510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happens after exits?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How are different pass and carry types affecting the exits?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8271"/>
            <a:ext cx="11521840" cy="755936"/>
          </a:xfrm>
        </p:spPr>
        <p:txBody>
          <a:bodyPr/>
          <a:lstStyle/>
          <a:p>
            <a:r>
              <a:rPr lang="de-CH" dirty="0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6808" y="980728"/>
            <a:ext cx="11449832" cy="4551085"/>
          </a:xfrm>
        </p:spPr>
        <p:txBody>
          <a:bodyPr/>
          <a:lstStyle/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Daniel Weinberger, Lateral Puck Movement in the neutral zone, Article, </a:t>
            </a:r>
            <a:r>
              <a:rPr lang="en-GB" sz="1200" b="0" i="0" u="none" strike="noStrike" dirty="0">
                <a:effectLst/>
                <a:hlinkClick r:id="rId2"/>
              </a:rPr>
              <a:t>https://hockey-graphs.com/2019/10/24/lateral-puck-movement-in-the-nz/</a:t>
            </a:r>
            <a:r>
              <a:rPr lang="en-GB" sz="1200" b="0" i="0" u="none" strike="noStrike" dirty="0">
                <a:effectLst/>
              </a:rPr>
              <a:t>, </a:t>
            </a:r>
            <a:endParaRPr lang="en-GB" sz="1200" dirty="0"/>
          </a:p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Nick </a:t>
            </a:r>
            <a:r>
              <a:rPr lang="en-GB" sz="1200" b="0" i="0" u="none" strike="noStrike" dirty="0" err="1">
                <a:effectLst/>
              </a:rPr>
              <a:t>Czuzoj</a:t>
            </a:r>
            <a:r>
              <a:rPr lang="en-GB" sz="1200" b="0" i="0" u="none" strike="noStrike" dirty="0">
                <a:effectLst/>
              </a:rPr>
              <a:t>-Shulman, SEAHAC 2022 - OZ Entry Lanes, Presentation, </a:t>
            </a:r>
            <a:r>
              <a:rPr lang="en-GB" sz="1200" b="0" i="0" u="none" strike="noStrike" dirty="0">
                <a:effectLst/>
                <a:hlinkClick r:id="rId3"/>
              </a:rPr>
              <a:t>https://www.flipsnack.com/75B8FBBBDC9/seahac-2022-oz-entry-lanes.html</a:t>
            </a:r>
            <a:r>
              <a:rPr lang="en-GB" sz="1200" dirty="0"/>
              <a:t> </a:t>
            </a:r>
          </a:p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Alex </a:t>
            </a:r>
            <a:r>
              <a:rPr lang="en-GB" sz="1200" b="0" i="0" u="none" strike="noStrike" dirty="0" err="1">
                <a:effectLst/>
              </a:rPr>
              <a:t>Novet</a:t>
            </a:r>
            <a:r>
              <a:rPr lang="en-GB" sz="1200" b="0" i="0" u="none" strike="noStrike" dirty="0">
                <a:effectLst/>
              </a:rPr>
              <a:t>, Why Possession is the Key to Zone Exits, Article, </a:t>
            </a:r>
            <a:r>
              <a:rPr lang="en-GB" sz="1200" b="0" i="0" u="none" strike="noStrike" dirty="0">
                <a:effectLst/>
                <a:hlinkClick r:id="rId4"/>
              </a:rPr>
              <a:t>https://hockey-graphs.com/2019/07/30/why-possession-is-the-key-to-zone-exits/</a:t>
            </a:r>
            <a:endParaRPr lang="en-GB" sz="1200" b="0" i="0" u="none" strike="noStrike" dirty="0">
              <a:effectLst/>
            </a:endParaRPr>
          </a:p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Jen LC, Clearing the Defensive Zone: The Dangers of Dumping the Puck Out, Article, </a:t>
            </a:r>
            <a:r>
              <a:rPr lang="en-GB" sz="1200" b="0" i="0" u="none" strike="noStrike" dirty="0">
                <a:effectLst/>
                <a:hlinkClick r:id="rId5"/>
              </a:rPr>
              <a:t>https://jenlc13.wordpress.com/2015/05/19/clearing-the-defensive-zone-the-dangers-of-dumping-the-puck-out/</a:t>
            </a:r>
            <a:endParaRPr lang="en-GB" sz="1200" dirty="0"/>
          </a:p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Sarah Rudd, A Framework for Tactical Analysis and Individual Offensive Production Assessment in Soccer Using Markov Chains, Presentation, </a:t>
            </a:r>
            <a:r>
              <a:rPr lang="en-GB" sz="1200" b="0" i="0" u="none" strike="noStrike" dirty="0">
                <a:effectLst/>
                <a:hlinkClick r:id="rId6"/>
              </a:rPr>
              <a:t>https://docplayer.net/27070167-A-framework-for-tactical-analysis-and-individual-offensive-production-assessment-in-soccer-using-markov-chains.html</a:t>
            </a:r>
            <a:r>
              <a:rPr lang="en-GB" sz="1200" b="0" i="0" u="none" strike="noStrike" dirty="0">
                <a:effectLst/>
              </a:rPr>
              <a:t>, </a:t>
            </a:r>
            <a:endParaRPr lang="en-GB" sz="1200" dirty="0"/>
          </a:p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Karun Singh, Introducing Expected Threat (</a:t>
            </a:r>
            <a:r>
              <a:rPr lang="en-GB" sz="1200" b="0" i="0" u="none" strike="noStrike" dirty="0" err="1">
                <a:effectLst/>
              </a:rPr>
              <a:t>xT</a:t>
            </a:r>
            <a:r>
              <a:rPr lang="en-GB" sz="1200" b="0" i="0" u="none" strike="noStrike" dirty="0">
                <a:effectLst/>
              </a:rPr>
              <a:t>), Website, https://</a:t>
            </a:r>
            <a:r>
              <a:rPr lang="en-GB" sz="1200" b="0" i="0" u="none" strike="noStrike" dirty="0" err="1">
                <a:effectLst/>
              </a:rPr>
              <a:t>karun.in</a:t>
            </a:r>
            <a:r>
              <a:rPr lang="en-GB" sz="1200" b="0" i="0" u="none" strike="noStrike" dirty="0">
                <a:effectLst/>
              </a:rPr>
              <a:t>/blog/expected-</a:t>
            </a:r>
            <a:r>
              <a:rPr lang="en-GB" sz="1200" b="0" i="0" u="none" strike="noStrike" dirty="0" err="1">
                <a:effectLst/>
              </a:rPr>
              <a:t>threat.html</a:t>
            </a:r>
            <a:r>
              <a:rPr lang="en-GB" sz="1200" b="0" i="0" u="none" strike="noStrike" dirty="0">
                <a:effectLst/>
              </a:rPr>
              <a:t>, </a:t>
            </a:r>
          </a:p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Hugo </a:t>
            </a:r>
            <a:r>
              <a:rPr lang="en-GB" sz="1200" b="0" i="0" u="none" strike="noStrike" dirty="0" err="1">
                <a:effectLst/>
              </a:rPr>
              <a:t>Fabregues</a:t>
            </a:r>
            <a:r>
              <a:rPr lang="en-GB" sz="1200" b="0" i="0" u="none" strike="noStrike" dirty="0">
                <a:effectLst/>
              </a:rPr>
              <a:t>, A new Expected Threat (</a:t>
            </a:r>
            <a:r>
              <a:rPr lang="en-GB" sz="1200" b="0" i="0" u="none" strike="noStrike" dirty="0" err="1">
                <a:effectLst/>
              </a:rPr>
              <a:t>xT</a:t>
            </a:r>
            <a:r>
              <a:rPr lang="en-GB" sz="1200" b="0" i="0" u="none" strike="noStrike" dirty="0">
                <a:effectLst/>
              </a:rPr>
              <a:t>) Model, not publicly </a:t>
            </a:r>
            <a:r>
              <a:rPr lang="en-GB" sz="1200" b="0" i="0" u="none" strike="noStrike" dirty="0" err="1">
                <a:effectLst/>
              </a:rPr>
              <a:t>availabe</a:t>
            </a:r>
            <a:r>
              <a:rPr lang="en-GB" sz="1200" b="0" i="0" u="none" strike="noStrike" dirty="0">
                <a:effectLst/>
              </a:rPr>
              <a:t> (2023)</a:t>
            </a:r>
            <a:endParaRPr lang="en-GB" sz="1200" dirty="0"/>
          </a:p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David Sumpter and Aleksander </a:t>
            </a:r>
            <a:r>
              <a:rPr lang="en-GB" sz="1200" b="0" i="0" u="none" strike="noStrike" dirty="0" err="1">
                <a:effectLst/>
              </a:rPr>
              <a:t>Andrzejewski</a:t>
            </a:r>
            <a:r>
              <a:rPr lang="en-GB" sz="1200" b="0" i="0" u="none" strike="noStrike" dirty="0">
                <a:effectLst/>
              </a:rPr>
              <a:t>, Calculating </a:t>
            </a:r>
            <a:r>
              <a:rPr lang="en-GB" sz="1200" b="0" i="0" u="none" strike="noStrike" dirty="0" err="1">
                <a:effectLst/>
              </a:rPr>
              <a:t>xT</a:t>
            </a:r>
            <a:r>
              <a:rPr lang="en-GB" sz="1200" b="0" i="0" u="none" strike="noStrike" dirty="0">
                <a:effectLst/>
              </a:rPr>
              <a:t> (position-based), Website, </a:t>
            </a:r>
            <a:r>
              <a:rPr lang="en-GB" sz="1200" b="0" i="0" u="none" strike="noStrike" dirty="0">
                <a:effectLst/>
                <a:hlinkClick r:id="rId7"/>
              </a:rPr>
              <a:t>https://soccermatics.readthedocs.io/en/latest/gallery/lesson4/plot ExpectedThreat.html</a:t>
            </a:r>
            <a:r>
              <a:rPr lang="en-GB" sz="1200" dirty="0"/>
              <a:t> </a:t>
            </a:r>
          </a:p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David Sumpter and Aleksander </a:t>
            </a:r>
            <a:r>
              <a:rPr lang="en-GB" sz="1200" b="0" i="0" u="none" strike="noStrike" dirty="0" err="1">
                <a:effectLst/>
              </a:rPr>
              <a:t>Andrzejewski</a:t>
            </a:r>
            <a:r>
              <a:rPr lang="en-GB" sz="1200" b="0" i="0" u="none" strike="noStrike" dirty="0">
                <a:effectLst/>
              </a:rPr>
              <a:t>, </a:t>
            </a:r>
            <a:r>
              <a:rPr lang="en-GB" sz="1200" b="0" i="0" u="none" strike="noStrike" dirty="0" err="1">
                <a:effectLst/>
              </a:rPr>
              <a:t>Possesion</a:t>
            </a:r>
            <a:r>
              <a:rPr lang="en-GB" sz="1200" b="0" i="0" u="none" strike="noStrike" dirty="0">
                <a:effectLst/>
              </a:rPr>
              <a:t> Chains, Website, </a:t>
            </a:r>
            <a:r>
              <a:rPr lang="en-GB" sz="1200" b="0" i="0" u="none" strike="noStrike" dirty="0">
                <a:effectLst/>
                <a:hlinkClick r:id="rId8"/>
              </a:rPr>
              <a:t>https://soccermatics.readthedocs.io/en/latest/gallery/lesson4/plot PossesionChain.html</a:t>
            </a:r>
            <a:r>
              <a:rPr lang="en-GB" sz="1200" b="0" i="0" u="none" strike="noStrike" dirty="0">
                <a:effectLst/>
              </a:rPr>
              <a:t>,</a:t>
            </a:r>
          </a:p>
          <a:p>
            <a:pPr marL="228600" indent="-228600" algn="l" rtl="0">
              <a:buAutoNum type="arabicPeriod"/>
            </a:pPr>
            <a:r>
              <a:rPr lang="en-GB" sz="1200" b="0" i="0" u="none" strike="noStrike" dirty="0">
                <a:effectLst/>
              </a:rPr>
              <a:t>Daniel Weinberger, Passing clusters: A Framework to Evaluate a Team’s Break-out, Article, </a:t>
            </a:r>
            <a:r>
              <a:rPr lang="en-GB" sz="1200" b="0" i="0" u="none" strike="noStrike" dirty="0">
                <a:effectLst/>
                <a:hlinkClick r:id="rId9"/>
              </a:rPr>
              <a:t>https://hockey-graphs.com/2019/10/22/passing-clusters-a-framework-to-evaluate-a-teams-breakout/</a:t>
            </a:r>
            <a:br>
              <a:rPr lang="en-GB" sz="1200" dirty="0"/>
            </a:br>
            <a:endParaRPr lang="de-CH" sz="1200" dirty="0"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106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br>
              <a:rPr lang="de-CH" dirty="0"/>
            </a:br>
            <a:r>
              <a:rPr lang="de-CH" b="0" dirty="0" err="1"/>
              <a:t>for</a:t>
            </a:r>
            <a:r>
              <a:rPr lang="de-CH" b="0" dirty="0"/>
              <a:t> </a:t>
            </a:r>
            <a:r>
              <a:rPr lang="de-CH" b="0" dirty="0" err="1"/>
              <a:t>your</a:t>
            </a:r>
            <a:r>
              <a:rPr lang="de-CH" b="0" dirty="0"/>
              <a:t> </a:t>
            </a:r>
            <a:r>
              <a:rPr lang="de-CH" b="0" dirty="0" err="1"/>
              <a:t>attention</a:t>
            </a:r>
            <a:r>
              <a:rPr lang="de-CH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85381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3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6344" y="1628800"/>
            <a:ext cx="7199312" cy="45510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Zone exits: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start offensive sequences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decrease opponent danger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controlled zone exit </a:t>
            </a:r>
            <a:r>
              <a:rPr lang="en-US" dirty="0">
                <a:sym typeface="Wingdings" pitchFamily="2" charset="2"/>
              </a:rPr>
              <a:t> successful</a:t>
            </a:r>
            <a:r>
              <a:rPr lang="en-US" dirty="0"/>
              <a:t> defensive sequence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all zone exits the same?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of exit location on opponent danger?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Thesis: exits over the sides more effective and danger-reducing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354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88106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71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 anchor="t">
            <a:normAutofit/>
          </a:bodyPr>
          <a:lstStyle/>
          <a:p>
            <a:r>
              <a:rPr lang="de-CH" dirty="0" err="1"/>
              <a:t>Expected</a:t>
            </a:r>
            <a:r>
              <a:rPr lang="de-CH" dirty="0"/>
              <a:t> </a:t>
            </a:r>
            <a:r>
              <a:rPr lang="de-CH" dirty="0" err="1"/>
              <a:t>Threat</a:t>
            </a:r>
            <a:r>
              <a:rPr lang="de-CH" dirty="0"/>
              <a:t> (</a:t>
            </a:r>
            <a:r>
              <a:rPr lang="de-CH" dirty="0" err="1"/>
              <a:t>xT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Concept developed for soccer with Markov Chains by Sarah Rudd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Further developed in the most widely used form by Karun Singh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section of the field value of scoring in a given amount of moves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Difference between sections used to evaluate actions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Translation into ice-hockey: divide the ice surface into a 16 x 9 matrix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CH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64965" y="6525344"/>
            <a:ext cx="191675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B3811826-9277-4232-A2B5-17D05DFC7392}" type="slidenum">
              <a:rPr lang="de-CH" smtClean="0"/>
              <a:pPr>
                <a:spcAft>
                  <a:spcPts val="600"/>
                </a:spcAft>
              </a:pPr>
              <a:t>5</a:t>
            </a:fld>
            <a:endParaRPr lang="de-CH"/>
          </a:p>
        </p:txBody>
      </p:sp>
      <p:pic>
        <p:nvPicPr>
          <p:cNvPr id="8" name="Picture 7" descr="A picture containing line, screenshot, circle&#10;&#10;Description automatically generated">
            <a:extLst>
              <a:ext uri="{FF2B5EF4-FFF2-40B4-BE49-F238E27FC236}">
                <a16:creationId xmlns:a16="http://schemas.microsoft.com/office/drawing/2014/main" id="{0F7B2C88-0A5B-B53D-9340-2CE33E96A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31" y="2060848"/>
            <a:ext cx="5688000" cy="2488499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929EF-BD2F-FC9E-8603-E1E456E086D6}"/>
              </a:ext>
            </a:extLst>
          </p:cNvPr>
          <p:cNvSpPr txBox="1"/>
          <p:nvPr/>
        </p:nvSpPr>
        <p:spPr>
          <a:xfrm>
            <a:off x="2822713" y="5327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8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 anchor="t">
            <a:normAutofit/>
          </a:bodyPr>
          <a:lstStyle/>
          <a:p>
            <a:r>
              <a:rPr lang="de-CH" dirty="0" err="1"/>
              <a:t>Expected</a:t>
            </a:r>
            <a:r>
              <a:rPr lang="de-CH" dirty="0"/>
              <a:t> </a:t>
            </a:r>
            <a:r>
              <a:rPr lang="de-CH" dirty="0" err="1"/>
              <a:t>Threat</a:t>
            </a:r>
            <a:r>
              <a:rPr lang="de-CH" dirty="0"/>
              <a:t> (</a:t>
            </a:r>
            <a:r>
              <a:rPr lang="de-CH" dirty="0" err="1"/>
              <a:t>xT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Evaluating passes and carries as move actions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 Markov chains to calculate transition matrices after 8 moves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xT</a:t>
            </a:r>
            <a:r>
              <a:rPr lang="en-US" dirty="0">
                <a:sym typeface="Wingdings" pitchFamily="2" charset="2"/>
              </a:rPr>
              <a:t> for offense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Defensive </a:t>
            </a:r>
            <a:r>
              <a:rPr lang="en-US" dirty="0" err="1">
                <a:sym typeface="Wingdings" pitchFamily="2" charset="2"/>
              </a:rPr>
              <a:t>xT</a:t>
            </a:r>
            <a:r>
              <a:rPr lang="en-US" dirty="0">
                <a:sym typeface="Wingdings" pitchFamily="2" charset="2"/>
              </a:rPr>
              <a:t>: flipped values </a:t>
            </a:r>
            <a:r>
              <a:rPr lang="en-US" dirty="0" err="1">
                <a:sym typeface="Wingdings" pitchFamily="2" charset="2"/>
              </a:rPr>
              <a:t>xT</a:t>
            </a:r>
            <a:r>
              <a:rPr lang="en-US" dirty="0">
                <a:sym typeface="Wingdings" pitchFamily="2" charset="2"/>
              </a:rPr>
              <a:t> offense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Net </a:t>
            </a:r>
            <a:r>
              <a:rPr lang="en-US" dirty="0" err="1">
                <a:sym typeface="Wingdings" pitchFamily="2" charset="2"/>
              </a:rPr>
              <a:t>xT</a:t>
            </a:r>
            <a:r>
              <a:rPr lang="en-US" dirty="0">
                <a:sym typeface="Wingdings" pitchFamily="2" charset="2"/>
              </a:rPr>
              <a:t>: offensive </a:t>
            </a:r>
            <a:r>
              <a:rPr lang="en-US" dirty="0" err="1">
                <a:sym typeface="Wingdings" pitchFamily="2" charset="2"/>
              </a:rPr>
              <a:t>xT</a:t>
            </a:r>
            <a:r>
              <a:rPr lang="en-US" dirty="0">
                <a:sym typeface="Wingdings" pitchFamily="2" charset="2"/>
              </a:rPr>
              <a:t> + defensive </a:t>
            </a:r>
            <a:r>
              <a:rPr lang="en-US" dirty="0" err="1">
                <a:sym typeface="Wingdings" pitchFamily="2" charset="2"/>
              </a:rPr>
              <a:t>xT</a:t>
            </a:r>
            <a:endParaRPr lang="en-US" dirty="0">
              <a:sym typeface="Wingdings" pitchFamily="2" charset="2"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pPr marL="46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CH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64965" y="6525344"/>
            <a:ext cx="191675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B3811826-9277-4232-A2B5-17D05DFC7392}" type="slidenum">
              <a:rPr lang="de-CH" smtClean="0"/>
              <a:pPr>
                <a:spcAft>
                  <a:spcPts val="600"/>
                </a:spcAft>
              </a:pPr>
              <a:t>6</a:t>
            </a:fld>
            <a:endParaRPr lang="de-CH"/>
          </a:p>
        </p:txBody>
      </p:sp>
      <p:pic>
        <p:nvPicPr>
          <p:cNvPr id="7" name="Picture 6" descr="A picture containing screenshot, circle, diagram, design&#10;&#10;Description automatically generated">
            <a:extLst>
              <a:ext uri="{FF2B5EF4-FFF2-40B4-BE49-F238E27FC236}">
                <a16:creationId xmlns:a16="http://schemas.microsoft.com/office/drawing/2014/main" id="{2E02C921-F009-1A27-EDF7-87B117B9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40" y="2184750"/>
            <a:ext cx="5688000" cy="2488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664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84670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4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 anchor="t">
            <a:normAutofit/>
          </a:bodyPr>
          <a:lstStyle/>
          <a:p>
            <a:r>
              <a:rPr lang="de-CH" dirty="0"/>
              <a:t>Exit </a:t>
            </a:r>
            <a:r>
              <a:rPr lang="de-CH" dirty="0" err="1"/>
              <a:t>Sequences</a:t>
            </a:r>
            <a:r>
              <a:rPr lang="de-CH" dirty="0"/>
              <a:t> &amp; Lanes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Breaking down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event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sequences</a:t>
            </a:r>
            <a:r>
              <a:rPr lang="de-CH" dirty="0"/>
              <a:t> </a:t>
            </a:r>
            <a:r>
              <a:rPr lang="de-CH" dirty="0" err="1"/>
              <a:t>leading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zone</a:t>
            </a:r>
            <a:r>
              <a:rPr lang="de-CH" dirty="0"/>
              <a:t> </a:t>
            </a:r>
            <a:r>
              <a:rPr lang="de-CH" dirty="0" err="1"/>
              <a:t>exits</a:t>
            </a:r>
            <a:r>
              <a:rPr lang="de-CH" dirty="0"/>
              <a:t> </a:t>
            </a:r>
            <a:r>
              <a:rPr lang="de-CH" dirty="0">
                <a:sym typeface="Wingdings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exit</a:t>
            </a:r>
            <a:r>
              <a:rPr lang="de-CH" dirty="0"/>
              <a:t> </a:t>
            </a:r>
            <a:r>
              <a:rPr lang="de-CH" dirty="0" err="1"/>
              <a:t>sequences</a:t>
            </a:r>
            <a:endParaRPr lang="de-CH" dirty="0"/>
          </a:p>
          <a:p>
            <a:pPr>
              <a:spcAft>
                <a:spcPts val="600"/>
              </a:spcAft>
            </a:pPr>
            <a:endParaRPr lang="de-CH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Exit </a:t>
            </a:r>
            <a:r>
              <a:rPr lang="de-CH" dirty="0" err="1"/>
              <a:t>lanes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zone</a:t>
            </a:r>
            <a:r>
              <a:rPr lang="de-CH" dirty="0"/>
              <a:t> </a:t>
            </a:r>
            <a:r>
              <a:rPr lang="de-CH" dirty="0" err="1"/>
              <a:t>entry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Daniel Weinberger and </a:t>
            </a:r>
            <a:r>
              <a:rPr lang="en-GB" sz="1800" dirty="0">
                <a:effectLst/>
              </a:rPr>
              <a:t>Nick </a:t>
            </a:r>
            <a:r>
              <a:rPr lang="en-GB" sz="1800" dirty="0" err="1">
                <a:effectLst/>
              </a:rPr>
              <a:t>Czuzoj</a:t>
            </a:r>
            <a:r>
              <a:rPr lang="en-GB" sz="1800" dirty="0">
                <a:effectLst/>
              </a:rPr>
              <a:t>-Shulman</a:t>
            </a:r>
          </a:p>
          <a:p>
            <a:pPr>
              <a:spcAft>
                <a:spcPts val="600"/>
              </a:spcAft>
            </a:pPr>
            <a:endParaRPr lang="en-GB" sz="1800" dirty="0">
              <a:effectLst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Two ways to define exit lanes: </a:t>
            </a:r>
          </a:p>
          <a:p>
            <a:pPr marL="46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Location of the zone exit </a:t>
            </a:r>
          </a:p>
          <a:p>
            <a:pPr marL="46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Location of the puck (approx.) crossing the blue line</a:t>
            </a:r>
            <a:endParaRPr lang="de-CH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CH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64965" y="6525344"/>
            <a:ext cx="191675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B3811826-9277-4232-A2B5-17D05DFC7392}" type="slidenum">
              <a:rPr lang="de-CH" smtClean="0"/>
              <a:pPr>
                <a:spcAft>
                  <a:spcPts val="600"/>
                </a:spcAft>
              </a:pPr>
              <a:t>8</a:t>
            </a:fld>
            <a:endParaRPr lang="de-CH"/>
          </a:p>
        </p:txBody>
      </p:sp>
      <p:pic>
        <p:nvPicPr>
          <p:cNvPr id="8" name="Picture 7" descr="A picture containing line, colorfulness, screenshot&#10;&#10;Description automatically generated">
            <a:extLst>
              <a:ext uri="{FF2B5EF4-FFF2-40B4-BE49-F238E27FC236}">
                <a16:creationId xmlns:a16="http://schemas.microsoft.com/office/drawing/2014/main" id="{74115CBD-ECDA-C871-7717-DC55C5EA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1" y="2447697"/>
            <a:ext cx="5688000" cy="2502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26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40579"/>
              </p:ext>
            </p:extLst>
          </p:nvPr>
        </p:nvGraphicFramePr>
        <p:xfrm>
          <a:off x="334963" y="1637115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Introduction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9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Expected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Threat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Exit </a:t>
                      </a:r>
                      <a:r>
                        <a:rPr lang="de-CH" dirty="0" err="1"/>
                        <a:t>Sequences</a:t>
                      </a:r>
                      <a:r>
                        <a:rPr lang="de-CH" dirty="0"/>
                        <a:t> &amp; Lanes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Results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Discussion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8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89789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8376</TotalTime>
  <Words>687</Words>
  <Application>Microsoft Macintosh PowerPoint</Application>
  <PresentationFormat>Widescreen</PresentationFormat>
  <Paragraphs>147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uni_basel_V04_de</vt:lpstr>
      <vt:lpstr>Where did they get out? Evaluating zone exits using expected threat in hockey  </vt:lpstr>
      <vt:lpstr>Agenda.</vt:lpstr>
      <vt:lpstr>Introduction</vt:lpstr>
      <vt:lpstr>Agenda.</vt:lpstr>
      <vt:lpstr>Expected Threat (xT)</vt:lpstr>
      <vt:lpstr>Expected Threat (xT)</vt:lpstr>
      <vt:lpstr>Agenda.</vt:lpstr>
      <vt:lpstr>Exit Sequences &amp; Lanes</vt:lpstr>
      <vt:lpstr>Agenda.</vt:lpstr>
      <vt:lpstr>Results</vt:lpstr>
      <vt:lpstr>Results</vt:lpstr>
      <vt:lpstr>Agenda.</vt:lpstr>
      <vt:lpstr>Discussion</vt:lpstr>
      <vt:lpstr>References</vt:lpstr>
      <vt:lpstr>Thank You  for your attention!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Tim Keller</cp:lastModifiedBy>
  <cp:revision>157</cp:revision>
  <dcterms:created xsi:type="dcterms:W3CDTF">2019-11-04T14:58:36Z</dcterms:created>
  <dcterms:modified xsi:type="dcterms:W3CDTF">2023-06-01T20:54:35Z</dcterms:modified>
</cp:coreProperties>
</file>