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7"/>
  </p:notesMasterIdLst>
  <p:handoutMasterIdLst>
    <p:handoutMasterId r:id="rId28"/>
  </p:handoutMasterIdLst>
  <p:sldIdLst>
    <p:sldId id="258" r:id="rId2"/>
    <p:sldId id="301" r:id="rId3"/>
    <p:sldId id="264" r:id="rId4"/>
    <p:sldId id="261" r:id="rId5"/>
    <p:sldId id="289" r:id="rId6"/>
    <p:sldId id="266" r:id="rId7"/>
    <p:sldId id="267" r:id="rId8"/>
    <p:sldId id="302" r:id="rId9"/>
    <p:sldId id="268" r:id="rId10"/>
    <p:sldId id="269" r:id="rId11"/>
    <p:sldId id="295" r:id="rId12"/>
    <p:sldId id="296" r:id="rId13"/>
    <p:sldId id="297" r:id="rId14"/>
    <p:sldId id="279" r:id="rId15"/>
    <p:sldId id="299" r:id="rId16"/>
    <p:sldId id="272" r:id="rId17"/>
    <p:sldId id="284" r:id="rId18"/>
    <p:sldId id="285" r:id="rId19"/>
    <p:sldId id="300" r:id="rId20"/>
    <p:sldId id="274" r:id="rId21"/>
    <p:sldId id="287" r:id="rId22"/>
    <p:sldId id="291" r:id="rId23"/>
    <p:sldId id="298" r:id="rId24"/>
    <p:sldId id="292" r:id="rId25"/>
    <p:sldId id="293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5940"/>
  </p:normalViewPr>
  <p:slideViewPr>
    <p:cSldViewPr snapToGrid="0">
      <p:cViewPr varScale="1">
        <p:scale>
          <a:sx n="130" d="100"/>
          <a:sy n="130" d="100"/>
        </p:scale>
        <p:origin x="798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CD25-7AB5-489B-8E84-86D9C43584B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uk-UA"/>
              <a:t>Занятие 1 | Привет! Я - Бизнес Аналитик!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D8E8-87EE-4EC2-AFC3-9EB2BC724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6E231-C4AE-4FAA-B68E-63EA4475437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uk-UA"/>
              <a:t>Занятие 1 | Привет! Я - Бизнес Аналитик!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4CAE2-53AC-4B3F-973F-F6802820F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5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622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0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823" y="6380484"/>
            <a:ext cx="3343275" cy="365125"/>
          </a:xfrm>
        </p:spPr>
        <p:txBody>
          <a:bodyPr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/>
              <a:t>Занятие 1 | Привет! Я - Бизнес Аналитик!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7603" y="6383028"/>
            <a:ext cx="2228850" cy="365125"/>
          </a:xfrm>
        </p:spPr>
        <p:txBody>
          <a:bodyPr/>
          <a:lstStyle>
            <a:lvl1pPr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1049DA20-5B84-46AD-9D21-1D57AF9FF5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3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Занятие 1 | Привет! Я - Бизнес Аналитик!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DA20-5B84-46AD-9D21-1D57AF9F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dging-the-gap.com/becoming-a-business-analyst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ykhailo-sheludiakov-b5a84181/" TargetMode="External"/><Relationship Id="rId2" Type="http://schemas.openxmlformats.org/officeDocument/2006/relationships/hyperlink" Target="mailto:Mykhailo.sheludiakov@gmail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227E8-1A4E-7443-AC23-170B429EA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r="8306"/>
          <a:stretch/>
        </p:blipFill>
        <p:spPr>
          <a:xfrm>
            <a:off x="0" y="0"/>
            <a:ext cx="9906000" cy="69837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47650" y="1872129"/>
            <a:ext cx="9658350" cy="23876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Привет! Я – Бизнес Аналитик!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6488668"/>
            <a:ext cx="191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2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81"/>
          <a:stretch/>
        </p:blipFill>
        <p:spPr>
          <a:xfrm>
            <a:off x="4522694" y="-6279"/>
            <a:ext cx="5401235" cy="6399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202" y="-16329"/>
            <a:ext cx="4996543" cy="64231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051" y="1790310"/>
            <a:ext cx="4658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Бизнес аналитик, кто он?</a:t>
            </a:r>
            <a:endParaRPr lang="en-US" sz="60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865" y="3179536"/>
            <a:ext cx="9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Что такое бизнес анализ?</a:t>
            </a:r>
            <a:endParaRPr lang="en-US" sz="4800" dirty="0">
              <a:solidFill>
                <a:srgbClr val="548235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C4976-F109-D14F-8551-8FAECB442879}"/>
              </a:ext>
            </a:extLst>
          </p:cNvPr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E55F8-7C8B-B84C-9D28-D1B88DA8118E}"/>
              </a:ext>
            </a:extLst>
          </p:cNvPr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Что такое бизнес-анализ?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155249"/>
            <a:ext cx="937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 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 </a:t>
            </a:r>
            <a:r>
              <a:rPr lang="ru-RU" sz="28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Бизнес анализ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408" y="916767"/>
            <a:ext cx="927504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"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+mj-lt"/>
              <a:buNone/>
              <a:defRPr/>
            </a:pPr>
            <a:r>
              <a:rPr lang="ru-RU" sz="2000" u="sng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  <a:sym typeface="Wingdings"/>
              </a:rPr>
              <a:t>Бизнес анализ</a:t>
            </a:r>
            <a:r>
              <a:rPr lang="ru-RU" sz="2000" dirty="0">
                <a:solidFill>
                  <a:srgbClr val="C55A11"/>
                </a:solidFill>
                <a:latin typeface="+mj-lt"/>
                <a:cs typeface="Segoe UI Light" panose="020B0502040204020203" pitchFamily="34" charset="0"/>
                <a:sym typeface="Wingdings"/>
              </a:rPr>
              <a:t> </a:t>
            </a:r>
            <a:r>
              <a:rPr lang="mr-IN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–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совокупность практик и методик, которая делает возможным </a:t>
            </a:r>
            <a:r>
              <a:rPr lang="ru-RU" sz="2000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изменения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в компании путем </a:t>
            </a:r>
            <a:r>
              <a:rPr lang="ru-RU" sz="2000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выявления и сбора требований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и </a:t>
            </a:r>
            <a:r>
              <a:rPr lang="ru-RU" sz="2000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рекомендации решений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, что обеспечивают </a:t>
            </a:r>
            <a:r>
              <a:rPr lang="ru-RU" sz="2000" u="sng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ценность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(пользу) всем заинтересованным лицам.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Бизнес анализ может использоваться в стратегических, тактических и операционных инициативах.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sym typeface="Wingdings"/>
              </a:rPr>
              <a:t> 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  <a:sym typeface="Wingding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BA05E-9FBF-2749-BC0B-07190D242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20" y="4619128"/>
            <a:ext cx="1457960" cy="14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865" y="3179536"/>
            <a:ext cx="9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Кто такой бизнес аналитик?</a:t>
            </a:r>
            <a:endParaRPr lang="en-US" sz="4800" dirty="0">
              <a:solidFill>
                <a:srgbClr val="548235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C4976-F109-D14F-8551-8FAECB442879}"/>
              </a:ext>
            </a:extLst>
          </p:cNvPr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E55F8-7C8B-B84C-9D28-D1B88DA8118E}"/>
              </a:ext>
            </a:extLst>
          </p:cNvPr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Кто такой БА?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6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Кто такой БА?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42755" y="1457928"/>
            <a:ext cx="0" cy="43960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4554" y="1336116"/>
            <a:ext cx="466613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Бизнес-аналитик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– любой сотрудник, выполняющий бизнес-аналитические задачи, вне зависимости от занимаемой должности или роли. БА ответственны за определение, синтезирование и анализ информации из различных источников, что включает инструменты, процессы, документы и заинтересованных лиц. БА также несет ответственность за выявление потребностей всех заинтересованных лиц.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IIBA)</a:t>
            </a:r>
            <a:endParaRPr lang="ru-RU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4" y="1457928"/>
            <a:ext cx="2880835" cy="40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Цели БА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408" y="1699817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712" y="1735754"/>
            <a:ext cx="6857126" cy="506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Уменьшить затраты организации;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08" y="2533719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6712" y="2542581"/>
            <a:ext cx="8923972" cy="506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Найти системное решение проблемы;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408" y="3367621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6712" y="3378182"/>
            <a:ext cx="9128241" cy="506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Улучшить эффективность работы подразделений;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08" y="4124042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4.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712" y="4105892"/>
            <a:ext cx="9128241" cy="506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Масштабирование бизнеса организации;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FD0145-6D05-4145-ABE5-5D43BB6904A5}"/>
              </a:ext>
            </a:extLst>
          </p:cNvPr>
          <p:cNvSpPr txBox="1"/>
          <p:nvPr/>
        </p:nvSpPr>
        <p:spPr>
          <a:xfrm>
            <a:off x="916712" y="4871872"/>
            <a:ext cx="9128241" cy="506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Документирование полученных знаний.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34EE3-1924-C84A-94E8-E044F5C68698}"/>
              </a:ext>
            </a:extLst>
          </p:cNvPr>
          <p:cNvSpPr txBox="1"/>
          <p:nvPr/>
        </p:nvSpPr>
        <p:spPr>
          <a:xfrm>
            <a:off x="263408" y="4833602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rgbClr val="548235"/>
                </a:solidFill>
                <a:latin typeface="+mj-lt"/>
                <a:cs typeface="Segoe UI Light" panose="020B0502040204020203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7598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16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БА, кто он?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Задачи БА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084" y="1002098"/>
            <a:ext cx="6533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648" y="1594197"/>
            <a:ext cx="2288628" cy="29606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Понимание бизнес- процессов компании, доменной области (сферы деятельности), что включает: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Цели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;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Участников;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Ограничения/воз-можности компании;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91086" y="1594197"/>
            <a:ext cx="1918348" cy="15314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Сбор и анализ потребностей и существующих решений;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4466" y="1594197"/>
            <a:ext cx="19581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Формирование предложений по решению задач;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30565" y="1594569"/>
            <a:ext cx="1716620" cy="7928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Оценка эффективности;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084" y="5509516"/>
            <a:ext cx="8809960" cy="4235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Определение способа взаимодействия с участниками и постоянная коммуникация с ними;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952999" y="1369028"/>
            <a:ext cx="5444" cy="371716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13363" y="1369028"/>
            <a:ext cx="12337" cy="3717169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53163" y="1002098"/>
            <a:ext cx="6533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5179" y="1002098"/>
            <a:ext cx="6533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9607" y="1002098"/>
            <a:ext cx="6533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4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607564" y="1408361"/>
            <a:ext cx="4270" cy="3677836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408" y="5315358"/>
            <a:ext cx="65330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5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17812" y="4693024"/>
            <a:ext cx="484094" cy="797417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57695" y="4864967"/>
            <a:ext cx="11842" cy="6254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18658" y="4864967"/>
            <a:ext cx="11842" cy="6254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399607" y="4689884"/>
            <a:ext cx="326652" cy="765731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8" grpId="0"/>
      <p:bldP spid="20" grpId="0"/>
      <p:bldP spid="26" grpId="0"/>
      <p:bldP spid="27" grpId="0"/>
      <p:bldP spid="28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1" r="29656" b="4361"/>
          <a:stretch/>
        </p:blipFill>
        <p:spPr>
          <a:xfrm>
            <a:off x="4996543" y="1"/>
            <a:ext cx="4900492" cy="6347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4996543" cy="64231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80" y="2207206"/>
            <a:ext cx="4658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Бизнес аналитик в </a:t>
            </a:r>
            <a:r>
              <a:rPr lang="en-US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56485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 в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Что ИТ-БА отличает от БА?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408" y="1617948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712" y="1674595"/>
            <a:ext cx="6857126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Обрабатывает большее количество информации;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08" y="2350634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6712" y="2383372"/>
            <a:ext cx="8923972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Требует ориентирование как в ИТ-процессах, так и бизнесового способа мышления;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408" y="3045722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6712" y="3076993"/>
            <a:ext cx="9128241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Использует специфичные инструменты, навыки, методики;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08" y="3735672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4.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712" y="3741012"/>
            <a:ext cx="9128241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Должен постоянно реагировать на частые изменения обстоятельств;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408" y="4437422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5.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6712" y="4442762"/>
            <a:ext cx="9128241" cy="464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Разноплановость бекграунда заинтерсованных лиц.</a:t>
            </a:r>
          </a:p>
        </p:txBody>
      </p:sp>
    </p:spTree>
    <p:extLst>
      <p:ext uri="{BB962C8B-B14F-4D97-AF65-F5344CB8AC3E}">
        <p14:creationId xmlns:p14="http://schemas.microsoft.com/office/powerpoint/2010/main" val="3191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 в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Цели БА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в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408" y="1481374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712" y="1460615"/>
            <a:ext cx="8725880" cy="96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Уменьшить затраты организации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ru-RU" sz="20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за счет автоматизации и модернизации ПО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408" y="2315276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2.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6712" y="2290527"/>
            <a:ext cx="8923972" cy="96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Найти системное решение проблемы</a:t>
            </a:r>
            <a:r>
              <a:rPr lang="ru-RU" sz="20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связанной с существующим ПО либо его отсутствием;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3408" y="3266408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3.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6710" y="3156592"/>
            <a:ext cx="9128241" cy="96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Улучшить эффективность работы подразделений</a:t>
            </a:r>
            <a:r>
              <a:rPr lang="ru-RU" sz="20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за счет автоматизации ручной работы;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08" y="4022829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4.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6710" y="4852569"/>
            <a:ext cx="9128241" cy="96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Документирование полученных знаний</a:t>
            </a:r>
            <a:r>
              <a:rPr lang="ru-RU" sz="20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используя специфические техники и инструменты и применением процессов управления знаниями.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8BF5D9-ECA7-FA43-8F9A-EAC24A56D266}"/>
              </a:ext>
            </a:extLst>
          </p:cNvPr>
          <p:cNvSpPr txBox="1"/>
          <p:nvPr/>
        </p:nvSpPr>
        <p:spPr>
          <a:xfrm>
            <a:off x="916710" y="4034024"/>
            <a:ext cx="9128241" cy="967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Масштабирование бизнеса организации</a:t>
            </a:r>
            <a:r>
              <a:rPr lang="ru-RU" sz="20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, за счет разработки новых ИТ-продуктов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50FF5-B4D9-9C4D-8F8D-337E5234F1F1}"/>
              </a:ext>
            </a:extLst>
          </p:cNvPr>
          <p:cNvSpPr txBox="1"/>
          <p:nvPr/>
        </p:nvSpPr>
        <p:spPr>
          <a:xfrm>
            <a:off x="263407" y="4831609"/>
            <a:ext cx="6533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3172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B1C95E8-0EA8-424C-B60F-45C563770CFC}"/>
              </a:ext>
            </a:extLst>
          </p:cNvPr>
          <p:cNvSpPr/>
          <p:nvPr/>
        </p:nvSpPr>
        <p:spPr>
          <a:xfrm>
            <a:off x="0" y="1"/>
            <a:ext cx="4996543" cy="65744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2516" y="2970360"/>
            <a:ext cx="3871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План</a:t>
            </a:r>
            <a:endParaRPr lang="en-US" sz="60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F54D312-7D0F-C245-9997-A64915E8C2FC}"/>
              </a:ext>
            </a:extLst>
          </p:cNvPr>
          <p:cNvSpPr txBox="1"/>
          <p:nvPr/>
        </p:nvSpPr>
        <p:spPr>
          <a:xfrm>
            <a:off x="5188919" y="713053"/>
            <a:ext cx="518193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Вводная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</a:p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Давайте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знакомиться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!</a:t>
            </a:r>
          </a:p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Бизнес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аналитик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кто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он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?</a:t>
            </a:r>
          </a:p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Роль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бизнес-аналитика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</a:t>
            </a: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в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 ИТ</a:t>
            </a:r>
          </a:p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Домой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;</a:t>
            </a:r>
          </a:p>
          <a:p>
            <a:pPr marL="571500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5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Вопросы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50F62-1B58-9549-8377-5D113BE4D6E0}"/>
              </a:ext>
            </a:extLst>
          </p:cNvPr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690B302F-7005-AC4B-8A65-1653ACF0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291431B6-96D8-BB40-8439-C8C05E58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0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ftr" idx="11"/>
          </p:nvPr>
        </p:nvSpPr>
        <p:spPr>
          <a:xfrm>
            <a:off x="154781" y="6457270"/>
            <a:ext cx="4841762" cy="29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Модуль 1 | Привет! Я - Бизнес Аналитик!</a:t>
            </a:r>
            <a:endParaRPr sz="16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БА в ІТ| Роли в ИТ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68553" y="1696585"/>
            <a:ext cx="2622176" cy="1776071"/>
          </a:xfrm>
          <a:prstGeom prst="rect">
            <a:avLst/>
          </a:prstGeom>
          <a:noFill/>
          <a:ln w="5715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96533" y="1660371"/>
            <a:ext cx="2622176" cy="171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Project manager;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Product owner;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Product manager;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Delivery manager.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316912" y="1093775"/>
            <a:ext cx="3381418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Product / project management</a:t>
            </a:r>
            <a:endParaRPr sz="2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5984251" y="1420917"/>
            <a:ext cx="2622176" cy="2817138"/>
          </a:xfrm>
          <a:prstGeom prst="rect">
            <a:avLst/>
          </a:prstGeom>
          <a:noFill/>
          <a:ln w="5715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6058314" y="1290492"/>
            <a:ext cx="2622176" cy="295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UI/UX 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Data-analyst;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Software developer;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QA manual/auto;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DBA;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Solution architect;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6051486" y="909693"/>
            <a:ext cx="2650156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Product development</a:t>
            </a:r>
            <a:endParaRPr sz="2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2931026" y="4301522"/>
            <a:ext cx="2622176" cy="1492319"/>
          </a:xfrm>
          <a:prstGeom prst="rect">
            <a:avLst/>
          </a:prstGeom>
          <a:noFill/>
          <a:ln w="5715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3198841" y="4387463"/>
            <a:ext cx="2622176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Client support;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DevOps;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Noto Sans Symbols"/>
              <a:buChar char="▪"/>
            </a:pPr>
            <a:r>
              <a:rPr lang="ru-RU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Systems Admin.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2994644" y="3765546"/>
            <a:ext cx="2802556" cy="5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Support &amp; DevSupport</a:t>
            </a:r>
            <a:endParaRPr sz="2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19"/>
          <p:cNvGrpSpPr/>
          <p:nvPr/>
        </p:nvGrpSpPr>
        <p:grpSpPr>
          <a:xfrm>
            <a:off x="4050275" y="2137510"/>
            <a:ext cx="1146450" cy="671851"/>
            <a:chOff x="6132901" y="2302654"/>
            <a:chExt cx="1146450" cy="671851"/>
          </a:xfrm>
        </p:grpSpPr>
        <p:sp>
          <p:nvSpPr>
            <p:cNvPr id="327" name="Google Shape;327;p19"/>
            <p:cNvSpPr txBox="1"/>
            <p:nvPr/>
          </p:nvSpPr>
          <p:spPr>
            <a:xfrm>
              <a:off x="6391835" y="2302654"/>
              <a:ext cx="654949" cy="671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800" b="1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BA</a:t>
              </a:r>
              <a:endParaRPr sz="2000" b="1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132901" y="2431740"/>
              <a:ext cx="1146450" cy="514330"/>
            </a:xfrm>
            <a:prstGeom prst="rect">
              <a:avLst/>
            </a:prstGeom>
            <a:noFill/>
            <a:ln w="5715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4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" t="36563" r="5324" b="40882"/>
          <a:stretch/>
        </p:blipFill>
        <p:spPr>
          <a:xfrm>
            <a:off x="7184409" y="5760474"/>
            <a:ext cx="1238250" cy="3140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+mj-lt"/>
                <a:cs typeface="Segoe UI" panose="020B0502040204020203" pitchFamily="34" charset="0"/>
              </a:rPr>
              <a:t>21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 в ІТ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Задачи БА в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IT-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компаниях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942755" y="1457928"/>
            <a:ext cx="0" cy="43960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43271" y="1164484"/>
            <a:ext cx="2622176" cy="10301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  <a:cs typeface="Segoe UI Light" panose="020B0502040204020203" pitchFamily="34" charset="0"/>
              </a:rPr>
              <a:t>Продуктовые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746" y="1164484"/>
            <a:ext cx="2622176" cy="10301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  <a:cs typeface="Segoe UI Light" panose="020B0502040204020203" pitchFamily="34" charset="0"/>
              </a:rPr>
              <a:t>Аутсорс</a:t>
            </a:r>
            <a:r>
              <a:rPr lang="ru-RU" dirty="0">
                <a:latin typeface="+mj-lt"/>
              </a:rPr>
              <a:t> </a:t>
            </a:r>
            <a:r>
              <a:rPr lang="ru-RU" sz="2400" dirty="0">
                <a:latin typeface="+mj-lt"/>
                <a:cs typeface="Segoe UI Light" panose="020B0502040204020203" pitchFamily="34" charset="0"/>
              </a:rPr>
              <a:t>(</a:t>
            </a:r>
            <a:r>
              <a:rPr lang="en-US" sz="2400" dirty="0">
                <a:latin typeface="+mj-lt"/>
                <a:cs typeface="Segoe UI Light" panose="020B0502040204020203" pitchFamily="34" charset="0"/>
              </a:rPr>
              <a:t>outsource)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408" y="2390327"/>
            <a:ext cx="4744662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Анализ внутренних процессов компании, предложение по решению задач по автоматизации, оптимизации процессов и т.д.;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Работа над продуктами компании, анализ рынка, выявление потребностей, создание решений по функциональности и т.д.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8" y="5529102"/>
            <a:ext cx="1941976" cy="776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61" y="5402382"/>
            <a:ext cx="1481812" cy="777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4" y="4843269"/>
            <a:ext cx="2026841" cy="12707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61338" y="2390327"/>
            <a:ext cx="4744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Анализ бизнес-процессов заказчика, предложения по их автоматизации, оптимизации.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Анализ требований заказчика по бизнес задачам, формализация и согласовние оных, дальнейшее сопровождение.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4" b="21398"/>
          <a:stretch/>
        </p:blipFill>
        <p:spPr>
          <a:xfrm>
            <a:off x="8422659" y="4871264"/>
            <a:ext cx="1418025" cy="7848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9987" r="5879" b="13111"/>
          <a:stretch/>
        </p:blipFill>
        <p:spPr>
          <a:xfrm>
            <a:off x="5204497" y="5072768"/>
            <a:ext cx="1657255" cy="7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 в ІТ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Признаки БА в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IT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42755" y="1457928"/>
            <a:ext cx="0" cy="43960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43271" y="1164484"/>
            <a:ext cx="2622176" cy="10301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  <a:cs typeface="Segoe UI Light" panose="020B0502040204020203" pitchFamily="34" charset="0"/>
              </a:rPr>
              <a:t>#1 – Soft skills!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0746" y="1164484"/>
            <a:ext cx="2622176" cy="10301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  <a:cs typeface="Segoe UI Light" panose="020B0502040204020203" pitchFamily="34" charset="0"/>
              </a:rPr>
              <a:t>Hard skills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765" y="2150908"/>
            <a:ext cx="4959778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Коммуникативные навыки;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Умение презентовать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/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продавать свои идеи;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Быть почемучкой (пытливым);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Умение обрабатывать и модерировать огромное количество информации, что также включает: аггрегирование и декомпозицию, рецензирование, структурирование и документирование;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Критичность ко всему, умение генерировать идеи, смотреть на вещи с разных ракурсов;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Личная эффективность.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8838" y="2150908"/>
            <a:ext cx="4959778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Знание своей доменной области либо умение в приемлемые сроки стать експертом в ней;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Техники сбора и анализа требований;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Документирование и управление документацией;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Управление рисками;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Управление изменениями;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Прототипирование;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Многое другое, зависящее от потребностей поставленных задач и процессов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4745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БА в ІТ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Другие имена БА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22A44-CD70-A240-AB69-035DAB2CB9F8}"/>
              </a:ext>
            </a:extLst>
          </p:cNvPr>
          <p:cNvSpPr/>
          <p:nvPr/>
        </p:nvSpPr>
        <p:spPr>
          <a:xfrm>
            <a:off x="549157" y="1833368"/>
            <a:ext cx="4538657" cy="32571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Business architect;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Business systems analyst;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Enterprise analyst;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Management consultant;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Process analyst;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11E88-2F5B-B84F-9C8A-DFA26797EFEC}"/>
              </a:ext>
            </a:extLst>
          </p:cNvPr>
          <p:cNvSpPr/>
          <p:nvPr/>
        </p:nvSpPr>
        <p:spPr>
          <a:xfrm>
            <a:off x="5609665" y="1833368"/>
            <a:ext cx="4004338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Product manager;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Product owner;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Requirements engineer;</a:t>
            </a:r>
            <a:endParaRPr lang="ru-RU" sz="28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Systems analyst. </a:t>
            </a:r>
          </a:p>
        </p:txBody>
      </p:sp>
    </p:spTree>
    <p:extLst>
      <p:ext uri="{BB962C8B-B14F-4D97-AF65-F5344CB8AC3E}">
        <p14:creationId xmlns:p14="http://schemas.microsoft.com/office/powerpoint/2010/main" val="163243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906000" cy="85724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81" y="105459"/>
            <a:ext cx="273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Домой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480" y="1104896"/>
            <a:ext cx="940353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Добавиться в  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LMS;</a:t>
            </a:r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Читать: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BABOK Chapter 1.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  <a:hlinkClick r:id="rId2"/>
              </a:rPr>
              <a:t>https://www.bridging-the-gap.com/becoming-a-business-analyst/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906000" cy="6372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25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07" y="2128407"/>
            <a:ext cx="2601185" cy="2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8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6" r="35927" b="4095"/>
          <a:stretch/>
        </p:blipFill>
        <p:spPr>
          <a:xfrm>
            <a:off x="4840941" y="0"/>
            <a:ext cx="5069541" cy="6956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4996543" cy="69563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8006" y="2670344"/>
            <a:ext cx="33189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Вводная</a:t>
            </a:r>
            <a:endParaRPr lang="en-US" sz="60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C271EC-DAAF-6D44-9A96-3C67B783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DA20-5B84-46AD-9D21-1D57AF9FF521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8F5D23-494E-1945-BE19-2D1AB276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Занятие 1 | Привет! Я - Бизнес Аналитик!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5B270-5A18-7D44-83D3-430E84187679}"/>
              </a:ext>
            </a:extLst>
          </p:cNvPr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5319E10-B908-004B-8CB4-A5646B9CD32C}"/>
              </a:ext>
            </a:extLst>
          </p:cNvPr>
          <p:cNvSpPr txBox="1">
            <a:spLocks/>
          </p:cNvSpPr>
          <p:nvPr/>
        </p:nvSpPr>
        <p:spPr>
          <a:xfrm>
            <a:off x="154781" y="6457270"/>
            <a:ext cx="4841762" cy="296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3AFDD5F-CE8A-D248-8ADF-BB04E299840A}"/>
              </a:ext>
            </a:extLst>
          </p:cNvPr>
          <p:cNvSpPr txBox="1">
            <a:spLocks/>
          </p:cNvSpPr>
          <p:nvPr/>
        </p:nvSpPr>
        <p:spPr>
          <a:xfrm>
            <a:off x="7611834" y="642313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Вводная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 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О курсе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80" y="955467"/>
            <a:ext cx="948781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Цель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Минимум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: получить обзор спектра компетенций БА в ИТ для дальнейшего самостоятельного изучения и практики.</a:t>
            </a:r>
          </a:p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Оптимум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: успешно начать карьеру БА в ИТ-компании.</a:t>
            </a:r>
          </a:p>
          <a:p>
            <a:endParaRPr lang="ru-RU" sz="1600" dirty="0">
              <a:solidFill>
                <a:schemeClr val="bg2">
                  <a:lumMod val="2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35508-F623-8C48-ABBF-61549B95B1F0}"/>
              </a:ext>
            </a:extLst>
          </p:cNvPr>
          <p:cNvSpPr txBox="1"/>
          <p:nvPr/>
        </p:nvSpPr>
        <p:spPr>
          <a:xfrm>
            <a:off x="154780" y="2053284"/>
            <a:ext cx="94878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Задачи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Получить представление о роли БА в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IT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Изучить основные задачи бизнес-аналитика;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Практика часто-используемых техник и задач.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BC1C4-FBC9-C847-A801-3255E4E4F67B}"/>
              </a:ext>
            </a:extLst>
          </p:cNvPr>
          <p:cNvSpPr txBox="1"/>
          <p:nvPr/>
        </p:nvSpPr>
        <p:spPr>
          <a:xfrm>
            <a:off x="154780" y="3148958"/>
            <a:ext cx="9487812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Принципы работы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Теория + практика на занятиях;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Самостоятельное изучение материалов;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Домашние задания (Курс = Проект);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20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е занятие – презентация проекта.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563FA-9BF3-D84F-8E47-0F9880476381}"/>
              </a:ext>
            </a:extLst>
          </p:cNvPr>
          <p:cNvSpPr txBox="1"/>
          <p:nvPr/>
        </p:nvSpPr>
        <p:spPr>
          <a:xfrm>
            <a:off x="154780" y="4517277"/>
            <a:ext cx="9487812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Инструменты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LMS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Google: docs, spreadsheet, forms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Draw.io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;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Mockups.com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;</a:t>
            </a: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Miro.com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  <a:p>
            <a:pPr marL="296863" indent="-285750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JIRA/Confluence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Вводная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 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Как будем взаимодействовать?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951" y="1190925"/>
            <a:ext cx="35028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1.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Средства связи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951" y="1664943"/>
            <a:ext cx="937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Gmail: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Mykhailo.sheludiakov@gmail.com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Skype: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mike.dnepr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Phone/Viber/Telegram: 063 4143839;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https://www.linkedin.com/in/mykhailo-sheludiakov-b5a84181/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951" y="4225850"/>
            <a:ext cx="9379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Создается опрос в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forms -&gt;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мнением большинства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-&gt;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принимается решение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589EC-99D5-094F-81A1-5479DE5AFB83}"/>
              </a:ext>
            </a:extLst>
          </p:cNvPr>
          <p:cNvSpPr txBox="1"/>
          <p:nvPr/>
        </p:nvSpPr>
        <p:spPr>
          <a:xfrm>
            <a:off x="306950" y="2787927"/>
            <a:ext cx="40579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2.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Больше вопросов = успех!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C16490-542B-4F44-82C8-DF3FCC20E1E1}"/>
              </a:ext>
            </a:extLst>
          </p:cNvPr>
          <p:cNvSpPr txBox="1"/>
          <p:nvPr/>
        </p:nvSpPr>
        <p:spPr>
          <a:xfrm>
            <a:off x="306950" y="3309381"/>
            <a:ext cx="40579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3.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Обратная связь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82F4D2-4C89-FF45-B433-29EE4848C04D}"/>
              </a:ext>
            </a:extLst>
          </p:cNvPr>
          <p:cNvSpPr txBox="1"/>
          <p:nvPr/>
        </p:nvSpPr>
        <p:spPr>
          <a:xfrm>
            <a:off x="306950" y="3771046"/>
            <a:ext cx="40579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4.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+mj-lt"/>
                <a:cs typeface="Segoe UI Light" panose="020B0502040204020203" pitchFamily="34" charset="0"/>
              </a:rPr>
              <a:t>Переносы занятий</a:t>
            </a:r>
          </a:p>
        </p:txBody>
      </p:sp>
    </p:spTree>
    <p:extLst>
      <p:ext uri="{BB962C8B-B14F-4D97-AF65-F5344CB8AC3E}">
        <p14:creationId xmlns:p14="http://schemas.microsoft.com/office/powerpoint/2010/main" val="16002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9" r="19822"/>
          <a:stretch/>
        </p:blipFill>
        <p:spPr>
          <a:xfrm>
            <a:off x="4988859" y="-3061"/>
            <a:ext cx="4921623" cy="6496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4996543" cy="64231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80" y="2207206"/>
            <a:ext cx="4658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Давайте знакомиться!</a:t>
            </a:r>
            <a:endParaRPr lang="en-US" sz="60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Давайте знакомиться!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Опрос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0835" y="1547871"/>
            <a:ext cx="2381250" cy="1441405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  <a:cs typeface="Segoe UI Light" panose="020B0502040204020203" pitchFamily="34" charset="0"/>
              </a:rPr>
              <a:t>Расскажите о себе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7167" y="1547872"/>
            <a:ext cx="2381250" cy="1441405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  <a:cs typeface="Segoe UI Light" panose="020B0502040204020203" pitchFamily="34" charset="0"/>
              </a:rPr>
              <a:t>Почему БА?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2375" y="3952111"/>
            <a:ext cx="2381250" cy="1441405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+mj-lt"/>
                <a:cs typeface="Segoe UI Light" panose="020B0502040204020203" pitchFamily="34" charset="0"/>
              </a:rPr>
              <a:t>Какие ожидания?</a:t>
            </a:r>
            <a:endParaRPr lang="en-US" sz="2400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Давайте знакомиться!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Срез знаний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4AF11-E417-8F49-825F-0A5FC8964175}"/>
              </a:ext>
            </a:extLst>
          </p:cNvPr>
          <p:cNvSpPr txBox="1"/>
          <p:nvPr/>
        </p:nvSpPr>
        <p:spPr>
          <a:xfrm>
            <a:off x="369280" y="1917838"/>
            <a:ext cx="9273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Пройдите тестирование, появившееся в </a:t>
            </a: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LMS. </a:t>
            </a:r>
            <a:r>
              <a:rPr lang="ru-RU" sz="6000" dirty="0">
                <a:solidFill>
                  <a:schemeClr val="bg2">
                    <a:lumMod val="25000"/>
                  </a:schemeClr>
                </a:solidFill>
                <a:latin typeface="+mj-lt"/>
                <a:cs typeface="Segoe UI Light" panose="020B0502040204020203" pitchFamily="34" charset="0"/>
              </a:rPr>
              <a:t>Время: 10 минут.</a:t>
            </a:r>
            <a:endParaRPr lang="en-US" sz="60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1"/>
            <a:ext cx="9906000" cy="50164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4781" y="6457270"/>
            <a:ext cx="4841762" cy="296865"/>
          </a:xfrm>
        </p:spPr>
        <p:txBody>
          <a:bodyPr/>
          <a:lstStyle/>
          <a:p>
            <a:pPr algn="l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Занятие 1 | Привет! Я - Бизнес Аналитик!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11834" y="6423139"/>
            <a:ext cx="2228850" cy="365125"/>
          </a:xfrm>
        </p:spPr>
        <p:txBody>
          <a:bodyPr/>
          <a:lstStyle/>
          <a:p>
            <a:fld id="{1049DA20-5B84-46AD-9D21-1D57AF9FF521}" type="slidenum">
              <a:rPr lang="en-US" sz="16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US" sz="16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906000" cy="8337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3408" y="93693"/>
            <a:ext cx="937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Давайте знакомиться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|</a:t>
            </a:r>
            <a:r>
              <a:rPr lang="ru-RU" sz="360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 О себе</a:t>
            </a:r>
            <a:endParaRPr lang="en-US" sz="360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326" y="1614265"/>
            <a:ext cx="645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8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 лет опыта в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IT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 fontAlgn="base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Работал в: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735" y="4214825"/>
            <a:ext cx="1968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Михаил Шелудяков</a:t>
            </a:r>
          </a:p>
          <a:p>
            <a:pPr algn="ctr" fontAlgn="base"/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Бизес Аналитик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, EPAM</a:t>
            </a:r>
            <a:endParaRPr lang="ru-RU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2009" y="2762341"/>
            <a:ext cx="403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Инженер контроля качества ПО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3713" y="3542888"/>
            <a:ext cx="36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Бизнес Аналитик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08" y="4100696"/>
            <a:ext cx="1898392" cy="9919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53712" y="4327286"/>
            <a:ext cx="32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j-lt"/>
                <a:cs typeface="Segoe UI" panose="020B0502040204020203" pitchFamily="34" charset="0"/>
              </a:rPr>
              <a:t>Бизнес Аналитик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494" y="1682209"/>
            <a:ext cx="1678045" cy="2376187"/>
          </a:xfrm>
          <a:prstGeom prst="rect">
            <a:avLst/>
          </a:prstGeom>
          <a:noFill/>
          <a:ln w="57150">
            <a:solidFill>
              <a:srgbClr val="8497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>
                  <a:lumMod val="25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9" name="Picture 8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C1AA63A5-D84E-4FDC-9F4F-64BE62495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5" y="1700638"/>
            <a:ext cx="1678044" cy="2357758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F2F3FFF4-A284-41B4-81A6-5FF0D8A67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01" y="2902324"/>
            <a:ext cx="1389405" cy="8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9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10324</TotalTime>
  <Words>1248</Words>
  <Application>Microsoft Office PowerPoint</Application>
  <PresentationFormat>A4 Paper (210x297 mm)</PresentationFormat>
  <Paragraphs>216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Segoe UI</vt:lpstr>
      <vt:lpstr>Segoe UI Light</vt:lpstr>
      <vt:lpstr>Wingdings</vt:lpstr>
      <vt:lpstr>Office Theme</vt:lpstr>
      <vt:lpstr>Привет! Я – Бизнес Аналитик!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Yegor Patoka</dc:creator>
  <cp:lastModifiedBy>Mykhailo Sheludiakov</cp:lastModifiedBy>
  <cp:revision>128</cp:revision>
  <dcterms:created xsi:type="dcterms:W3CDTF">2017-09-15T09:07:29Z</dcterms:created>
  <dcterms:modified xsi:type="dcterms:W3CDTF">2021-05-07T14:22:47Z</dcterms:modified>
</cp:coreProperties>
</file>