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60" r:id="rId6"/>
    <p:sldId id="261" r:id="rId7"/>
    <p:sldId id="274" r:id="rId8"/>
    <p:sldId id="262" r:id="rId9"/>
    <p:sldId id="263" r:id="rId10"/>
    <p:sldId id="269" r:id="rId11"/>
    <p:sldId id="264" r:id="rId12"/>
    <p:sldId id="265" r:id="rId13"/>
    <p:sldId id="270" r:id="rId14"/>
    <p:sldId id="273" r:id="rId15"/>
    <p:sldId id="268" r:id="rId16"/>
    <p:sldId id="267" r:id="rId17"/>
    <p:sldId id="266" r:id="rId18"/>
    <p:sldId id="272" r:id="rId19"/>
    <p:sldId id="275" r:id="rId20"/>
    <p:sldId id="271" r:id="rId21"/>
    <p:sldId id="258" r:id="rId22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onstantia" panose="02030602050306030303" pitchFamily="18" charset="0"/>
        <a:ea typeface="+mn-ea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E8F52F-F36A-4D4B-80EF-6B07E4CA0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72785-3E77-4771-9595-59ACAC8BC3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78D27-70D8-479D-99C0-AC840E60E861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1054-FBB9-4D0F-B2EB-3C031B9EC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33953-4431-4614-8740-2C70B34E7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A92C1-CB26-4B3E-A0BE-2E92D40A9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45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>
            <a:extLst>
              <a:ext uri="{FF2B5EF4-FFF2-40B4-BE49-F238E27FC236}">
                <a16:creationId xmlns:a16="http://schemas.microsoft.com/office/drawing/2014/main" id="{271F2109-EAE4-46AF-9059-E377A327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098" name="AutoShape 2">
            <a:extLst>
              <a:ext uri="{FF2B5EF4-FFF2-40B4-BE49-F238E27FC236}">
                <a16:creationId xmlns:a16="http://schemas.microsoft.com/office/drawing/2014/main" id="{DBF348D3-FD90-428A-9E97-F2092D0B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3169FF70-FED4-413E-9A79-C21AF76F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9E0BAAF-31D1-4678-B77A-C00D0FD9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1636AA45-CDB4-44AD-9F32-644430E03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06959A60-C496-48B2-A5F4-CA5CBAFA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3" name="AutoShape 7">
            <a:extLst>
              <a:ext uri="{FF2B5EF4-FFF2-40B4-BE49-F238E27FC236}">
                <a16:creationId xmlns:a16="http://schemas.microsoft.com/office/drawing/2014/main" id="{26AD3C98-E576-42D8-9652-6C9589E5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9C9F74CC-4208-40B5-A8CE-458A0626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4105" name="AutoShape 9">
            <a:extLst>
              <a:ext uri="{FF2B5EF4-FFF2-40B4-BE49-F238E27FC236}">
                <a16:creationId xmlns:a16="http://schemas.microsoft.com/office/drawing/2014/main" id="{47B332DC-23B7-4C03-8F64-1F5A1BF2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7179" name="Rectangle 10">
            <a:extLst>
              <a:ext uri="{FF2B5EF4-FFF2-40B4-BE49-F238E27FC236}">
                <a16:creationId xmlns:a16="http://schemas.microsoft.com/office/drawing/2014/main" id="{1B8D442F-361D-4489-83A9-CC7240DF86D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84012" cy="1247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2AEE9E3A-A794-42AF-842B-4DFB1B3FAC2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09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253C371-E67F-483C-B441-5839526C6C7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8ED1DCDE-4497-4690-A193-3E9C634C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64956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040837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71375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547642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69910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2647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2995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9774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94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A7DE97B8-5515-46EE-A9B3-319A2D1D616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5E9FB7AD-2E5A-400C-91AF-08FD9CA2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36125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30065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5623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9859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31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9275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E9403CEE-98D6-4D4A-843E-EF0648A6739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55CDE7C4-3357-4E77-B5B4-3B464B0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072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D8D4D88-7C81-4394-9534-936E3C27C39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AA48E-42B5-4DC3-81DF-FBD389D35AD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746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88473BB-6366-4B34-A06A-C43546A19D8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1629E5-3299-4180-AAC7-626BC178B7B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7774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8288" y="73025"/>
            <a:ext cx="2052637" cy="72009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025"/>
            <a:ext cx="6008688" cy="72009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1055E06-FAE2-415E-8AF3-95C362E69CE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6794D-D11A-425D-B46B-CD95A39B9DD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1796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0254F18A-9837-438E-8DAA-385F60AEBD3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075E8-2712-47C1-8AEA-FE9E5AD0B1F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2398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B0D24CAE-3B4D-4240-96E6-425E7A37003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AF2D0-2F46-475D-B0B4-B5A6E2EE4D7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18263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3D94F71D-7121-46A5-8B24-DD844CC1102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A5779B-CE24-42E0-A3D9-EBF84ED32BA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80141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0663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0263" y="1700213"/>
            <a:ext cx="4030662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B78E7D9-208D-4CEB-8866-F24DB58AD80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41F7B-9CA5-4DCB-AE07-FA56A30585B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5176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865A10F-735F-484C-90E3-29155571B9C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F12C5-BBD3-4F58-B00C-2450AF6A051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85305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43C11075-C459-4521-A7AB-6CB00ADFE09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8D0FA-8496-498A-A98E-07D8DF65EC7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48957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8E138965-00D7-495A-9E8E-F06C8650E3F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B3C5F-1358-4852-8880-28496DEDF39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79746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8AC0AAF-A370-4676-9372-9B7E12D230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9D491-A09B-464C-B263-E3B4F8954A6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98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9709EE8-4444-4AE7-8369-2842670841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91F4AF-87ED-41F3-8C97-5EC92253788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53885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8BC8EE5-FED8-486D-9CA0-125BC58D0C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B2253-3FFB-439B-9C51-4C4A89C2C7E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63411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F95C81ED-798E-4559-9708-1637860348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03DCB-AF7D-48D2-8EFE-D82BECA130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6400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8288" y="73025"/>
            <a:ext cx="2052637" cy="72009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025"/>
            <a:ext cx="6008688" cy="72009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E9C3CB5-A414-43DD-9DF7-AE98E70A60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86CBF-304B-4CA1-B8B8-CA96979D17A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20239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27C96019-CB01-4FAD-A966-E1EE2638565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92678-AC2B-44F7-8AF9-3F31B5BF169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6924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F21C5D22-5285-4675-925C-9C43BA63AB8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A30F9-4F9E-4D4F-944B-50398ACD9DB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26258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6EEF2034-49CA-4903-B064-B8F6C77F9F1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10082-9C40-4239-A109-0C58BB94782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25725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0663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0263" y="1700213"/>
            <a:ext cx="4030662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4299F19-2E8E-4796-96F7-48A7452EE3C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EFD23-4320-45DE-9A19-0CC5DDDF3A2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56680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E739EC07-FE88-45CC-8858-42A29A54186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F57B9-E037-4B76-AAA6-2FDDDA98E69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1109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E4CF65D0-3C1C-4582-9A69-6476AEFA9FD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43A85-3325-4493-A957-7A544583370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80910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6607E4A-8EB3-4698-B24F-F49377E39C0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0D467-9F76-4E51-B26D-12EBBC0AE07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4157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39D67E4-CD62-4A42-90D5-8853BE3E20B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F9D10-3FE7-43CE-A9D5-5EB3488806E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4242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63E7915-2BCE-4716-9D50-B3AC396AD55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7C56B-6AE9-4E91-82EE-8FC0EDC2EB4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53392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E1E0E17-66F7-4365-AACE-D3B0E46E291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4698F-4257-432E-B4F8-2E441E23761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7037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E912C34-09D3-409A-8061-3DEAB32D160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E3B31-8D03-4372-B70E-20400A9D19A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584074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8288" y="73025"/>
            <a:ext cx="2052637" cy="72009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3025"/>
            <a:ext cx="6008688" cy="72009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A530BEA1-C25B-47BD-B49E-0EF4405CFD0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B1662A-4372-4085-9D07-1530688204B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6580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0663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0263" y="1700213"/>
            <a:ext cx="4030662" cy="5573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43FDDB5-F20D-485C-BA34-FEB7AC0BCBE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9A779-57A6-4061-BB47-CC3EC46F78A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9821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4F233E7-0D47-4559-95FE-56B8503CD0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D2D5F-F258-4E8E-9D53-009B24F5868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107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2C67181-50FC-44BA-A120-AC25F12A62C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9682E-229A-4D89-A4CC-5286B03F16B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072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26F0FD5-4E28-460F-827E-5E84B62B3D4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B8203-A9D9-4697-82F9-379A2613973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186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684E9F4-E004-4A5E-B55D-C59A35DDF8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31DFC-7F57-4805-AF51-193B68FDED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9623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8C30546-FEA9-4654-AAD5-721448773F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BD6A3-8425-4159-B6B8-893A1D2C600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9009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078B9760-F2AF-4653-B8AD-ADD2EC00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20713"/>
            <a:ext cx="4643437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BCA5EA64-4A20-434F-B86E-CD79BF8FC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/>
          <a:stretch>
            <a:fillRect/>
          </a:stretch>
        </p:blipFill>
        <p:spPr bwMode="auto">
          <a:xfrm>
            <a:off x="0" y="1052513"/>
            <a:ext cx="42830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198DBEC-586D-4BE2-B097-7785D8A444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620713"/>
          </a:xfrm>
          <a:prstGeom prst="rect">
            <a:avLst/>
          </a:prstGeom>
          <a:gradFill rotWithShape="0">
            <a:gsLst>
              <a:gs pos="0">
                <a:srgbClr val="254872"/>
              </a:gs>
              <a:gs pos="100000">
                <a:srgbClr val="4780C5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CD0A060-8A99-4F40-886C-38A53AB93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025"/>
            <a:ext cx="82137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текста заголовка щелкните мышью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93CA443E-352F-42FF-9CC0-AA1A33697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13725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структуры щелкните мышью</a:t>
            </a:r>
          </a:p>
          <a:p>
            <a:pPr lvl="1"/>
            <a:r>
              <a:rPr lang="en-GB" altLang="en-US"/>
              <a:t>Второй уровень структуры</a:t>
            </a:r>
          </a:p>
          <a:p>
            <a:pPr lvl="2"/>
            <a:r>
              <a:rPr lang="en-GB" altLang="en-US"/>
              <a:t>Третий уровень структуры</a:t>
            </a:r>
          </a:p>
          <a:p>
            <a:pPr lvl="3"/>
            <a:r>
              <a:rPr lang="en-GB" altLang="en-US"/>
              <a:t>Четвёртый уровень структуры</a:t>
            </a:r>
          </a:p>
          <a:p>
            <a:pPr lvl="4"/>
            <a:r>
              <a:rPr lang="en-GB" altLang="en-US"/>
              <a:t>Пятый уровень структуры</a:t>
            </a:r>
          </a:p>
          <a:p>
            <a:pPr lvl="4"/>
            <a:r>
              <a:rPr lang="en-GB" altLang="en-US"/>
              <a:t>Шестой уровень структуры</a:t>
            </a:r>
          </a:p>
          <a:p>
            <a:pPr lvl="4"/>
            <a:r>
              <a:rPr lang="en-GB" altLang="en-US"/>
              <a:t>Седьмой уровень структуры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01CBB41-9F3E-4B2F-863F-A748A0B06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3175"/>
            <a:ext cx="2119313" cy="366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FA56E25C-1D78-4B25-9A44-6EA5A98C0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C931527-CD79-466F-8F65-63E11E73D40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3175"/>
            <a:ext cx="2117725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973236F9-4F72-4B55-BF0B-41F6428FB23A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3" name="Line 9">
            <a:extLst>
              <a:ext uri="{FF2B5EF4-FFF2-40B4-BE49-F238E27FC236}">
                <a16:creationId xmlns:a16="http://schemas.microsoft.com/office/drawing/2014/main" id="{71668B9A-0C3C-4163-9CE3-7FD19955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15888"/>
            <a:ext cx="1588" cy="447675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6C92A920-A3BF-4377-990A-955DDD6E1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28588"/>
            <a:ext cx="89376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level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life</a:t>
            </a:r>
          </a:p>
        </p:txBody>
      </p:sp>
      <p:pic>
        <p:nvPicPr>
          <p:cNvPr id="1036" name="Picture 11">
            <a:extLst>
              <a:ext uri="{FF2B5EF4-FFF2-40B4-BE49-F238E27FC236}">
                <a16:creationId xmlns:a16="http://schemas.microsoft.com/office/drawing/2014/main" id="{2D4DD9E1-C1AF-4137-AD67-B3D14AEB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3025"/>
            <a:ext cx="11636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12">
            <a:extLst>
              <a:ext uri="{FF2B5EF4-FFF2-40B4-BE49-F238E27FC236}">
                <a16:creationId xmlns:a16="http://schemas.microsoft.com/office/drawing/2014/main" id="{9548345C-836F-415F-B5CA-B33679E3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5888"/>
            <a:ext cx="20161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>
                <a:solidFill>
                  <a:srgbClr val="DBEEF4"/>
                </a:solidFill>
                <a:latin typeface="Palatino Linotype" pitchFamily="16" charset="0"/>
              </a:rPr>
              <a:t>+</a:t>
            </a:r>
            <a:r>
              <a:rPr lang="ru-RU" sz="1200">
                <a:solidFill>
                  <a:srgbClr val="DBEEF4"/>
                </a:solidFill>
                <a:latin typeface="Palatino Linotype" pitchFamily="16" charset="0"/>
              </a:rPr>
              <a:t>7 (495) 668-09-09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1000">
                <a:solidFill>
                  <a:srgbClr val="DBEEF4"/>
                </a:solidFill>
                <a:latin typeface="Constantia" pitchFamily="16" charset="0"/>
              </a:rPr>
              <a:t>www.e-mba.ru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ru-RU" sz="1000">
              <a:solidFill>
                <a:srgbClr val="DBEEF4"/>
              </a:solidFill>
              <a:latin typeface="Constantia" pitchFamily="16" charset="0"/>
            </a:endParaRPr>
          </a:p>
        </p:txBody>
      </p:sp>
      <p:sp>
        <p:nvSpPr>
          <p:cNvPr id="1037" name="Line 13">
            <a:extLst>
              <a:ext uri="{FF2B5EF4-FFF2-40B4-BE49-F238E27FC236}">
                <a16:creationId xmlns:a16="http://schemas.microsoft.com/office/drawing/2014/main" id="{583A0A3B-C8F5-46AE-804A-41E5406E8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98425"/>
            <a:ext cx="1588" cy="4460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F9FDABB7-98E4-4C10-9620-06608598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20713"/>
            <a:ext cx="4643437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CBA4E69A-96AA-4343-8BDE-A55FF63F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/>
          <a:stretch>
            <a:fillRect/>
          </a:stretch>
        </p:blipFill>
        <p:spPr bwMode="auto">
          <a:xfrm>
            <a:off x="0" y="1052513"/>
            <a:ext cx="42830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0464916-91A6-43AE-8F34-F309A5E84FD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620713"/>
          </a:xfrm>
          <a:prstGeom prst="rect">
            <a:avLst/>
          </a:prstGeom>
          <a:gradFill rotWithShape="0">
            <a:gsLst>
              <a:gs pos="0">
                <a:srgbClr val="254872"/>
              </a:gs>
              <a:gs pos="100000">
                <a:srgbClr val="4780C5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408DD6B6-453C-4468-9F3A-83BFD1F5C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15888"/>
            <a:ext cx="1588" cy="447675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5254791A-240E-411F-A38F-8038EF5C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28588"/>
            <a:ext cx="89376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level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life</a:t>
            </a:r>
          </a:p>
        </p:txBody>
      </p:sp>
      <p:pic>
        <p:nvPicPr>
          <p:cNvPr id="2055" name="Picture 6">
            <a:extLst>
              <a:ext uri="{FF2B5EF4-FFF2-40B4-BE49-F238E27FC236}">
                <a16:creationId xmlns:a16="http://schemas.microsoft.com/office/drawing/2014/main" id="{B88A9125-ED57-4C38-941A-FBA9C59B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3025"/>
            <a:ext cx="11636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74CF4226-9B01-491D-A032-EE6CB96E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5888"/>
            <a:ext cx="20161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>
                <a:solidFill>
                  <a:srgbClr val="DBEEF4"/>
                </a:solidFill>
                <a:latin typeface="Palatino Linotype" pitchFamily="16" charset="0"/>
              </a:rPr>
              <a:t>+</a:t>
            </a:r>
            <a:r>
              <a:rPr lang="ru-RU" sz="1200">
                <a:solidFill>
                  <a:srgbClr val="DBEEF4"/>
                </a:solidFill>
                <a:latin typeface="Palatino Linotype" pitchFamily="16" charset="0"/>
              </a:rPr>
              <a:t>7 (495) 668-09-09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1000">
                <a:solidFill>
                  <a:srgbClr val="DBEEF4"/>
                </a:solidFill>
                <a:latin typeface="Constantia" pitchFamily="16" charset="0"/>
              </a:rPr>
              <a:t>www.e-mba.ru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ru-RU" sz="1000">
              <a:solidFill>
                <a:srgbClr val="DBEEF4"/>
              </a:solidFill>
              <a:latin typeface="Constantia" pitchFamily="16" charset="0"/>
            </a:endParaRPr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891579E0-40B3-4739-9ACF-A2FC33DD0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98425"/>
            <a:ext cx="1588" cy="4460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06F9C096-8BFA-4E22-BA35-0DD91858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1200"/>
            <a:ext cx="9144000" cy="4868863"/>
          </a:xfrm>
          <a:prstGeom prst="rect">
            <a:avLst/>
          </a:prstGeom>
          <a:gradFill rotWithShape="0">
            <a:gsLst>
              <a:gs pos="0">
                <a:srgbClr val="254872"/>
              </a:gs>
              <a:gs pos="100000">
                <a:srgbClr val="4780C5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pic>
        <p:nvPicPr>
          <p:cNvPr id="2059" name="Picture 10">
            <a:extLst>
              <a:ext uri="{FF2B5EF4-FFF2-40B4-BE49-F238E27FC236}">
                <a16:creationId xmlns:a16="http://schemas.microsoft.com/office/drawing/2014/main" id="{03424ECA-BA8C-4580-9292-CFBFA3C5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1987550"/>
            <a:ext cx="3633787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A7A76EA6-BAC8-4A03-BA84-CEDCCBC1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989138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pic>
        <p:nvPicPr>
          <p:cNvPr id="2061" name="Picture 12">
            <a:extLst>
              <a:ext uri="{FF2B5EF4-FFF2-40B4-BE49-F238E27FC236}">
                <a16:creationId xmlns:a16="http://schemas.microsoft.com/office/drawing/2014/main" id="{C6E00817-B460-44BD-B701-0D7BA7A3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36068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Line 13">
            <a:extLst>
              <a:ext uri="{FF2B5EF4-FFF2-40B4-BE49-F238E27FC236}">
                <a16:creationId xmlns:a16="http://schemas.microsoft.com/office/drawing/2014/main" id="{6C0BEBA0-F706-4FF4-B6E4-F72A8131F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296863"/>
            <a:ext cx="1588" cy="1368425"/>
          </a:xfrm>
          <a:prstGeom prst="line">
            <a:avLst/>
          </a:prstGeom>
          <a:noFill/>
          <a:ln w="12600" cap="sq">
            <a:solidFill>
              <a:srgbClr val="4A7EBB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5E7CBCC1-E344-4433-A5D1-7032B533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49275"/>
            <a:ext cx="2735262" cy="9477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>
                <a:solidFill>
                  <a:srgbClr val="376092"/>
                </a:solidFill>
                <a:latin typeface="Constantia" pitchFamily="16" charset="0"/>
              </a:rPr>
              <a:t>New level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>
                <a:solidFill>
                  <a:srgbClr val="376092"/>
                </a:solidFill>
                <a:latin typeface="Constantia" pitchFamily="16" charset="0"/>
              </a:rPr>
              <a:t>New life</a:t>
            </a:r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3FF05D4E-DB52-4CB1-8C36-D8A5C5ED8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05488"/>
            <a:ext cx="8353425" cy="9477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>
                <a:solidFill>
                  <a:srgbClr val="DBEEF4"/>
                </a:solidFill>
                <a:latin typeface="Constantia" pitchFamily="16" charset="0"/>
              </a:rPr>
              <a:t>www.e-mba.ru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ru-RU" sz="2800">
              <a:solidFill>
                <a:srgbClr val="DBEEF4"/>
              </a:solidFill>
              <a:latin typeface="Constantia" pitchFamily="16" charset="0"/>
            </a:endParaRPr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020EEF19-D24D-477D-87FB-F0B5944BB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22775"/>
            <a:ext cx="1588" cy="1166813"/>
          </a:xfrm>
          <a:prstGeom prst="line">
            <a:avLst/>
          </a:prstGeom>
          <a:noFill/>
          <a:ln w="648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66" name="Rectangle 17">
            <a:extLst>
              <a:ext uri="{FF2B5EF4-FFF2-40B4-BE49-F238E27FC236}">
                <a16:creationId xmlns:a16="http://schemas.microsoft.com/office/drawing/2014/main" id="{26288290-B732-49B8-BFBA-C9F965946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025"/>
            <a:ext cx="82137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текста заголовка щелкните мышью</a:t>
            </a:r>
          </a:p>
        </p:txBody>
      </p:sp>
      <p:sp>
        <p:nvSpPr>
          <p:cNvPr id="2067" name="Rectangle 18">
            <a:extLst>
              <a:ext uri="{FF2B5EF4-FFF2-40B4-BE49-F238E27FC236}">
                <a16:creationId xmlns:a16="http://schemas.microsoft.com/office/drawing/2014/main" id="{83C4C022-DF5E-4DDC-8FA9-33D17AFCB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13725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структуры щелкните мышью</a:t>
            </a:r>
          </a:p>
          <a:p>
            <a:pPr lvl="1"/>
            <a:r>
              <a:rPr lang="en-GB" altLang="en-US"/>
              <a:t>Второй уровень структуры</a:t>
            </a:r>
          </a:p>
          <a:p>
            <a:pPr lvl="2"/>
            <a:r>
              <a:rPr lang="en-GB" altLang="en-US"/>
              <a:t>Третий уровень структуры</a:t>
            </a:r>
          </a:p>
          <a:p>
            <a:pPr lvl="3"/>
            <a:r>
              <a:rPr lang="en-GB" altLang="en-US"/>
              <a:t>Четвёртый уровень структуры</a:t>
            </a:r>
          </a:p>
          <a:p>
            <a:pPr lvl="4"/>
            <a:r>
              <a:rPr lang="en-GB" altLang="en-US"/>
              <a:t>Пятый уровень структуры</a:t>
            </a:r>
          </a:p>
          <a:p>
            <a:pPr lvl="4"/>
            <a:r>
              <a:rPr lang="en-GB" altLang="en-US"/>
              <a:t>Шестой уровень структуры</a:t>
            </a:r>
          </a:p>
          <a:p>
            <a:pPr lvl="4"/>
            <a:r>
              <a:rPr lang="en-GB" altLang="en-US"/>
              <a:t>Седьмой уровень структуры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A18816AF-1807-4977-A97A-13FD2B9B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19313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68" name="Text Box 20">
            <a:extLst>
              <a:ext uri="{FF2B5EF4-FFF2-40B4-BE49-F238E27FC236}">
                <a16:creationId xmlns:a16="http://schemas.microsoft.com/office/drawing/2014/main" id="{71171B16-7DA2-4F91-B7E7-24FFDB03E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D38CF497-ECAB-4FFC-8445-583EBFDEFB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17725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BEE7EFF-3AF1-47BC-96E7-A6151828556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E5F64C67-1895-48BF-92F4-1496E5A5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620713"/>
            <a:ext cx="4643437" cy="62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F0A4F3D2-A092-4999-A9E3-52CB77B9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7"/>
          <a:stretch>
            <a:fillRect/>
          </a:stretch>
        </p:blipFill>
        <p:spPr bwMode="auto">
          <a:xfrm>
            <a:off x="0" y="1052513"/>
            <a:ext cx="42830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C9B3471-35BA-4689-8CEB-A9334FAEAF6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620713"/>
          </a:xfrm>
          <a:prstGeom prst="rect">
            <a:avLst/>
          </a:prstGeom>
          <a:gradFill rotWithShape="0">
            <a:gsLst>
              <a:gs pos="0">
                <a:srgbClr val="254872"/>
              </a:gs>
              <a:gs pos="100000">
                <a:srgbClr val="4780C5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D96278E3-8DCE-4E19-8D07-553302BD2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15888"/>
            <a:ext cx="1588" cy="447675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1C64AC6A-725D-4D25-8D1D-F4F7F39F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128588"/>
            <a:ext cx="893763" cy="3984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level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000">
                <a:solidFill>
                  <a:srgbClr val="FFFFFF"/>
                </a:solidFill>
                <a:latin typeface="Constantia" pitchFamily="16" charset="0"/>
              </a:rPr>
              <a:t>New life</a:t>
            </a:r>
          </a:p>
        </p:txBody>
      </p:sp>
      <p:pic>
        <p:nvPicPr>
          <p:cNvPr id="3079" name="Picture 6">
            <a:extLst>
              <a:ext uri="{FF2B5EF4-FFF2-40B4-BE49-F238E27FC236}">
                <a16:creationId xmlns:a16="http://schemas.microsoft.com/office/drawing/2014/main" id="{A5A1BA1A-54DE-4783-94ED-D3909183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3025"/>
            <a:ext cx="11636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94CD758B-13B9-4904-9464-E2DF3B35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15888"/>
            <a:ext cx="2016125" cy="5810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200">
                <a:solidFill>
                  <a:srgbClr val="DBEEF4"/>
                </a:solidFill>
                <a:latin typeface="Palatino Linotype" pitchFamily="16" charset="0"/>
              </a:rPr>
              <a:t>+</a:t>
            </a:r>
            <a:r>
              <a:rPr lang="ru-RU" sz="1200">
                <a:solidFill>
                  <a:srgbClr val="DBEEF4"/>
                </a:solidFill>
                <a:latin typeface="Palatino Linotype" pitchFamily="16" charset="0"/>
              </a:rPr>
              <a:t>7 (495) 668-09-09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1000">
                <a:solidFill>
                  <a:srgbClr val="DBEEF4"/>
                </a:solidFill>
                <a:latin typeface="Constantia" pitchFamily="16" charset="0"/>
              </a:rPr>
              <a:t>www.e-mba.ru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ru-RU" sz="1000">
              <a:solidFill>
                <a:srgbClr val="DBEEF4"/>
              </a:solidFill>
              <a:latin typeface="Constantia" pitchFamily="16" charset="0"/>
            </a:endParaRPr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599AD1A3-D062-4288-9D0A-42DFF29FE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700" y="98425"/>
            <a:ext cx="1588" cy="446088"/>
          </a:xfrm>
          <a:prstGeom prst="line">
            <a:avLst/>
          </a:prstGeom>
          <a:noFill/>
          <a:ln w="936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C0A67236-4801-45FC-A441-C1DA3911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525"/>
            <a:ext cx="9144000" cy="6894513"/>
          </a:xfrm>
          <a:prstGeom prst="rect">
            <a:avLst/>
          </a:prstGeom>
          <a:gradFill rotWithShape="0">
            <a:gsLst>
              <a:gs pos="0">
                <a:srgbClr val="254872"/>
              </a:gs>
              <a:gs pos="100000">
                <a:srgbClr val="4780C5"/>
              </a:gs>
            </a:gsLst>
            <a:lin ang="18900000" scaled="1"/>
          </a:gra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pic>
        <p:nvPicPr>
          <p:cNvPr id="3083" name="Picture 10">
            <a:extLst>
              <a:ext uri="{FF2B5EF4-FFF2-40B4-BE49-F238E27FC236}">
                <a16:creationId xmlns:a16="http://schemas.microsoft.com/office/drawing/2014/main" id="{C437DDCA-E9EA-4B18-9BF0-64FC0D9A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3900"/>
            <a:ext cx="34194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1C557C04-F79D-4D6B-AF64-28855124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63575"/>
            <a:ext cx="2735262" cy="9477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>
                <a:solidFill>
                  <a:srgbClr val="FFFFFF"/>
                </a:solidFill>
                <a:latin typeface="Constantia" pitchFamily="16" charset="0"/>
              </a:rPr>
              <a:t>New level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>
                <a:solidFill>
                  <a:srgbClr val="FFFFFF"/>
                </a:solidFill>
                <a:latin typeface="Constantia" pitchFamily="16" charset="0"/>
              </a:rPr>
              <a:t>New life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3B6F08AB-6764-4110-89FD-C8F99D4BC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94313"/>
            <a:ext cx="8353425" cy="13731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2800">
                <a:solidFill>
                  <a:srgbClr val="DBEEF4"/>
                </a:solidFill>
                <a:latin typeface="Palatino Linotype" pitchFamily="16" charset="0"/>
              </a:rPr>
              <a:t>+</a:t>
            </a:r>
            <a:r>
              <a:rPr lang="ru-RU" sz="2800">
                <a:solidFill>
                  <a:srgbClr val="DBEEF4"/>
                </a:solidFill>
                <a:latin typeface="Palatino Linotype" pitchFamily="16" charset="0"/>
              </a:rPr>
              <a:t>7 (495) 668-09-09</a:t>
            </a:r>
          </a:p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ru-RU" sz="2800">
                <a:solidFill>
                  <a:srgbClr val="DBEEF4"/>
                </a:solidFill>
                <a:latin typeface="Constantia" pitchFamily="16" charset="0"/>
              </a:rPr>
              <a:t>www.e-mba.ru</a:t>
            </a:r>
          </a:p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ru-RU" sz="2800">
              <a:solidFill>
                <a:srgbClr val="DBEEF4"/>
              </a:solidFill>
              <a:latin typeface="Constantia" pitchFamily="16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59B18F7-62D2-47FD-B0B8-1EC85100A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325"/>
            <a:ext cx="1588" cy="1301750"/>
          </a:xfrm>
          <a:prstGeom prst="line">
            <a:avLst/>
          </a:prstGeom>
          <a:noFill/>
          <a:ln w="648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pic>
        <p:nvPicPr>
          <p:cNvPr id="3087" name="Picture 14">
            <a:extLst>
              <a:ext uri="{FF2B5EF4-FFF2-40B4-BE49-F238E27FC236}">
                <a16:creationId xmlns:a16="http://schemas.microsoft.com/office/drawing/2014/main" id="{A06C02B3-AEF7-4962-832B-B55120C5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3713162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88" name="Picture 15">
            <a:extLst>
              <a:ext uri="{FF2B5EF4-FFF2-40B4-BE49-F238E27FC236}">
                <a16:creationId xmlns:a16="http://schemas.microsoft.com/office/drawing/2014/main" id="{AAA11F5D-09D9-482A-AC8C-C57ADA504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13" y="1987550"/>
            <a:ext cx="3633787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89" name="Rectangle 16">
            <a:extLst>
              <a:ext uri="{FF2B5EF4-FFF2-40B4-BE49-F238E27FC236}">
                <a16:creationId xmlns:a16="http://schemas.microsoft.com/office/drawing/2014/main" id="{63D0284C-9244-48FB-905A-5DF416058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025"/>
            <a:ext cx="82137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текста заголовка щелкните мышью</a:t>
            </a:r>
          </a:p>
        </p:txBody>
      </p:sp>
      <p:sp>
        <p:nvSpPr>
          <p:cNvPr id="3090" name="Rectangle 17">
            <a:extLst>
              <a:ext uri="{FF2B5EF4-FFF2-40B4-BE49-F238E27FC236}">
                <a16:creationId xmlns:a16="http://schemas.microsoft.com/office/drawing/2014/main" id="{BBFE0068-E3F1-446E-A7D0-47981540F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13725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Для правки структуры щелкните мышью</a:t>
            </a:r>
          </a:p>
          <a:p>
            <a:pPr lvl="1"/>
            <a:r>
              <a:rPr lang="en-GB" altLang="en-US"/>
              <a:t>Второй уровень структуры</a:t>
            </a:r>
          </a:p>
          <a:p>
            <a:pPr lvl="2"/>
            <a:r>
              <a:rPr lang="en-GB" altLang="en-US"/>
              <a:t>Третий уровень структуры</a:t>
            </a:r>
          </a:p>
          <a:p>
            <a:pPr lvl="3"/>
            <a:r>
              <a:rPr lang="en-GB" altLang="en-US"/>
              <a:t>Четвёртый уровень структуры</a:t>
            </a:r>
          </a:p>
          <a:p>
            <a:pPr lvl="4"/>
            <a:r>
              <a:rPr lang="en-GB" altLang="en-US"/>
              <a:t>Пятый уровень структуры</a:t>
            </a:r>
          </a:p>
          <a:p>
            <a:pPr lvl="4"/>
            <a:r>
              <a:rPr lang="en-GB" altLang="en-US"/>
              <a:t>Шестой уровень структуры</a:t>
            </a:r>
          </a:p>
          <a:p>
            <a:pPr lvl="4"/>
            <a:r>
              <a:rPr lang="en-GB" altLang="en-US"/>
              <a:t>Седьмой уровень структуры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A49A260A-FDF1-4684-8248-005A12C45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19313" cy="3508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5604301C-298A-4679-A326-AE96CB82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ru-RU">
              <a:latin typeface="Constantia" pitchFamily="16" charset="0"/>
              <a:cs typeface="+mn-cs"/>
            </a:endParaRP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2DB4A96E-3466-4F11-9B58-4E6A03B2E9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17725" cy="349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BD865E34-9E5B-4110-A802-E96361C2C8A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76092"/>
          </a:solidFill>
          <a:latin typeface="Constantia" pitchFamily="16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EC84F3D7-0CAE-4E17-8D90-A96718D2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62150"/>
            <a:ext cx="7772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ru-RU" altLang="en-US" sz="4000" dirty="0">
                <a:solidFill>
                  <a:srgbClr val="FFFFFF"/>
                </a:solidFill>
              </a:rPr>
              <a:t>Тема: «Проект создания коммунального кладбища на базе городского кладбища»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01D1D4D6-1719-46B5-BAC8-4A2135B2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4559300"/>
            <a:ext cx="475138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ru-RU" altLang="en-US" sz="1600" dirty="0">
                <a:solidFill>
                  <a:srgbClr val="DBEEF4"/>
                </a:solidFill>
              </a:rPr>
              <a:t>Выполнил: студент </a:t>
            </a:r>
            <a:r>
              <a:rPr lang="ru-UA" altLang="en-US" sz="1600" dirty="0">
                <a:solidFill>
                  <a:srgbClr val="DBEEF4"/>
                </a:solidFill>
              </a:rPr>
              <a:t>Х</a:t>
            </a:r>
            <a:r>
              <a:rPr lang="uk-UA" altLang="en-US" sz="1600" dirty="0">
                <a:solidFill>
                  <a:srgbClr val="DBEEF4"/>
                </a:solidFill>
              </a:rPr>
              <a:t>а</a:t>
            </a:r>
            <a:r>
              <a:rPr lang="ru-UA" altLang="en-US" sz="1600" dirty="0">
                <a:solidFill>
                  <a:srgbClr val="DBEEF4"/>
                </a:solidFill>
              </a:rPr>
              <a:t>м</a:t>
            </a:r>
            <a:r>
              <a:rPr lang="uk-UA" altLang="en-US" sz="1600" dirty="0">
                <a:solidFill>
                  <a:srgbClr val="DBEEF4"/>
                </a:solidFill>
              </a:rPr>
              <a:t>а</a:t>
            </a:r>
            <a:r>
              <a:rPr lang="ru-UA" altLang="en-US" sz="1600" dirty="0">
                <a:solidFill>
                  <a:srgbClr val="DBEEF4"/>
                </a:solidFill>
              </a:rPr>
              <a:t>р</a:t>
            </a:r>
            <a:r>
              <a:rPr lang="uk-UA" altLang="en-US" sz="1600" dirty="0">
                <a:solidFill>
                  <a:srgbClr val="DBEEF4"/>
                </a:solidFill>
              </a:rPr>
              <a:t>д</a:t>
            </a:r>
            <a:r>
              <a:rPr lang="ru-UA" altLang="en-US" sz="1600" dirty="0">
                <a:solidFill>
                  <a:srgbClr val="DBEEF4"/>
                </a:solidFill>
              </a:rPr>
              <a:t>ю</a:t>
            </a:r>
            <a:r>
              <a:rPr lang="uk-UA" altLang="en-US" sz="1600" dirty="0">
                <a:solidFill>
                  <a:srgbClr val="DBEEF4"/>
                </a:solidFill>
              </a:rPr>
              <a:t>к</a:t>
            </a:r>
            <a:r>
              <a:rPr lang="ru-UA" altLang="en-US" sz="1600" dirty="0">
                <a:solidFill>
                  <a:srgbClr val="DBEEF4"/>
                </a:solidFill>
              </a:rPr>
              <a:t> </a:t>
            </a:r>
            <a:r>
              <a:rPr lang="uk-UA" altLang="en-US" sz="1600" dirty="0">
                <a:solidFill>
                  <a:srgbClr val="DBEEF4"/>
                </a:solidFill>
              </a:rPr>
              <a:t>Т</a:t>
            </a:r>
            <a:r>
              <a:rPr lang="ru-UA" altLang="en-US" sz="1600" dirty="0">
                <a:solidFill>
                  <a:srgbClr val="DBEEF4"/>
                </a:solidFill>
              </a:rPr>
              <a:t>а</a:t>
            </a:r>
            <a:r>
              <a:rPr lang="uk-UA" altLang="en-US" sz="1600" dirty="0">
                <a:solidFill>
                  <a:srgbClr val="DBEEF4"/>
                </a:solidFill>
              </a:rPr>
              <a:t>р</a:t>
            </a:r>
            <a:r>
              <a:rPr lang="ru-UA" altLang="en-US" sz="1600" dirty="0">
                <a:solidFill>
                  <a:srgbClr val="DBEEF4"/>
                </a:solidFill>
              </a:rPr>
              <a:t>а</a:t>
            </a:r>
            <a:r>
              <a:rPr lang="uk-UA" altLang="en-US" sz="1600" dirty="0">
                <a:solidFill>
                  <a:srgbClr val="DBEEF4"/>
                </a:solidFill>
              </a:rPr>
              <a:t>с</a:t>
            </a:r>
            <a:r>
              <a:rPr lang="ru-UA" altLang="en-US" sz="1600" dirty="0">
                <a:solidFill>
                  <a:srgbClr val="DBEEF4"/>
                </a:solidFill>
              </a:rPr>
              <a:t> </a:t>
            </a:r>
            <a:r>
              <a:rPr lang="uk-UA" altLang="en-US" sz="1600" dirty="0">
                <a:solidFill>
                  <a:srgbClr val="DBEEF4"/>
                </a:solidFill>
              </a:rPr>
              <a:t>Т</a:t>
            </a:r>
            <a:r>
              <a:rPr lang="ru-UA" altLang="en-US" sz="1600" dirty="0">
                <a:solidFill>
                  <a:srgbClr val="DBEEF4"/>
                </a:solidFill>
              </a:rPr>
              <a:t>а</a:t>
            </a:r>
            <a:r>
              <a:rPr lang="uk-UA" altLang="en-US" sz="1600" dirty="0">
                <a:solidFill>
                  <a:srgbClr val="DBEEF4"/>
                </a:solidFill>
              </a:rPr>
              <a:t>р</a:t>
            </a:r>
            <a:r>
              <a:rPr lang="ru-UA" altLang="en-US" sz="1600" dirty="0">
                <a:solidFill>
                  <a:srgbClr val="DBEEF4"/>
                </a:solidFill>
              </a:rPr>
              <a:t>а</a:t>
            </a:r>
            <a:r>
              <a:rPr lang="uk-UA" altLang="en-US" sz="1600" dirty="0">
                <a:solidFill>
                  <a:srgbClr val="DBEEF4"/>
                </a:solidFill>
              </a:rPr>
              <a:t>с</a:t>
            </a:r>
            <a:r>
              <a:rPr lang="ru-UA" altLang="en-US" sz="1600" dirty="0">
                <a:solidFill>
                  <a:srgbClr val="DBEEF4"/>
                </a:solidFill>
              </a:rPr>
              <a:t>о</a:t>
            </a:r>
            <a:r>
              <a:rPr lang="uk-UA" altLang="en-US" sz="1600" dirty="0">
                <a:solidFill>
                  <a:srgbClr val="DBEEF4"/>
                </a:solidFill>
              </a:rPr>
              <a:t>в</a:t>
            </a:r>
            <a:r>
              <a:rPr lang="ru-UA" altLang="en-US" sz="1600" dirty="0">
                <a:solidFill>
                  <a:srgbClr val="DBEEF4"/>
                </a:solidFill>
              </a:rPr>
              <a:t>и</a:t>
            </a:r>
            <a:r>
              <a:rPr lang="uk-UA" altLang="en-US" sz="1600" dirty="0">
                <a:solidFill>
                  <a:srgbClr val="DBEEF4"/>
                </a:solidFill>
              </a:rPr>
              <a:t>ч</a:t>
            </a:r>
            <a:endParaRPr lang="ru-RU" altLang="en-US" sz="1600" dirty="0">
              <a:solidFill>
                <a:srgbClr val="DBEEF4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ru-RU" altLang="en-US" sz="1600" dirty="0">
                <a:solidFill>
                  <a:srgbClr val="DBEEF4"/>
                </a:solidFill>
              </a:rPr>
              <a:t>Проверил: тьютор Богачева Ольга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0C23A-DB13-4670-9BBF-875048A25E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A9B3C5F-1358-4852-8880-28496DEDF39C}" type="slidenum">
              <a:rPr lang="ru-RU" altLang="en-US" smtClean="0"/>
              <a:pPr/>
              <a:t>1</a:t>
            </a:fld>
            <a:endParaRPr lang="ru-RU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Население города: </a:t>
            </a:r>
            <a:r>
              <a:rPr lang="ru-UA" altLang="en-US" sz="2800" dirty="0">
                <a:solidFill>
                  <a:srgbClr val="376092"/>
                </a:solidFill>
              </a:rPr>
              <a:t>около 18 000 человек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Смертность в 2020 году: </a:t>
            </a:r>
            <a:r>
              <a:rPr lang="ru-UA" altLang="en-US" sz="2800" dirty="0">
                <a:solidFill>
                  <a:srgbClr val="376092"/>
                </a:solidFill>
              </a:rPr>
              <a:t>около 300 человек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Ритуальные агентства: </a:t>
            </a:r>
            <a:r>
              <a:rPr lang="ru-UA" altLang="en-US" sz="2800" dirty="0">
                <a:solidFill>
                  <a:srgbClr val="376092"/>
                </a:solidFill>
              </a:rPr>
              <a:t>2-3 фирмы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Спрос: </a:t>
            </a:r>
            <a:r>
              <a:rPr lang="ru-UA" altLang="en-US" sz="2800" dirty="0">
                <a:solidFill>
                  <a:srgbClr val="376092"/>
                </a:solidFill>
              </a:rPr>
              <a:t>постоянный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Комплексное предложение услуг: </a:t>
            </a:r>
            <a:r>
              <a:rPr lang="ru-UA" altLang="en-US" sz="2800" dirty="0">
                <a:solidFill>
                  <a:srgbClr val="376092"/>
                </a:solidFill>
              </a:rPr>
              <a:t>отсутствует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Маркетинговая стратегия: </a:t>
            </a:r>
            <a:r>
              <a:rPr lang="ru-UA" altLang="en-US" sz="2800" dirty="0">
                <a:solidFill>
                  <a:srgbClr val="376092"/>
                </a:solidFill>
              </a:rPr>
              <a:t>отсутствует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Присутствие в информационном поле: </a:t>
            </a:r>
            <a:r>
              <a:rPr lang="ru-UA" altLang="en-US" sz="2800" dirty="0">
                <a:solidFill>
                  <a:srgbClr val="376092"/>
                </a:solidFill>
              </a:rPr>
              <a:t>полное отсутствие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План развития: </a:t>
            </a:r>
            <a:r>
              <a:rPr lang="ru-UA" altLang="en-US" sz="2800" dirty="0">
                <a:solidFill>
                  <a:srgbClr val="376092"/>
                </a:solidFill>
              </a:rPr>
              <a:t>отсутствует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Сотрудничество с другими структурами:</a:t>
            </a:r>
            <a:r>
              <a:rPr lang="ru-UA" altLang="en-US" sz="2800" dirty="0">
                <a:solidFill>
                  <a:srgbClr val="376092"/>
                </a:solidFill>
              </a:rPr>
              <a:t> нет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800" b="1" dirty="0">
                <a:solidFill>
                  <a:srgbClr val="376092"/>
                </a:solidFill>
              </a:rPr>
              <a:t>Транспортная интеграция:</a:t>
            </a:r>
            <a:r>
              <a:rPr lang="ru-UA" altLang="en-US" sz="2800" dirty="0">
                <a:solidFill>
                  <a:srgbClr val="376092"/>
                </a:solidFill>
              </a:rPr>
              <a:t> слабая</a:t>
            </a:r>
            <a:endParaRPr lang="ru-UA" altLang="en-US" sz="2800" b="1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UA" altLang="en-US" sz="2800" b="1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UA" altLang="en-US" sz="2800" dirty="0">
              <a:solidFill>
                <a:srgbClr val="376092"/>
              </a:solidFill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л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з </a:t>
            </a:r>
            <a:r>
              <a:rPr lang="uk-UA" altLang="en-US" sz="1200" b="1" dirty="0">
                <a:solidFill>
                  <a:srgbClr val="FFFFFF"/>
                </a:solidFill>
              </a:rPr>
              <a:t>в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ш</a:t>
            </a:r>
            <a:r>
              <a:rPr lang="uk-UA" altLang="en-US" sz="1200" b="1" dirty="0">
                <a:solidFill>
                  <a:srgbClr val="FFFFFF"/>
                </a:solidFill>
              </a:rPr>
              <a:t>н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й</a:t>
            </a:r>
            <a:r>
              <a:rPr lang="ru-UA" altLang="en-US" sz="1200" b="1" dirty="0">
                <a:solidFill>
                  <a:srgbClr val="FFFFFF"/>
                </a:solidFill>
              </a:rPr>
              <a:t> 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р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ы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10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938FE3C1-A86E-4E59-A307-A8401B70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л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з </a:t>
            </a:r>
            <a:r>
              <a:rPr lang="uk-UA" altLang="en-US" sz="4000" b="1" dirty="0">
                <a:solidFill>
                  <a:srgbClr val="376092"/>
                </a:solidFill>
              </a:rPr>
              <a:t>в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ш</a:t>
            </a:r>
            <a:r>
              <a:rPr lang="uk-UA" altLang="en-US" sz="4000" b="1" dirty="0">
                <a:solidFill>
                  <a:srgbClr val="376092"/>
                </a:solidFill>
              </a:rPr>
              <a:t>н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й</a:t>
            </a:r>
            <a:r>
              <a:rPr lang="ru-UA" altLang="en-US" sz="4000" b="1" dirty="0">
                <a:solidFill>
                  <a:srgbClr val="376092"/>
                </a:solidFill>
              </a:rPr>
              <a:t> </a:t>
            </a:r>
            <a:r>
              <a:rPr lang="uk-UA" altLang="en-US" sz="4000" b="1" dirty="0">
                <a:solidFill>
                  <a:srgbClr val="376092"/>
                </a:solidFill>
              </a:rPr>
              <a:t>с</a:t>
            </a:r>
            <a:r>
              <a:rPr lang="ru-UA" altLang="en-US" sz="4000" b="1" dirty="0">
                <a:solidFill>
                  <a:srgbClr val="376092"/>
                </a:solidFill>
              </a:rPr>
              <a:t>р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ы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208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Анализ внешней среды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UA" altLang="en-US" b="1" smtClean="0">
                <a:solidFill>
                  <a:srgbClr val="376092"/>
                </a:solidFill>
              </a:rPr>
              <a:pPr algn="r"/>
              <a:t>11</a:t>
            </a:fld>
            <a:endParaRPr lang="ru-UA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A467733C-CBB1-4B24-8BEF-743E77BC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7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ru-UA" altLang="en-US" sz="4000" b="1" dirty="0">
                <a:solidFill>
                  <a:srgbClr val="376092"/>
                </a:solidFill>
              </a:rPr>
              <a:t>SWOT-анализ </a:t>
            </a:r>
            <a:endParaRPr lang="ru-UA" altLang="en-US" sz="3200" b="1" dirty="0">
              <a:solidFill>
                <a:srgbClr val="376092"/>
              </a:solidFill>
            </a:endParaRPr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467FC590-542C-49D3-BF58-25146D6CD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7704856" cy="52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6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Анализ внешней среды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UA" altLang="en-US" b="1" smtClean="0">
                <a:solidFill>
                  <a:srgbClr val="376092"/>
                </a:solidFill>
              </a:rPr>
              <a:pPr algn="r"/>
              <a:t>12</a:t>
            </a:fld>
            <a:endParaRPr lang="ru-UA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A467733C-CBB1-4B24-8BEF-743E77BC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altLang="en-US" sz="4000" b="1" dirty="0">
                <a:solidFill>
                  <a:srgbClr val="376092"/>
                </a:solidFill>
              </a:rPr>
              <a:t>SPAcE-</a:t>
            </a:r>
            <a:r>
              <a:rPr lang="uk-UA" altLang="en-US" sz="4000" b="1" dirty="0" err="1">
                <a:solidFill>
                  <a:srgbClr val="376092"/>
                </a:solidFill>
              </a:rPr>
              <a:t>анализ</a:t>
            </a:r>
            <a:r>
              <a:rPr lang="uk-UA" altLang="en-US" sz="4000" b="1" dirty="0">
                <a:solidFill>
                  <a:srgbClr val="376092"/>
                </a:solidFill>
              </a:rPr>
              <a:t> </a:t>
            </a:r>
            <a:endParaRPr lang="ru-UA" altLang="en-US" sz="3200" b="1" dirty="0">
              <a:solidFill>
                <a:srgbClr val="376092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7650AB3-B0B4-4A79-B674-8D75975331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66" y="1687256"/>
            <a:ext cx="5110559" cy="46220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2E9441-0FAE-45D3-A4F9-A58040777946}"/>
              </a:ext>
            </a:extLst>
          </p:cNvPr>
          <p:cNvSpPr/>
          <p:nvPr/>
        </p:nvSpPr>
        <p:spPr>
          <a:xfrm>
            <a:off x="457200" y="1628800"/>
            <a:ext cx="28186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76092"/>
                </a:solidFill>
              </a:rPr>
              <a:t>Поточной стратегической позицией объекта исследования является </a:t>
            </a:r>
            <a:r>
              <a:rPr lang="ru-RU" sz="2000" b="1" dirty="0">
                <a:solidFill>
                  <a:srgbClr val="376092"/>
                </a:solidFill>
              </a:rPr>
              <a:t>защитная позиция</a:t>
            </a:r>
            <a:r>
              <a:rPr lang="ru-RU" sz="2000" dirty="0">
                <a:solidFill>
                  <a:srgbClr val="376092"/>
                </a:solidFill>
              </a:rPr>
              <a:t>, которая возникает в ситуации, когда предприятие работает в привлекательной отрасли, но ему не хватает конкурентоспособности продукции и финансовых средств. </a:t>
            </a:r>
            <a:endParaRPr lang="en-GB" sz="2000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67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Д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в</a:t>
            </a:r>
            <a:r>
              <a:rPr lang="ru-UA" altLang="en-US" sz="1200" b="1" dirty="0">
                <a:solidFill>
                  <a:srgbClr val="FFFFFF"/>
                </a:solidFill>
              </a:rPr>
              <a:t>о 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т</a:t>
            </a: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т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г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r>
              <a:rPr lang="uk-UA" altLang="en-US" sz="1200" b="1" dirty="0">
                <a:solidFill>
                  <a:srgbClr val="FFFFFF"/>
                </a:solidFill>
              </a:rPr>
              <a:t>ч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к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х целей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13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5FB5F06-327B-4BF2-89E2-0E622A9F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Д</a:t>
            </a:r>
            <a:r>
              <a:rPr lang="ru-UA" altLang="en-US" sz="4000" b="1" dirty="0">
                <a:solidFill>
                  <a:srgbClr val="376092"/>
                </a:solidFill>
              </a:rPr>
              <a:t>ерево стратегических целей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6C73B48-F50B-47FD-BEEA-36E144A93B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8147248" cy="4492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433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Концепция проекта исследования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UA" altLang="en-US" b="1" smtClean="0">
                <a:solidFill>
                  <a:srgbClr val="376092"/>
                </a:solidFill>
              </a:rPr>
              <a:pPr algn="r"/>
              <a:t>14</a:t>
            </a:fld>
            <a:endParaRPr lang="ru-UA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C3EAA87-45A2-461D-9776-61E9B3109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68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ru-UA" altLang="en-US" sz="4000" b="1" dirty="0">
                <a:solidFill>
                  <a:srgbClr val="376092"/>
                </a:solidFill>
              </a:rPr>
              <a:t>Концепция проекта</a:t>
            </a:r>
            <a:endParaRPr lang="ru-UA" altLang="en-US" sz="3200" b="1" dirty="0">
              <a:solidFill>
                <a:srgbClr val="376092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697ECA-3167-4188-8686-91029AB906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1" y="1412776"/>
            <a:ext cx="8597354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09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к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 </a:t>
            </a:r>
            <a:r>
              <a:rPr lang="uk-UA" altLang="en-US" sz="1200" b="1" dirty="0">
                <a:solidFill>
                  <a:srgbClr val="FFFFFF"/>
                </a:solidFill>
              </a:rPr>
              <a:t>п</a:t>
            </a:r>
            <a:r>
              <a:rPr lang="ru-UA" altLang="en-US" sz="1200" b="1" dirty="0">
                <a:solidFill>
                  <a:srgbClr val="FFFFFF"/>
                </a:solidFill>
              </a:rPr>
              <a:t>р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к</a:t>
            </a:r>
            <a:r>
              <a:rPr lang="ru-UA" altLang="en-US" sz="1200" b="1" dirty="0">
                <a:solidFill>
                  <a:srgbClr val="FFFFFF"/>
                </a:solidFill>
              </a:rPr>
              <a:t>т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15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A1B079F-2C55-4829-A7D3-F64347CB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9" y="690202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3700" b="1" dirty="0">
                <a:solidFill>
                  <a:srgbClr val="376092"/>
                </a:solidFill>
              </a:rPr>
              <a:t>Б</a:t>
            </a:r>
            <a:r>
              <a:rPr lang="ru-UA" altLang="en-US" sz="3700" b="1" dirty="0">
                <a:solidFill>
                  <a:srgbClr val="376092"/>
                </a:solidFill>
              </a:rPr>
              <a:t>и</a:t>
            </a:r>
            <a:r>
              <a:rPr lang="uk-UA" altLang="en-US" sz="3700" b="1" dirty="0">
                <a:solidFill>
                  <a:srgbClr val="376092"/>
                </a:solidFill>
              </a:rPr>
              <a:t>з</a:t>
            </a:r>
            <a:r>
              <a:rPr lang="ru-UA" altLang="en-US" sz="3700" b="1" dirty="0">
                <a:solidFill>
                  <a:srgbClr val="376092"/>
                </a:solidFill>
              </a:rPr>
              <a:t>н</a:t>
            </a:r>
            <a:r>
              <a:rPr lang="uk-UA" altLang="en-US" sz="3700" b="1" dirty="0">
                <a:solidFill>
                  <a:srgbClr val="376092"/>
                </a:solidFill>
              </a:rPr>
              <a:t>е</a:t>
            </a:r>
            <a:r>
              <a:rPr lang="ru-UA" altLang="en-US" sz="3700" b="1" dirty="0">
                <a:solidFill>
                  <a:srgbClr val="376092"/>
                </a:solidFill>
              </a:rPr>
              <a:t>с-</a:t>
            </a:r>
            <a:r>
              <a:rPr lang="uk-UA" altLang="en-US" sz="3700" b="1" dirty="0">
                <a:solidFill>
                  <a:srgbClr val="376092"/>
                </a:solidFill>
              </a:rPr>
              <a:t>м</a:t>
            </a:r>
            <a:r>
              <a:rPr lang="ru-UA" altLang="en-US" sz="3700" b="1" dirty="0">
                <a:solidFill>
                  <a:srgbClr val="376092"/>
                </a:solidFill>
              </a:rPr>
              <a:t>о</a:t>
            </a:r>
            <a:r>
              <a:rPr lang="uk-UA" altLang="en-US" sz="3700" b="1" dirty="0">
                <a:solidFill>
                  <a:srgbClr val="376092"/>
                </a:solidFill>
              </a:rPr>
              <a:t>д</a:t>
            </a:r>
            <a:r>
              <a:rPr lang="ru-UA" altLang="en-US" sz="3700" b="1" dirty="0">
                <a:solidFill>
                  <a:srgbClr val="376092"/>
                </a:solidFill>
              </a:rPr>
              <a:t>е</a:t>
            </a:r>
            <a:r>
              <a:rPr lang="uk-UA" altLang="en-US" sz="3700" b="1" dirty="0">
                <a:solidFill>
                  <a:srgbClr val="376092"/>
                </a:solidFill>
              </a:rPr>
              <a:t>л</a:t>
            </a:r>
            <a:r>
              <a:rPr lang="ru-UA" altLang="en-US" sz="3700" b="1" dirty="0">
                <a:solidFill>
                  <a:srgbClr val="376092"/>
                </a:solidFill>
              </a:rPr>
              <a:t>ь «</a:t>
            </a:r>
            <a:r>
              <a:rPr lang="uk-UA" altLang="en-US" sz="3700" b="1" dirty="0">
                <a:solidFill>
                  <a:srgbClr val="376092"/>
                </a:solidFill>
              </a:rPr>
              <a:t>к</a:t>
            </a:r>
            <a:r>
              <a:rPr lang="ru-UA" altLang="en-US" sz="3700" b="1" dirty="0">
                <a:solidFill>
                  <a:srgbClr val="376092"/>
                </a:solidFill>
              </a:rPr>
              <a:t>а</a:t>
            </a:r>
            <a:r>
              <a:rPr lang="uk-UA" altLang="en-US" sz="3700" b="1" dirty="0">
                <a:solidFill>
                  <a:srgbClr val="376092"/>
                </a:solidFill>
              </a:rPr>
              <a:t>к</a:t>
            </a:r>
            <a:r>
              <a:rPr lang="ru-UA" altLang="en-US" sz="3700" b="1" dirty="0">
                <a:solidFill>
                  <a:srgbClr val="376092"/>
                </a:solidFill>
              </a:rPr>
              <a:t> </a:t>
            </a:r>
            <a:r>
              <a:rPr lang="uk-UA" altLang="en-US" sz="3700" b="1" dirty="0">
                <a:solidFill>
                  <a:srgbClr val="376092"/>
                </a:solidFill>
              </a:rPr>
              <a:t>д</a:t>
            </a:r>
            <a:r>
              <a:rPr lang="ru-UA" altLang="en-US" sz="3700" b="1" dirty="0">
                <a:solidFill>
                  <a:srgbClr val="376092"/>
                </a:solidFill>
              </a:rPr>
              <a:t>о</a:t>
            </a:r>
            <a:r>
              <a:rPr lang="uk-UA" altLang="en-US" sz="3700" b="1" dirty="0">
                <a:solidFill>
                  <a:srgbClr val="376092"/>
                </a:solidFill>
              </a:rPr>
              <a:t>л</a:t>
            </a:r>
            <a:r>
              <a:rPr lang="ru-UA" altLang="en-US" sz="3700" b="1" dirty="0">
                <a:solidFill>
                  <a:srgbClr val="376092"/>
                </a:solidFill>
              </a:rPr>
              <a:t>ж</a:t>
            </a:r>
            <a:r>
              <a:rPr lang="uk-UA" altLang="en-US" sz="3700" b="1" dirty="0">
                <a:solidFill>
                  <a:srgbClr val="376092"/>
                </a:solidFill>
              </a:rPr>
              <a:t>н</a:t>
            </a:r>
            <a:r>
              <a:rPr lang="ru-UA" altLang="en-US" sz="3700" b="1" dirty="0">
                <a:solidFill>
                  <a:srgbClr val="376092"/>
                </a:solidFill>
              </a:rPr>
              <a:t>о </a:t>
            </a:r>
            <a:r>
              <a:rPr lang="uk-UA" altLang="en-US" sz="3700" b="1" dirty="0">
                <a:solidFill>
                  <a:srgbClr val="376092"/>
                </a:solidFill>
              </a:rPr>
              <a:t>б</a:t>
            </a:r>
            <a:r>
              <a:rPr lang="ru-UA" altLang="en-US" sz="3700" b="1" dirty="0">
                <a:solidFill>
                  <a:srgbClr val="376092"/>
                </a:solidFill>
              </a:rPr>
              <a:t>ы</a:t>
            </a:r>
            <a:r>
              <a:rPr lang="uk-UA" altLang="en-US" sz="3700" b="1" dirty="0">
                <a:solidFill>
                  <a:srgbClr val="376092"/>
                </a:solidFill>
              </a:rPr>
              <a:t>т</a:t>
            </a:r>
            <a:r>
              <a:rPr lang="ru-UA" altLang="en-US" sz="3700" b="1" dirty="0">
                <a:solidFill>
                  <a:srgbClr val="376092"/>
                </a:solidFill>
              </a:rPr>
              <a:t>ь»</a:t>
            </a:r>
            <a:endParaRPr lang="ru-RU" altLang="en-US" sz="3700" b="1" dirty="0">
              <a:solidFill>
                <a:srgbClr val="37609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0919F-C6B4-459B-B359-35E87085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68" y="1748068"/>
            <a:ext cx="8229600" cy="45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7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850008"/>
            <a:ext cx="8245475" cy="474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100" dirty="0">
                <a:solidFill>
                  <a:srgbClr val="376092"/>
                </a:solidFill>
              </a:rPr>
              <a:t>-	</a:t>
            </a:r>
            <a:r>
              <a:rPr lang="ru-RU" altLang="en-US" sz="2200" dirty="0">
                <a:solidFill>
                  <a:srgbClr val="376092"/>
                </a:solidFill>
              </a:rPr>
              <a:t>Произвести полноценное исследование дел в сфере ритуально-похоронных услуг </a:t>
            </a:r>
            <a:r>
              <a:rPr lang="ru-UA" altLang="en-US" sz="2200" dirty="0">
                <a:solidFill>
                  <a:srgbClr val="376092"/>
                </a:solidFill>
              </a:rPr>
              <a:t>н</a:t>
            </a:r>
            <a:r>
              <a:rPr lang="uk-UA" altLang="en-US" sz="2200" dirty="0">
                <a:solidFill>
                  <a:srgbClr val="376092"/>
                </a:solidFill>
              </a:rPr>
              <a:t>а</a:t>
            </a:r>
            <a:r>
              <a:rPr lang="ru-UA" altLang="en-US" sz="2200" dirty="0">
                <a:solidFill>
                  <a:srgbClr val="376092"/>
                </a:solidFill>
              </a:rPr>
              <a:t> </a:t>
            </a:r>
            <a:r>
              <a:rPr lang="uk-UA" altLang="en-US" sz="2200" dirty="0">
                <a:solidFill>
                  <a:srgbClr val="376092"/>
                </a:solidFill>
              </a:rPr>
              <a:t>м</a:t>
            </a:r>
            <a:r>
              <a:rPr lang="ru-UA" altLang="en-US" sz="2200" dirty="0">
                <a:solidFill>
                  <a:srgbClr val="376092"/>
                </a:solidFill>
              </a:rPr>
              <a:t>естном </a:t>
            </a:r>
            <a:r>
              <a:rPr lang="uk-UA" altLang="en-US" sz="2200" dirty="0">
                <a:solidFill>
                  <a:srgbClr val="376092"/>
                </a:solidFill>
              </a:rPr>
              <a:t>у</a:t>
            </a:r>
            <a:r>
              <a:rPr lang="ru-UA" altLang="en-US" sz="2200" dirty="0">
                <a:solidFill>
                  <a:srgbClr val="376092"/>
                </a:solidFill>
              </a:rPr>
              <a:t>р</a:t>
            </a:r>
            <a:r>
              <a:rPr lang="uk-UA" altLang="en-US" sz="2200" dirty="0">
                <a:solidFill>
                  <a:srgbClr val="376092"/>
                </a:solidFill>
              </a:rPr>
              <a:t>о</a:t>
            </a:r>
            <a:r>
              <a:rPr lang="ru-UA" altLang="en-US" sz="2200" dirty="0">
                <a:solidFill>
                  <a:srgbClr val="376092"/>
                </a:solidFill>
              </a:rPr>
              <a:t>в</a:t>
            </a:r>
            <a:r>
              <a:rPr lang="uk-UA" altLang="en-US" sz="2200" dirty="0">
                <a:solidFill>
                  <a:srgbClr val="376092"/>
                </a:solidFill>
              </a:rPr>
              <a:t>н</a:t>
            </a:r>
            <a:r>
              <a:rPr lang="ru-UA" altLang="en-US" sz="2200" dirty="0">
                <a:solidFill>
                  <a:srgbClr val="376092"/>
                </a:solidFill>
              </a:rPr>
              <a:t>е</a:t>
            </a:r>
            <a:r>
              <a:rPr lang="ru-RU" altLang="en-US" sz="2200" dirty="0">
                <a:solidFill>
                  <a:srgbClr val="37609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200" dirty="0">
                <a:solidFill>
                  <a:srgbClr val="376092"/>
                </a:solidFill>
              </a:rPr>
              <a:t>-	Использовать полученные данные для полноценного маркетингового исследования емкости локального рынка и экономических перспектив.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Внести пункт о трансформации объектов коммунального хозяйствования ритуально-похоронной направленности в эффективные и прибыльные объекты коммунальной сферы в стратегический план (программу) развития города (района).</a:t>
            </a:r>
            <a:endParaRPr lang="ru-UA" altLang="en-US" sz="2200" dirty="0">
              <a:solidFill>
                <a:srgbClr val="37609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Произвести ревизию исторических и статистических данных о захоронения на кладбищах города</a:t>
            </a:r>
            <a:r>
              <a:rPr lang="ru-UA" altLang="en-US" sz="2200" dirty="0">
                <a:solidFill>
                  <a:srgbClr val="376092"/>
                </a:solidFill>
              </a:rPr>
              <a:t>.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Произвести инвентаризацию и анализ инфраструктуры и ревизию захоронений на кладбищах города</a:t>
            </a:r>
            <a:r>
              <a:rPr lang="ru-UA" altLang="en-US" sz="2200" dirty="0">
                <a:solidFill>
                  <a:srgbClr val="376092"/>
                </a:solidFill>
              </a:rPr>
              <a:t>.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Разработать план благоустройства территории городского кладбища и инфраструктуры</a:t>
            </a:r>
            <a:r>
              <a:rPr lang="ru-UA" altLang="en-US" sz="2200" dirty="0">
                <a:solidFill>
                  <a:srgbClr val="376092"/>
                </a:solidFill>
              </a:rPr>
              <a:t>.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endParaRPr lang="ru-RU" altLang="en-US" sz="2100" dirty="0">
              <a:solidFill>
                <a:srgbClr val="376092"/>
              </a:solidFill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к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м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н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ц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16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D526A03E-3C5C-4271-AC01-F8E449FA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Р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к</a:t>
            </a:r>
            <a:r>
              <a:rPr lang="ru-UA" altLang="en-US" sz="4000" b="1" dirty="0">
                <a:solidFill>
                  <a:srgbClr val="376092"/>
                </a:solidFill>
              </a:rPr>
              <a:t>о</a:t>
            </a:r>
            <a:r>
              <a:rPr lang="uk-UA" altLang="en-US" sz="4000" b="1" dirty="0">
                <a:solidFill>
                  <a:srgbClr val="376092"/>
                </a:solidFill>
              </a:rPr>
              <a:t>м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н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ц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и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62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Разработать комплекс ритуально-похоронных услуг и дополнительных/сезонных услуг, исходя из официальных данных, полученных в ходе маркетингового исследования для расчета бизнес-плана под будущий проект предприятия</a:t>
            </a:r>
            <a:r>
              <a:rPr lang="ru-UA" altLang="en-US" sz="2200" dirty="0">
                <a:solidFill>
                  <a:srgbClr val="376092"/>
                </a:solidFill>
              </a:rPr>
              <a:t>.</a:t>
            </a: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Произвести стоимостно-оценочные работы по определению необходимых средств для тотальной реконструкции/улучшения инфраструктуры кладбища</a:t>
            </a:r>
            <a:endParaRPr lang="ru-UA" altLang="en-US" sz="2200" dirty="0">
              <a:solidFill>
                <a:srgbClr val="37609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Разработать план коммуникационных мероприятий и информационную политику.</a:t>
            </a:r>
            <a:endParaRPr lang="ru-UA" altLang="en-US" sz="2200" dirty="0">
              <a:solidFill>
                <a:srgbClr val="37609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r>
              <a:rPr lang="ru-RU" altLang="en-US" sz="2200" dirty="0">
                <a:solidFill>
                  <a:srgbClr val="376092"/>
                </a:solidFill>
              </a:rPr>
              <a:t>Обсудить возможность и заключить договоренности с высшими учебными заведениями области о привлечении молодых специалистов к посильной участи в разработке проекта и осуществлении предпроектных и проектных действий.</a:t>
            </a:r>
            <a:endParaRPr lang="ru-UA" altLang="en-US" sz="2200" dirty="0">
              <a:solidFill>
                <a:srgbClr val="37609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endParaRPr lang="ru-UA" altLang="en-US" sz="1900" dirty="0">
              <a:solidFill>
                <a:srgbClr val="376092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Char char="-"/>
            </a:pPr>
            <a:endParaRPr lang="ru-RU" altLang="en-US" sz="1900" dirty="0">
              <a:solidFill>
                <a:srgbClr val="376092"/>
              </a:solidFill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к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м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н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ц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17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D526A03E-3C5C-4271-AC01-F8E449FA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Р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к</a:t>
            </a:r>
            <a:r>
              <a:rPr lang="ru-UA" altLang="en-US" sz="4000" b="1" dirty="0">
                <a:solidFill>
                  <a:srgbClr val="376092"/>
                </a:solidFill>
              </a:rPr>
              <a:t>о</a:t>
            </a:r>
            <a:r>
              <a:rPr lang="uk-UA" altLang="en-US" sz="4000" b="1" dirty="0">
                <a:solidFill>
                  <a:srgbClr val="376092"/>
                </a:solidFill>
              </a:rPr>
              <a:t>м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н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ц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и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99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0848"/>
            <a:ext cx="8435974" cy="493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 dirty="0">
                <a:solidFill>
                  <a:srgbClr val="376092"/>
                </a:solidFill>
              </a:rPr>
              <a:t>Проект может быть реализован в нескольких вариантах, а именно: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 dirty="0">
                <a:solidFill>
                  <a:srgbClr val="376092"/>
                </a:solidFill>
              </a:rPr>
              <a:t>-	вариант 1 (минимальный) – </a:t>
            </a:r>
            <a:r>
              <a:rPr lang="ru-RU" altLang="en-US" dirty="0">
                <a:solidFill>
                  <a:srgbClr val="376092"/>
                </a:solidFill>
              </a:rPr>
              <a:t>создание небольшого подразделения, ответственного за предоставление услуг благоустройства кладбища и поддерживающего его инфраструктуру силой 4-7 работников и последствующим расширением набора предоставляемых услуг;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 dirty="0">
                <a:solidFill>
                  <a:srgbClr val="376092"/>
                </a:solidFill>
              </a:rPr>
              <a:t>-	вариант 2 (средний) – </a:t>
            </a:r>
            <a:r>
              <a:rPr lang="ru-RU" altLang="en-US" dirty="0">
                <a:solidFill>
                  <a:srgbClr val="376092"/>
                </a:solidFill>
              </a:rPr>
              <a:t>создание небольшого подразделения, ответственного за предоставление ритуально-похоронных услуг силой 6-9 человек и серий подрядных договорённостей с другими подразделениями/организациями/предприятиями;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 dirty="0">
                <a:solidFill>
                  <a:srgbClr val="376092"/>
                </a:solidFill>
              </a:rPr>
              <a:t>-	вариант 3 (максимальный) – </a:t>
            </a:r>
            <a:r>
              <a:rPr lang="ru-RU" altLang="en-US" dirty="0">
                <a:solidFill>
                  <a:srgbClr val="376092"/>
                </a:solidFill>
              </a:rPr>
              <a:t>создание небольшого подразделения/организации, предоставляющего комплекс ритуально-похоронных и дополнительных/сезонных услуг силой 10-14 человек, частично своими (коммунальными) ресурсными возможностями и посредством серии подрядных договоренностей с другими подразделениями/организациями/предприятиями.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 dirty="0">
                <a:solidFill>
                  <a:srgbClr val="376092"/>
                </a:solidFill>
              </a:rPr>
              <a:t>Наибольшее ограничение проекта </a:t>
            </a:r>
            <a:r>
              <a:rPr lang="ru-RU" altLang="en-US" dirty="0">
                <a:solidFill>
                  <a:srgbClr val="376092"/>
                </a:solidFill>
              </a:rPr>
              <a:t>(как и риски, в целом) кроется в том, что все связанные с ним инициативы и решения происходят и зависят только от политической воли, действенности и активности органов местного самоуправления – от предпроектной работы и инициации проекта до заинтересованности в организации эффективной жизнедеятельности и обеспечения финансирования социально значимого проекта.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В</a:t>
            </a:r>
            <a:r>
              <a:rPr lang="ru-UA" altLang="en-US" sz="1200" b="1" dirty="0">
                <a:solidFill>
                  <a:srgbClr val="FFFFFF"/>
                </a:solidFill>
              </a:rPr>
              <a:t>ы</a:t>
            </a:r>
            <a:r>
              <a:rPr lang="uk-UA" altLang="en-US" sz="1200" b="1" dirty="0">
                <a:solidFill>
                  <a:srgbClr val="FFFFFF"/>
                </a:solidFill>
              </a:rPr>
              <a:t>в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д</a:t>
            </a:r>
            <a:r>
              <a:rPr lang="ru-UA" altLang="en-US" sz="1200" b="1" dirty="0">
                <a:solidFill>
                  <a:srgbClr val="FFFFFF"/>
                </a:solidFill>
              </a:rPr>
              <a:t>ы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18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64658912-EE87-4E8C-B60C-02C4DBB5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В</a:t>
            </a:r>
            <a:r>
              <a:rPr lang="ru-UA" altLang="en-US" sz="4000" b="1" dirty="0">
                <a:solidFill>
                  <a:srgbClr val="376092"/>
                </a:solidFill>
              </a:rPr>
              <a:t>ы</a:t>
            </a:r>
            <a:r>
              <a:rPr lang="uk-UA" altLang="en-US" sz="4000" b="1" dirty="0">
                <a:solidFill>
                  <a:srgbClr val="376092"/>
                </a:solidFill>
              </a:rPr>
              <a:t>в</a:t>
            </a:r>
            <a:r>
              <a:rPr lang="ru-UA" altLang="en-US" sz="4000" b="1" dirty="0">
                <a:solidFill>
                  <a:srgbClr val="376092"/>
                </a:solidFill>
              </a:rPr>
              <a:t>о</a:t>
            </a:r>
            <a:r>
              <a:rPr lang="uk-UA" altLang="en-US" sz="4000" b="1" dirty="0">
                <a:solidFill>
                  <a:srgbClr val="376092"/>
                </a:solidFill>
              </a:rPr>
              <a:t>д</a:t>
            </a:r>
            <a:r>
              <a:rPr lang="ru-UA" altLang="en-US" sz="4000" b="1" dirty="0">
                <a:solidFill>
                  <a:srgbClr val="376092"/>
                </a:solidFill>
              </a:rPr>
              <a:t>ы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88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8E5D5C57-F3C1-4A6A-A3A3-DF46AC2E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20938"/>
            <a:ext cx="813593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69083E4-BDD2-43AF-8B08-15D263E2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221163"/>
            <a:ext cx="82073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/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C655EF94-635A-4F60-BB65-F255D1862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b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b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b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b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b="1">
              <a:solidFill>
                <a:srgbClr val="FFFF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b="1">
                <a:solidFill>
                  <a:srgbClr val="FFFFFF"/>
                </a:solidFill>
              </a:rPr>
              <a:t>СПАСИБО ЗА ВНИМАНИЕ!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6F7E3-CE54-4642-97D7-FC7BB72B0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490D467-9F76-4E51-B26D-12EBBC0AE07B}" type="slidenum">
              <a:rPr lang="ru-RU" altLang="en-US" smtClean="0"/>
              <a:pPr/>
              <a:t>19</a:t>
            </a:fld>
            <a:endParaRPr lang="ru-RU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1C5C9FF4-209C-47A7-8929-CA8EA338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732210"/>
            <a:ext cx="8435975" cy="84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just"/>
            <a:r>
              <a:rPr lang="ru-UA" altLang="en-US" sz="2800" b="1" dirty="0">
                <a:solidFill>
                  <a:srgbClr val="376092"/>
                </a:solidFill>
              </a:rPr>
              <a:t>Актуальность, </a:t>
            </a:r>
            <a:r>
              <a:rPr lang="uk-UA" altLang="en-US" sz="2800" b="1" dirty="0">
                <a:solidFill>
                  <a:srgbClr val="376092"/>
                </a:solidFill>
              </a:rPr>
              <a:t>о</a:t>
            </a:r>
            <a:r>
              <a:rPr lang="ru-UA" altLang="en-US" sz="2800" b="1" dirty="0">
                <a:solidFill>
                  <a:srgbClr val="376092"/>
                </a:solidFill>
              </a:rPr>
              <a:t>б</a:t>
            </a:r>
            <a:r>
              <a:rPr lang="uk-UA" altLang="en-US" sz="2800" b="1" dirty="0">
                <a:solidFill>
                  <a:srgbClr val="376092"/>
                </a:solidFill>
              </a:rPr>
              <a:t>ъ</a:t>
            </a:r>
            <a:r>
              <a:rPr lang="ru-UA" altLang="en-US" sz="2800" b="1" dirty="0">
                <a:solidFill>
                  <a:srgbClr val="376092"/>
                </a:solidFill>
              </a:rPr>
              <a:t>е</a:t>
            </a:r>
            <a:r>
              <a:rPr lang="uk-UA" altLang="en-US" sz="2800" b="1" dirty="0">
                <a:solidFill>
                  <a:srgbClr val="376092"/>
                </a:solidFill>
              </a:rPr>
              <a:t>к</a:t>
            </a:r>
            <a:r>
              <a:rPr lang="ru-UA" altLang="en-US" sz="2800" b="1" dirty="0">
                <a:solidFill>
                  <a:srgbClr val="376092"/>
                </a:solidFill>
              </a:rPr>
              <a:t>т </a:t>
            </a:r>
            <a:r>
              <a:rPr lang="uk-UA" altLang="en-US" sz="2800" b="1" dirty="0">
                <a:solidFill>
                  <a:srgbClr val="376092"/>
                </a:solidFill>
              </a:rPr>
              <a:t>и</a:t>
            </a:r>
            <a:r>
              <a:rPr lang="ru-UA" altLang="en-US" sz="2800" b="1" dirty="0">
                <a:solidFill>
                  <a:srgbClr val="376092"/>
                </a:solidFill>
              </a:rPr>
              <a:t> предмет исследования</a:t>
            </a:r>
            <a:endParaRPr lang="ru-RU" altLang="en-US" sz="2800" b="1" dirty="0">
              <a:solidFill>
                <a:srgbClr val="376092"/>
              </a:solidFill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4" y="1722248"/>
            <a:ext cx="8363273" cy="46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b="1" dirty="0">
                <a:solidFill>
                  <a:srgbClr val="376092"/>
                </a:solidFill>
              </a:rPr>
              <a:t>А</a:t>
            </a:r>
            <a:r>
              <a:rPr lang="uk-UA" altLang="en-US" sz="2400" b="1" dirty="0">
                <a:solidFill>
                  <a:srgbClr val="376092"/>
                </a:solidFill>
              </a:rPr>
              <a:t>к</a:t>
            </a:r>
            <a:r>
              <a:rPr lang="ru-UA" altLang="en-US" sz="2400" b="1" dirty="0">
                <a:solidFill>
                  <a:srgbClr val="376092"/>
                </a:solidFill>
              </a:rPr>
              <a:t>т</a:t>
            </a:r>
            <a:r>
              <a:rPr lang="uk-UA" altLang="en-US" sz="2400" b="1" dirty="0">
                <a:solidFill>
                  <a:srgbClr val="376092"/>
                </a:solidFill>
              </a:rPr>
              <a:t>у</a:t>
            </a:r>
            <a:r>
              <a:rPr lang="ru-UA" altLang="en-US" sz="2400" b="1" dirty="0">
                <a:solidFill>
                  <a:srgbClr val="376092"/>
                </a:solidFill>
              </a:rPr>
              <a:t>а</a:t>
            </a:r>
            <a:r>
              <a:rPr lang="uk-UA" altLang="en-US" sz="2400" b="1" dirty="0">
                <a:solidFill>
                  <a:srgbClr val="376092"/>
                </a:solidFill>
              </a:rPr>
              <a:t>л</a:t>
            </a:r>
            <a:r>
              <a:rPr lang="ru-UA" altLang="en-US" sz="2400" b="1" dirty="0">
                <a:solidFill>
                  <a:srgbClr val="376092"/>
                </a:solidFill>
              </a:rPr>
              <a:t>ь</a:t>
            </a:r>
            <a:r>
              <a:rPr lang="uk-UA" altLang="en-US" sz="2400" b="1" dirty="0">
                <a:solidFill>
                  <a:srgbClr val="376092"/>
                </a:solidFill>
              </a:rPr>
              <a:t>н</a:t>
            </a:r>
            <a:r>
              <a:rPr lang="ru-UA" altLang="en-US" sz="2400" b="1" dirty="0">
                <a:solidFill>
                  <a:srgbClr val="376092"/>
                </a:solidFill>
              </a:rPr>
              <a:t>о</a:t>
            </a:r>
            <a:r>
              <a:rPr lang="uk-UA" altLang="en-US" sz="2400" b="1" dirty="0">
                <a:solidFill>
                  <a:srgbClr val="376092"/>
                </a:solidFill>
              </a:rPr>
              <a:t>с</a:t>
            </a:r>
            <a:r>
              <a:rPr lang="ru-UA" altLang="en-US" sz="2400" b="1" dirty="0">
                <a:solidFill>
                  <a:srgbClr val="376092"/>
                </a:solidFill>
              </a:rPr>
              <a:t>т</a:t>
            </a:r>
            <a:r>
              <a:rPr lang="uk-UA" altLang="en-US" sz="2400" b="1" dirty="0">
                <a:solidFill>
                  <a:srgbClr val="376092"/>
                </a:solidFill>
              </a:rPr>
              <a:t>ь</a:t>
            </a:r>
            <a:r>
              <a:rPr lang="ru-UA" altLang="en-US" sz="2400" b="1" dirty="0">
                <a:solidFill>
                  <a:srgbClr val="376092"/>
                </a:solidFill>
              </a:rPr>
              <a:t> </a:t>
            </a:r>
            <a:r>
              <a:rPr lang="uk-UA" altLang="en-US" sz="2400" b="1" dirty="0">
                <a:solidFill>
                  <a:srgbClr val="376092"/>
                </a:solidFill>
              </a:rPr>
              <a:t>и</a:t>
            </a:r>
            <a:r>
              <a:rPr lang="ru-UA" altLang="en-US" sz="2400" b="1" dirty="0">
                <a:solidFill>
                  <a:srgbClr val="376092"/>
                </a:solidFill>
              </a:rPr>
              <a:t>с</a:t>
            </a:r>
            <a:r>
              <a:rPr lang="uk-UA" altLang="en-US" sz="2400" b="1" dirty="0">
                <a:solidFill>
                  <a:srgbClr val="376092"/>
                </a:solidFill>
              </a:rPr>
              <a:t>с</a:t>
            </a:r>
            <a:r>
              <a:rPr lang="ru-UA" altLang="en-US" sz="2400" b="1" dirty="0">
                <a:solidFill>
                  <a:srgbClr val="376092"/>
                </a:solidFill>
              </a:rPr>
              <a:t>л</a:t>
            </a:r>
            <a:r>
              <a:rPr lang="uk-UA" altLang="en-US" sz="2400" b="1" dirty="0">
                <a:solidFill>
                  <a:srgbClr val="376092"/>
                </a:solidFill>
              </a:rPr>
              <a:t>е</a:t>
            </a:r>
            <a:r>
              <a:rPr lang="ru-UA" altLang="en-US" sz="2400" b="1" dirty="0">
                <a:solidFill>
                  <a:srgbClr val="376092"/>
                </a:solidFill>
              </a:rPr>
              <a:t>д</a:t>
            </a:r>
            <a:r>
              <a:rPr lang="uk-UA" altLang="en-US" sz="2400" b="1" dirty="0">
                <a:solidFill>
                  <a:srgbClr val="376092"/>
                </a:solidFill>
              </a:rPr>
              <a:t>о</a:t>
            </a:r>
            <a:r>
              <a:rPr lang="ru-UA" altLang="en-US" sz="2400" b="1" dirty="0">
                <a:solidFill>
                  <a:srgbClr val="376092"/>
                </a:solidFill>
              </a:rPr>
              <a:t>в</a:t>
            </a:r>
            <a:r>
              <a:rPr lang="uk-UA" altLang="en-US" sz="2400" b="1" dirty="0">
                <a:solidFill>
                  <a:srgbClr val="376092"/>
                </a:solidFill>
              </a:rPr>
              <a:t>а</a:t>
            </a:r>
            <a:r>
              <a:rPr lang="ru-UA" altLang="en-US" sz="2400" b="1" dirty="0">
                <a:solidFill>
                  <a:srgbClr val="376092"/>
                </a:solidFill>
              </a:rPr>
              <a:t>н</a:t>
            </a:r>
            <a:r>
              <a:rPr lang="uk-UA" altLang="en-US" sz="2400" b="1" dirty="0">
                <a:solidFill>
                  <a:srgbClr val="376092"/>
                </a:solidFill>
              </a:rPr>
              <a:t>и</a:t>
            </a:r>
            <a:r>
              <a:rPr lang="ru-UA" altLang="en-US" sz="2400" b="1" dirty="0">
                <a:solidFill>
                  <a:srgbClr val="376092"/>
                </a:solidFill>
              </a:rPr>
              <a:t>я 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б</a:t>
            </a:r>
            <a:r>
              <a:rPr lang="uk-UA" altLang="en-US" sz="2400" dirty="0">
                <a:solidFill>
                  <a:srgbClr val="376092"/>
                </a:solidFill>
              </a:rPr>
              <a:t>у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л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в</a:t>
            </a:r>
            <a:r>
              <a:rPr lang="ru-UA" altLang="en-US" sz="2400" dirty="0">
                <a:solidFill>
                  <a:srgbClr val="376092"/>
                </a:solidFill>
              </a:rPr>
              <a:t>л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п</a:t>
            </a:r>
            <a:r>
              <a:rPr lang="ru-UA" altLang="en-US" sz="2400" dirty="0">
                <a:solidFill>
                  <a:srgbClr val="376092"/>
                </a:solidFill>
              </a:rPr>
              <a:t>л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ч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ь</a:t>
            </a:r>
            <a:r>
              <a:rPr lang="ru-UA" altLang="en-US" sz="2400" dirty="0">
                <a:solidFill>
                  <a:srgbClr val="376092"/>
                </a:solidFill>
              </a:rPr>
              <a:t>ю 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я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и</a:t>
            </a:r>
            <a:r>
              <a:rPr lang="uk-UA" altLang="en-US" sz="2400" dirty="0">
                <a:solidFill>
                  <a:srgbClr val="376092"/>
                </a:solidFill>
              </a:rPr>
              <a:t>я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б</a:t>
            </a:r>
            <a:r>
              <a:rPr lang="uk-UA" altLang="en-US" sz="2400" dirty="0">
                <a:solidFill>
                  <a:srgbClr val="376092"/>
                </a:solidFill>
              </a:rPr>
              <a:t>ъ</a:t>
            </a:r>
            <a:r>
              <a:rPr lang="ru-UA" altLang="en-US" sz="2400" dirty="0">
                <a:solidFill>
                  <a:srgbClr val="376092"/>
                </a:solidFill>
              </a:rPr>
              <a:t>е</a:t>
            </a:r>
            <a:r>
              <a:rPr lang="uk-UA" altLang="en-US" sz="2400" dirty="0">
                <a:solidFill>
                  <a:srgbClr val="376092"/>
                </a:solidFill>
              </a:rPr>
              <a:t>к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л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д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я, наличием </a:t>
            </a:r>
            <a:r>
              <a:rPr lang="uk-UA" altLang="en-US" sz="2400" dirty="0">
                <a:solidFill>
                  <a:srgbClr val="376092"/>
                </a:solidFill>
              </a:rPr>
              <a:t>негатив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г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 клиентского опыта 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у</a:t>
            </a:r>
            <a:r>
              <a:rPr lang="uk-UA" altLang="en-US" sz="2400" dirty="0">
                <a:solidFill>
                  <a:srgbClr val="376092"/>
                </a:solidFill>
              </a:rPr>
              <a:t>т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т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е</a:t>
            </a:r>
            <a:r>
              <a:rPr lang="uk-UA" altLang="en-US" sz="2400" dirty="0">
                <a:solidFill>
                  <a:srgbClr val="376092"/>
                </a:solidFill>
              </a:rPr>
              <a:t>м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в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з</a:t>
            </a:r>
            <a:r>
              <a:rPr lang="ru-UA" altLang="en-US" sz="2400" dirty="0">
                <a:solidFill>
                  <a:srgbClr val="376092"/>
                </a:solidFill>
              </a:rPr>
              <a:t>м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ж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 заказ/получения централизованного комплекса похоронно-ритуальных и дополнительных услуг на </a:t>
            </a:r>
            <a:r>
              <a:rPr lang="uk-UA" altLang="en-US" sz="2400" dirty="0">
                <a:solidFill>
                  <a:srgbClr val="376092"/>
                </a:solidFill>
              </a:rPr>
              <a:t>г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р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д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к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м</a:t>
            </a:r>
            <a:r>
              <a:rPr lang="ru-UA" altLang="en-US" sz="2400" dirty="0">
                <a:solidFill>
                  <a:srgbClr val="376092"/>
                </a:solidFill>
              </a:rPr>
              <a:t> кладбище, 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а</a:t>
            </a:r>
            <a:r>
              <a:rPr lang="uk-UA" altLang="en-US" sz="2400" dirty="0">
                <a:solidFill>
                  <a:srgbClr val="376092"/>
                </a:solidFill>
              </a:rPr>
              <a:t>х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д</a:t>
            </a:r>
            <a:r>
              <a:rPr lang="ru-UA" altLang="en-US" sz="2400" dirty="0">
                <a:solidFill>
                  <a:srgbClr val="376092"/>
                </a:solidFill>
              </a:rPr>
              <a:t>я</a:t>
            </a:r>
            <a:r>
              <a:rPr lang="uk-UA" altLang="en-US" sz="2400" dirty="0">
                <a:solidFill>
                  <a:srgbClr val="376092"/>
                </a:solidFill>
              </a:rPr>
              <a:t>щ</a:t>
            </a:r>
            <a:r>
              <a:rPr lang="ru-UA" altLang="en-US" sz="2400" dirty="0">
                <a:solidFill>
                  <a:srgbClr val="376092"/>
                </a:solidFill>
              </a:rPr>
              <a:t>е</a:t>
            </a:r>
            <a:r>
              <a:rPr lang="uk-UA" altLang="en-US" sz="2400" dirty="0">
                <a:solidFill>
                  <a:srgbClr val="376092"/>
                </a:solidFill>
              </a:rPr>
              <a:t>м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я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в</a:t>
            </a:r>
            <a:r>
              <a:rPr lang="ru-UA" altLang="en-US" sz="2400" dirty="0">
                <a:solidFill>
                  <a:srgbClr val="376092"/>
                </a:solidFill>
              </a:rPr>
              <a:t> </a:t>
            </a:r>
            <a:r>
              <a:rPr lang="uk-UA" altLang="en-US" sz="2400" dirty="0">
                <a:solidFill>
                  <a:srgbClr val="376092"/>
                </a:solidFill>
              </a:rPr>
              <a:t>к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м</a:t>
            </a:r>
            <a:r>
              <a:rPr lang="ru-UA" altLang="en-US" sz="2400" dirty="0">
                <a:solidFill>
                  <a:srgbClr val="376092"/>
                </a:solidFill>
              </a:rPr>
              <a:t>м</a:t>
            </a:r>
            <a:r>
              <a:rPr lang="uk-UA" altLang="en-US" sz="2400" dirty="0">
                <a:solidFill>
                  <a:srgbClr val="376092"/>
                </a:solidFill>
              </a:rPr>
              <a:t>у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л</a:t>
            </a:r>
            <a:r>
              <a:rPr lang="uk-UA" altLang="en-US" sz="2400" dirty="0">
                <a:solidFill>
                  <a:srgbClr val="376092"/>
                </a:solidFill>
              </a:rPr>
              <a:t>ь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й 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б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т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с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UA" altLang="en-US" sz="24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b="1" dirty="0">
                <a:solidFill>
                  <a:srgbClr val="376092"/>
                </a:solidFill>
              </a:rPr>
              <a:t>Объектом </a:t>
            </a:r>
            <a:r>
              <a:rPr lang="ru-UA" altLang="en-US" sz="2400" b="1" dirty="0">
                <a:solidFill>
                  <a:srgbClr val="376092"/>
                </a:solidFill>
              </a:rPr>
              <a:t>и</a:t>
            </a:r>
            <a:r>
              <a:rPr lang="uk-UA" altLang="en-US" sz="2400" b="1" dirty="0">
                <a:solidFill>
                  <a:srgbClr val="376092"/>
                </a:solidFill>
              </a:rPr>
              <a:t>с</a:t>
            </a:r>
            <a:r>
              <a:rPr lang="ru-UA" altLang="en-US" sz="2400" b="1" dirty="0">
                <a:solidFill>
                  <a:srgbClr val="376092"/>
                </a:solidFill>
              </a:rPr>
              <a:t>с</a:t>
            </a:r>
            <a:r>
              <a:rPr lang="uk-UA" altLang="en-US" sz="2400" b="1" dirty="0">
                <a:solidFill>
                  <a:srgbClr val="376092"/>
                </a:solidFill>
              </a:rPr>
              <a:t>л</a:t>
            </a:r>
            <a:r>
              <a:rPr lang="ru-UA" altLang="en-US" sz="2400" b="1" dirty="0">
                <a:solidFill>
                  <a:srgbClr val="376092"/>
                </a:solidFill>
              </a:rPr>
              <a:t>е</a:t>
            </a:r>
            <a:r>
              <a:rPr lang="uk-UA" altLang="en-US" sz="2400" b="1" dirty="0">
                <a:solidFill>
                  <a:srgbClr val="376092"/>
                </a:solidFill>
              </a:rPr>
              <a:t>д</a:t>
            </a:r>
            <a:r>
              <a:rPr lang="ru-UA" altLang="en-US" sz="2400" b="1" dirty="0">
                <a:solidFill>
                  <a:srgbClr val="376092"/>
                </a:solidFill>
              </a:rPr>
              <a:t>о</a:t>
            </a:r>
            <a:r>
              <a:rPr lang="uk-UA" altLang="en-US" sz="2400" b="1" dirty="0">
                <a:solidFill>
                  <a:srgbClr val="376092"/>
                </a:solidFill>
              </a:rPr>
              <a:t>в</a:t>
            </a:r>
            <a:r>
              <a:rPr lang="ru-UA" altLang="en-US" sz="2400" b="1" dirty="0">
                <a:solidFill>
                  <a:srgbClr val="376092"/>
                </a:solidFill>
              </a:rPr>
              <a:t>а</a:t>
            </a:r>
            <a:r>
              <a:rPr lang="uk-UA" altLang="en-US" sz="2400" b="1" dirty="0">
                <a:solidFill>
                  <a:srgbClr val="376092"/>
                </a:solidFill>
              </a:rPr>
              <a:t>н</a:t>
            </a:r>
            <a:r>
              <a:rPr lang="ru-UA" altLang="en-US" sz="2400" b="1" dirty="0">
                <a:solidFill>
                  <a:srgbClr val="376092"/>
                </a:solidFill>
              </a:rPr>
              <a:t>и</a:t>
            </a:r>
            <a:r>
              <a:rPr lang="uk-UA" altLang="en-US" sz="2400" b="1" dirty="0">
                <a:solidFill>
                  <a:srgbClr val="376092"/>
                </a:solidFill>
              </a:rPr>
              <a:t>я</a:t>
            </a:r>
            <a:r>
              <a:rPr lang="ru-RU" altLang="en-US" sz="2400" dirty="0">
                <a:solidFill>
                  <a:srgbClr val="376092"/>
                </a:solidFill>
              </a:rPr>
              <a:t> 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ы</a:t>
            </a:r>
            <a:r>
              <a:rPr lang="ru-UA" altLang="en-US" sz="2400" dirty="0">
                <a:solidFill>
                  <a:srgbClr val="376092"/>
                </a:solidFill>
              </a:rPr>
              <a:t>с</a:t>
            </a:r>
            <a:r>
              <a:rPr lang="uk-UA" altLang="en-US" sz="2400" dirty="0">
                <a:solidFill>
                  <a:srgbClr val="376092"/>
                </a:solidFill>
              </a:rPr>
              <a:t>т</a:t>
            </a:r>
            <a:r>
              <a:rPr lang="ru-UA" altLang="en-US" sz="2400" dirty="0">
                <a:solidFill>
                  <a:srgbClr val="376092"/>
                </a:solidFill>
              </a:rPr>
              <a:t>у</a:t>
            </a:r>
            <a:r>
              <a:rPr lang="uk-UA" altLang="en-US" sz="2400" dirty="0">
                <a:solidFill>
                  <a:srgbClr val="376092"/>
                </a:solidFill>
              </a:rPr>
              <a:t>п</a:t>
            </a:r>
            <a:r>
              <a:rPr lang="ru-UA" altLang="en-US" sz="2400" dirty="0">
                <a:solidFill>
                  <a:srgbClr val="376092"/>
                </a:solidFill>
              </a:rPr>
              <a:t>а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ru-RU" altLang="en-US" sz="2400" dirty="0">
                <a:solidFill>
                  <a:srgbClr val="376092"/>
                </a:solidFill>
              </a:rPr>
              <a:t> городское коммунальное кладбище в городе Раздельная Одесской области Украины.</a:t>
            </a:r>
            <a:endParaRPr lang="ru-UA" altLang="en-US" sz="24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UA" altLang="en-US" sz="24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b="1" dirty="0">
                <a:solidFill>
                  <a:srgbClr val="376092"/>
                </a:solidFill>
              </a:rPr>
              <a:t>Предметом исследования </a:t>
            </a:r>
            <a:r>
              <a:rPr lang="ru-RU" altLang="en-US" sz="2400" dirty="0">
                <a:solidFill>
                  <a:srgbClr val="376092"/>
                </a:solidFill>
              </a:rPr>
              <a:t>есть организационно-хозяйственная форма управления объектом и набор предоставляемых населению услуг и продуктов.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ru-RU" altLang="en-US" sz="2400" dirty="0">
              <a:solidFill>
                <a:srgbClr val="376092"/>
              </a:solidFill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к</a:t>
            </a:r>
            <a:r>
              <a:rPr lang="ru-UA" altLang="en-US" sz="1200" b="1" dirty="0">
                <a:solidFill>
                  <a:srgbClr val="FFFFFF"/>
                </a:solidFill>
              </a:rPr>
              <a:t>т</a:t>
            </a:r>
            <a:r>
              <a:rPr lang="uk-UA" altLang="en-US" sz="1200" b="1" dirty="0">
                <a:solidFill>
                  <a:srgbClr val="FFFFFF"/>
                </a:solidFill>
              </a:rPr>
              <a:t>у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л</a:t>
            </a:r>
            <a:r>
              <a:rPr lang="ru-UA" altLang="en-US" sz="1200" b="1" dirty="0">
                <a:solidFill>
                  <a:srgbClr val="FFFFFF"/>
                </a:solidFill>
              </a:rPr>
              <a:t>ь</a:t>
            </a:r>
            <a:r>
              <a:rPr lang="uk-UA" altLang="en-US" sz="1200" b="1" dirty="0">
                <a:solidFill>
                  <a:srgbClr val="FFFFFF"/>
                </a:solidFill>
              </a:rPr>
              <a:t>н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т</a:t>
            </a:r>
            <a:r>
              <a:rPr lang="uk-UA" altLang="en-US" sz="1200" b="1" dirty="0">
                <a:solidFill>
                  <a:srgbClr val="FFFFFF"/>
                </a:solidFill>
              </a:rPr>
              <a:t>ь</a:t>
            </a:r>
            <a:r>
              <a:rPr lang="ru-UA" altLang="en-US" sz="1200" b="1" dirty="0">
                <a:solidFill>
                  <a:srgbClr val="FFFFFF"/>
                </a:solidFill>
              </a:rPr>
              <a:t>, объект и предмет 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с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л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в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я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2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b="1" dirty="0">
                <a:solidFill>
                  <a:srgbClr val="376092"/>
                </a:solidFill>
              </a:rPr>
              <a:t>Целью</a:t>
            </a:r>
            <a:r>
              <a:rPr lang="ru-RU" altLang="en-US" sz="2400" dirty="0">
                <a:solidFill>
                  <a:srgbClr val="376092"/>
                </a:solidFill>
              </a:rPr>
              <a:t> данной работы есть </a:t>
            </a:r>
            <a:r>
              <a:rPr lang="ru-RU" altLang="en-US" sz="2400" b="1" dirty="0">
                <a:solidFill>
                  <a:srgbClr val="376092"/>
                </a:solidFill>
              </a:rPr>
              <a:t>обоснование проекта создания коммунального объекта по предоставлению </a:t>
            </a:r>
            <a:r>
              <a:rPr lang="ru-UA" altLang="en-US" sz="2400" b="1" dirty="0">
                <a:solidFill>
                  <a:srgbClr val="376092"/>
                </a:solidFill>
              </a:rPr>
              <a:t> </a:t>
            </a:r>
            <a:r>
              <a:rPr lang="uk-UA" altLang="en-US" sz="2400" b="1" dirty="0">
                <a:solidFill>
                  <a:srgbClr val="376092"/>
                </a:solidFill>
              </a:rPr>
              <a:t>о</a:t>
            </a:r>
            <a:r>
              <a:rPr lang="ru-UA" altLang="en-US" sz="2400" b="1" dirty="0">
                <a:solidFill>
                  <a:srgbClr val="376092"/>
                </a:solidFill>
              </a:rPr>
              <a:t>р</a:t>
            </a:r>
            <a:r>
              <a:rPr lang="uk-UA" altLang="en-US" sz="2400" b="1" dirty="0">
                <a:solidFill>
                  <a:srgbClr val="376092"/>
                </a:solidFill>
              </a:rPr>
              <a:t>г</a:t>
            </a:r>
            <a:r>
              <a:rPr lang="ru-UA" altLang="en-US" sz="2400" b="1" dirty="0">
                <a:solidFill>
                  <a:srgbClr val="376092"/>
                </a:solidFill>
              </a:rPr>
              <a:t>а</a:t>
            </a:r>
            <a:r>
              <a:rPr lang="uk-UA" altLang="en-US" sz="2400" b="1" dirty="0">
                <a:solidFill>
                  <a:srgbClr val="376092"/>
                </a:solidFill>
              </a:rPr>
              <a:t>н</a:t>
            </a:r>
            <a:r>
              <a:rPr lang="ru-UA" altLang="en-US" sz="2400" b="1" dirty="0">
                <a:solidFill>
                  <a:srgbClr val="376092"/>
                </a:solidFill>
              </a:rPr>
              <a:t>и</a:t>
            </a:r>
            <a:r>
              <a:rPr lang="uk-UA" altLang="en-US" sz="2400" b="1" dirty="0">
                <a:solidFill>
                  <a:srgbClr val="376092"/>
                </a:solidFill>
              </a:rPr>
              <a:t>з</a:t>
            </a:r>
            <a:r>
              <a:rPr lang="ru-UA" altLang="en-US" sz="2400" b="1" dirty="0">
                <a:solidFill>
                  <a:srgbClr val="376092"/>
                </a:solidFill>
              </a:rPr>
              <a:t>о</a:t>
            </a:r>
            <a:r>
              <a:rPr lang="uk-UA" altLang="en-US" sz="2400" b="1" dirty="0">
                <a:solidFill>
                  <a:srgbClr val="376092"/>
                </a:solidFill>
              </a:rPr>
              <a:t>в</a:t>
            </a:r>
            <a:r>
              <a:rPr lang="ru-UA" altLang="en-US" sz="2400" b="1" dirty="0">
                <a:solidFill>
                  <a:srgbClr val="376092"/>
                </a:solidFill>
              </a:rPr>
              <a:t>а</a:t>
            </a:r>
            <a:r>
              <a:rPr lang="uk-UA" altLang="en-US" sz="2400" b="1" dirty="0">
                <a:solidFill>
                  <a:srgbClr val="376092"/>
                </a:solidFill>
              </a:rPr>
              <a:t>н</a:t>
            </a:r>
            <a:r>
              <a:rPr lang="ru-UA" altLang="en-US" sz="2400" b="1" dirty="0">
                <a:solidFill>
                  <a:srgbClr val="376092"/>
                </a:solidFill>
              </a:rPr>
              <a:t>н</a:t>
            </a:r>
            <a:r>
              <a:rPr lang="uk-UA" altLang="en-US" sz="2400" b="1" dirty="0">
                <a:solidFill>
                  <a:srgbClr val="376092"/>
                </a:solidFill>
              </a:rPr>
              <a:t>о</a:t>
            </a:r>
            <a:r>
              <a:rPr lang="ru-UA" altLang="en-US" sz="2400" b="1" dirty="0">
                <a:solidFill>
                  <a:srgbClr val="376092"/>
                </a:solidFill>
              </a:rPr>
              <a:t>г</a:t>
            </a:r>
            <a:r>
              <a:rPr lang="uk-UA" altLang="en-US" sz="2400" b="1" dirty="0">
                <a:solidFill>
                  <a:srgbClr val="376092"/>
                </a:solidFill>
              </a:rPr>
              <a:t>о</a:t>
            </a:r>
            <a:r>
              <a:rPr lang="ru-UA" altLang="en-US" sz="2400" b="1" dirty="0">
                <a:solidFill>
                  <a:srgbClr val="376092"/>
                </a:solidFill>
              </a:rPr>
              <a:t> </a:t>
            </a:r>
            <a:r>
              <a:rPr lang="uk-UA" altLang="en-US" sz="2400" b="1" dirty="0">
                <a:solidFill>
                  <a:srgbClr val="376092"/>
                </a:solidFill>
              </a:rPr>
              <a:t>к</a:t>
            </a:r>
            <a:r>
              <a:rPr lang="ru-UA" altLang="en-US" sz="2400" b="1" dirty="0">
                <a:solidFill>
                  <a:srgbClr val="376092"/>
                </a:solidFill>
              </a:rPr>
              <a:t>о</a:t>
            </a:r>
            <a:r>
              <a:rPr lang="uk-UA" altLang="en-US" sz="2400" b="1" dirty="0">
                <a:solidFill>
                  <a:srgbClr val="376092"/>
                </a:solidFill>
              </a:rPr>
              <a:t>м</a:t>
            </a:r>
            <a:r>
              <a:rPr lang="ru-UA" altLang="en-US" sz="2400" b="1" dirty="0">
                <a:solidFill>
                  <a:srgbClr val="376092"/>
                </a:solidFill>
              </a:rPr>
              <a:t>п</a:t>
            </a:r>
            <a:r>
              <a:rPr lang="uk-UA" altLang="en-US" sz="2400" b="1" dirty="0">
                <a:solidFill>
                  <a:srgbClr val="376092"/>
                </a:solidFill>
              </a:rPr>
              <a:t>л</a:t>
            </a:r>
            <a:r>
              <a:rPr lang="ru-UA" altLang="en-US" sz="2400" b="1" dirty="0">
                <a:solidFill>
                  <a:srgbClr val="376092"/>
                </a:solidFill>
              </a:rPr>
              <a:t>е</a:t>
            </a:r>
            <a:r>
              <a:rPr lang="uk-UA" altLang="en-US" sz="2400" b="1" dirty="0">
                <a:solidFill>
                  <a:srgbClr val="376092"/>
                </a:solidFill>
              </a:rPr>
              <a:t>к</a:t>
            </a:r>
            <a:r>
              <a:rPr lang="ru-UA" altLang="en-US" sz="2400" b="1" dirty="0">
                <a:solidFill>
                  <a:srgbClr val="376092"/>
                </a:solidFill>
              </a:rPr>
              <a:t>с</a:t>
            </a:r>
            <a:r>
              <a:rPr lang="uk-UA" altLang="en-US" sz="2400" b="1" dirty="0">
                <a:solidFill>
                  <a:srgbClr val="376092"/>
                </a:solidFill>
              </a:rPr>
              <a:t>а</a:t>
            </a:r>
            <a:r>
              <a:rPr lang="ru-UA" altLang="en-US" sz="2400" b="1" dirty="0">
                <a:solidFill>
                  <a:srgbClr val="376092"/>
                </a:solidFill>
              </a:rPr>
              <a:t> </a:t>
            </a:r>
            <a:r>
              <a:rPr lang="ru-RU" altLang="en-US" sz="2400" b="1" dirty="0">
                <a:solidFill>
                  <a:srgbClr val="376092"/>
                </a:solidFill>
              </a:rPr>
              <a:t>основных и дополнительных ритуальных услуг </a:t>
            </a:r>
            <a:r>
              <a:rPr lang="ru-RU" altLang="en-US" sz="2400" dirty="0">
                <a:solidFill>
                  <a:srgbClr val="376092"/>
                </a:solidFill>
              </a:rPr>
              <a:t>на базе действующего городского кладбища посредством разностороннего анализа действующей ситуации и разработки пакета некоторых организационных решений, направленных на создание прибыльного и экономически самодостаточного объекта коммунального хозяйства с целью достижения эффективности в деятельности и возможном последующем масштабировании или переносе соответствующих успешных и эффективных механизмов и процессов на другие подобные объекты города и подчиненного ему района.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Ц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л</a:t>
            </a:r>
            <a:r>
              <a:rPr lang="uk-UA" altLang="en-US" sz="1200" b="1" dirty="0">
                <a:solidFill>
                  <a:srgbClr val="FFFFFF"/>
                </a:solidFill>
              </a:rPr>
              <a:t>ь</a:t>
            </a:r>
            <a:r>
              <a:rPr lang="ru-UA" altLang="en-US" sz="1200" b="1" dirty="0">
                <a:solidFill>
                  <a:srgbClr val="FFFFFF"/>
                </a:solidFill>
              </a:rPr>
              <a:t> 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с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л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в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я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3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1EC86C95-99F3-4979-8529-52BC99B5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Ц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л</a:t>
            </a:r>
            <a:r>
              <a:rPr lang="ru-UA" altLang="en-US" sz="4000" b="1" dirty="0">
                <a:solidFill>
                  <a:srgbClr val="376092"/>
                </a:solidFill>
              </a:rPr>
              <a:t>ь 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с</a:t>
            </a:r>
            <a:r>
              <a:rPr lang="uk-UA" altLang="en-US" sz="4000" b="1" dirty="0">
                <a:solidFill>
                  <a:srgbClr val="376092"/>
                </a:solidFill>
              </a:rPr>
              <a:t>с</a:t>
            </a:r>
            <a:r>
              <a:rPr lang="ru-UA" altLang="en-US" sz="4000" b="1" dirty="0">
                <a:solidFill>
                  <a:srgbClr val="376092"/>
                </a:solidFill>
              </a:rPr>
              <a:t>л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о</a:t>
            </a:r>
            <a:r>
              <a:rPr lang="ru-UA" altLang="en-US" sz="4000" b="1" dirty="0">
                <a:solidFill>
                  <a:srgbClr val="376092"/>
                </a:solidFill>
              </a:rPr>
              <a:t>в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я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02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1C5C9FF4-209C-47A7-8929-CA8EA338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0713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o	</a:t>
            </a:r>
            <a:r>
              <a:rPr lang="ru-RU" altLang="en-US" sz="2400" b="1" dirty="0">
                <a:solidFill>
                  <a:srgbClr val="376092"/>
                </a:solidFill>
              </a:rPr>
              <a:t>произвести</a:t>
            </a:r>
            <a:r>
              <a:rPr lang="ru-RU" altLang="en-US" sz="2400" dirty="0">
                <a:solidFill>
                  <a:srgbClr val="376092"/>
                </a:solidFill>
              </a:rPr>
              <a:t> функциональный и структурный анализ действующего объекта коммунального подчинения;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o	</a:t>
            </a:r>
            <a:r>
              <a:rPr lang="ru-RU" altLang="en-US" sz="2400" b="1" dirty="0">
                <a:solidFill>
                  <a:srgbClr val="376092"/>
                </a:solidFill>
              </a:rPr>
              <a:t>произвести</a:t>
            </a:r>
            <a:r>
              <a:rPr lang="ru-RU" altLang="en-US" sz="2400" dirty="0">
                <a:solidFill>
                  <a:srgbClr val="376092"/>
                </a:solidFill>
              </a:rPr>
              <a:t> анализ действующей бизнес-модели и разработать ее новую версию, учитывая внутренние и внешние факторы вокруг моделируемого объекта, проанализировать возможности развития бизнеса;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o	</a:t>
            </a:r>
            <a:r>
              <a:rPr lang="ru-RU" altLang="en-US" sz="2400" b="1" dirty="0">
                <a:solidFill>
                  <a:srgbClr val="376092"/>
                </a:solidFill>
              </a:rPr>
              <a:t>произвести</a:t>
            </a:r>
            <a:r>
              <a:rPr lang="ru-RU" altLang="en-US" sz="2400" dirty="0">
                <a:solidFill>
                  <a:srgbClr val="376092"/>
                </a:solidFill>
              </a:rPr>
              <a:t> маркетинговый и стратегический анализ, выработать стратегию и программу рекомендательных маркетинговых мероприятий на основе имеющихся данных;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o	</a:t>
            </a:r>
            <a:r>
              <a:rPr lang="ru-RU" altLang="en-US" sz="2400" b="1" dirty="0">
                <a:solidFill>
                  <a:srgbClr val="376092"/>
                </a:solidFill>
              </a:rPr>
              <a:t>обосновать</a:t>
            </a:r>
            <a:r>
              <a:rPr lang="ru-RU" altLang="en-US" sz="2400" dirty="0">
                <a:solidFill>
                  <a:srgbClr val="376092"/>
                </a:solidFill>
              </a:rPr>
              <a:t> объем инвестиций, необходимых для реализации проекта;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o	</a:t>
            </a:r>
            <a:r>
              <a:rPr lang="ru-RU" altLang="en-US" sz="2400" b="1" dirty="0">
                <a:solidFill>
                  <a:srgbClr val="376092"/>
                </a:solidFill>
              </a:rPr>
              <a:t>разработать</a:t>
            </a:r>
            <a:r>
              <a:rPr lang="ru-RU" altLang="en-US" sz="2400" dirty="0">
                <a:solidFill>
                  <a:srgbClr val="376092"/>
                </a:solidFill>
              </a:rPr>
              <a:t> план действий по реализации </a:t>
            </a:r>
            <a:r>
              <a:rPr lang="ru-UA" altLang="en-US" sz="2400" dirty="0">
                <a:solidFill>
                  <a:srgbClr val="376092"/>
                </a:solidFill>
              </a:rPr>
              <a:t>п</a:t>
            </a:r>
            <a:r>
              <a:rPr lang="uk-UA" altLang="en-US" sz="2400" dirty="0">
                <a:solidFill>
                  <a:srgbClr val="376092"/>
                </a:solidFill>
              </a:rPr>
              <a:t>р</a:t>
            </a:r>
            <a:r>
              <a:rPr lang="ru-UA" altLang="en-US" sz="2400" dirty="0">
                <a:solidFill>
                  <a:srgbClr val="376092"/>
                </a:solidFill>
              </a:rPr>
              <a:t>е</a:t>
            </a:r>
            <a:r>
              <a:rPr lang="uk-UA" altLang="en-US" sz="2400" dirty="0">
                <a:solidFill>
                  <a:srgbClr val="376092"/>
                </a:solidFill>
              </a:rPr>
              <a:t>дп</a:t>
            </a:r>
            <a:r>
              <a:rPr lang="ru-UA" altLang="en-US" sz="2400" dirty="0">
                <a:solidFill>
                  <a:srgbClr val="376092"/>
                </a:solidFill>
              </a:rPr>
              <a:t>р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е</a:t>
            </a:r>
            <a:r>
              <a:rPr lang="uk-UA" altLang="en-US" sz="2400" dirty="0">
                <a:solidFill>
                  <a:srgbClr val="376092"/>
                </a:solidFill>
              </a:rPr>
              <a:t>к</a:t>
            </a:r>
            <a:r>
              <a:rPr lang="ru-UA" altLang="en-US" sz="2400" dirty="0">
                <a:solidFill>
                  <a:srgbClr val="376092"/>
                </a:solidFill>
              </a:rPr>
              <a:t>т</a:t>
            </a:r>
            <a:r>
              <a:rPr lang="uk-UA" altLang="en-US" sz="2400" dirty="0">
                <a:solidFill>
                  <a:srgbClr val="376092"/>
                </a:solidFill>
              </a:rPr>
              <a:t>н</a:t>
            </a:r>
            <a:r>
              <a:rPr lang="ru-UA" altLang="en-US" sz="2400" dirty="0">
                <a:solidFill>
                  <a:srgbClr val="376092"/>
                </a:solidFill>
              </a:rPr>
              <a:t>о</a:t>
            </a:r>
            <a:r>
              <a:rPr lang="uk-UA" altLang="en-US" sz="2400" dirty="0">
                <a:solidFill>
                  <a:srgbClr val="376092"/>
                </a:solidFill>
              </a:rPr>
              <a:t>г</a:t>
            </a:r>
            <a:r>
              <a:rPr lang="ru-UA" altLang="en-US" sz="2400" dirty="0">
                <a:solidFill>
                  <a:srgbClr val="376092"/>
                </a:solidFill>
              </a:rPr>
              <a:t>о 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ссл</a:t>
            </a:r>
            <a:r>
              <a:rPr lang="uk-UA" altLang="en-US" sz="2400" dirty="0">
                <a:solidFill>
                  <a:srgbClr val="376092"/>
                </a:solidFill>
              </a:rPr>
              <a:t>е</a:t>
            </a:r>
            <a:r>
              <a:rPr lang="ru-UA" altLang="en-US" sz="2400" dirty="0">
                <a:solidFill>
                  <a:srgbClr val="376092"/>
                </a:solidFill>
              </a:rPr>
              <a:t>д</a:t>
            </a:r>
            <a:r>
              <a:rPr lang="uk-UA" altLang="en-US" sz="2400" dirty="0">
                <a:solidFill>
                  <a:srgbClr val="376092"/>
                </a:solidFill>
              </a:rPr>
              <a:t>о</a:t>
            </a:r>
            <a:r>
              <a:rPr lang="ru-UA" altLang="en-US" sz="2400" dirty="0">
                <a:solidFill>
                  <a:srgbClr val="376092"/>
                </a:solidFill>
              </a:rPr>
              <a:t>в</a:t>
            </a:r>
            <a:r>
              <a:rPr lang="uk-UA" altLang="en-US" sz="2400" dirty="0">
                <a:solidFill>
                  <a:srgbClr val="376092"/>
                </a:solidFill>
              </a:rPr>
              <a:t>а</a:t>
            </a:r>
            <a:r>
              <a:rPr lang="ru-UA" altLang="en-US" sz="2400" dirty="0">
                <a:solidFill>
                  <a:srgbClr val="376092"/>
                </a:solidFill>
              </a:rPr>
              <a:t>н</a:t>
            </a:r>
            <a:r>
              <a:rPr lang="uk-UA" altLang="en-US" sz="2400" dirty="0">
                <a:solidFill>
                  <a:srgbClr val="376092"/>
                </a:solidFill>
              </a:rPr>
              <a:t>и</a:t>
            </a:r>
            <a:r>
              <a:rPr lang="ru-UA" altLang="en-US" sz="2400" dirty="0">
                <a:solidFill>
                  <a:srgbClr val="376092"/>
                </a:solidFill>
              </a:rPr>
              <a:t>я</a:t>
            </a:r>
            <a:r>
              <a:rPr lang="ru-RU" altLang="en-US" sz="2400" dirty="0">
                <a:solidFill>
                  <a:srgbClr val="376092"/>
                </a:solidFill>
              </a:rPr>
              <a:t>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З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д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ч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4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A2F8E11-F858-4055-9181-F44AFE0B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З</a:t>
            </a:r>
            <a:r>
              <a:rPr lang="ru-UA" altLang="en-US" sz="4000" b="1" dirty="0">
                <a:solidFill>
                  <a:srgbClr val="376092"/>
                </a:solidFill>
              </a:rPr>
              <a:t>а</a:t>
            </a:r>
            <a:r>
              <a:rPr lang="uk-UA" altLang="en-US" sz="4000" b="1" dirty="0">
                <a:solidFill>
                  <a:srgbClr val="376092"/>
                </a:solidFill>
              </a:rPr>
              <a:t>д</a:t>
            </a:r>
            <a:r>
              <a:rPr lang="ru-UA" altLang="en-US" sz="4000" b="1" dirty="0">
                <a:solidFill>
                  <a:srgbClr val="376092"/>
                </a:solidFill>
              </a:rPr>
              <a:t>а</a:t>
            </a:r>
            <a:r>
              <a:rPr lang="uk-UA" altLang="en-US" sz="4000" b="1" dirty="0">
                <a:solidFill>
                  <a:srgbClr val="376092"/>
                </a:solidFill>
              </a:rPr>
              <a:t>ч</a:t>
            </a:r>
            <a:r>
              <a:rPr lang="ru-UA" altLang="en-US" sz="4000" b="1" dirty="0">
                <a:solidFill>
                  <a:srgbClr val="376092"/>
                </a:solidFill>
              </a:rPr>
              <a:t>и 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с</a:t>
            </a:r>
            <a:r>
              <a:rPr lang="uk-UA" altLang="en-US" sz="4000" b="1" dirty="0">
                <a:solidFill>
                  <a:srgbClr val="376092"/>
                </a:solidFill>
              </a:rPr>
              <a:t>с</a:t>
            </a:r>
            <a:r>
              <a:rPr lang="ru-UA" altLang="en-US" sz="4000" b="1" dirty="0">
                <a:solidFill>
                  <a:srgbClr val="376092"/>
                </a:solidFill>
              </a:rPr>
              <a:t>л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о</a:t>
            </a:r>
            <a:r>
              <a:rPr lang="ru-UA" altLang="en-US" sz="4000" b="1" dirty="0">
                <a:solidFill>
                  <a:srgbClr val="376092"/>
                </a:solidFill>
              </a:rPr>
              <a:t>в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я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35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1C5C9FF4-209C-47A7-8929-CA8EA338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0713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dirty="0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dirty="0">
                <a:solidFill>
                  <a:srgbClr val="376092"/>
                </a:solidFill>
              </a:rPr>
              <a:t>o	</a:t>
            </a:r>
            <a:r>
              <a:rPr lang="ru-UA" altLang="en-US" sz="2400" b="1" dirty="0">
                <a:solidFill>
                  <a:srgbClr val="376092"/>
                </a:solidFill>
              </a:rPr>
              <a:t>Анализ внутреннего состояния </a:t>
            </a:r>
            <a:r>
              <a:rPr lang="ru-UA" altLang="en-US" sz="2400" dirty="0">
                <a:solidFill>
                  <a:srgbClr val="376092"/>
                </a:solidFill>
              </a:rPr>
              <a:t>посредством обработки имеющейся в доступе информации и моделирования по шаблону CANVAS;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dirty="0">
                <a:solidFill>
                  <a:srgbClr val="376092"/>
                </a:solidFill>
              </a:rPr>
              <a:t>o	</a:t>
            </a:r>
            <a:r>
              <a:rPr lang="ru-UA" altLang="en-US" sz="2400" b="1" dirty="0">
                <a:solidFill>
                  <a:srgbClr val="376092"/>
                </a:solidFill>
              </a:rPr>
              <a:t>Анализ внешнего состояния</a:t>
            </a:r>
            <a:r>
              <a:rPr lang="ru-UA" altLang="en-US" sz="2400" dirty="0">
                <a:solidFill>
                  <a:srgbClr val="376092"/>
                </a:solidFill>
              </a:rPr>
              <a:t> посредством обработки </a:t>
            </a:r>
            <a:r>
              <a:rPr lang="ru-UA" altLang="en-US" sz="2400" dirty="0" err="1">
                <a:solidFill>
                  <a:srgbClr val="376092"/>
                </a:solidFill>
              </a:rPr>
              <a:t>имеющехся</a:t>
            </a:r>
            <a:r>
              <a:rPr lang="ru-UA" altLang="en-US" sz="2400" dirty="0">
                <a:solidFill>
                  <a:srgbClr val="376092"/>
                </a:solidFill>
              </a:rPr>
              <a:t> данных, использования SWOT-анализа и SPAcE-анализа;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dirty="0">
                <a:solidFill>
                  <a:srgbClr val="376092"/>
                </a:solidFill>
              </a:rPr>
              <a:t>o	</a:t>
            </a:r>
            <a:r>
              <a:rPr lang="ru-UA" altLang="en-US" sz="2400" b="1" dirty="0">
                <a:solidFill>
                  <a:srgbClr val="376092"/>
                </a:solidFill>
              </a:rPr>
              <a:t>Предметное моделирование будущего состояния дееспособной модели</a:t>
            </a:r>
            <a:r>
              <a:rPr lang="ru-UA" altLang="en-US" sz="2400" dirty="0">
                <a:solidFill>
                  <a:srgbClr val="376092"/>
                </a:solidFill>
              </a:rPr>
              <a:t> посредством шаблона CANVAS и SWOT-анализа, сценарного моделирования;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dirty="0">
                <a:solidFill>
                  <a:srgbClr val="376092"/>
                </a:solidFill>
              </a:rPr>
              <a:t>o	</a:t>
            </a:r>
            <a:r>
              <a:rPr lang="ru-UA" altLang="en-US" sz="2400" b="1" dirty="0">
                <a:solidFill>
                  <a:srgbClr val="376092"/>
                </a:solidFill>
              </a:rPr>
              <a:t>Обоснование некоторых показателей рынка </a:t>
            </a:r>
            <a:r>
              <a:rPr lang="ru-UA" altLang="en-US" sz="2400" dirty="0">
                <a:solidFill>
                  <a:srgbClr val="376092"/>
                </a:solidFill>
              </a:rPr>
              <a:t>посредством сценарного моделирования и выдвижения гипотез, основанных на средних показателях рынка;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UA" altLang="en-US" sz="2400" dirty="0">
                <a:solidFill>
                  <a:srgbClr val="376092"/>
                </a:solidFill>
              </a:rPr>
              <a:t>o	</a:t>
            </a:r>
            <a:r>
              <a:rPr lang="ru-UA" altLang="en-US" sz="2400" b="1" dirty="0">
                <a:solidFill>
                  <a:srgbClr val="376092"/>
                </a:solidFill>
              </a:rPr>
              <a:t>рекомендации</a:t>
            </a:r>
            <a:r>
              <a:rPr lang="ru-UA" altLang="en-US" sz="2400" dirty="0">
                <a:solidFill>
                  <a:srgbClr val="376092"/>
                </a:solidFill>
              </a:rPr>
              <a:t> по плану действий по реализации предпроектного исследования.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З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д</a:t>
            </a: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ч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5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2A2F8E11-F858-4055-9181-F44AFE0B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ru-UA" altLang="en-US" sz="4000" b="1" dirty="0">
                <a:solidFill>
                  <a:srgbClr val="376092"/>
                </a:solidFill>
              </a:rPr>
              <a:t>Содержание</a:t>
            </a:r>
            <a:r>
              <a:rPr lang="uk-UA" altLang="en-US" sz="4000" b="1" dirty="0">
                <a:solidFill>
                  <a:srgbClr val="376092"/>
                </a:solidFill>
              </a:rPr>
              <a:t> </a:t>
            </a:r>
            <a:r>
              <a:rPr lang="ru-UA" altLang="en-US" sz="4000" b="1" dirty="0">
                <a:solidFill>
                  <a:srgbClr val="376092"/>
                </a:solidFill>
              </a:rPr>
              <a:t>исследования</a:t>
            </a:r>
            <a:endParaRPr lang="ru-UA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827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4114800" cy="172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ru-UA" altLang="en-US" sz="2000" b="1" dirty="0">
                <a:solidFill>
                  <a:srgbClr val="376092"/>
                </a:solidFill>
              </a:rPr>
              <a:t>Г</a:t>
            </a:r>
            <a:r>
              <a:rPr lang="uk-UA" altLang="en-US" sz="2000" b="1" dirty="0">
                <a:solidFill>
                  <a:srgbClr val="376092"/>
                </a:solidFill>
              </a:rPr>
              <a:t>о</a:t>
            </a:r>
            <a:r>
              <a:rPr lang="ru-UA" altLang="en-US" sz="2000" b="1" dirty="0">
                <a:solidFill>
                  <a:srgbClr val="376092"/>
                </a:solidFill>
              </a:rPr>
              <a:t>д </a:t>
            </a:r>
            <a:r>
              <a:rPr lang="uk-UA" altLang="en-US" sz="2000" b="1" dirty="0">
                <a:solidFill>
                  <a:srgbClr val="376092"/>
                </a:solidFill>
              </a:rPr>
              <a:t>з</a:t>
            </a:r>
            <a:r>
              <a:rPr lang="ru-UA" altLang="en-US" sz="2000" b="1" dirty="0">
                <a:solidFill>
                  <a:srgbClr val="376092"/>
                </a:solidFill>
              </a:rPr>
              <a:t>аложения: </a:t>
            </a:r>
            <a:r>
              <a:rPr lang="ru-UA" altLang="en-US" sz="2000" dirty="0">
                <a:solidFill>
                  <a:srgbClr val="376092"/>
                </a:solidFill>
              </a:rPr>
              <a:t>1957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ru-UA" altLang="en-US" sz="2000" b="1" dirty="0">
                <a:solidFill>
                  <a:srgbClr val="376092"/>
                </a:solidFill>
              </a:rPr>
              <a:t>Расположение: </a:t>
            </a:r>
            <a:r>
              <a:rPr lang="uk-UA" altLang="en-US" sz="2000" dirty="0">
                <a:solidFill>
                  <a:srgbClr val="376092"/>
                </a:solidFill>
              </a:rPr>
              <a:t>г</a:t>
            </a:r>
            <a:r>
              <a:rPr lang="ru-UA" altLang="en-US" sz="2000" dirty="0">
                <a:solidFill>
                  <a:srgbClr val="376092"/>
                </a:solidFill>
              </a:rPr>
              <a:t>. </a:t>
            </a:r>
            <a:r>
              <a:rPr lang="uk-UA" altLang="en-US" sz="2000" dirty="0">
                <a:solidFill>
                  <a:srgbClr val="376092"/>
                </a:solidFill>
              </a:rPr>
              <a:t>Р</a:t>
            </a:r>
            <a:r>
              <a:rPr lang="ru-UA" altLang="en-US" sz="2000" dirty="0">
                <a:solidFill>
                  <a:srgbClr val="376092"/>
                </a:solidFill>
              </a:rPr>
              <a:t>а</a:t>
            </a:r>
            <a:r>
              <a:rPr lang="uk-UA" altLang="en-US" sz="2000" dirty="0">
                <a:solidFill>
                  <a:srgbClr val="376092"/>
                </a:solidFill>
              </a:rPr>
              <a:t>з</a:t>
            </a:r>
            <a:r>
              <a:rPr lang="ru-UA" altLang="en-US" sz="2000" dirty="0">
                <a:solidFill>
                  <a:srgbClr val="376092"/>
                </a:solidFill>
              </a:rPr>
              <a:t>д</a:t>
            </a:r>
            <a:r>
              <a:rPr lang="uk-UA" altLang="en-US" sz="2000" dirty="0">
                <a:solidFill>
                  <a:srgbClr val="376092"/>
                </a:solidFill>
              </a:rPr>
              <a:t>е</a:t>
            </a:r>
            <a:r>
              <a:rPr lang="ru-UA" altLang="en-US" sz="2000" dirty="0">
                <a:solidFill>
                  <a:srgbClr val="376092"/>
                </a:solidFill>
              </a:rPr>
              <a:t>л</a:t>
            </a:r>
            <a:r>
              <a:rPr lang="uk-UA" altLang="en-US" sz="2000" dirty="0">
                <a:solidFill>
                  <a:srgbClr val="376092"/>
                </a:solidFill>
              </a:rPr>
              <a:t>ь</a:t>
            </a:r>
            <a:r>
              <a:rPr lang="ru-UA" altLang="en-US" sz="2000" dirty="0">
                <a:solidFill>
                  <a:srgbClr val="376092"/>
                </a:solidFill>
              </a:rPr>
              <a:t>н</a:t>
            </a:r>
            <a:r>
              <a:rPr lang="uk-UA" altLang="en-US" sz="2000" dirty="0">
                <a:solidFill>
                  <a:srgbClr val="376092"/>
                </a:solidFill>
              </a:rPr>
              <a:t>а</a:t>
            </a:r>
            <a:r>
              <a:rPr lang="ru-UA" altLang="en-US" sz="2000" dirty="0">
                <a:solidFill>
                  <a:srgbClr val="376092"/>
                </a:solidFill>
              </a:rPr>
              <a:t>я, </a:t>
            </a:r>
            <a:r>
              <a:rPr lang="uk-UA" altLang="en-US" sz="2000" dirty="0">
                <a:solidFill>
                  <a:srgbClr val="376092"/>
                </a:solidFill>
              </a:rPr>
              <a:t>О</a:t>
            </a:r>
            <a:r>
              <a:rPr lang="ru-UA" altLang="en-US" sz="2000" dirty="0">
                <a:solidFill>
                  <a:srgbClr val="376092"/>
                </a:solidFill>
              </a:rPr>
              <a:t>д</a:t>
            </a:r>
            <a:r>
              <a:rPr lang="uk-UA" altLang="en-US" sz="2000" dirty="0">
                <a:solidFill>
                  <a:srgbClr val="376092"/>
                </a:solidFill>
              </a:rPr>
              <a:t>е</a:t>
            </a:r>
            <a:r>
              <a:rPr lang="ru-UA" altLang="en-US" sz="2000" dirty="0">
                <a:solidFill>
                  <a:srgbClr val="376092"/>
                </a:solidFill>
              </a:rPr>
              <a:t>сская область, Украина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ru-UA" altLang="en-US" sz="2000" b="1" dirty="0">
                <a:solidFill>
                  <a:srgbClr val="376092"/>
                </a:solidFill>
              </a:rPr>
              <a:t>Населения города: </a:t>
            </a:r>
            <a:r>
              <a:rPr lang="ru-UA" altLang="en-US" sz="2000" dirty="0">
                <a:solidFill>
                  <a:srgbClr val="376092"/>
                </a:solidFill>
              </a:rPr>
              <a:t>около 18 000 </a:t>
            </a:r>
            <a:r>
              <a:rPr lang="uk-UA" altLang="en-US" sz="2000" dirty="0">
                <a:solidFill>
                  <a:srgbClr val="376092"/>
                </a:solidFill>
              </a:rPr>
              <a:t>ч</a:t>
            </a:r>
            <a:r>
              <a:rPr lang="ru-UA" altLang="en-US" sz="2000" dirty="0">
                <a:solidFill>
                  <a:srgbClr val="376092"/>
                </a:solidFill>
              </a:rPr>
              <a:t>е</a:t>
            </a:r>
            <a:r>
              <a:rPr lang="uk-UA" altLang="en-US" sz="2000" dirty="0">
                <a:solidFill>
                  <a:srgbClr val="376092"/>
                </a:solidFill>
              </a:rPr>
              <a:t>л</a:t>
            </a:r>
            <a:r>
              <a:rPr lang="ru-UA" altLang="en-US" sz="2000" dirty="0">
                <a:solidFill>
                  <a:srgbClr val="376092"/>
                </a:solidFill>
              </a:rPr>
              <a:t>о</a:t>
            </a:r>
            <a:r>
              <a:rPr lang="uk-UA" altLang="en-US" sz="2000" dirty="0">
                <a:solidFill>
                  <a:srgbClr val="376092"/>
                </a:solidFill>
              </a:rPr>
              <a:t>в</a:t>
            </a:r>
            <a:r>
              <a:rPr lang="ru-UA" altLang="en-US" sz="2000" dirty="0">
                <a:solidFill>
                  <a:srgbClr val="376092"/>
                </a:solidFill>
              </a:rPr>
              <a:t>е</a:t>
            </a:r>
            <a:r>
              <a:rPr lang="uk-UA" altLang="en-US" sz="2000" dirty="0">
                <a:solidFill>
                  <a:srgbClr val="376092"/>
                </a:solidFill>
              </a:rPr>
              <a:t>к</a:t>
            </a:r>
            <a:endParaRPr lang="ru-UA" altLang="en-US" sz="2000" dirty="0">
              <a:solidFill>
                <a:srgbClr val="376092"/>
              </a:solidFill>
            </a:endParaRP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ф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р</a:t>
            </a:r>
            <a:r>
              <a:rPr lang="ru-UA" altLang="en-US" sz="1200" b="1" dirty="0">
                <a:solidFill>
                  <a:srgbClr val="FFFFFF"/>
                </a:solidFill>
              </a:rPr>
              <a:t>м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ц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я 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б 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б</a:t>
            </a:r>
            <a:r>
              <a:rPr lang="uk-UA" altLang="en-US" sz="1200" b="1" dirty="0">
                <a:solidFill>
                  <a:srgbClr val="FFFFFF"/>
                </a:solidFill>
              </a:rPr>
              <a:t>ъ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к</a:t>
            </a:r>
            <a:r>
              <a:rPr lang="ru-UA" altLang="en-US" sz="1200" b="1" dirty="0">
                <a:solidFill>
                  <a:srgbClr val="FFFFFF"/>
                </a:solidFill>
              </a:rPr>
              <a:t>т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 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с</a:t>
            </a:r>
            <a:r>
              <a:rPr lang="uk-UA" altLang="en-US" sz="1200" b="1" dirty="0">
                <a:solidFill>
                  <a:srgbClr val="FFFFFF"/>
                </a:solidFill>
              </a:rPr>
              <a:t>с</a:t>
            </a:r>
            <a:r>
              <a:rPr lang="ru-UA" altLang="en-US" sz="1200" b="1" dirty="0">
                <a:solidFill>
                  <a:srgbClr val="FFFFFF"/>
                </a:solidFill>
              </a:rPr>
              <a:t>л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д</a:t>
            </a:r>
            <a:r>
              <a:rPr lang="uk-UA" altLang="en-US" sz="1200" b="1" dirty="0">
                <a:solidFill>
                  <a:srgbClr val="FFFFFF"/>
                </a:solidFill>
              </a:rPr>
              <a:t>о</a:t>
            </a:r>
            <a:r>
              <a:rPr lang="ru-UA" altLang="en-US" sz="1200" b="1" dirty="0">
                <a:solidFill>
                  <a:srgbClr val="FFFFFF"/>
                </a:solidFill>
              </a:rPr>
              <a:t>в</a:t>
            </a:r>
            <a:r>
              <a:rPr lang="uk-UA" altLang="en-US" sz="1200" b="1" dirty="0">
                <a:solidFill>
                  <a:srgbClr val="FFFFFF"/>
                </a:solidFill>
              </a:rPr>
              <a:t>а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и</a:t>
            </a:r>
            <a:r>
              <a:rPr lang="ru-UA" altLang="en-US" sz="1200" b="1" dirty="0">
                <a:solidFill>
                  <a:srgbClr val="FFFFFF"/>
                </a:solidFill>
              </a:rPr>
              <a:t>я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6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599567A5-119D-43CF-87E0-15F3B7F4C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ф</a:t>
            </a:r>
            <a:r>
              <a:rPr lang="ru-UA" altLang="en-US" sz="4000" b="1" dirty="0">
                <a:solidFill>
                  <a:srgbClr val="376092"/>
                </a:solidFill>
              </a:rPr>
              <a:t>о</a:t>
            </a:r>
            <a:r>
              <a:rPr lang="uk-UA" altLang="en-US" sz="4000" b="1" dirty="0">
                <a:solidFill>
                  <a:srgbClr val="376092"/>
                </a:solidFill>
              </a:rPr>
              <a:t>р</a:t>
            </a:r>
            <a:r>
              <a:rPr lang="ru-UA" altLang="en-US" sz="4000" b="1" dirty="0">
                <a:solidFill>
                  <a:srgbClr val="376092"/>
                </a:solidFill>
              </a:rPr>
              <a:t>м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ц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я </a:t>
            </a:r>
            <a:r>
              <a:rPr lang="uk-UA" altLang="en-US" sz="4000" b="1" dirty="0">
                <a:solidFill>
                  <a:srgbClr val="376092"/>
                </a:solidFill>
              </a:rPr>
              <a:t>о</a:t>
            </a:r>
            <a:r>
              <a:rPr lang="ru-UA" altLang="en-US" sz="4000" b="1" dirty="0">
                <a:solidFill>
                  <a:srgbClr val="376092"/>
                </a:solidFill>
              </a:rPr>
              <a:t>б </a:t>
            </a:r>
            <a:r>
              <a:rPr lang="uk-UA" altLang="en-US" sz="4000" b="1" dirty="0">
                <a:solidFill>
                  <a:srgbClr val="376092"/>
                </a:solidFill>
              </a:rPr>
              <a:t>о</a:t>
            </a:r>
            <a:r>
              <a:rPr lang="ru-UA" altLang="en-US" sz="4000" b="1" dirty="0">
                <a:solidFill>
                  <a:srgbClr val="376092"/>
                </a:solidFill>
              </a:rPr>
              <a:t>б</a:t>
            </a:r>
            <a:r>
              <a:rPr lang="uk-UA" altLang="en-US" sz="4000" b="1" dirty="0">
                <a:solidFill>
                  <a:srgbClr val="376092"/>
                </a:solidFill>
              </a:rPr>
              <a:t>ъ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к</a:t>
            </a:r>
            <a:r>
              <a:rPr lang="ru-UA" altLang="en-US" sz="4000" b="1" dirty="0">
                <a:solidFill>
                  <a:srgbClr val="376092"/>
                </a:solidFill>
              </a:rPr>
              <a:t>т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319D2D-29E6-4034-90D3-541F32C7FCBC}"/>
              </a:ext>
            </a:extLst>
          </p:cNvPr>
          <p:cNvSpPr/>
          <p:nvPr/>
        </p:nvSpPr>
        <p:spPr>
          <a:xfrm>
            <a:off x="456580" y="3879021"/>
            <a:ext cx="3970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376092"/>
                </a:solidFill>
              </a:rPr>
              <a:t>Площадь:</a:t>
            </a:r>
            <a:r>
              <a:rPr lang="ru-RU" sz="2000" dirty="0">
                <a:solidFill>
                  <a:srgbClr val="376092"/>
                </a:solidFill>
              </a:rPr>
              <a:t> около 8,5 гектара</a:t>
            </a:r>
          </a:p>
          <a:p>
            <a:r>
              <a:rPr lang="ru-RU" sz="2000" dirty="0">
                <a:solidFill>
                  <a:srgbClr val="376092"/>
                </a:solidFill>
              </a:rPr>
              <a:t>Любая другая официальная информация об объекте </a:t>
            </a:r>
            <a:r>
              <a:rPr lang="ru-RU" sz="2000" b="1" dirty="0">
                <a:solidFill>
                  <a:srgbClr val="376092"/>
                </a:solidFill>
              </a:rPr>
              <a:t>отсутствует в публичном доступе</a:t>
            </a:r>
            <a:endParaRPr lang="ru-UA" sz="2000" b="1" dirty="0">
              <a:solidFill>
                <a:srgbClr val="376092"/>
              </a:solidFill>
            </a:endParaRPr>
          </a:p>
          <a:p>
            <a:endParaRPr lang="ru-UA" sz="2000" b="1" dirty="0">
              <a:solidFill>
                <a:srgbClr val="376092"/>
              </a:solidFill>
            </a:endParaRPr>
          </a:p>
          <a:p>
            <a:r>
              <a:rPr lang="ru-UA" sz="2000" b="1" dirty="0">
                <a:solidFill>
                  <a:srgbClr val="376092"/>
                </a:solidFill>
              </a:rPr>
              <a:t>Инфраструктура: </a:t>
            </a:r>
            <a:r>
              <a:rPr lang="ru-UA" sz="2000" dirty="0">
                <a:solidFill>
                  <a:srgbClr val="376092"/>
                </a:solidFill>
              </a:rPr>
              <a:t>минимум</a:t>
            </a:r>
          </a:p>
          <a:p>
            <a:r>
              <a:rPr lang="ru-UA" sz="2000" b="1" dirty="0">
                <a:solidFill>
                  <a:srgbClr val="376092"/>
                </a:solidFill>
              </a:rPr>
              <a:t>Услуги:</a:t>
            </a:r>
            <a:r>
              <a:rPr lang="ru-UA" sz="2000" dirty="0">
                <a:solidFill>
                  <a:srgbClr val="376092"/>
                </a:solidFill>
              </a:rPr>
              <a:t> не </a:t>
            </a:r>
            <a:r>
              <a:rPr lang="uk-UA" sz="2000" dirty="0">
                <a:solidFill>
                  <a:srgbClr val="376092"/>
                </a:solidFill>
              </a:rPr>
              <a:t>п</a:t>
            </a:r>
            <a:r>
              <a:rPr lang="ru-UA" sz="2000" dirty="0">
                <a:solidFill>
                  <a:srgbClr val="376092"/>
                </a:solidFill>
              </a:rPr>
              <a:t>р</a:t>
            </a:r>
            <a:r>
              <a:rPr lang="uk-UA" sz="2000" dirty="0">
                <a:solidFill>
                  <a:srgbClr val="376092"/>
                </a:solidFill>
              </a:rPr>
              <a:t>е</a:t>
            </a:r>
            <a:r>
              <a:rPr lang="ru-UA" sz="2000" dirty="0">
                <a:solidFill>
                  <a:srgbClr val="376092"/>
                </a:solidFill>
              </a:rPr>
              <a:t>д</a:t>
            </a:r>
            <a:r>
              <a:rPr lang="uk-UA" sz="2000" dirty="0">
                <a:solidFill>
                  <a:srgbClr val="376092"/>
                </a:solidFill>
              </a:rPr>
              <a:t>о</a:t>
            </a:r>
            <a:r>
              <a:rPr lang="ru-UA" sz="2000" dirty="0">
                <a:solidFill>
                  <a:srgbClr val="376092"/>
                </a:solidFill>
              </a:rPr>
              <a:t>с</a:t>
            </a:r>
            <a:r>
              <a:rPr lang="uk-UA" sz="2000" dirty="0">
                <a:solidFill>
                  <a:srgbClr val="376092"/>
                </a:solidFill>
              </a:rPr>
              <a:t>т</a:t>
            </a:r>
            <a:r>
              <a:rPr lang="ru-UA" sz="2000" dirty="0">
                <a:solidFill>
                  <a:srgbClr val="376092"/>
                </a:solidFill>
              </a:rPr>
              <a:t>а</a:t>
            </a:r>
            <a:r>
              <a:rPr lang="uk-UA" sz="2000" dirty="0">
                <a:solidFill>
                  <a:srgbClr val="376092"/>
                </a:solidFill>
              </a:rPr>
              <a:t>в</a:t>
            </a:r>
            <a:r>
              <a:rPr lang="ru-UA" sz="2000" dirty="0">
                <a:solidFill>
                  <a:srgbClr val="376092"/>
                </a:solidFill>
              </a:rPr>
              <a:t>л</a:t>
            </a:r>
            <a:r>
              <a:rPr lang="uk-UA" sz="2000" dirty="0">
                <a:solidFill>
                  <a:srgbClr val="376092"/>
                </a:solidFill>
              </a:rPr>
              <a:t>я</a:t>
            </a:r>
            <a:r>
              <a:rPr lang="ru-UA" sz="2000" dirty="0">
                <a:solidFill>
                  <a:srgbClr val="376092"/>
                </a:solidFill>
              </a:rPr>
              <a:t>ю</a:t>
            </a:r>
            <a:r>
              <a:rPr lang="uk-UA" sz="2000" dirty="0">
                <a:solidFill>
                  <a:srgbClr val="376092"/>
                </a:solidFill>
              </a:rPr>
              <a:t>т</a:t>
            </a:r>
            <a:r>
              <a:rPr lang="ru-UA" sz="2000" dirty="0">
                <a:solidFill>
                  <a:srgbClr val="376092"/>
                </a:solidFill>
              </a:rPr>
              <a:t>с</a:t>
            </a:r>
            <a:r>
              <a:rPr lang="uk-UA" sz="2000" dirty="0">
                <a:solidFill>
                  <a:srgbClr val="376092"/>
                </a:solidFill>
              </a:rPr>
              <a:t>я</a:t>
            </a:r>
            <a:endParaRPr lang="ru-RU" sz="2000" dirty="0">
              <a:solidFill>
                <a:srgbClr val="37609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404B73-15C8-4429-B2B9-68C7D5AE71A9}"/>
              </a:ext>
            </a:extLst>
          </p:cNvPr>
          <p:cNvGrpSpPr/>
          <p:nvPr/>
        </p:nvGrpSpPr>
        <p:grpSpPr>
          <a:xfrm>
            <a:off x="4499297" y="3239838"/>
            <a:ext cx="4393183" cy="3141490"/>
            <a:chOff x="4435549" y="3210544"/>
            <a:chExt cx="4393183" cy="31414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61EA56-E1A4-4C88-AD82-3CEE283A8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2" t="2843"/>
            <a:stretch/>
          </p:blipFill>
          <p:spPr>
            <a:xfrm>
              <a:off x="4435549" y="3210544"/>
              <a:ext cx="4393183" cy="3141490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3C7339-0382-42DD-8589-8CDA5D9E50A8}"/>
                </a:ext>
              </a:extLst>
            </p:cNvPr>
            <p:cNvSpPr/>
            <p:nvPr/>
          </p:nvSpPr>
          <p:spPr bwMode="auto">
            <a:xfrm>
              <a:off x="5340076" y="3766794"/>
              <a:ext cx="2809875" cy="2124075"/>
            </a:xfrm>
            <a:custGeom>
              <a:avLst/>
              <a:gdLst>
                <a:gd name="connsiteX0" fmla="*/ 0 w 2809875"/>
                <a:gd name="connsiteY0" fmla="*/ 847725 h 2124075"/>
                <a:gd name="connsiteX1" fmla="*/ 0 w 2809875"/>
                <a:gd name="connsiteY1" fmla="*/ 847725 h 2124075"/>
                <a:gd name="connsiteX2" fmla="*/ 142875 w 2809875"/>
                <a:gd name="connsiteY2" fmla="*/ 819150 h 2124075"/>
                <a:gd name="connsiteX3" fmla="*/ 190500 w 2809875"/>
                <a:gd name="connsiteY3" fmla="*/ 809625 h 2124075"/>
                <a:gd name="connsiteX4" fmla="*/ 219075 w 2809875"/>
                <a:gd name="connsiteY4" fmla="*/ 800100 h 2124075"/>
                <a:gd name="connsiteX5" fmla="*/ 285750 w 2809875"/>
                <a:gd name="connsiteY5" fmla="*/ 790575 h 2124075"/>
                <a:gd name="connsiteX6" fmla="*/ 381000 w 2809875"/>
                <a:gd name="connsiteY6" fmla="*/ 771525 h 2124075"/>
                <a:gd name="connsiteX7" fmla="*/ 476250 w 2809875"/>
                <a:gd name="connsiteY7" fmla="*/ 752475 h 2124075"/>
                <a:gd name="connsiteX8" fmla="*/ 561975 w 2809875"/>
                <a:gd name="connsiteY8" fmla="*/ 742950 h 2124075"/>
                <a:gd name="connsiteX9" fmla="*/ 619125 w 2809875"/>
                <a:gd name="connsiteY9" fmla="*/ 733425 h 2124075"/>
                <a:gd name="connsiteX10" fmla="*/ 647700 w 2809875"/>
                <a:gd name="connsiteY10" fmla="*/ 723900 h 2124075"/>
                <a:gd name="connsiteX11" fmla="*/ 790575 w 2809875"/>
                <a:gd name="connsiteY11" fmla="*/ 714375 h 2124075"/>
                <a:gd name="connsiteX12" fmla="*/ 1257300 w 2809875"/>
                <a:gd name="connsiteY12" fmla="*/ 695325 h 2124075"/>
                <a:gd name="connsiteX13" fmla="*/ 1314450 w 2809875"/>
                <a:gd name="connsiteY13" fmla="*/ 676275 h 2124075"/>
                <a:gd name="connsiteX14" fmla="*/ 1352550 w 2809875"/>
                <a:gd name="connsiteY14" fmla="*/ 666750 h 2124075"/>
                <a:gd name="connsiteX15" fmla="*/ 1581150 w 2809875"/>
                <a:gd name="connsiteY15" fmla="*/ 638175 h 2124075"/>
                <a:gd name="connsiteX16" fmla="*/ 1609725 w 2809875"/>
                <a:gd name="connsiteY16" fmla="*/ 628650 h 2124075"/>
                <a:gd name="connsiteX17" fmla="*/ 1733550 w 2809875"/>
                <a:gd name="connsiteY17" fmla="*/ 619125 h 2124075"/>
                <a:gd name="connsiteX18" fmla="*/ 1657350 w 2809875"/>
                <a:gd name="connsiteY18" fmla="*/ 76200 h 2124075"/>
                <a:gd name="connsiteX19" fmla="*/ 2562225 w 2809875"/>
                <a:gd name="connsiteY19" fmla="*/ 0 h 2124075"/>
                <a:gd name="connsiteX20" fmla="*/ 2809875 w 2809875"/>
                <a:gd name="connsiteY20" fmla="*/ 1790700 h 2124075"/>
                <a:gd name="connsiteX21" fmla="*/ 152400 w 2809875"/>
                <a:gd name="connsiteY21" fmla="*/ 2124075 h 2124075"/>
                <a:gd name="connsiteX22" fmla="*/ 0 w 2809875"/>
                <a:gd name="connsiteY22" fmla="*/ 847725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09875" h="2124075">
                  <a:moveTo>
                    <a:pt x="0" y="847725"/>
                  </a:moveTo>
                  <a:lnTo>
                    <a:pt x="0" y="847725"/>
                  </a:lnTo>
                  <a:lnTo>
                    <a:pt x="142875" y="819150"/>
                  </a:lnTo>
                  <a:cubicBezTo>
                    <a:pt x="158750" y="815975"/>
                    <a:pt x="175141" y="814745"/>
                    <a:pt x="190500" y="809625"/>
                  </a:cubicBezTo>
                  <a:cubicBezTo>
                    <a:pt x="200025" y="806450"/>
                    <a:pt x="209230" y="802069"/>
                    <a:pt x="219075" y="800100"/>
                  </a:cubicBezTo>
                  <a:cubicBezTo>
                    <a:pt x="241090" y="795697"/>
                    <a:pt x="263641" y="794477"/>
                    <a:pt x="285750" y="790575"/>
                  </a:cubicBezTo>
                  <a:cubicBezTo>
                    <a:pt x="317636" y="784948"/>
                    <a:pt x="349588" y="779378"/>
                    <a:pt x="381000" y="771525"/>
                  </a:cubicBezTo>
                  <a:cubicBezTo>
                    <a:pt x="424267" y="760708"/>
                    <a:pt x="426205" y="759148"/>
                    <a:pt x="476250" y="752475"/>
                  </a:cubicBezTo>
                  <a:cubicBezTo>
                    <a:pt x="504749" y="748675"/>
                    <a:pt x="533476" y="746750"/>
                    <a:pt x="561975" y="742950"/>
                  </a:cubicBezTo>
                  <a:cubicBezTo>
                    <a:pt x="581118" y="740398"/>
                    <a:pt x="600272" y="737615"/>
                    <a:pt x="619125" y="733425"/>
                  </a:cubicBezTo>
                  <a:cubicBezTo>
                    <a:pt x="628926" y="731247"/>
                    <a:pt x="637721" y="725009"/>
                    <a:pt x="647700" y="723900"/>
                  </a:cubicBezTo>
                  <a:cubicBezTo>
                    <a:pt x="695139" y="718629"/>
                    <a:pt x="742950" y="717550"/>
                    <a:pt x="790575" y="714375"/>
                  </a:cubicBezTo>
                  <a:cubicBezTo>
                    <a:pt x="1004269" y="678759"/>
                    <a:pt x="673981" y="731038"/>
                    <a:pt x="1257300" y="695325"/>
                  </a:cubicBezTo>
                  <a:cubicBezTo>
                    <a:pt x="1277343" y="694098"/>
                    <a:pt x="1294969" y="681145"/>
                    <a:pt x="1314450" y="676275"/>
                  </a:cubicBezTo>
                  <a:cubicBezTo>
                    <a:pt x="1327150" y="673100"/>
                    <a:pt x="1339637" y="668902"/>
                    <a:pt x="1352550" y="666750"/>
                  </a:cubicBezTo>
                  <a:cubicBezTo>
                    <a:pt x="1458581" y="649078"/>
                    <a:pt x="1483082" y="647982"/>
                    <a:pt x="1581150" y="638175"/>
                  </a:cubicBezTo>
                  <a:cubicBezTo>
                    <a:pt x="1590675" y="635000"/>
                    <a:pt x="1599773" y="629977"/>
                    <a:pt x="1609725" y="628650"/>
                  </a:cubicBezTo>
                  <a:cubicBezTo>
                    <a:pt x="1683140" y="618861"/>
                    <a:pt x="1689451" y="619125"/>
                    <a:pt x="1733550" y="619125"/>
                  </a:cubicBezTo>
                  <a:lnTo>
                    <a:pt x="1657350" y="76200"/>
                  </a:lnTo>
                  <a:lnTo>
                    <a:pt x="2562225" y="0"/>
                  </a:lnTo>
                  <a:lnTo>
                    <a:pt x="2809875" y="1790700"/>
                  </a:lnTo>
                  <a:lnTo>
                    <a:pt x="152400" y="2124075"/>
                  </a:lnTo>
                  <a:lnTo>
                    <a:pt x="0" y="847725"/>
                  </a:lnTo>
                  <a:close/>
                </a:path>
              </a:pathLst>
            </a:custGeom>
            <a:noFill/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solidFill>
                    <a:schemeClr val="tx1"/>
                  </a:solidFill>
                  <a:prstDash val="dash"/>
                </a:ln>
                <a:solidFill>
                  <a:schemeClr val="bg1"/>
                </a:solidFill>
                <a:effectLst/>
                <a:latin typeface="Constantia" pitchFamily="16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D9385F-AA55-48DE-9AD6-A240029FE5BE}"/>
              </a:ext>
            </a:extLst>
          </p:cNvPr>
          <p:cNvGrpSpPr/>
          <p:nvPr/>
        </p:nvGrpSpPr>
        <p:grpSpPr>
          <a:xfrm>
            <a:off x="6660232" y="1521088"/>
            <a:ext cx="2124657" cy="1907912"/>
            <a:chOff x="6588725" y="1602278"/>
            <a:chExt cx="2046674" cy="1749953"/>
          </a:xfrm>
        </p:grpSpPr>
        <p:pic>
          <p:nvPicPr>
            <p:cNvPr id="9" name="Picture 8" descr="Map&#10;&#10;Description automatically generated">
              <a:extLst>
                <a:ext uri="{FF2B5EF4-FFF2-40B4-BE49-F238E27FC236}">
                  <a16:creationId xmlns:a16="http://schemas.microsoft.com/office/drawing/2014/main" id="{A4C1C9FB-D3BC-4124-81B8-8B89FF24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725" y="1602278"/>
              <a:ext cx="2046674" cy="1749953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AC3339-F8FB-4212-9139-473957F8B13F}"/>
                </a:ext>
              </a:extLst>
            </p:cNvPr>
            <p:cNvSpPr/>
            <p:nvPr/>
          </p:nvSpPr>
          <p:spPr bwMode="auto">
            <a:xfrm>
              <a:off x="8153400" y="2402681"/>
              <a:ext cx="183356" cy="138113"/>
            </a:xfrm>
            <a:custGeom>
              <a:avLst/>
              <a:gdLst>
                <a:gd name="connsiteX0" fmla="*/ 0 w 183356"/>
                <a:gd name="connsiteY0" fmla="*/ 52388 h 138113"/>
                <a:gd name="connsiteX1" fmla="*/ 121444 w 183356"/>
                <a:gd name="connsiteY1" fmla="*/ 35719 h 138113"/>
                <a:gd name="connsiteX2" fmla="*/ 119063 w 183356"/>
                <a:gd name="connsiteY2" fmla="*/ 4763 h 138113"/>
                <a:gd name="connsiteX3" fmla="*/ 161925 w 183356"/>
                <a:gd name="connsiteY3" fmla="*/ 0 h 138113"/>
                <a:gd name="connsiteX4" fmla="*/ 183356 w 183356"/>
                <a:gd name="connsiteY4" fmla="*/ 114300 h 138113"/>
                <a:gd name="connsiteX5" fmla="*/ 9525 w 183356"/>
                <a:gd name="connsiteY5" fmla="*/ 138113 h 138113"/>
                <a:gd name="connsiteX6" fmla="*/ 0 w 183356"/>
                <a:gd name="connsiteY6" fmla="*/ 52388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356" h="138113">
                  <a:moveTo>
                    <a:pt x="0" y="52388"/>
                  </a:moveTo>
                  <a:lnTo>
                    <a:pt x="121444" y="35719"/>
                  </a:lnTo>
                  <a:lnTo>
                    <a:pt x="119063" y="4763"/>
                  </a:lnTo>
                  <a:lnTo>
                    <a:pt x="161925" y="0"/>
                  </a:lnTo>
                  <a:lnTo>
                    <a:pt x="183356" y="114300"/>
                  </a:lnTo>
                  <a:lnTo>
                    <a:pt x="9525" y="138113"/>
                  </a:lnTo>
                  <a:lnTo>
                    <a:pt x="0" y="52388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tantia" pitchFamily="16" charset="0"/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910806-46F1-438E-9459-2D38B210363C}"/>
              </a:ext>
            </a:extLst>
          </p:cNvPr>
          <p:cNvSpPr/>
          <p:nvPr/>
        </p:nvSpPr>
        <p:spPr bwMode="auto">
          <a:xfrm rot="17354396">
            <a:off x="7655345" y="3041377"/>
            <a:ext cx="980941" cy="21146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nstantia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8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Объект формально находится в подчинении подразделения (отдела) коммунального предприятия “Раздельнянский водоканал” (КПРВ), имеет одного работника, заведующего отделом. </a:t>
            </a:r>
            <a:endParaRPr lang="ru-UA" altLang="en-US" sz="24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Отдел находится на расстоянии около 2 километров от самого кладбища. Упоминания о деятельности КПРВ в направлении обслуживания городских кладбищ имеется на сайте городского совета, но лишь в виде формулировки “обслуживание городских кладбищ” и не более, без конкретных контактов, режима работы или других важных аспектов деятельности отдела. </a:t>
            </a:r>
            <a:endParaRPr lang="ru-UA" altLang="en-US" sz="24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2400" dirty="0">
                <a:solidFill>
                  <a:srgbClr val="376092"/>
                </a:solidFill>
              </a:rPr>
              <a:t>Там же приводится городской номер начальника КПРВ, но как-то не совсем логично подразумевать его прямую вовлеченность в управление ритуальной частью или организацией работы самого кладбища.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нализ</a:t>
            </a:r>
            <a:r>
              <a:rPr lang="ru-UA" altLang="en-US" sz="1200" b="1" dirty="0">
                <a:solidFill>
                  <a:srgbClr val="FFFFFF"/>
                </a:solidFill>
              </a:rPr>
              <a:t> внутренней среды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7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862EEA8-2461-4D5D-A2EE-57946E7FD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л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з </a:t>
            </a:r>
            <a:r>
              <a:rPr lang="uk-UA" altLang="en-US" sz="4000" b="1" dirty="0">
                <a:solidFill>
                  <a:srgbClr val="376092"/>
                </a:solidFill>
              </a:rPr>
              <a:t>в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у</a:t>
            </a:r>
            <a:r>
              <a:rPr lang="ru-UA" altLang="en-US" sz="4000" b="1" dirty="0">
                <a:solidFill>
                  <a:srgbClr val="376092"/>
                </a:solidFill>
              </a:rPr>
              <a:t>т</a:t>
            </a:r>
            <a:r>
              <a:rPr lang="uk-UA" altLang="en-US" sz="4000" b="1" dirty="0">
                <a:solidFill>
                  <a:srgbClr val="376092"/>
                </a:solidFill>
              </a:rPr>
              <a:t>р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н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й </a:t>
            </a:r>
            <a:r>
              <a:rPr lang="uk-UA" altLang="en-US" sz="4000" b="1" dirty="0">
                <a:solidFill>
                  <a:srgbClr val="376092"/>
                </a:solidFill>
              </a:rPr>
              <a:t>с</a:t>
            </a:r>
            <a:r>
              <a:rPr lang="ru-UA" altLang="en-US" sz="4000" b="1" dirty="0">
                <a:solidFill>
                  <a:srgbClr val="376092"/>
                </a:solidFill>
              </a:rPr>
              <a:t>р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д</a:t>
            </a:r>
            <a:r>
              <a:rPr lang="uk-UA" altLang="en-US" sz="4000" b="1" dirty="0">
                <a:solidFill>
                  <a:srgbClr val="376092"/>
                </a:solidFill>
              </a:rPr>
              <a:t>ы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56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6A46BA32-1EFF-4821-95D1-B80333DC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16113"/>
            <a:ext cx="82296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1900" dirty="0">
                <a:solidFill>
                  <a:srgbClr val="376092"/>
                </a:solidFill>
              </a:rPr>
              <a:t>Обособленная организация, регулирующая и направляющая деятельность объекта как отдельное подразделение отсутствует. </a:t>
            </a:r>
            <a:r>
              <a:rPr lang="ru-UA" altLang="en-US" sz="1900" dirty="0">
                <a:solidFill>
                  <a:srgbClr val="376092"/>
                </a:solidFill>
              </a:rPr>
              <a:t>И</a:t>
            </a:r>
            <a:r>
              <a:rPr lang="ru-RU" altLang="en-US" sz="1900" dirty="0">
                <a:solidFill>
                  <a:srgbClr val="376092"/>
                </a:solidFill>
              </a:rPr>
              <a:t>нформация о функционировании кладбища не есть доступной на каких-либо твердых или цифровых онлайн-ресурсах. </a:t>
            </a:r>
            <a:endParaRPr lang="ru-UA" altLang="en-US" sz="19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1900" dirty="0">
                <a:solidFill>
                  <a:srgbClr val="376092"/>
                </a:solidFill>
              </a:rPr>
              <a:t>Вся информация предоставляется в “живом” виде в соответствующей дочерней структурной единице КПРВ.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</a:pPr>
            <a:r>
              <a:rPr lang="ru-RU" altLang="en-US" sz="1900" dirty="0">
                <a:solidFill>
                  <a:srgbClr val="376092"/>
                </a:solidFill>
              </a:rPr>
              <a:t>Основная и единственная официальная услуга – прием платежа за выделение земли под захоронение на кладбище.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1900" dirty="0">
                <a:solidFill>
                  <a:srgbClr val="376092"/>
                </a:solidFill>
              </a:rPr>
              <a:t>Все платежи, связанные с деятельностью отдела, проводятся через кассу КПРВ. Варианты оплатить где-нибудь в другом месте или через любой другой банк или сервис не представляются на данный момент возможными. </a:t>
            </a:r>
            <a:endParaRPr lang="ru-UA" altLang="en-US" sz="1900" dirty="0">
              <a:solidFill>
                <a:srgbClr val="37609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1900" dirty="0">
                <a:solidFill>
                  <a:srgbClr val="376092"/>
                </a:solidFill>
              </a:rPr>
              <a:t>На кладбище отсутствует формальный офис, официальная рабочая бригада, нет хозяйственного двора и рабочего инвентаря. Отсутствует какая-либо рабочая техника на балансе.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ru-RU" altLang="en-US" sz="1900" dirty="0">
                <a:solidFill>
                  <a:srgbClr val="376092"/>
                </a:solidFill>
              </a:rPr>
              <a:t>Отсутствует возможность предоставления пакета ритуальных услуг, а также дополнительных или сезонных услуг, реализация любого рода ритуальной продукции не осуществляется.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ru-UA" altLang="en-US" sz="1200" b="1" dirty="0">
                <a:solidFill>
                  <a:srgbClr val="FFFFFF"/>
                </a:solidFill>
              </a:rPr>
              <a:t>А</a:t>
            </a:r>
            <a:r>
              <a:rPr lang="uk-UA" altLang="en-US" sz="1200" b="1" dirty="0">
                <a:solidFill>
                  <a:srgbClr val="FFFFFF"/>
                </a:solidFill>
              </a:rPr>
              <a:t>нализ</a:t>
            </a:r>
            <a:r>
              <a:rPr lang="ru-UA" altLang="en-US" sz="1200" b="1" dirty="0">
                <a:solidFill>
                  <a:srgbClr val="FFFFFF"/>
                </a:solidFill>
              </a:rPr>
              <a:t> внутренней среды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8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71A03E59-AFA2-4B0E-A8D7-34D574D7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а</a:t>
            </a:r>
            <a:r>
              <a:rPr lang="ru-UA" altLang="en-US" sz="4000" b="1" dirty="0">
                <a:solidFill>
                  <a:srgbClr val="376092"/>
                </a:solidFill>
              </a:rPr>
              <a:t>л</a:t>
            </a:r>
            <a:r>
              <a:rPr lang="uk-UA" altLang="en-US" sz="4000" b="1" dirty="0">
                <a:solidFill>
                  <a:srgbClr val="376092"/>
                </a:solidFill>
              </a:rPr>
              <a:t>и</a:t>
            </a:r>
            <a:r>
              <a:rPr lang="ru-UA" altLang="en-US" sz="4000" b="1" dirty="0">
                <a:solidFill>
                  <a:srgbClr val="376092"/>
                </a:solidFill>
              </a:rPr>
              <a:t>з </a:t>
            </a:r>
            <a:r>
              <a:rPr lang="uk-UA" altLang="en-US" sz="4000" b="1" dirty="0">
                <a:solidFill>
                  <a:srgbClr val="376092"/>
                </a:solidFill>
              </a:rPr>
              <a:t>вн</a:t>
            </a:r>
            <a:r>
              <a:rPr lang="ru-UA" altLang="en-US" sz="4000" b="1" dirty="0">
                <a:solidFill>
                  <a:srgbClr val="376092"/>
                </a:solidFill>
              </a:rPr>
              <a:t>у</a:t>
            </a:r>
            <a:r>
              <a:rPr lang="uk-UA" altLang="en-US" sz="4000" b="1" dirty="0">
                <a:solidFill>
                  <a:srgbClr val="376092"/>
                </a:solidFill>
              </a:rPr>
              <a:t>т</a:t>
            </a:r>
            <a:r>
              <a:rPr lang="ru-UA" altLang="en-US" sz="4000" b="1" dirty="0">
                <a:solidFill>
                  <a:srgbClr val="376092"/>
                </a:solidFill>
              </a:rPr>
              <a:t>р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н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й</a:t>
            </a:r>
            <a:r>
              <a:rPr lang="ru-UA" altLang="en-US" sz="4000" b="1" dirty="0">
                <a:solidFill>
                  <a:srgbClr val="376092"/>
                </a:solidFill>
              </a:rPr>
              <a:t> среды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20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3">
            <a:extLst>
              <a:ext uri="{FF2B5EF4-FFF2-40B4-BE49-F238E27FC236}">
                <a16:creationId xmlns:a16="http://schemas.microsoft.com/office/drawing/2014/main" id="{7169BB58-97BC-4E6B-99E6-8CCEC5C0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15888"/>
            <a:ext cx="4752975" cy="27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onstantia" panose="02030602050306030303" pitchFamily="18" charset="0"/>
                <a:cs typeface="WenQuanYi Micro Hei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uk-UA" altLang="en-US" sz="1200" b="1" dirty="0">
                <a:solidFill>
                  <a:srgbClr val="FFFFFF"/>
                </a:solidFill>
              </a:rPr>
              <a:t>Б</a:t>
            </a:r>
            <a:r>
              <a:rPr lang="ru-UA" altLang="en-US" sz="1200" b="1" dirty="0">
                <a:solidFill>
                  <a:srgbClr val="FFFFFF"/>
                </a:solidFill>
              </a:rPr>
              <a:t>и</a:t>
            </a:r>
            <a:r>
              <a:rPr lang="uk-UA" altLang="en-US" sz="1200" b="1" dirty="0">
                <a:solidFill>
                  <a:srgbClr val="FFFFFF"/>
                </a:solidFill>
              </a:rPr>
              <a:t>з</a:t>
            </a:r>
            <a:r>
              <a:rPr lang="ru-UA" altLang="en-US" sz="1200" b="1" dirty="0">
                <a:solidFill>
                  <a:srgbClr val="FFFFFF"/>
                </a:solidFill>
              </a:rPr>
              <a:t>н</a:t>
            </a:r>
            <a:r>
              <a:rPr lang="uk-UA" altLang="en-US" sz="1200" b="1" dirty="0">
                <a:solidFill>
                  <a:srgbClr val="FFFFFF"/>
                </a:solidFill>
              </a:rPr>
              <a:t>е</a:t>
            </a:r>
            <a:r>
              <a:rPr lang="ru-UA" altLang="en-US" sz="1200" b="1" dirty="0">
                <a:solidFill>
                  <a:srgbClr val="FFFFFF"/>
                </a:solidFill>
              </a:rPr>
              <a:t>с-</a:t>
            </a:r>
            <a:r>
              <a:rPr lang="uk-UA" altLang="en-US" sz="1200" b="1" dirty="0">
                <a:solidFill>
                  <a:srgbClr val="FFFFFF"/>
                </a:solidFill>
              </a:rPr>
              <a:t>м</a:t>
            </a:r>
            <a:r>
              <a:rPr lang="ru-UA" altLang="en-US" sz="1200" b="1" dirty="0">
                <a:solidFill>
                  <a:srgbClr val="FFFFFF"/>
                </a:solidFill>
              </a:rPr>
              <a:t>о</a:t>
            </a:r>
            <a:r>
              <a:rPr lang="uk-UA" altLang="en-US" sz="1200" b="1" dirty="0">
                <a:solidFill>
                  <a:srgbClr val="FFFFFF"/>
                </a:solidFill>
              </a:rPr>
              <a:t>д</a:t>
            </a:r>
            <a:r>
              <a:rPr lang="ru-UA" altLang="en-US" sz="1200" b="1" dirty="0">
                <a:solidFill>
                  <a:srgbClr val="FFFFFF"/>
                </a:solidFill>
              </a:rPr>
              <a:t>е</a:t>
            </a:r>
            <a:r>
              <a:rPr lang="uk-UA" altLang="en-US" sz="1200" b="1" dirty="0">
                <a:solidFill>
                  <a:srgbClr val="FFFFFF"/>
                </a:solidFill>
              </a:rPr>
              <a:t>л</a:t>
            </a:r>
            <a:r>
              <a:rPr lang="ru-UA" altLang="en-US" sz="1200" b="1" dirty="0">
                <a:solidFill>
                  <a:srgbClr val="FFFFFF"/>
                </a:solidFill>
              </a:rPr>
              <a:t>ь</a:t>
            </a:r>
            <a:endParaRPr lang="ru-RU" alt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5975D-402A-43EB-9F8B-4CC3AC8881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8B8203-A9D9-4697-82F9-379A2613973B}" type="slidenum">
              <a:rPr lang="ru-RU" altLang="en-US" b="1" smtClean="0">
                <a:solidFill>
                  <a:srgbClr val="376092"/>
                </a:solidFill>
              </a:rPr>
              <a:pPr algn="r"/>
              <a:t>9</a:t>
            </a:fld>
            <a:endParaRPr lang="ru-RU" altLang="en-US" b="1" dirty="0">
              <a:solidFill>
                <a:srgbClr val="376092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39E6C7EF-3B19-414E-B883-853ADF241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3221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uk-UA" altLang="en-US" sz="4000" b="1" dirty="0">
                <a:solidFill>
                  <a:srgbClr val="376092"/>
                </a:solidFill>
              </a:rPr>
              <a:t>Б</a:t>
            </a:r>
            <a:r>
              <a:rPr lang="ru-UA" altLang="en-US" sz="4000" b="1" dirty="0">
                <a:solidFill>
                  <a:srgbClr val="376092"/>
                </a:solidFill>
              </a:rPr>
              <a:t>и</a:t>
            </a:r>
            <a:r>
              <a:rPr lang="uk-UA" altLang="en-US" sz="4000" b="1" dirty="0">
                <a:solidFill>
                  <a:srgbClr val="376092"/>
                </a:solidFill>
              </a:rPr>
              <a:t>з</a:t>
            </a:r>
            <a:r>
              <a:rPr lang="ru-UA" altLang="en-US" sz="4000" b="1" dirty="0">
                <a:solidFill>
                  <a:srgbClr val="376092"/>
                </a:solidFill>
              </a:rPr>
              <a:t>н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с-</a:t>
            </a:r>
            <a:r>
              <a:rPr lang="uk-UA" altLang="en-US" sz="4000" b="1" dirty="0">
                <a:solidFill>
                  <a:srgbClr val="376092"/>
                </a:solidFill>
              </a:rPr>
              <a:t>м</a:t>
            </a:r>
            <a:r>
              <a:rPr lang="ru-UA" altLang="en-US" sz="4000" b="1" dirty="0">
                <a:solidFill>
                  <a:srgbClr val="376092"/>
                </a:solidFill>
              </a:rPr>
              <a:t>о</a:t>
            </a:r>
            <a:r>
              <a:rPr lang="uk-UA" altLang="en-US" sz="4000" b="1" dirty="0">
                <a:solidFill>
                  <a:srgbClr val="376092"/>
                </a:solidFill>
              </a:rPr>
              <a:t>д</a:t>
            </a:r>
            <a:r>
              <a:rPr lang="ru-UA" altLang="en-US" sz="4000" b="1" dirty="0">
                <a:solidFill>
                  <a:srgbClr val="376092"/>
                </a:solidFill>
              </a:rPr>
              <a:t>е</a:t>
            </a:r>
            <a:r>
              <a:rPr lang="uk-UA" altLang="en-US" sz="4000" b="1" dirty="0">
                <a:solidFill>
                  <a:srgbClr val="376092"/>
                </a:solidFill>
              </a:rPr>
              <a:t>л</a:t>
            </a:r>
            <a:r>
              <a:rPr lang="ru-UA" altLang="en-US" sz="4000" b="1" dirty="0">
                <a:solidFill>
                  <a:srgbClr val="376092"/>
                </a:solidFill>
              </a:rPr>
              <a:t>ь «</a:t>
            </a:r>
            <a:r>
              <a:rPr lang="uk-UA" altLang="en-US" sz="4000" b="1" dirty="0">
                <a:solidFill>
                  <a:srgbClr val="376092"/>
                </a:solidFill>
              </a:rPr>
              <a:t>к</a:t>
            </a:r>
            <a:r>
              <a:rPr lang="ru-UA" altLang="en-US" sz="4000" b="1" dirty="0">
                <a:solidFill>
                  <a:srgbClr val="376092"/>
                </a:solidFill>
              </a:rPr>
              <a:t>а</a:t>
            </a:r>
            <a:r>
              <a:rPr lang="uk-UA" altLang="en-US" sz="4000" b="1" dirty="0">
                <a:solidFill>
                  <a:srgbClr val="376092"/>
                </a:solidFill>
              </a:rPr>
              <a:t>к</a:t>
            </a:r>
            <a:r>
              <a:rPr lang="ru-UA" altLang="en-US" sz="4000" b="1" dirty="0">
                <a:solidFill>
                  <a:srgbClr val="376092"/>
                </a:solidFill>
              </a:rPr>
              <a:t> </a:t>
            </a:r>
            <a:r>
              <a:rPr lang="uk-UA" altLang="en-US" sz="4000" b="1" dirty="0">
                <a:solidFill>
                  <a:srgbClr val="376092"/>
                </a:solidFill>
              </a:rPr>
              <a:t>е</a:t>
            </a:r>
            <a:r>
              <a:rPr lang="ru-UA" altLang="en-US" sz="4000" b="1" dirty="0">
                <a:solidFill>
                  <a:srgbClr val="376092"/>
                </a:solidFill>
              </a:rPr>
              <a:t>с</a:t>
            </a:r>
            <a:r>
              <a:rPr lang="uk-UA" altLang="en-US" sz="4000" b="1" dirty="0">
                <a:solidFill>
                  <a:srgbClr val="376092"/>
                </a:solidFill>
              </a:rPr>
              <a:t>т</a:t>
            </a:r>
            <a:r>
              <a:rPr lang="ru-UA" altLang="en-US" sz="4000" b="1" dirty="0">
                <a:solidFill>
                  <a:srgbClr val="376092"/>
                </a:solidFill>
              </a:rPr>
              <a:t>ь»</a:t>
            </a:r>
            <a:endParaRPr lang="ru-RU" altLang="en-US" sz="3200" b="1" dirty="0">
              <a:solidFill>
                <a:srgbClr val="376092"/>
              </a:solidFill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AD68F0A-8730-4ABD-BDA9-6FD8EEBF86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7" y="1832050"/>
            <a:ext cx="8344066" cy="41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04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onstantia"/>
        <a:ea typeface="WenQuanYi Micro Hei"/>
        <a:cs typeface="WenQuanYi Micro Hei"/>
      </a:majorFont>
      <a:minorFont>
        <a:latin typeface="Constantia"/>
        <a:ea typeface="WenQuanYi Micro Hei"/>
        <a:cs typeface="WenQuanYi Micro Hei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onstantia"/>
        <a:ea typeface="WenQuanYi Micro Hei"/>
        <a:cs typeface="WenQuanYi Micro Hei"/>
      </a:majorFont>
      <a:minorFont>
        <a:latin typeface="Constantia"/>
        <a:ea typeface="WenQuanYi Micro Hei"/>
        <a:cs typeface="WenQuanYi Micro Hei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Constantia"/>
        <a:ea typeface="WenQuanYi Micro Hei"/>
        <a:cs typeface="WenQuanYi Micro Hei"/>
      </a:majorFont>
      <a:minorFont>
        <a:latin typeface="Constantia"/>
        <a:ea typeface="WenQuanYi Micro Hei"/>
        <a:cs typeface="WenQuanYi Micro Hei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stantia" pitchFamily="16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1715</Words>
  <Application>Microsoft Office PowerPoint</Application>
  <PresentationFormat>On-screen Show (4:3)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Constantia</vt:lpstr>
      <vt:lpstr>Palatino Linotype</vt:lpstr>
      <vt:lpstr>Times New Roman</vt:lpstr>
      <vt:lpstr>Тема Office</vt:lpstr>
      <vt:lpstr>1_Тема Office</vt:lpstr>
      <vt:lpstr>2_Тема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Анна Драпеза</dc:creator>
  <cp:keywords/>
  <dc:description/>
  <cp:lastModifiedBy>Taras KHAMARDIUK</cp:lastModifiedBy>
  <cp:revision>41</cp:revision>
  <cp:lastPrinted>1601-01-01T00:00:00Z</cp:lastPrinted>
  <dcterms:created xsi:type="dcterms:W3CDTF">2012-09-10T15:48:14Z</dcterms:created>
  <dcterms:modified xsi:type="dcterms:W3CDTF">2021-01-16T20:45:29Z</dcterms:modified>
</cp:coreProperties>
</file>