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1-10.png"/><Relationship Id="rId11" Type="http://schemas.openxmlformats.org/officeDocument/2006/relationships/image" Target="../media/image-1-11.png"/><Relationship Id="rId12" Type="http://schemas.openxmlformats.org/officeDocument/2006/relationships/image" Target="../media/image-1-12.png"/><Relationship Id="rId13" Type="http://schemas.openxmlformats.org/officeDocument/2006/relationships/image" Target="../media/image-1-13.png"/><Relationship Id="rId14" Type="http://schemas.openxmlformats.org/officeDocument/2006/relationships/image" Target="../media/image-1-14.png"/><Relationship Id="rId15" Type="http://schemas.openxmlformats.org/officeDocument/2006/relationships/image" Target="../media/image-1-15.png"/><Relationship Id="rId16" Type="http://schemas.openxmlformats.org/officeDocument/2006/relationships/image" Target="../media/image-1-16.png"/><Relationship Id="rId17" Type="http://schemas.openxmlformats.org/officeDocument/2006/relationships/image" Target="../media/image-1-17.png"/><Relationship Id="rId18" Type="http://schemas.openxmlformats.org/officeDocument/2006/relationships/image" Target="../media/image-1-18.png"/><Relationship Id="rId19" Type="http://schemas.openxmlformats.org/officeDocument/2006/relationships/image" Target="../media/image-1-19.png"/><Relationship Id="rId20" Type="http://schemas.openxmlformats.org/officeDocument/2006/relationships/image" Target="../media/image-1-20.png"/><Relationship Id="rId21" Type="http://schemas.openxmlformats.org/officeDocument/2006/relationships/image" Target="../media/image-1-21.png"/><Relationship Id="rId22" Type="http://schemas.openxmlformats.org/officeDocument/2006/relationships/image" Target="../media/image-1-22.png"/><Relationship Id="rId23" Type="http://schemas.openxmlformats.org/officeDocument/2006/relationships/image" Target="../media/image-1-23.png"/><Relationship Id="rId24" Type="http://schemas.openxmlformats.org/officeDocument/2006/relationships/image" Target="../media/image-1-24.png"/><Relationship Id="rId25" Type="http://schemas.openxmlformats.org/officeDocument/2006/relationships/image" Target="../media/image-1-25.png"/><Relationship Id="rId26" Type="http://schemas.openxmlformats.org/officeDocument/2006/relationships/slideLayout" Target="../slideLayouts/slideLayout1.xml"/><Relationship Id="rId27"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2-10.png"/><Relationship Id="rId11" Type="http://schemas.openxmlformats.org/officeDocument/2006/relationships/slideLayout" Target="../slideLayouts/slideLayout1.xml"/><Relationship Id="rId1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image" Target="../media/image-3-10.png"/><Relationship Id="rId11" Type="http://schemas.openxmlformats.org/officeDocument/2006/relationships/image" Target="../media/image-3-11.png"/><Relationship Id="rId12" Type="http://schemas.openxmlformats.org/officeDocument/2006/relationships/image" Target="../media/image-3-12.png"/><Relationship Id="rId13" Type="http://schemas.openxmlformats.org/officeDocument/2006/relationships/image" Target="../media/image-3-13.png"/><Relationship Id="rId14" Type="http://schemas.openxmlformats.org/officeDocument/2006/relationships/image" Target="../media/image-3-14.png"/><Relationship Id="rId15" Type="http://schemas.openxmlformats.org/officeDocument/2006/relationships/image" Target="../media/image-3-15.png"/><Relationship Id="rId16" Type="http://schemas.openxmlformats.org/officeDocument/2006/relationships/image" Target="../media/image-3-16.png"/><Relationship Id="rId17" Type="http://schemas.openxmlformats.org/officeDocument/2006/relationships/image" Target="../media/image-3-17.png"/><Relationship Id="rId18" Type="http://schemas.openxmlformats.org/officeDocument/2006/relationships/image" Target="../media/image-3-18.png"/><Relationship Id="rId19" Type="http://schemas.openxmlformats.org/officeDocument/2006/relationships/slideLayout" Target="../slideLayouts/slideLayout1.xml"/><Relationship Id="rId20"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image" Target="../media/image-4-9.png"/><Relationship Id="rId10" Type="http://schemas.openxmlformats.org/officeDocument/2006/relationships/image" Target="../media/image-4-10.png"/><Relationship Id="rId11" Type="http://schemas.openxmlformats.org/officeDocument/2006/relationships/image" Target="../media/image-4-11.png"/><Relationship Id="rId12" Type="http://schemas.openxmlformats.org/officeDocument/2006/relationships/image" Target="../media/image-4-12.png"/><Relationship Id="rId13" Type="http://schemas.openxmlformats.org/officeDocument/2006/relationships/image" Target="../media/image-4-13.png"/><Relationship Id="rId14" Type="http://schemas.openxmlformats.org/officeDocument/2006/relationships/image" Target="../media/image-4-14.png"/><Relationship Id="rId15" Type="http://schemas.openxmlformats.org/officeDocument/2006/relationships/image" Target="../media/image-4-15.png"/><Relationship Id="rId16" Type="http://schemas.openxmlformats.org/officeDocument/2006/relationships/image" Target="../media/image-4-16.png"/><Relationship Id="rId17" Type="http://schemas.openxmlformats.org/officeDocument/2006/relationships/image" Target="../media/image-4-17.png"/><Relationship Id="rId18" Type="http://schemas.openxmlformats.org/officeDocument/2006/relationships/image" Target="../media/image-4-18.png"/><Relationship Id="rId19" Type="http://schemas.openxmlformats.org/officeDocument/2006/relationships/image" Target="../media/image-4-19.png"/><Relationship Id="rId20" Type="http://schemas.openxmlformats.org/officeDocument/2006/relationships/image" Target="../media/image-4-20.png"/><Relationship Id="rId21" Type="http://schemas.openxmlformats.org/officeDocument/2006/relationships/image" Target="../media/image-4-21.png"/><Relationship Id="rId22" Type="http://schemas.openxmlformats.org/officeDocument/2006/relationships/image" Target="../media/image-4-22.png"/><Relationship Id="rId23" Type="http://schemas.openxmlformats.org/officeDocument/2006/relationships/image" Target="../media/image-4-23.png"/><Relationship Id="rId24" Type="http://schemas.openxmlformats.org/officeDocument/2006/relationships/image" Target="../media/image-4-24.png"/><Relationship Id="rId25" Type="http://schemas.openxmlformats.org/officeDocument/2006/relationships/image" Target="../media/image-4-25.png"/><Relationship Id="rId26" Type="http://schemas.openxmlformats.org/officeDocument/2006/relationships/image" Target="../media/image-4-26.png"/><Relationship Id="rId27" Type="http://schemas.openxmlformats.org/officeDocument/2006/relationships/image" Target="../media/image-4-27.png"/><Relationship Id="rId28" Type="http://schemas.openxmlformats.org/officeDocument/2006/relationships/image" Target="../media/image-4-28.png"/><Relationship Id="rId29" Type="http://schemas.openxmlformats.org/officeDocument/2006/relationships/image" Target="../media/image-4-29.png"/><Relationship Id="rId30" Type="http://schemas.openxmlformats.org/officeDocument/2006/relationships/image" Target="../media/image-4-30.png"/><Relationship Id="rId31" Type="http://schemas.openxmlformats.org/officeDocument/2006/relationships/image" Target="../media/image-4-31.png"/><Relationship Id="rId32" Type="http://schemas.openxmlformats.org/officeDocument/2006/relationships/image" Target="../media/image-4-32.png"/><Relationship Id="rId33" Type="http://schemas.openxmlformats.org/officeDocument/2006/relationships/image" Target="../media/image-4-33.png"/><Relationship Id="rId34" Type="http://schemas.openxmlformats.org/officeDocument/2006/relationships/image" Target="../media/image-4-34.png"/><Relationship Id="rId35" Type="http://schemas.openxmlformats.org/officeDocument/2006/relationships/image" Target="../media/image-4-35.png"/><Relationship Id="rId36" Type="http://schemas.openxmlformats.org/officeDocument/2006/relationships/image" Target="../media/image-4-36.png"/><Relationship Id="rId37" Type="http://schemas.openxmlformats.org/officeDocument/2006/relationships/image" Target="../media/image-4-37.png"/><Relationship Id="rId38" Type="http://schemas.openxmlformats.org/officeDocument/2006/relationships/image" Target="../media/image-4-38.png"/><Relationship Id="rId39" Type="http://schemas.openxmlformats.org/officeDocument/2006/relationships/image" Target="../media/image-4-39.png"/><Relationship Id="rId40" Type="http://schemas.openxmlformats.org/officeDocument/2006/relationships/slideLayout" Target="../slideLayouts/slideLayout1.xml"/><Relationship Id="rId41"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image" Target="../media/image-5-8.png"/><Relationship Id="rId9" Type="http://schemas.openxmlformats.org/officeDocument/2006/relationships/image" Target="../media/image-5-9.png"/><Relationship Id="rId10" Type="http://schemas.openxmlformats.org/officeDocument/2006/relationships/image" Target="../media/image-5-10.png"/><Relationship Id="rId11" Type="http://schemas.openxmlformats.org/officeDocument/2006/relationships/image" Target="../media/image-5-11.png"/><Relationship Id="rId12" Type="http://schemas.openxmlformats.org/officeDocument/2006/relationships/image" Target="../media/image-5-12.png"/><Relationship Id="rId13" Type="http://schemas.openxmlformats.org/officeDocument/2006/relationships/image" Target="../media/image-5-13.png"/><Relationship Id="rId14" Type="http://schemas.openxmlformats.org/officeDocument/2006/relationships/image" Target="../media/image-5-14.png"/><Relationship Id="rId15" Type="http://schemas.openxmlformats.org/officeDocument/2006/relationships/image" Target="../media/image-5-15.png"/><Relationship Id="rId16" Type="http://schemas.openxmlformats.org/officeDocument/2006/relationships/image" Target="../media/image-5-16.png"/><Relationship Id="rId17" Type="http://schemas.openxmlformats.org/officeDocument/2006/relationships/image" Target="../media/image-5-17.png"/><Relationship Id="rId18" Type="http://schemas.openxmlformats.org/officeDocument/2006/relationships/image" Target="../media/image-5-18.png"/><Relationship Id="rId19" Type="http://schemas.openxmlformats.org/officeDocument/2006/relationships/image" Target="../media/image-5-19.png"/><Relationship Id="rId20" Type="http://schemas.openxmlformats.org/officeDocument/2006/relationships/image" Target="../media/image-5-20.png"/><Relationship Id="rId21" Type="http://schemas.openxmlformats.org/officeDocument/2006/relationships/image" Target="../media/image-5-21.png"/><Relationship Id="rId22" Type="http://schemas.openxmlformats.org/officeDocument/2006/relationships/image" Target="../media/image-5-22.png"/><Relationship Id="rId23" Type="http://schemas.openxmlformats.org/officeDocument/2006/relationships/image" Target="../media/image-5-23.png"/><Relationship Id="rId24" Type="http://schemas.openxmlformats.org/officeDocument/2006/relationships/image" Target="../media/image-5-24.png"/><Relationship Id="rId25" Type="http://schemas.openxmlformats.org/officeDocument/2006/relationships/image" Target="../media/image-5-25.png"/><Relationship Id="rId26" Type="http://schemas.openxmlformats.org/officeDocument/2006/relationships/image" Target="../media/image-5-26.png"/><Relationship Id="rId27" Type="http://schemas.openxmlformats.org/officeDocument/2006/relationships/image" Target="../media/image-5-27.png"/><Relationship Id="rId28" Type="http://schemas.openxmlformats.org/officeDocument/2006/relationships/image" Target="../media/image-5-28.png"/><Relationship Id="rId29" Type="http://schemas.openxmlformats.org/officeDocument/2006/relationships/slideLayout" Target="../slideLayouts/slideLayout1.xml"/><Relationship Id="rId30"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image" Target="../media/image-6-7.png"/><Relationship Id="rId8" Type="http://schemas.openxmlformats.org/officeDocument/2006/relationships/image" Target="../media/image-6-8.png"/><Relationship Id="rId9" Type="http://schemas.openxmlformats.org/officeDocument/2006/relationships/image" Target="../media/image-6-9.png"/><Relationship Id="rId10" Type="http://schemas.openxmlformats.org/officeDocument/2006/relationships/image" Target="../media/image-6-10.png"/><Relationship Id="rId11" Type="http://schemas.openxmlformats.org/officeDocument/2006/relationships/image" Target="../media/image-6-11.png"/><Relationship Id="rId12" Type="http://schemas.openxmlformats.org/officeDocument/2006/relationships/image" Target="../media/image-6-12.png"/><Relationship Id="rId13" Type="http://schemas.openxmlformats.org/officeDocument/2006/relationships/image" Target="../media/image-6-13.png"/><Relationship Id="rId14" Type="http://schemas.openxmlformats.org/officeDocument/2006/relationships/slideLayout" Target="../slideLayouts/slideLayout1.xml"/><Relationship Id="rId15"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6905132"/>
          </a:xfrm>
          <a:prstGeom prst="rect">
            <a:avLst/>
          </a:prstGeom>
        </p:spPr>
      </p:pic>
      <p:sp>
        <p:nvSpPr>
          <p:cNvPr id="3" name="Shape 0"/>
          <p:cNvSpPr/>
          <p:nvPr/>
        </p:nvSpPr>
        <p:spPr>
          <a:xfrm>
            <a:off x="0" y="0"/>
            <a:ext cx="9144000" cy="885825"/>
          </a:xfrm>
          <a:prstGeom prst="rect">
            <a:avLst/>
          </a:prstGeom>
          <a:solidFill>
            <a:srgbClr val="1A365D"/>
          </a:solidFill>
          <a:ln/>
        </p:spPr>
      </p:sp>
      <p:sp>
        <p:nvSpPr>
          <p:cNvPr id="4" name="Shape 1"/>
          <p:cNvSpPr/>
          <p:nvPr/>
        </p:nvSpPr>
        <p:spPr>
          <a:xfrm>
            <a:off x="0" y="857250"/>
            <a:ext cx="9144000" cy="28575"/>
          </a:xfrm>
          <a:prstGeom prst="rect">
            <a:avLst/>
          </a:prstGeom>
          <a:solidFill>
            <a:srgbClr val="FF7F00"/>
          </a:solidFill>
          <a:ln/>
        </p:spPr>
      </p:sp>
      <p:sp>
        <p:nvSpPr>
          <p:cNvPr id="5" name="Text 2"/>
          <p:cNvSpPr/>
          <p:nvPr/>
        </p:nvSpPr>
        <p:spPr>
          <a:xfrm>
            <a:off x="228600" y="171450"/>
            <a:ext cx="8758238" cy="257175"/>
          </a:xfrm>
          <a:prstGeom prst="rect">
            <a:avLst/>
          </a:prstGeom>
          <a:noFill/>
          <a:ln/>
        </p:spPr>
        <p:txBody>
          <a:bodyPr wrap="square" lIns="0" tIns="0" rIns="0" bIns="0" rtlCol="0" anchor="ctr">
            <a:spAutoFit/>
          </a:bodyPr>
          <a:lstStyle/>
          <a:p>
            <a:pPr indent="0" marL="0">
              <a:buNone/>
            </a:pPr>
            <a:r>
              <a:rPr lang="en-US" sz="1688" b="1" dirty="0">
                <a:solidFill>
                  <a:srgbClr val="FFFFFF"/>
                </a:solidFill>
                <a:latin typeface="Noto Serif JP" pitchFamily="34" charset="0"/>
                <a:ea typeface="Noto Serif JP" pitchFamily="34" charset="-122"/>
                <a:cs typeface="Noto Serif JP" pitchFamily="34" charset="-120"/>
              </a:rPr>
              <a:t>意味カテゴリベース分類システム</a:t>
            </a:r>
            <a:endParaRPr lang="en-US" sz="1688" dirty="0"/>
          </a:p>
        </p:txBody>
      </p:sp>
      <p:sp>
        <p:nvSpPr>
          <p:cNvPr id="6" name="Text 3"/>
          <p:cNvSpPr/>
          <p:nvPr/>
        </p:nvSpPr>
        <p:spPr>
          <a:xfrm>
            <a:off x="228600" y="485775"/>
            <a:ext cx="8758238" cy="200025"/>
          </a:xfrm>
          <a:prstGeom prst="rect">
            <a:avLst/>
          </a:prstGeom>
          <a:noFill/>
          <a:ln/>
        </p:spPr>
        <p:txBody>
          <a:bodyPr wrap="square" lIns="0" tIns="0" rIns="0" bIns="0" rtlCol="0" anchor="ctr">
            <a:spAutoFit/>
          </a:bodyPr>
          <a:lstStyle/>
          <a:p>
            <a:pPr indent="0" marL="0">
              <a:buNone/>
            </a:pPr>
            <a:r>
              <a:rPr lang="en-US" sz="1125" dirty="0">
                <a:solidFill>
                  <a:srgbClr val="E6F2FF"/>
                </a:solidFill>
                <a:latin typeface="Noto Sans JP" pitchFamily="34" charset="0"/>
                <a:ea typeface="Noto Sans JP" pitchFamily="34" charset="-122"/>
                <a:cs typeface="Noto Sans JP" pitchFamily="34" charset="-120"/>
              </a:rPr>
              <a:t>完全物体検出統合による動的データセット選択</a:t>
            </a:r>
            <a:endParaRPr lang="en-US" sz="1125" dirty="0"/>
          </a:p>
        </p:txBody>
      </p:sp>
      <p:sp>
        <p:nvSpPr>
          <p:cNvPr id="7" name="Text 4"/>
          <p:cNvSpPr/>
          <p:nvPr/>
        </p:nvSpPr>
        <p:spPr>
          <a:xfrm>
            <a:off x="2604790" y="1075134"/>
            <a:ext cx="410766" cy="248245"/>
          </a:xfrm>
          <a:prstGeom prst="rect">
            <a:avLst/>
          </a:prstGeom>
          <a:noFill/>
          <a:ln/>
        </p:spPr>
        <p:txBody>
          <a:bodyPr wrap="none" lIns="0" tIns="0" rIns="0" bIns="0" rtlCol="0" anchor="ctr">
            <a:spAutoFit/>
          </a:bodyPr>
          <a:lstStyle/>
          <a:p>
            <a:pPr algn="ctr" indent="0" marL="0">
              <a:buNone/>
            </a:pPr>
            <a:r>
              <a:rPr lang="en-US" sz="1350" b="1" dirty="0">
                <a:solidFill>
                  <a:srgbClr val="374151"/>
                </a:solidFill>
                <a:latin typeface="Noto Sans JP" pitchFamily="34" charset="0"/>
                <a:ea typeface="Noto Sans JP" pitchFamily="34" charset="-122"/>
                <a:cs typeface="Noto Sans JP" pitchFamily="34" charset="-120"/>
              </a:rPr>
              <a:t>AIに</a:t>
            </a:r>
            <a:endParaRPr lang="en-US" sz="1350" dirty="0"/>
          </a:p>
        </p:txBody>
      </p:sp>
      <p:sp>
        <p:nvSpPr>
          <p:cNvPr id="8" name="Text 5"/>
          <p:cNvSpPr/>
          <p:nvPr/>
        </p:nvSpPr>
        <p:spPr>
          <a:xfrm>
            <a:off x="2944118" y="1075134"/>
            <a:ext cx="1614488" cy="248245"/>
          </a:xfrm>
          <a:prstGeom prst="rect">
            <a:avLst/>
          </a:prstGeom>
          <a:noFill/>
          <a:ln/>
        </p:spPr>
        <p:txBody>
          <a:bodyPr wrap="square" lIns="0" tIns="0" rIns="0" bIns="0" rtlCol="0" anchor="ctr">
            <a:spAutoFit/>
          </a:bodyPr>
          <a:lstStyle/>
          <a:p>
            <a:pPr algn="ctr" indent="0" marL="0">
              <a:buNone/>
            </a:pPr>
            <a:r>
              <a:rPr lang="en-US" sz="1350" b="1" dirty="0">
                <a:solidFill>
                  <a:srgbClr val="FF7F00"/>
                </a:solidFill>
                <a:latin typeface="Noto Sans JP" pitchFamily="34" charset="0"/>
                <a:ea typeface="Noto Sans JP" pitchFamily="34" charset="-122"/>
                <a:cs typeface="Noto Sans JP" pitchFamily="34" charset="-120"/>
              </a:rPr>
              <a:t>「専門家の選び方」</a:t>
            </a:r>
            <a:endParaRPr lang="en-US" sz="1350" dirty="0"/>
          </a:p>
        </p:txBody>
      </p:sp>
      <p:sp>
        <p:nvSpPr>
          <p:cNvPr id="9" name="Text 6"/>
          <p:cNvSpPr/>
          <p:nvPr/>
        </p:nvSpPr>
        <p:spPr>
          <a:xfrm>
            <a:off x="4487168" y="1075134"/>
            <a:ext cx="2123480" cy="248245"/>
          </a:xfrm>
          <a:prstGeom prst="rect">
            <a:avLst/>
          </a:prstGeom>
          <a:noFill/>
          <a:ln/>
        </p:spPr>
        <p:txBody>
          <a:bodyPr wrap="square" lIns="0" tIns="0" rIns="0" bIns="0" rtlCol="0" anchor="ctr">
            <a:spAutoFit/>
          </a:bodyPr>
          <a:lstStyle/>
          <a:p>
            <a:pPr algn="ctr" indent="0" marL="0">
              <a:buNone/>
            </a:pPr>
            <a:r>
              <a:rPr lang="en-US" sz="1350" b="1" dirty="0">
                <a:solidFill>
                  <a:srgbClr val="374151"/>
                </a:solidFill>
                <a:latin typeface="Noto Sans JP" pitchFamily="34" charset="0"/>
                <a:ea typeface="Noto Sans JP" pitchFamily="34" charset="-122"/>
                <a:cs typeface="Noto Sans JP" pitchFamily="34" charset="-120"/>
              </a:rPr>
              <a:t>を教える革新的アプローチ</a:t>
            </a:r>
            <a:endParaRPr lang="en-US" sz="1350" dirty="0"/>
          </a:p>
        </p:txBody>
      </p:sp>
      <p:sp>
        <p:nvSpPr>
          <p:cNvPr id="10" name="Text 7"/>
          <p:cNvSpPr/>
          <p:nvPr/>
        </p:nvSpPr>
        <p:spPr>
          <a:xfrm>
            <a:off x="1371600" y="1600200"/>
            <a:ext cx="6472238" cy="200025"/>
          </a:xfrm>
          <a:prstGeom prst="rect">
            <a:avLst/>
          </a:prstGeom>
          <a:noFill/>
          <a:ln/>
        </p:spPr>
        <p:txBody>
          <a:bodyPr wrap="square" lIns="0" tIns="0" rIns="0" bIns="0" rtlCol="0" anchor="ctr">
            <a:spAutoFit/>
          </a:bodyPr>
          <a:lstStyle/>
          <a:p>
            <a:pPr indent="0" marL="0">
              <a:buNone/>
            </a:pPr>
            <a:r>
              <a:rPr lang="en-US" sz="1013" b="1" dirty="0">
                <a:solidFill>
                  <a:srgbClr val="374151"/>
                </a:solidFill>
                <a:latin typeface="Noto Sans JP" pitchFamily="34" charset="0"/>
                <a:ea typeface="Noto Sans JP" pitchFamily="34" charset="-122"/>
                <a:cs typeface="Noto Sans JP" pitchFamily="34" charset="-120"/>
              </a:rPr>
              <a:t>従来手法 vs 統合手法</a:t>
            </a:r>
            <a:endParaRPr lang="en-US" sz="1013" dirty="0"/>
          </a:p>
        </p:txBody>
      </p:sp>
      <p:sp>
        <p:nvSpPr>
          <p:cNvPr id="11" name="Shape 8"/>
          <p:cNvSpPr/>
          <p:nvPr/>
        </p:nvSpPr>
        <p:spPr>
          <a:xfrm>
            <a:off x="1371600" y="1857375"/>
            <a:ext cx="6400800" cy="828675"/>
          </a:xfrm>
          <a:prstGeom prst="rect">
            <a:avLst/>
          </a:prstGeom>
          <a:solidFill>
            <a:srgbClr val="E6F2FF"/>
          </a:solidFill>
          <a:ln w="198">
            <a:solidFill>
              <a:srgbClr val="1A365D"/>
            </a:solidFill>
            <a:prstDash val="solid"/>
          </a:ln>
        </p:spPr>
      </p:sp>
      <p:sp>
        <p:nvSpPr>
          <p:cNvPr id="12" name="Shape 9"/>
          <p:cNvSpPr/>
          <p:nvPr/>
        </p:nvSpPr>
        <p:spPr>
          <a:xfrm>
            <a:off x="1485900" y="1971675"/>
            <a:ext cx="1234418" cy="571500"/>
          </a:xfrm>
          <a:prstGeom prst="rect">
            <a:avLst/>
          </a:prstGeom>
          <a:solidFill>
            <a:srgbClr val="E5E7EB"/>
          </a:solidFill>
          <a:ln/>
        </p:spPr>
      </p:sp>
      <p:pic>
        <p:nvPicPr>
          <p:cNvPr id="13" name="Image 1" descr="preencoded.png">    </p:cNvPr>
          <p:cNvPicPr>
            <a:picLocks noChangeAspect="1"/>
          </p:cNvPicPr>
          <p:nvPr/>
        </p:nvPicPr>
        <p:blipFill>
          <a:blip r:embed="rId2"/>
          <a:stretch>
            <a:fillRect/>
          </a:stretch>
        </p:blipFill>
        <p:spPr>
          <a:xfrm>
            <a:off x="2017384" y="2057400"/>
            <a:ext cx="171450" cy="171450"/>
          </a:xfrm>
          <a:prstGeom prst="rect">
            <a:avLst/>
          </a:prstGeom>
        </p:spPr>
      </p:pic>
      <p:sp>
        <p:nvSpPr>
          <p:cNvPr id="14" name="Text 10"/>
          <p:cNvSpPr/>
          <p:nvPr/>
        </p:nvSpPr>
        <p:spPr>
          <a:xfrm>
            <a:off x="1571625" y="2286000"/>
            <a:ext cx="1134405" cy="171450"/>
          </a:xfrm>
          <a:prstGeom prst="rect">
            <a:avLst/>
          </a:prstGeom>
          <a:noFill/>
          <a:ln/>
        </p:spPr>
        <p:txBody>
          <a:bodyPr wrap="none" lIns="0" tIns="0" rIns="0" bIns="0" rtlCol="0" anchor="ctr">
            <a:spAutoFit/>
          </a:bodyPr>
          <a:lstStyle/>
          <a:p>
            <a:pPr algn="ctr" indent="0" marL="0">
              <a:buNone/>
            </a:pPr>
            <a:r>
              <a:rPr lang="en-US" sz="900" dirty="0">
                <a:solidFill>
                  <a:srgbClr val="333333"/>
                </a:solidFill>
                <a:latin typeface="Noto Sans JP" pitchFamily="34" charset="0"/>
                <a:ea typeface="Noto Sans JP" pitchFamily="34" charset="-122"/>
                <a:cs typeface="Noto Sans JP" pitchFamily="34" charset="-120"/>
              </a:rPr>
              <a:t>画像</a:t>
            </a:r>
            <a:endParaRPr lang="en-US" sz="900" dirty="0"/>
          </a:p>
        </p:txBody>
      </p:sp>
      <p:pic>
        <p:nvPicPr>
          <p:cNvPr id="15" name="Image 2" descr="preencoded.png">    </p:cNvPr>
          <p:cNvPicPr>
            <a:picLocks noChangeAspect="1"/>
          </p:cNvPicPr>
          <p:nvPr/>
        </p:nvPicPr>
        <p:blipFill>
          <a:blip r:embed="rId3"/>
          <a:stretch>
            <a:fillRect/>
          </a:stretch>
        </p:blipFill>
        <p:spPr>
          <a:xfrm>
            <a:off x="2863555" y="2185988"/>
            <a:ext cx="125016" cy="142875"/>
          </a:xfrm>
          <a:prstGeom prst="rect">
            <a:avLst/>
          </a:prstGeom>
        </p:spPr>
      </p:pic>
      <p:sp>
        <p:nvSpPr>
          <p:cNvPr id="16" name="Shape 11"/>
          <p:cNvSpPr/>
          <p:nvPr/>
        </p:nvSpPr>
        <p:spPr>
          <a:xfrm>
            <a:off x="3131809" y="1971675"/>
            <a:ext cx="1234418" cy="571500"/>
          </a:xfrm>
          <a:prstGeom prst="rect">
            <a:avLst/>
          </a:prstGeom>
          <a:solidFill>
            <a:srgbClr val="E5E7EB"/>
          </a:solidFill>
          <a:ln/>
        </p:spPr>
      </p:sp>
      <p:pic>
        <p:nvPicPr>
          <p:cNvPr id="17" name="Image 3" descr="preencoded.png">    </p:cNvPr>
          <p:cNvPicPr>
            <a:picLocks noChangeAspect="1"/>
          </p:cNvPicPr>
          <p:nvPr/>
        </p:nvPicPr>
        <p:blipFill>
          <a:blip r:embed="rId4"/>
          <a:stretch>
            <a:fillRect/>
          </a:stretch>
        </p:blipFill>
        <p:spPr>
          <a:xfrm>
            <a:off x="3663293" y="2057400"/>
            <a:ext cx="171450" cy="171450"/>
          </a:xfrm>
          <a:prstGeom prst="rect">
            <a:avLst/>
          </a:prstGeom>
        </p:spPr>
      </p:pic>
      <p:sp>
        <p:nvSpPr>
          <p:cNvPr id="18" name="Text 12"/>
          <p:cNvSpPr/>
          <p:nvPr/>
        </p:nvSpPr>
        <p:spPr>
          <a:xfrm>
            <a:off x="3217534" y="2286000"/>
            <a:ext cx="1134405" cy="171450"/>
          </a:xfrm>
          <a:prstGeom prst="rect">
            <a:avLst/>
          </a:prstGeom>
          <a:noFill/>
          <a:ln/>
        </p:spPr>
        <p:txBody>
          <a:bodyPr wrap="none" lIns="0" tIns="0" rIns="0" bIns="0" rtlCol="0" anchor="ctr">
            <a:spAutoFit/>
          </a:bodyPr>
          <a:lstStyle/>
          <a:p>
            <a:pPr algn="ctr" indent="0" marL="0">
              <a:buNone/>
            </a:pPr>
            <a:r>
              <a:rPr lang="en-US" sz="900" dirty="0">
                <a:solidFill>
                  <a:srgbClr val="333333"/>
                </a:solidFill>
                <a:latin typeface="Noto Sans JP" pitchFamily="34" charset="0"/>
                <a:ea typeface="Noto Sans JP" pitchFamily="34" charset="-122"/>
                <a:cs typeface="Noto Sans JP" pitchFamily="34" charset="-120"/>
              </a:rPr>
              <a:t>単一物体検出</a:t>
            </a:r>
            <a:endParaRPr lang="en-US" sz="900" dirty="0"/>
          </a:p>
        </p:txBody>
      </p:sp>
      <p:pic>
        <p:nvPicPr>
          <p:cNvPr id="19" name="Image 4" descr="preencoded.png">    </p:cNvPr>
          <p:cNvPicPr>
            <a:picLocks noChangeAspect="1"/>
          </p:cNvPicPr>
          <p:nvPr/>
        </p:nvPicPr>
        <p:blipFill>
          <a:blip r:embed="rId5"/>
          <a:stretch>
            <a:fillRect/>
          </a:stretch>
        </p:blipFill>
        <p:spPr>
          <a:xfrm>
            <a:off x="4509464" y="2185988"/>
            <a:ext cx="125016" cy="142875"/>
          </a:xfrm>
          <a:prstGeom prst="rect">
            <a:avLst/>
          </a:prstGeom>
        </p:spPr>
      </p:pic>
      <p:sp>
        <p:nvSpPr>
          <p:cNvPr id="20" name="Shape 13"/>
          <p:cNvSpPr/>
          <p:nvPr/>
        </p:nvSpPr>
        <p:spPr>
          <a:xfrm>
            <a:off x="4777718" y="1971675"/>
            <a:ext cx="1234418" cy="571500"/>
          </a:xfrm>
          <a:prstGeom prst="rect">
            <a:avLst/>
          </a:prstGeom>
          <a:solidFill>
            <a:srgbClr val="E5E7EB"/>
          </a:solidFill>
          <a:ln/>
        </p:spPr>
      </p:sp>
      <p:pic>
        <p:nvPicPr>
          <p:cNvPr id="21" name="Image 5" descr="preencoded.png">    </p:cNvPr>
          <p:cNvPicPr>
            <a:picLocks noChangeAspect="1"/>
          </p:cNvPicPr>
          <p:nvPr/>
        </p:nvPicPr>
        <p:blipFill>
          <a:blip r:embed="rId6"/>
          <a:stretch>
            <a:fillRect/>
          </a:stretch>
        </p:blipFill>
        <p:spPr>
          <a:xfrm>
            <a:off x="5309202" y="2057400"/>
            <a:ext cx="171450" cy="171450"/>
          </a:xfrm>
          <a:prstGeom prst="rect">
            <a:avLst/>
          </a:prstGeom>
        </p:spPr>
      </p:pic>
      <p:sp>
        <p:nvSpPr>
          <p:cNvPr id="22" name="Text 14"/>
          <p:cNvSpPr/>
          <p:nvPr/>
        </p:nvSpPr>
        <p:spPr>
          <a:xfrm>
            <a:off x="4863443" y="2286000"/>
            <a:ext cx="1134405" cy="171450"/>
          </a:xfrm>
          <a:prstGeom prst="rect">
            <a:avLst/>
          </a:prstGeom>
          <a:noFill/>
          <a:ln/>
        </p:spPr>
        <p:txBody>
          <a:bodyPr wrap="none" lIns="0" tIns="0" rIns="0" bIns="0" rtlCol="0" anchor="ctr">
            <a:spAutoFit/>
          </a:bodyPr>
          <a:lstStyle/>
          <a:p>
            <a:pPr algn="ctr" indent="0" marL="0">
              <a:buNone/>
            </a:pPr>
            <a:r>
              <a:rPr lang="en-US" sz="900" dirty="0">
                <a:solidFill>
                  <a:srgbClr val="333333"/>
                </a:solidFill>
                <a:latin typeface="Noto Sans JP" pitchFamily="34" charset="0"/>
                <a:ea typeface="Noto Sans JP" pitchFamily="34" charset="-122"/>
                <a:cs typeface="Noto Sans JP" pitchFamily="34" charset="-120"/>
              </a:rPr>
              <a:t>固定分類</a:t>
            </a:r>
            <a:endParaRPr lang="en-US" sz="900" dirty="0"/>
          </a:p>
        </p:txBody>
      </p:sp>
      <p:pic>
        <p:nvPicPr>
          <p:cNvPr id="23" name="Image 6" descr="preencoded.png">    </p:cNvPr>
          <p:cNvPicPr>
            <a:picLocks noChangeAspect="1"/>
          </p:cNvPicPr>
          <p:nvPr/>
        </p:nvPicPr>
        <p:blipFill>
          <a:blip r:embed="rId7"/>
          <a:stretch>
            <a:fillRect/>
          </a:stretch>
        </p:blipFill>
        <p:spPr>
          <a:xfrm>
            <a:off x="6155373" y="2185988"/>
            <a:ext cx="125016" cy="142875"/>
          </a:xfrm>
          <a:prstGeom prst="rect">
            <a:avLst/>
          </a:prstGeom>
        </p:spPr>
      </p:pic>
      <p:sp>
        <p:nvSpPr>
          <p:cNvPr id="24" name="Shape 15"/>
          <p:cNvSpPr/>
          <p:nvPr/>
        </p:nvSpPr>
        <p:spPr>
          <a:xfrm>
            <a:off x="6423627" y="1971675"/>
            <a:ext cx="1234418" cy="571500"/>
          </a:xfrm>
          <a:prstGeom prst="rect">
            <a:avLst/>
          </a:prstGeom>
          <a:solidFill>
            <a:srgbClr val="E5E7EB"/>
          </a:solidFill>
          <a:ln/>
        </p:spPr>
      </p:sp>
      <p:pic>
        <p:nvPicPr>
          <p:cNvPr id="25" name="Image 7" descr="preencoded.png">    </p:cNvPr>
          <p:cNvPicPr>
            <a:picLocks noChangeAspect="1"/>
          </p:cNvPicPr>
          <p:nvPr/>
        </p:nvPicPr>
        <p:blipFill>
          <a:blip r:embed="rId8"/>
          <a:stretch>
            <a:fillRect/>
          </a:stretch>
        </p:blipFill>
        <p:spPr>
          <a:xfrm>
            <a:off x="6955110" y="2057400"/>
            <a:ext cx="171450" cy="171450"/>
          </a:xfrm>
          <a:prstGeom prst="rect">
            <a:avLst/>
          </a:prstGeom>
        </p:spPr>
      </p:pic>
      <p:sp>
        <p:nvSpPr>
          <p:cNvPr id="26" name="Text 16"/>
          <p:cNvSpPr/>
          <p:nvPr/>
        </p:nvSpPr>
        <p:spPr>
          <a:xfrm>
            <a:off x="6509352" y="2286000"/>
            <a:ext cx="1134405" cy="171450"/>
          </a:xfrm>
          <a:prstGeom prst="rect">
            <a:avLst/>
          </a:prstGeom>
          <a:noFill/>
          <a:ln/>
        </p:spPr>
        <p:txBody>
          <a:bodyPr wrap="none" lIns="0" tIns="0" rIns="0" bIns="0" rtlCol="0" anchor="ctr">
            <a:spAutoFit/>
          </a:bodyPr>
          <a:lstStyle/>
          <a:p>
            <a:pPr algn="ctr" indent="0" marL="0">
              <a:buNone/>
            </a:pPr>
            <a:r>
              <a:rPr lang="en-US" sz="900" dirty="0">
                <a:solidFill>
                  <a:srgbClr val="333333"/>
                </a:solidFill>
                <a:latin typeface="Noto Sans JP" pitchFamily="34" charset="0"/>
                <a:ea typeface="Noto Sans JP" pitchFamily="34" charset="-122"/>
                <a:cs typeface="Noto Sans JP" pitchFamily="34" charset="-120"/>
              </a:rPr>
              <a:t>部分的結果</a:t>
            </a:r>
            <a:endParaRPr lang="en-US" sz="900" dirty="0"/>
          </a:p>
        </p:txBody>
      </p:sp>
      <p:sp>
        <p:nvSpPr>
          <p:cNvPr id="27" name="Shape 17"/>
          <p:cNvSpPr/>
          <p:nvPr/>
        </p:nvSpPr>
        <p:spPr>
          <a:xfrm>
            <a:off x="1371600" y="2714625"/>
            <a:ext cx="6400800" cy="1028700"/>
          </a:xfrm>
          <a:prstGeom prst="rect">
            <a:avLst/>
          </a:prstGeom>
          <a:solidFill>
            <a:srgbClr val="E6F2FF"/>
          </a:solidFill>
          <a:ln w="198">
            <a:solidFill>
              <a:srgbClr val="1A365D"/>
            </a:solidFill>
            <a:prstDash val="solid"/>
          </a:ln>
        </p:spPr>
      </p:sp>
      <p:sp>
        <p:nvSpPr>
          <p:cNvPr id="28" name="Shape 18"/>
          <p:cNvSpPr/>
          <p:nvPr/>
        </p:nvSpPr>
        <p:spPr>
          <a:xfrm>
            <a:off x="1485900" y="2928938"/>
            <a:ext cx="1028700" cy="571500"/>
          </a:xfrm>
          <a:prstGeom prst="rect">
            <a:avLst/>
          </a:prstGeom>
          <a:solidFill>
            <a:srgbClr val="E5E7EB"/>
          </a:solidFill>
          <a:ln/>
        </p:spPr>
      </p:sp>
      <p:pic>
        <p:nvPicPr>
          <p:cNvPr id="29" name="Image 8" descr="preencoded.png">    </p:cNvPr>
          <p:cNvPicPr>
            <a:picLocks noChangeAspect="1"/>
          </p:cNvPicPr>
          <p:nvPr/>
        </p:nvPicPr>
        <p:blipFill>
          <a:blip r:embed="rId9"/>
          <a:stretch>
            <a:fillRect/>
          </a:stretch>
        </p:blipFill>
        <p:spPr>
          <a:xfrm>
            <a:off x="1914525" y="3014663"/>
            <a:ext cx="171450" cy="171450"/>
          </a:xfrm>
          <a:prstGeom prst="rect">
            <a:avLst/>
          </a:prstGeom>
        </p:spPr>
      </p:pic>
      <p:sp>
        <p:nvSpPr>
          <p:cNvPr id="30" name="Text 19"/>
          <p:cNvSpPr/>
          <p:nvPr/>
        </p:nvSpPr>
        <p:spPr>
          <a:xfrm>
            <a:off x="1571625" y="3243263"/>
            <a:ext cx="928688" cy="171450"/>
          </a:xfrm>
          <a:prstGeom prst="rect">
            <a:avLst/>
          </a:prstGeom>
          <a:noFill/>
          <a:ln/>
        </p:spPr>
        <p:txBody>
          <a:bodyPr wrap="none" lIns="0" tIns="0" rIns="0" bIns="0" rtlCol="0" anchor="ctr">
            <a:spAutoFit/>
          </a:bodyPr>
          <a:lstStyle/>
          <a:p>
            <a:pPr algn="ctr" indent="0" marL="0">
              <a:buNone/>
            </a:pPr>
            <a:r>
              <a:rPr lang="en-US" sz="900" dirty="0">
                <a:solidFill>
                  <a:srgbClr val="333333"/>
                </a:solidFill>
                <a:latin typeface="Noto Sans JP" pitchFamily="34" charset="0"/>
                <a:ea typeface="Noto Sans JP" pitchFamily="34" charset="-122"/>
                <a:cs typeface="Noto Sans JP" pitchFamily="34" charset="-120"/>
              </a:rPr>
              <a:t>画像</a:t>
            </a:r>
            <a:endParaRPr lang="en-US" sz="900" dirty="0"/>
          </a:p>
        </p:txBody>
      </p:sp>
      <p:pic>
        <p:nvPicPr>
          <p:cNvPr id="31" name="Image 9" descr="preencoded.png">    </p:cNvPr>
          <p:cNvPicPr>
            <a:picLocks noChangeAspect="1"/>
          </p:cNvPicPr>
          <p:nvPr/>
        </p:nvPicPr>
        <p:blipFill>
          <a:blip r:embed="rId10"/>
          <a:stretch>
            <a:fillRect/>
          </a:stretch>
        </p:blipFill>
        <p:spPr>
          <a:xfrm>
            <a:off x="2580680" y="3143250"/>
            <a:ext cx="125016" cy="142875"/>
          </a:xfrm>
          <a:prstGeom prst="rect">
            <a:avLst/>
          </a:prstGeom>
        </p:spPr>
      </p:pic>
      <p:sp>
        <p:nvSpPr>
          <p:cNvPr id="32" name="Shape 20"/>
          <p:cNvSpPr/>
          <p:nvPr/>
        </p:nvSpPr>
        <p:spPr>
          <a:xfrm>
            <a:off x="2771775" y="2914650"/>
            <a:ext cx="1028700" cy="600075"/>
          </a:xfrm>
          <a:prstGeom prst="rect">
            <a:avLst/>
          </a:prstGeom>
          <a:solidFill>
            <a:srgbClr val="DBEAFE"/>
          </a:solidFill>
          <a:ln w="198">
            <a:solidFill>
              <a:srgbClr val="3B82F6"/>
            </a:solidFill>
            <a:prstDash val="solid"/>
          </a:ln>
        </p:spPr>
      </p:sp>
      <p:pic>
        <p:nvPicPr>
          <p:cNvPr id="33" name="Image 10" descr="preencoded.png">    </p:cNvPr>
          <p:cNvPicPr>
            <a:picLocks noChangeAspect="1"/>
          </p:cNvPicPr>
          <p:nvPr/>
        </p:nvPicPr>
        <p:blipFill>
          <a:blip r:embed="rId11"/>
          <a:stretch>
            <a:fillRect/>
          </a:stretch>
        </p:blipFill>
        <p:spPr>
          <a:xfrm>
            <a:off x="3200400" y="3014663"/>
            <a:ext cx="171450" cy="171450"/>
          </a:xfrm>
          <a:prstGeom prst="rect">
            <a:avLst/>
          </a:prstGeom>
        </p:spPr>
      </p:pic>
      <p:sp>
        <p:nvSpPr>
          <p:cNvPr id="34" name="Text 21"/>
          <p:cNvSpPr/>
          <p:nvPr/>
        </p:nvSpPr>
        <p:spPr>
          <a:xfrm>
            <a:off x="2943225" y="3246834"/>
            <a:ext cx="300038" cy="164306"/>
          </a:xfrm>
          <a:prstGeom prst="rect">
            <a:avLst/>
          </a:prstGeom>
          <a:noFill/>
          <a:ln/>
        </p:spPr>
        <p:txBody>
          <a:bodyPr wrap="none" lIns="0" tIns="0" rIns="0" bIns="0" rtlCol="0" anchor="ctr">
            <a:spAutoFit/>
          </a:bodyPr>
          <a:lstStyle/>
          <a:p>
            <a:pPr algn="ctr" indent="0" marL="0">
              <a:buNone/>
            </a:pPr>
            <a:r>
              <a:rPr lang="en-US" sz="900" b="1" dirty="0">
                <a:solidFill>
                  <a:srgbClr val="FF7F00"/>
                </a:solidFill>
                <a:latin typeface="Noto Sans JP" pitchFamily="34" charset="0"/>
                <a:ea typeface="Noto Sans JP" pitchFamily="34" charset="-122"/>
                <a:cs typeface="Noto Sans JP" pitchFamily="34" charset="-120"/>
              </a:rPr>
              <a:t>多層</a:t>
            </a:r>
            <a:endParaRPr lang="en-US" sz="900" dirty="0"/>
          </a:p>
        </p:txBody>
      </p:sp>
      <p:sp>
        <p:nvSpPr>
          <p:cNvPr id="35" name="Text 22"/>
          <p:cNvSpPr/>
          <p:nvPr/>
        </p:nvSpPr>
        <p:spPr>
          <a:xfrm>
            <a:off x="3171825" y="3246834"/>
            <a:ext cx="528638" cy="164306"/>
          </a:xfrm>
          <a:prstGeom prst="rect">
            <a:avLst/>
          </a:prstGeom>
          <a:noFill/>
          <a:ln/>
        </p:spPr>
        <p:txBody>
          <a:bodyPr wrap="none" lIns="0" tIns="0" rIns="0" bIns="0" rtlCol="0" anchor="ctr">
            <a:spAutoFit/>
          </a:bodyPr>
          <a:lstStyle/>
          <a:p>
            <a:pPr algn="ctr" indent="0" marL="0">
              <a:buNone/>
            </a:pPr>
            <a:r>
              <a:rPr lang="en-US" sz="900" dirty="0">
                <a:solidFill>
                  <a:srgbClr val="333333"/>
                </a:solidFill>
                <a:latin typeface="Noto Sans JP" pitchFamily="34" charset="0"/>
                <a:ea typeface="Noto Sans JP" pitchFamily="34" charset="-122"/>
                <a:cs typeface="Noto Sans JP" pitchFamily="34" charset="-120"/>
              </a:rPr>
              <a:t>物体検出</a:t>
            </a:r>
            <a:endParaRPr lang="en-US" sz="900" dirty="0"/>
          </a:p>
        </p:txBody>
      </p:sp>
      <p:pic>
        <p:nvPicPr>
          <p:cNvPr id="36" name="Image 11" descr="preencoded.png">    </p:cNvPr>
          <p:cNvPicPr>
            <a:picLocks noChangeAspect="1"/>
          </p:cNvPicPr>
          <p:nvPr/>
        </p:nvPicPr>
        <p:blipFill>
          <a:blip r:embed="rId12"/>
          <a:stretch>
            <a:fillRect/>
          </a:stretch>
        </p:blipFill>
        <p:spPr>
          <a:xfrm>
            <a:off x="3866555" y="3143250"/>
            <a:ext cx="125016" cy="142875"/>
          </a:xfrm>
          <a:prstGeom prst="rect">
            <a:avLst/>
          </a:prstGeom>
        </p:spPr>
      </p:pic>
      <p:sp>
        <p:nvSpPr>
          <p:cNvPr id="37" name="Shape 23"/>
          <p:cNvSpPr/>
          <p:nvPr/>
        </p:nvSpPr>
        <p:spPr>
          <a:xfrm>
            <a:off x="4057650" y="2914650"/>
            <a:ext cx="1028700" cy="600075"/>
          </a:xfrm>
          <a:prstGeom prst="rect">
            <a:avLst/>
          </a:prstGeom>
          <a:solidFill>
            <a:srgbClr val="DBEAFE"/>
          </a:solidFill>
          <a:ln w="198">
            <a:solidFill>
              <a:srgbClr val="3B82F6"/>
            </a:solidFill>
            <a:prstDash val="solid"/>
          </a:ln>
        </p:spPr>
      </p:sp>
      <p:pic>
        <p:nvPicPr>
          <p:cNvPr id="38" name="Image 12" descr="preencoded.png">    </p:cNvPr>
          <p:cNvPicPr>
            <a:picLocks noChangeAspect="1"/>
          </p:cNvPicPr>
          <p:nvPr/>
        </p:nvPicPr>
        <p:blipFill>
          <a:blip r:embed="rId13"/>
          <a:stretch>
            <a:fillRect/>
          </a:stretch>
        </p:blipFill>
        <p:spPr>
          <a:xfrm>
            <a:off x="4486275" y="3014663"/>
            <a:ext cx="171450" cy="171450"/>
          </a:xfrm>
          <a:prstGeom prst="rect">
            <a:avLst/>
          </a:prstGeom>
        </p:spPr>
      </p:pic>
      <p:sp>
        <p:nvSpPr>
          <p:cNvPr id="39" name="Text 24"/>
          <p:cNvSpPr/>
          <p:nvPr/>
        </p:nvSpPr>
        <p:spPr>
          <a:xfrm>
            <a:off x="4229100" y="3246834"/>
            <a:ext cx="300038" cy="164306"/>
          </a:xfrm>
          <a:prstGeom prst="rect">
            <a:avLst/>
          </a:prstGeom>
          <a:noFill/>
          <a:ln/>
        </p:spPr>
        <p:txBody>
          <a:bodyPr wrap="none" lIns="0" tIns="0" rIns="0" bIns="0" rtlCol="0" anchor="ctr">
            <a:spAutoFit/>
          </a:bodyPr>
          <a:lstStyle/>
          <a:p>
            <a:pPr algn="ctr" indent="0" marL="0">
              <a:buNone/>
            </a:pPr>
            <a:r>
              <a:rPr lang="en-US" sz="900" b="1" dirty="0">
                <a:solidFill>
                  <a:srgbClr val="FF7F00"/>
                </a:solidFill>
                <a:latin typeface="Noto Sans JP" pitchFamily="34" charset="0"/>
                <a:ea typeface="Noto Sans JP" pitchFamily="34" charset="-122"/>
                <a:cs typeface="Noto Sans JP" pitchFamily="34" charset="-120"/>
              </a:rPr>
              <a:t>完全</a:t>
            </a:r>
            <a:endParaRPr lang="en-US" sz="900" dirty="0"/>
          </a:p>
        </p:txBody>
      </p:sp>
      <p:sp>
        <p:nvSpPr>
          <p:cNvPr id="40" name="Text 25"/>
          <p:cNvSpPr/>
          <p:nvPr/>
        </p:nvSpPr>
        <p:spPr>
          <a:xfrm>
            <a:off x="4457700" y="3246834"/>
            <a:ext cx="528638" cy="164306"/>
          </a:xfrm>
          <a:prstGeom prst="rect">
            <a:avLst/>
          </a:prstGeom>
          <a:noFill/>
          <a:ln/>
        </p:spPr>
        <p:txBody>
          <a:bodyPr wrap="none" lIns="0" tIns="0" rIns="0" bIns="0" rtlCol="0" anchor="ctr">
            <a:spAutoFit/>
          </a:bodyPr>
          <a:lstStyle/>
          <a:p>
            <a:pPr algn="ctr" indent="0" marL="0">
              <a:buNone/>
            </a:pPr>
            <a:r>
              <a:rPr lang="en-US" sz="900" dirty="0">
                <a:solidFill>
                  <a:srgbClr val="333333"/>
                </a:solidFill>
                <a:latin typeface="Noto Sans JP" pitchFamily="34" charset="0"/>
                <a:ea typeface="Noto Sans JP" pitchFamily="34" charset="-122"/>
                <a:cs typeface="Noto Sans JP" pitchFamily="34" charset="-120"/>
              </a:rPr>
              <a:t>物体抽出</a:t>
            </a:r>
            <a:endParaRPr lang="en-US" sz="900" dirty="0"/>
          </a:p>
        </p:txBody>
      </p:sp>
      <p:pic>
        <p:nvPicPr>
          <p:cNvPr id="41" name="Image 13" descr="preencoded.png">    </p:cNvPr>
          <p:cNvPicPr>
            <a:picLocks noChangeAspect="1"/>
          </p:cNvPicPr>
          <p:nvPr/>
        </p:nvPicPr>
        <p:blipFill>
          <a:blip r:embed="rId14"/>
          <a:stretch>
            <a:fillRect/>
          </a:stretch>
        </p:blipFill>
        <p:spPr>
          <a:xfrm>
            <a:off x="5152430" y="3143250"/>
            <a:ext cx="125016" cy="142875"/>
          </a:xfrm>
          <a:prstGeom prst="rect">
            <a:avLst/>
          </a:prstGeom>
        </p:spPr>
      </p:pic>
      <p:sp>
        <p:nvSpPr>
          <p:cNvPr id="42" name="Shape 26"/>
          <p:cNvSpPr/>
          <p:nvPr/>
        </p:nvSpPr>
        <p:spPr>
          <a:xfrm>
            <a:off x="5343525" y="2828925"/>
            <a:ext cx="1028700" cy="771525"/>
          </a:xfrm>
          <a:prstGeom prst="rect">
            <a:avLst/>
          </a:prstGeom>
          <a:solidFill>
            <a:srgbClr val="DBEAFE"/>
          </a:solidFill>
          <a:ln w="198">
            <a:solidFill>
              <a:srgbClr val="3B82F6"/>
            </a:solidFill>
            <a:prstDash val="solid"/>
          </a:ln>
        </p:spPr>
      </p:sp>
      <p:pic>
        <p:nvPicPr>
          <p:cNvPr id="43" name="Image 14" descr="preencoded.png">    </p:cNvPr>
          <p:cNvPicPr>
            <a:picLocks noChangeAspect="1"/>
          </p:cNvPicPr>
          <p:nvPr/>
        </p:nvPicPr>
        <p:blipFill>
          <a:blip r:embed="rId15"/>
          <a:stretch>
            <a:fillRect/>
          </a:stretch>
        </p:blipFill>
        <p:spPr>
          <a:xfrm>
            <a:off x="5772150" y="2914650"/>
            <a:ext cx="171450" cy="171450"/>
          </a:xfrm>
          <a:prstGeom prst="rect">
            <a:avLst/>
          </a:prstGeom>
        </p:spPr>
      </p:pic>
      <p:sp>
        <p:nvSpPr>
          <p:cNvPr id="44" name="Text 27"/>
          <p:cNvSpPr/>
          <p:nvPr/>
        </p:nvSpPr>
        <p:spPr>
          <a:xfrm>
            <a:off x="5457825" y="3146822"/>
            <a:ext cx="757238" cy="164306"/>
          </a:xfrm>
          <a:prstGeom prst="rect">
            <a:avLst/>
          </a:prstGeom>
          <a:noFill/>
          <a:ln/>
        </p:spPr>
        <p:txBody>
          <a:bodyPr wrap="none" lIns="0" tIns="0" rIns="0" bIns="0" rtlCol="0" anchor="ctr">
            <a:spAutoFit/>
          </a:bodyPr>
          <a:lstStyle/>
          <a:p>
            <a:pPr algn="ctr" indent="0" marL="0">
              <a:buNone/>
            </a:pPr>
            <a:r>
              <a:rPr lang="en-US" sz="900" b="1" dirty="0">
                <a:solidFill>
                  <a:srgbClr val="FF7F00"/>
                </a:solidFill>
                <a:latin typeface="Noto Sans JP" pitchFamily="34" charset="0"/>
                <a:ea typeface="Noto Sans JP" pitchFamily="34" charset="-122"/>
                <a:cs typeface="Noto Sans JP" pitchFamily="34" charset="-120"/>
              </a:rPr>
              <a:t>意味カテゴリ</a:t>
            </a:r>
            <a:endParaRPr lang="en-US" sz="900" dirty="0"/>
          </a:p>
        </p:txBody>
      </p:sp>
      <p:sp>
        <p:nvSpPr>
          <p:cNvPr id="45" name="Text 28"/>
          <p:cNvSpPr/>
          <p:nvPr/>
        </p:nvSpPr>
        <p:spPr>
          <a:xfrm>
            <a:off x="5800725" y="3146822"/>
            <a:ext cx="528638" cy="335756"/>
          </a:xfrm>
          <a:prstGeom prst="rect">
            <a:avLst/>
          </a:prstGeom>
          <a:noFill/>
          <a:ln/>
        </p:spPr>
        <p:txBody>
          <a:bodyPr wrap="none" lIns="0" tIns="0" rIns="0" bIns="0" rtlCol="0" anchor="ctr">
            <a:spAutoFit/>
          </a:bodyPr>
          <a:lstStyle/>
          <a:p>
            <a:pPr algn="ctr" indent="0" marL="0">
              <a:buNone/>
            </a:pPr>
            <a:r>
              <a:rPr lang="en-US" sz="900" dirty="0">
                <a:solidFill>
                  <a:srgbClr val="333333"/>
                </a:solidFill>
                <a:latin typeface="Noto Sans JP" pitchFamily="34" charset="0"/>
                <a:ea typeface="Noto Sans JP" pitchFamily="34" charset="-122"/>
                <a:cs typeface="Noto Sans JP" pitchFamily="34" charset="-120"/>
              </a:rPr>
              <a:t>判定</a:t>
            </a:r>
            <a:endParaRPr lang="en-US" sz="900" dirty="0"/>
          </a:p>
        </p:txBody>
      </p:sp>
      <p:pic>
        <p:nvPicPr>
          <p:cNvPr id="46" name="Image 15" descr="preencoded.png">    </p:cNvPr>
          <p:cNvPicPr>
            <a:picLocks noChangeAspect="1"/>
          </p:cNvPicPr>
          <p:nvPr/>
        </p:nvPicPr>
        <p:blipFill>
          <a:blip r:embed="rId16"/>
          <a:stretch>
            <a:fillRect/>
          </a:stretch>
        </p:blipFill>
        <p:spPr>
          <a:xfrm>
            <a:off x="6438305" y="3128963"/>
            <a:ext cx="125016" cy="142875"/>
          </a:xfrm>
          <a:prstGeom prst="rect">
            <a:avLst/>
          </a:prstGeom>
        </p:spPr>
      </p:pic>
      <p:sp>
        <p:nvSpPr>
          <p:cNvPr id="47" name="Shape 29"/>
          <p:cNvSpPr/>
          <p:nvPr/>
        </p:nvSpPr>
        <p:spPr>
          <a:xfrm>
            <a:off x="6629400" y="2900363"/>
            <a:ext cx="1028700" cy="600075"/>
          </a:xfrm>
          <a:prstGeom prst="rect">
            <a:avLst/>
          </a:prstGeom>
          <a:solidFill>
            <a:srgbClr val="D1FAE5"/>
          </a:solidFill>
          <a:ln w="198">
            <a:solidFill>
              <a:srgbClr val="10B981"/>
            </a:solidFill>
            <a:prstDash val="solid"/>
          </a:ln>
        </p:spPr>
      </p:sp>
      <p:pic>
        <p:nvPicPr>
          <p:cNvPr id="48" name="Image 16" descr="preencoded.png">    </p:cNvPr>
          <p:cNvPicPr>
            <a:picLocks noChangeAspect="1"/>
          </p:cNvPicPr>
          <p:nvPr/>
        </p:nvPicPr>
        <p:blipFill>
          <a:blip r:embed="rId17"/>
          <a:stretch>
            <a:fillRect/>
          </a:stretch>
        </p:blipFill>
        <p:spPr>
          <a:xfrm>
            <a:off x="7058025" y="3000375"/>
            <a:ext cx="171450" cy="171450"/>
          </a:xfrm>
          <a:prstGeom prst="rect">
            <a:avLst/>
          </a:prstGeom>
        </p:spPr>
      </p:pic>
      <p:sp>
        <p:nvSpPr>
          <p:cNvPr id="49" name="Text 30"/>
          <p:cNvSpPr/>
          <p:nvPr/>
        </p:nvSpPr>
        <p:spPr>
          <a:xfrm>
            <a:off x="6715125" y="3228975"/>
            <a:ext cx="928688" cy="171450"/>
          </a:xfrm>
          <a:prstGeom prst="rect">
            <a:avLst/>
          </a:prstGeom>
          <a:noFill/>
          <a:ln/>
        </p:spPr>
        <p:txBody>
          <a:bodyPr wrap="none" lIns="0" tIns="0" rIns="0" bIns="0" rtlCol="0" anchor="ctr">
            <a:spAutoFit/>
          </a:bodyPr>
          <a:lstStyle/>
          <a:p>
            <a:pPr algn="ctr" indent="0" marL="0">
              <a:buNone/>
            </a:pPr>
            <a:r>
              <a:rPr lang="en-US" sz="900" dirty="0">
                <a:solidFill>
                  <a:srgbClr val="333333"/>
                </a:solidFill>
                <a:latin typeface="Noto Sans JP" pitchFamily="34" charset="0"/>
                <a:ea typeface="Noto Sans JP" pitchFamily="34" charset="-122"/>
                <a:cs typeface="Noto Sans JP" pitchFamily="34" charset="-120"/>
              </a:rPr>
              <a:t>統合結果</a:t>
            </a:r>
            <a:endParaRPr lang="en-US" sz="900" dirty="0"/>
          </a:p>
        </p:txBody>
      </p:sp>
      <p:sp>
        <p:nvSpPr>
          <p:cNvPr id="50" name="Text 31"/>
          <p:cNvSpPr/>
          <p:nvPr/>
        </p:nvSpPr>
        <p:spPr>
          <a:xfrm>
            <a:off x="228600" y="4029075"/>
            <a:ext cx="8758238" cy="200025"/>
          </a:xfrm>
          <a:prstGeom prst="rect">
            <a:avLst/>
          </a:prstGeom>
          <a:noFill/>
          <a:ln/>
        </p:spPr>
        <p:txBody>
          <a:bodyPr wrap="square" lIns="0" tIns="0" rIns="0" bIns="0" rtlCol="0" anchor="ctr">
            <a:spAutoFit/>
          </a:bodyPr>
          <a:lstStyle/>
          <a:p>
            <a:pPr indent="0" marL="0">
              <a:buNone/>
            </a:pPr>
            <a:r>
              <a:rPr lang="en-US" sz="1013" b="1" dirty="0">
                <a:solidFill>
                  <a:srgbClr val="374151"/>
                </a:solidFill>
                <a:latin typeface="Noto Sans JP" pitchFamily="34" charset="0"/>
                <a:ea typeface="Noto Sans JP" pitchFamily="34" charset="-122"/>
                <a:cs typeface="Noto Sans JP" pitchFamily="34" charset="-120"/>
              </a:rPr>
              <a:t>キーポイント</a:t>
            </a:r>
            <a:endParaRPr lang="en-US" sz="1013" dirty="0"/>
          </a:p>
        </p:txBody>
      </p:sp>
      <p:sp>
        <p:nvSpPr>
          <p:cNvPr id="51" name="Shape 32"/>
          <p:cNvSpPr/>
          <p:nvPr/>
        </p:nvSpPr>
        <p:spPr>
          <a:xfrm>
            <a:off x="228600" y="4343400"/>
            <a:ext cx="4286250" cy="285750"/>
          </a:xfrm>
          <a:prstGeom prst="rect">
            <a:avLst/>
          </a:prstGeom>
          <a:solidFill>
            <a:srgbClr val="F0F9FF"/>
          </a:solidFill>
          <a:ln/>
        </p:spPr>
      </p:sp>
      <p:sp>
        <p:nvSpPr>
          <p:cNvPr id="52" name="Shape 33"/>
          <p:cNvSpPr/>
          <p:nvPr/>
        </p:nvSpPr>
        <p:spPr>
          <a:xfrm>
            <a:off x="228600" y="4343400"/>
            <a:ext cx="28575" cy="285750"/>
          </a:xfrm>
          <a:prstGeom prst="rect">
            <a:avLst/>
          </a:prstGeom>
          <a:solidFill>
            <a:srgbClr val="FF7F00"/>
          </a:solidFill>
          <a:ln/>
        </p:spPr>
      </p:sp>
      <p:pic>
        <p:nvPicPr>
          <p:cNvPr id="53" name="Image 17" descr="preencoded.png">    </p:cNvPr>
          <p:cNvPicPr>
            <a:picLocks noChangeAspect="1"/>
          </p:cNvPicPr>
          <p:nvPr/>
        </p:nvPicPr>
        <p:blipFill>
          <a:blip r:embed="rId18"/>
          <a:stretch>
            <a:fillRect/>
          </a:stretch>
        </p:blipFill>
        <p:spPr>
          <a:xfrm>
            <a:off x="342900" y="4436269"/>
            <a:ext cx="114300" cy="114300"/>
          </a:xfrm>
          <a:prstGeom prst="rect">
            <a:avLst/>
          </a:prstGeom>
        </p:spPr>
      </p:pic>
      <p:sp>
        <p:nvSpPr>
          <p:cNvPr id="54" name="Text 34"/>
          <p:cNvSpPr/>
          <p:nvPr/>
        </p:nvSpPr>
        <p:spPr>
          <a:xfrm>
            <a:off x="514350" y="4404122"/>
            <a:ext cx="2035969"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多層物体検出による完全網羅性の確保</a:t>
            </a:r>
            <a:endParaRPr lang="en-US" sz="900" dirty="0"/>
          </a:p>
        </p:txBody>
      </p:sp>
      <p:sp>
        <p:nvSpPr>
          <p:cNvPr id="55" name="Shape 35"/>
          <p:cNvSpPr/>
          <p:nvPr/>
        </p:nvSpPr>
        <p:spPr>
          <a:xfrm>
            <a:off x="4629150" y="4343400"/>
            <a:ext cx="4286250" cy="285750"/>
          </a:xfrm>
          <a:prstGeom prst="rect">
            <a:avLst/>
          </a:prstGeom>
          <a:solidFill>
            <a:srgbClr val="F0F9FF"/>
          </a:solidFill>
          <a:ln/>
        </p:spPr>
      </p:sp>
      <p:sp>
        <p:nvSpPr>
          <p:cNvPr id="56" name="Shape 36"/>
          <p:cNvSpPr/>
          <p:nvPr/>
        </p:nvSpPr>
        <p:spPr>
          <a:xfrm>
            <a:off x="4629150" y="4343400"/>
            <a:ext cx="28575" cy="285750"/>
          </a:xfrm>
          <a:prstGeom prst="rect">
            <a:avLst/>
          </a:prstGeom>
          <a:solidFill>
            <a:srgbClr val="FF7F00"/>
          </a:solidFill>
          <a:ln/>
        </p:spPr>
      </p:sp>
      <p:pic>
        <p:nvPicPr>
          <p:cNvPr id="57" name="Image 18" descr="preencoded.png">    </p:cNvPr>
          <p:cNvPicPr>
            <a:picLocks noChangeAspect="1"/>
          </p:cNvPicPr>
          <p:nvPr/>
        </p:nvPicPr>
        <p:blipFill>
          <a:blip r:embed="rId19"/>
          <a:stretch>
            <a:fillRect/>
          </a:stretch>
        </p:blipFill>
        <p:spPr>
          <a:xfrm>
            <a:off x="4743450" y="4436269"/>
            <a:ext cx="142875" cy="114300"/>
          </a:xfrm>
          <a:prstGeom prst="rect">
            <a:avLst/>
          </a:prstGeom>
        </p:spPr>
      </p:pic>
      <p:sp>
        <p:nvSpPr>
          <p:cNvPr id="58" name="Text 37"/>
          <p:cNvSpPr/>
          <p:nvPr/>
        </p:nvSpPr>
        <p:spPr>
          <a:xfrm>
            <a:off x="4943475" y="4404122"/>
            <a:ext cx="2148483"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各物体への個別意味カテゴリベース分類</a:t>
            </a:r>
            <a:endParaRPr lang="en-US" sz="900" dirty="0"/>
          </a:p>
        </p:txBody>
      </p:sp>
      <p:sp>
        <p:nvSpPr>
          <p:cNvPr id="59" name="Shape 38"/>
          <p:cNvSpPr/>
          <p:nvPr/>
        </p:nvSpPr>
        <p:spPr>
          <a:xfrm>
            <a:off x="228600" y="4857750"/>
            <a:ext cx="4286250" cy="285750"/>
          </a:xfrm>
          <a:prstGeom prst="rect">
            <a:avLst/>
          </a:prstGeom>
          <a:solidFill>
            <a:srgbClr val="F0F9FF"/>
          </a:solidFill>
          <a:ln/>
        </p:spPr>
      </p:sp>
      <p:sp>
        <p:nvSpPr>
          <p:cNvPr id="60" name="Shape 39"/>
          <p:cNvSpPr/>
          <p:nvPr/>
        </p:nvSpPr>
        <p:spPr>
          <a:xfrm>
            <a:off x="228600" y="4857750"/>
            <a:ext cx="28575" cy="285750"/>
          </a:xfrm>
          <a:prstGeom prst="rect">
            <a:avLst/>
          </a:prstGeom>
          <a:solidFill>
            <a:srgbClr val="FF7F00"/>
          </a:solidFill>
          <a:ln/>
        </p:spPr>
      </p:sp>
      <p:pic>
        <p:nvPicPr>
          <p:cNvPr id="61" name="Image 19" descr="preencoded.png">    </p:cNvPr>
          <p:cNvPicPr>
            <a:picLocks noChangeAspect="1"/>
          </p:cNvPicPr>
          <p:nvPr/>
        </p:nvPicPr>
        <p:blipFill>
          <a:blip r:embed="rId20"/>
          <a:stretch>
            <a:fillRect/>
          </a:stretch>
        </p:blipFill>
        <p:spPr>
          <a:xfrm>
            <a:off x="342900" y="4950619"/>
            <a:ext cx="100013" cy="114300"/>
          </a:xfrm>
          <a:prstGeom prst="rect">
            <a:avLst/>
          </a:prstGeom>
        </p:spPr>
      </p:pic>
      <p:sp>
        <p:nvSpPr>
          <p:cNvPr id="62" name="Text 40"/>
          <p:cNvSpPr/>
          <p:nvPr/>
        </p:nvSpPr>
        <p:spPr>
          <a:xfrm>
            <a:off x="500063" y="4918472"/>
            <a:ext cx="1853803"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BLIP・WordNet・CLIPの技術統合</a:t>
            </a:r>
            <a:endParaRPr lang="en-US" sz="900" dirty="0"/>
          </a:p>
        </p:txBody>
      </p:sp>
      <p:sp>
        <p:nvSpPr>
          <p:cNvPr id="63" name="Shape 41"/>
          <p:cNvSpPr/>
          <p:nvPr/>
        </p:nvSpPr>
        <p:spPr>
          <a:xfrm>
            <a:off x="4629150" y="4857750"/>
            <a:ext cx="4286250" cy="285750"/>
          </a:xfrm>
          <a:prstGeom prst="rect">
            <a:avLst/>
          </a:prstGeom>
          <a:solidFill>
            <a:srgbClr val="F0F9FF"/>
          </a:solidFill>
          <a:ln/>
        </p:spPr>
      </p:sp>
      <p:sp>
        <p:nvSpPr>
          <p:cNvPr id="64" name="Shape 42"/>
          <p:cNvSpPr/>
          <p:nvPr/>
        </p:nvSpPr>
        <p:spPr>
          <a:xfrm>
            <a:off x="4629150" y="4857750"/>
            <a:ext cx="28575" cy="285750"/>
          </a:xfrm>
          <a:prstGeom prst="rect">
            <a:avLst/>
          </a:prstGeom>
          <a:solidFill>
            <a:srgbClr val="FF7F00"/>
          </a:solidFill>
          <a:ln/>
        </p:spPr>
      </p:sp>
      <p:pic>
        <p:nvPicPr>
          <p:cNvPr id="65" name="Image 20" descr="preencoded.png">    </p:cNvPr>
          <p:cNvPicPr>
            <a:picLocks noChangeAspect="1"/>
          </p:cNvPicPr>
          <p:nvPr/>
        </p:nvPicPr>
        <p:blipFill>
          <a:blip r:embed="rId21"/>
          <a:stretch>
            <a:fillRect/>
          </a:stretch>
        </p:blipFill>
        <p:spPr>
          <a:xfrm>
            <a:off x="4743450" y="4950619"/>
            <a:ext cx="100013" cy="114300"/>
          </a:xfrm>
          <a:prstGeom prst="rect">
            <a:avLst/>
          </a:prstGeom>
        </p:spPr>
      </p:pic>
      <p:sp>
        <p:nvSpPr>
          <p:cNvPr id="66" name="Text 43"/>
          <p:cNvSpPr/>
          <p:nvPr/>
        </p:nvSpPr>
        <p:spPr>
          <a:xfrm>
            <a:off x="4900613" y="4918472"/>
            <a:ext cx="1759148"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8つの専門データセットとの対応</a:t>
            </a:r>
            <a:endParaRPr lang="en-US" sz="900" dirty="0"/>
          </a:p>
        </p:txBody>
      </p:sp>
      <p:sp>
        <p:nvSpPr>
          <p:cNvPr id="67" name="Text 44"/>
          <p:cNvSpPr/>
          <p:nvPr/>
        </p:nvSpPr>
        <p:spPr>
          <a:xfrm>
            <a:off x="228600" y="5372100"/>
            <a:ext cx="8758238" cy="200025"/>
          </a:xfrm>
          <a:prstGeom prst="rect">
            <a:avLst/>
          </a:prstGeom>
          <a:noFill/>
          <a:ln/>
        </p:spPr>
        <p:txBody>
          <a:bodyPr wrap="square" lIns="0" tIns="0" rIns="0" bIns="0" rtlCol="0" anchor="ctr">
            <a:spAutoFit/>
          </a:bodyPr>
          <a:lstStyle/>
          <a:p>
            <a:pPr indent="0" marL="0">
              <a:buNone/>
            </a:pPr>
            <a:r>
              <a:rPr lang="en-US" sz="1013" b="1" dirty="0">
                <a:solidFill>
                  <a:srgbClr val="374151"/>
                </a:solidFill>
                <a:latin typeface="Noto Sans JP" pitchFamily="34" charset="0"/>
                <a:ea typeface="Noto Sans JP" pitchFamily="34" charset="-122"/>
                <a:cs typeface="Noto Sans JP" pitchFamily="34" charset="-120"/>
              </a:rPr>
              <a:t>技術アーキテクチャ</a:t>
            </a:r>
            <a:endParaRPr lang="en-US" sz="1013" dirty="0"/>
          </a:p>
        </p:txBody>
      </p:sp>
      <p:sp>
        <p:nvSpPr>
          <p:cNvPr id="68" name="Shape 45"/>
          <p:cNvSpPr/>
          <p:nvPr/>
        </p:nvSpPr>
        <p:spPr>
          <a:xfrm>
            <a:off x="228600" y="5629275"/>
            <a:ext cx="8686800" cy="400050"/>
          </a:xfrm>
          <a:prstGeom prst="rect">
            <a:avLst/>
          </a:prstGeom>
          <a:solidFill>
            <a:srgbClr val="F3F4F6"/>
          </a:solidFill>
          <a:ln/>
        </p:spPr>
      </p:sp>
      <p:sp>
        <p:nvSpPr>
          <p:cNvPr id="69" name="Text 46"/>
          <p:cNvSpPr/>
          <p:nvPr/>
        </p:nvSpPr>
        <p:spPr>
          <a:xfrm>
            <a:off x="342900" y="5743575"/>
            <a:ext cx="757238" cy="171450"/>
          </a:xfrm>
          <a:prstGeom prst="rect">
            <a:avLst/>
          </a:prstGeom>
          <a:noFill/>
          <a:ln/>
        </p:spPr>
        <p:txBody>
          <a:bodyPr wrap="none" lIns="0" tIns="0" rIns="0" bIns="0" rtlCol="0" anchor="ctr">
            <a:spAutoFit/>
          </a:bodyPr>
          <a:lstStyle/>
          <a:p>
            <a:pPr algn="ctr" indent="0" marL="0">
              <a:buNone/>
            </a:pPr>
            <a:r>
              <a:rPr lang="en-US" sz="900" dirty="0">
                <a:solidFill>
                  <a:srgbClr val="333333"/>
                </a:solidFill>
                <a:latin typeface="Noto Sans JP" pitchFamily="34" charset="0"/>
                <a:ea typeface="Noto Sans JP" pitchFamily="34" charset="-122"/>
                <a:cs typeface="Noto Sans JP" pitchFamily="34" charset="-120"/>
              </a:rPr>
              <a:t>多層物体検出</a:t>
            </a:r>
            <a:endParaRPr lang="en-US" sz="900" dirty="0"/>
          </a:p>
        </p:txBody>
      </p:sp>
      <p:pic>
        <p:nvPicPr>
          <p:cNvPr id="70" name="Image 21" descr="preencoded.png">    </p:cNvPr>
          <p:cNvPicPr>
            <a:picLocks noChangeAspect="1"/>
          </p:cNvPicPr>
          <p:nvPr/>
        </p:nvPicPr>
        <p:blipFill>
          <a:blip r:embed="rId22"/>
          <a:stretch>
            <a:fillRect/>
          </a:stretch>
        </p:blipFill>
        <p:spPr>
          <a:xfrm>
            <a:off x="1493044" y="5772150"/>
            <a:ext cx="100013" cy="114300"/>
          </a:xfrm>
          <a:prstGeom prst="rect">
            <a:avLst/>
          </a:prstGeom>
        </p:spPr>
      </p:pic>
      <p:sp>
        <p:nvSpPr>
          <p:cNvPr id="71" name="Text 47"/>
          <p:cNvSpPr/>
          <p:nvPr/>
        </p:nvSpPr>
        <p:spPr>
          <a:xfrm>
            <a:off x="2057400" y="5743575"/>
            <a:ext cx="1328738" cy="171450"/>
          </a:xfrm>
          <a:prstGeom prst="rect">
            <a:avLst/>
          </a:prstGeom>
          <a:noFill/>
          <a:ln/>
        </p:spPr>
        <p:txBody>
          <a:bodyPr wrap="square" lIns="0" tIns="0" rIns="0" bIns="0" rtlCol="0" anchor="ctr">
            <a:spAutoFit/>
          </a:bodyPr>
          <a:lstStyle/>
          <a:p>
            <a:pPr algn="ctr" indent="0" marL="0">
              <a:buNone/>
            </a:pPr>
            <a:r>
              <a:rPr lang="en-US" sz="900" dirty="0">
                <a:solidFill>
                  <a:srgbClr val="333333"/>
                </a:solidFill>
                <a:latin typeface="Noto Sans JP" pitchFamily="34" charset="0"/>
                <a:ea typeface="Noto Sans JP" pitchFamily="34" charset="-122"/>
                <a:cs typeface="Noto Sans JP" pitchFamily="34" charset="-120"/>
              </a:rPr>
              <a:t>各物体キャプション生成</a:t>
            </a:r>
            <a:endParaRPr lang="en-US" sz="900" dirty="0"/>
          </a:p>
        </p:txBody>
      </p:sp>
      <p:pic>
        <p:nvPicPr>
          <p:cNvPr id="72" name="Image 22" descr="preencoded.png">    </p:cNvPr>
          <p:cNvPicPr>
            <a:picLocks noChangeAspect="1"/>
          </p:cNvPicPr>
          <p:nvPr/>
        </p:nvPicPr>
        <p:blipFill>
          <a:blip r:embed="rId23"/>
          <a:stretch>
            <a:fillRect/>
          </a:stretch>
        </p:blipFill>
        <p:spPr>
          <a:xfrm>
            <a:off x="3779044" y="5772150"/>
            <a:ext cx="100013" cy="114300"/>
          </a:xfrm>
          <a:prstGeom prst="rect">
            <a:avLst/>
          </a:prstGeom>
        </p:spPr>
      </p:pic>
      <p:sp>
        <p:nvSpPr>
          <p:cNvPr id="73" name="Text 48"/>
          <p:cNvSpPr/>
          <p:nvPr/>
        </p:nvSpPr>
        <p:spPr>
          <a:xfrm>
            <a:off x="4343400" y="5743575"/>
            <a:ext cx="1214438" cy="171450"/>
          </a:xfrm>
          <a:prstGeom prst="rect">
            <a:avLst/>
          </a:prstGeom>
          <a:noFill/>
          <a:ln/>
        </p:spPr>
        <p:txBody>
          <a:bodyPr wrap="none" lIns="0" tIns="0" rIns="0" bIns="0" rtlCol="0" anchor="ctr">
            <a:spAutoFit/>
          </a:bodyPr>
          <a:lstStyle/>
          <a:p>
            <a:pPr algn="ctr" indent="0" marL="0">
              <a:buNone/>
            </a:pPr>
            <a:r>
              <a:rPr lang="en-US" sz="900" dirty="0">
                <a:solidFill>
                  <a:srgbClr val="333333"/>
                </a:solidFill>
                <a:latin typeface="Noto Sans JP" pitchFamily="34" charset="0"/>
                <a:ea typeface="Noto Sans JP" pitchFamily="34" charset="-122"/>
                <a:cs typeface="Noto Sans JP" pitchFamily="34" charset="-120"/>
              </a:rPr>
              <a:t>個別意味カテゴリ判定</a:t>
            </a:r>
            <a:endParaRPr lang="en-US" sz="900" dirty="0"/>
          </a:p>
        </p:txBody>
      </p:sp>
      <p:pic>
        <p:nvPicPr>
          <p:cNvPr id="74" name="Image 23" descr="preencoded.png">    </p:cNvPr>
          <p:cNvPicPr>
            <a:picLocks noChangeAspect="1"/>
          </p:cNvPicPr>
          <p:nvPr/>
        </p:nvPicPr>
        <p:blipFill>
          <a:blip r:embed="rId24"/>
          <a:stretch>
            <a:fillRect/>
          </a:stretch>
        </p:blipFill>
        <p:spPr>
          <a:xfrm>
            <a:off x="5950744" y="5772150"/>
            <a:ext cx="100013" cy="114300"/>
          </a:xfrm>
          <a:prstGeom prst="rect">
            <a:avLst/>
          </a:prstGeom>
        </p:spPr>
      </p:pic>
      <p:sp>
        <p:nvSpPr>
          <p:cNvPr id="75" name="Text 49"/>
          <p:cNvSpPr/>
          <p:nvPr/>
        </p:nvSpPr>
        <p:spPr>
          <a:xfrm>
            <a:off x="6515100" y="5743575"/>
            <a:ext cx="871538" cy="171450"/>
          </a:xfrm>
          <a:prstGeom prst="rect">
            <a:avLst/>
          </a:prstGeom>
          <a:noFill/>
          <a:ln/>
        </p:spPr>
        <p:txBody>
          <a:bodyPr wrap="none" lIns="0" tIns="0" rIns="0" bIns="0" rtlCol="0" anchor="ctr">
            <a:spAutoFit/>
          </a:bodyPr>
          <a:lstStyle/>
          <a:p>
            <a:pPr algn="ctr" indent="0" marL="0">
              <a:buNone/>
            </a:pPr>
            <a:r>
              <a:rPr lang="en-US" sz="900" dirty="0">
                <a:solidFill>
                  <a:srgbClr val="333333"/>
                </a:solidFill>
                <a:latin typeface="Noto Sans JP" pitchFamily="34" charset="0"/>
                <a:ea typeface="Noto Sans JP" pitchFamily="34" charset="-122"/>
                <a:cs typeface="Noto Sans JP" pitchFamily="34" charset="-120"/>
              </a:rPr>
              <a:t>物体別特化分類</a:t>
            </a:r>
            <a:endParaRPr lang="en-US" sz="900" dirty="0"/>
          </a:p>
        </p:txBody>
      </p:sp>
      <p:pic>
        <p:nvPicPr>
          <p:cNvPr id="76" name="Image 24" descr="preencoded.png">    </p:cNvPr>
          <p:cNvPicPr>
            <a:picLocks noChangeAspect="1"/>
          </p:cNvPicPr>
          <p:nvPr/>
        </p:nvPicPr>
        <p:blipFill>
          <a:blip r:embed="rId25"/>
          <a:stretch>
            <a:fillRect/>
          </a:stretch>
        </p:blipFill>
        <p:spPr>
          <a:xfrm>
            <a:off x="7779544" y="5772150"/>
            <a:ext cx="100013" cy="114300"/>
          </a:xfrm>
          <a:prstGeom prst="rect">
            <a:avLst/>
          </a:prstGeom>
        </p:spPr>
      </p:pic>
      <p:sp>
        <p:nvSpPr>
          <p:cNvPr id="77" name="Text 50"/>
          <p:cNvSpPr/>
          <p:nvPr/>
        </p:nvSpPr>
        <p:spPr>
          <a:xfrm>
            <a:off x="8343900" y="5743575"/>
            <a:ext cx="528638" cy="171450"/>
          </a:xfrm>
          <a:prstGeom prst="rect">
            <a:avLst/>
          </a:prstGeom>
          <a:noFill/>
          <a:ln/>
        </p:spPr>
        <p:txBody>
          <a:bodyPr wrap="none" lIns="0" tIns="0" rIns="0" bIns="0" rtlCol="0" anchor="ctr">
            <a:spAutoFit/>
          </a:bodyPr>
          <a:lstStyle/>
          <a:p>
            <a:pPr algn="ctr" indent="0" marL="0">
              <a:buNone/>
            </a:pPr>
            <a:r>
              <a:rPr lang="en-US" sz="900" dirty="0">
                <a:solidFill>
                  <a:srgbClr val="333333"/>
                </a:solidFill>
                <a:latin typeface="Noto Sans JP" pitchFamily="34" charset="0"/>
                <a:ea typeface="Noto Sans JP" pitchFamily="34" charset="-122"/>
                <a:cs typeface="Noto Sans JP" pitchFamily="34" charset="-120"/>
              </a:rPr>
              <a:t>結果統合</a:t>
            </a:r>
            <a:endParaRPr lang="en-US" sz="900" dirty="0"/>
          </a:p>
        </p:txBody>
      </p:sp>
      <p:sp>
        <p:nvSpPr>
          <p:cNvPr id="78" name="Text 51"/>
          <p:cNvSpPr/>
          <p:nvPr/>
        </p:nvSpPr>
        <p:spPr>
          <a:xfrm>
            <a:off x="228600" y="6150769"/>
            <a:ext cx="8758238" cy="137154"/>
          </a:xfrm>
          <a:prstGeom prst="rect">
            <a:avLst/>
          </a:prstGeom>
          <a:noFill/>
          <a:ln/>
        </p:spPr>
        <p:txBody>
          <a:bodyPr wrap="square" lIns="0" tIns="0" rIns="0" bIns="0" rtlCol="0" anchor="ctr">
            <a:spAutoFit/>
          </a:bodyPr>
          <a:lstStyle/>
          <a:p>
            <a:pPr indent="0" marL="0">
              <a:buNone/>
            </a:pPr>
            <a:r>
              <a:rPr lang="en-US" sz="720" dirty="0">
                <a:solidFill>
                  <a:srgbClr val="666666"/>
                </a:solidFill>
                <a:latin typeface="Noto Sans JP" pitchFamily="34" charset="0"/>
                <a:ea typeface="Noto Sans JP" pitchFamily="34" charset="-122"/>
                <a:cs typeface="Noto Sans JP" pitchFamily="34" charset="-120"/>
              </a:rPr>
              <a:t>[1] Radford, A. et al. "Learning Transferable Visual Models From Natural Language Supervision" ICML 2021</a:t>
            </a:r>
            <a:endParaRPr lang="en-US" sz="720" dirty="0"/>
          </a:p>
        </p:txBody>
      </p:sp>
      <p:sp>
        <p:nvSpPr>
          <p:cNvPr id="79" name="Text 52"/>
          <p:cNvSpPr/>
          <p:nvPr/>
        </p:nvSpPr>
        <p:spPr>
          <a:xfrm>
            <a:off x="228600" y="6287923"/>
            <a:ext cx="8758238" cy="137154"/>
          </a:xfrm>
          <a:prstGeom prst="rect">
            <a:avLst/>
          </a:prstGeom>
          <a:noFill/>
          <a:ln/>
        </p:spPr>
        <p:txBody>
          <a:bodyPr wrap="square" lIns="0" tIns="0" rIns="0" bIns="0" rtlCol="0" anchor="ctr">
            <a:spAutoFit/>
          </a:bodyPr>
          <a:lstStyle/>
          <a:p>
            <a:pPr indent="0" marL="0">
              <a:buNone/>
            </a:pPr>
            <a:r>
              <a:rPr lang="en-US" sz="720" dirty="0">
                <a:solidFill>
                  <a:srgbClr val="666666"/>
                </a:solidFill>
                <a:latin typeface="Noto Sans JP" pitchFamily="34" charset="0"/>
                <a:ea typeface="Noto Sans JP" pitchFamily="34" charset="-122"/>
                <a:cs typeface="Noto Sans JP" pitchFamily="34" charset="-120"/>
              </a:rPr>
              <a:t>[2] Li, J. et al. "BLIP: Bootstrapping Language-Image Pre-training for Unified Vision-Language Understanding" ICML 2022</a:t>
            </a:r>
            <a:endParaRPr lang="en-US" sz="720" dirty="0"/>
          </a:p>
        </p:txBody>
      </p:sp>
      <p:sp>
        <p:nvSpPr>
          <p:cNvPr id="80" name="Text 53"/>
          <p:cNvSpPr/>
          <p:nvPr/>
        </p:nvSpPr>
        <p:spPr>
          <a:xfrm>
            <a:off x="228600" y="6425078"/>
            <a:ext cx="8758238" cy="137154"/>
          </a:xfrm>
          <a:prstGeom prst="rect">
            <a:avLst/>
          </a:prstGeom>
          <a:noFill/>
          <a:ln/>
        </p:spPr>
        <p:txBody>
          <a:bodyPr wrap="square" lIns="0" tIns="0" rIns="0" bIns="0" rtlCol="0" anchor="ctr">
            <a:spAutoFit/>
          </a:bodyPr>
          <a:lstStyle/>
          <a:p>
            <a:pPr indent="0" marL="0">
              <a:buNone/>
            </a:pPr>
            <a:r>
              <a:rPr lang="en-US" sz="720" dirty="0">
                <a:solidFill>
                  <a:srgbClr val="666666"/>
                </a:solidFill>
                <a:latin typeface="Noto Sans JP" pitchFamily="34" charset="0"/>
                <a:ea typeface="Noto Sans JP" pitchFamily="34" charset="-122"/>
                <a:cs typeface="Noto Sans JP" pitchFamily="34" charset="-120"/>
              </a:rPr>
              <a:t>[3] Carion, N. et al. "End-to-End Object Detection with Transformers" ECCV 2020</a:t>
            </a:r>
            <a:endParaRPr lang="en-US" sz="72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8048132"/>
          </a:xfrm>
          <a:prstGeom prst="rect">
            <a:avLst/>
          </a:prstGeom>
        </p:spPr>
      </p:pic>
      <p:sp>
        <p:nvSpPr>
          <p:cNvPr id="3" name="Shape 0"/>
          <p:cNvSpPr/>
          <p:nvPr/>
        </p:nvSpPr>
        <p:spPr>
          <a:xfrm>
            <a:off x="0" y="0"/>
            <a:ext cx="9144000" cy="885825"/>
          </a:xfrm>
          <a:prstGeom prst="rect">
            <a:avLst/>
          </a:prstGeom>
          <a:solidFill>
            <a:srgbClr val="1A365D"/>
          </a:solidFill>
          <a:ln/>
        </p:spPr>
      </p:sp>
      <p:sp>
        <p:nvSpPr>
          <p:cNvPr id="4" name="Shape 1"/>
          <p:cNvSpPr/>
          <p:nvPr/>
        </p:nvSpPr>
        <p:spPr>
          <a:xfrm>
            <a:off x="0" y="857250"/>
            <a:ext cx="9144000" cy="28575"/>
          </a:xfrm>
          <a:prstGeom prst="rect">
            <a:avLst/>
          </a:prstGeom>
          <a:solidFill>
            <a:srgbClr val="FF7F00"/>
          </a:solidFill>
          <a:ln/>
        </p:spPr>
      </p:sp>
      <p:sp>
        <p:nvSpPr>
          <p:cNvPr id="5" name="Text 2"/>
          <p:cNvSpPr/>
          <p:nvPr/>
        </p:nvSpPr>
        <p:spPr>
          <a:xfrm>
            <a:off x="228600" y="171450"/>
            <a:ext cx="8758238" cy="257175"/>
          </a:xfrm>
          <a:prstGeom prst="rect">
            <a:avLst/>
          </a:prstGeom>
          <a:noFill/>
          <a:ln/>
        </p:spPr>
        <p:txBody>
          <a:bodyPr wrap="square" lIns="0" tIns="0" rIns="0" bIns="0" rtlCol="0" anchor="ctr">
            <a:spAutoFit/>
          </a:bodyPr>
          <a:lstStyle/>
          <a:p>
            <a:pPr indent="0" marL="0">
              <a:buNone/>
            </a:pPr>
            <a:r>
              <a:rPr lang="en-US" sz="1688" b="1" dirty="0">
                <a:solidFill>
                  <a:srgbClr val="FFFFFF"/>
                </a:solidFill>
                <a:latin typeface="Noto Serif JP" pitchFamily="34" charset="0"/>
                <a:ea typeface="Noto Serif JP" pitchFamily="34" charset="-122"/>
                <a:cs typeface="Noto Serif JP" pitchFamily="34" charset="-120"/>
              </a:rPr>
              <a:t>なぜ完全物体検出統合が必要なのか</a:t>
            </a:r>
            <a:endParaRPr lang="en-US" sz="1688" dirty="0"/>
          </a:p>
        </p:txBody>
      </p:sp>
      <p:sp>
        <p:nvSpPr>
          <p:cNvPr id="6" name="Text 3"/>
          <p:cNvSpPr/>
          <p:nvPr/>
        </p:nvSpPr>
        <p:spPr>
          <a:xfrm>
            <a:off x="228600" y="485775"/>
            <a:ext cx="8758238" cy="200025"/>
          </a:xfrm>
          <a:prstGeom prst="rect">
            <a:avLst/>
          </a:prstGeom>
          <a:noFill/>
          <a:ln/>
        </p:spPr>
        <p:txBody>
          <a:bodyPr wrap="square" lIns="0" tIns="0" rIns="0" bIns="0" rtlCol="0" anchor="ctr">
            <a:spAutoFit/>
          </a:bodyPr>
          <a:lstStyle/>
          <a:p>
            <a:pPr indent="0" marL="0">
              <a:buNone/>
            </a:pPr>
            <a:r>
              <a:rPr lang="en-US" sz="1125" dirty="0">
                <a:solidFill>
                  <a:srgbClr val="E6F2FF"/>
                </a:solidFill>
                <a:latin typeface="Noto Sans JP" pitchFamily="34" charset="0"/>
                <a:ea typeface="Noto Sans JP" pitchFamily="34" charset="-122"/>
                <a:cs typeface="Noto Sans JP" pitchFamily="34" charset="-120"/>
              </a:rPr>
              <a:t>従来手法の根本的限界と統合システムの技術的必然性</a:t>
            </a:r>
            <a:endParaRPr lang="en-US" sz="1125" dirty="0"/>
          </a:p>
        </p:txBody>
      </p:sp>
      <p:sp>
        <p:nvSpPr>
          <p:cNvPr id="7" name="Text 4"/>
          <p:cNvSpPr/>
          <p:nvPr/>
        </p:nvSpPr>
        <p:spPr>
          <a:xfrm>
            <a:off x="1371600" y="1200150"/>
            <a:ext cx="6472238" cy="200025"/>
          </a:xfrm>
          <a:prstGeom prst="rect">
            <a:avLst/>
          </a:prstGeom>
          <a:noFill/>
          <a:ln/>
        </p:spPr>
        <p:txBody>
          <a:bodyPr wrap="square" lIns="0" tIns="0" rIns="0" bIns="0" rtlCol="0" anchor="ctr">
            <a:spAutoFit/>
          </a:bodyPr>
          <a:lstStyle/>
          <a:p>
            <a:pPr indent="0" marL="0">
              <a:buNone/>
            </a:pPr>
            <a:r>
              <a:rPr lang="en-US" sz="1013" b="1" dirty="0">
                <a:solidFill>
                  <a:srgbClr val="374151"/>
                </a:solidFill>
                <a:latin typeface="Noto Sans JP" pitchFamily="34" charset="0"/>
                <a:ea typeface="Noto Sans JP" pitchFamily="34" charset="-122"/>
                <a:cs typeface="Noto Sans JP" pitchFamily="34" charset="-120"/>
              </a:rPr>
              <a:t>従来手法の構造的問題</a:t>
            </a:r>
            <a:endParaRPr lang="en-US" sz="1013" dirty="0"/>
          </a:p>
        </p:txBody>
      </p:sp>
      <p:sp>
        <p:nvSpPr>
          <p:cNvPr id="8" name="Shape 5"/>
          <p:cNvSpPr/>
          <p:nvPr/>
        </p:nvSpPr>
        <p:spPr>
          <a:xfrm>
            <a:off x="1371600" y="1514475"/>
            <a:ext cx="3114675" cy="1428750"/>
          </a:xfrm>
          <a:prstGeom prst="rect">
            <a:avLst/>
          </a:prstGeom>
          <a:solidFill>
            <a:srgbClr val="F8F8F8"/>
          </a:solidFill>
          <a:ln w="198">
            <a:solidFill>
              <a:srgbClr val="1A365D"/>
            </a:solidFill>
            <a:prstDash val="solid"/>
          </a:ln>
        </p:spPr>
      </p:sp>
      <p:sp>
        <p:nvSpPr>
          <p:cNvPr id="9" name="Text 6"/>
          <p:cNvSpPr/>
          <p:nvPr/>
        </p:nvSpPr>
        <p:spPr>
          <a:xfrm>
            <a:off x="1485900" y="1628775"/>
            <a:ext cx="2957094" cy="171450"/>
          </a:xfrm>
          <a:prstGeom prst="rect">
            <a:avLst/>
          </a:prstGeom>
          <a:noFill/>
          <a:ln/>
        </p:spPr>
        <p:txBody>
          <a:bodyPr wrap="square" lIns="0" tIns="0" rIns="0" bIns="0" rtlCol="0" anchor="ctr">
            <a:spAutoFit/>
          </a:bodyPr>
          <a:lstStyle/>
          <a:p>
            <a:pPr algn="ctr" indent="0" marL="0">
              <a:buNone/>
            </a:pPr>
            <a:r>
              <a:rPr lang="en-US" sz="900" b="1" dirty="0">
                <a:solidFill>
                  <a:srgbClr val="B91C1C"/>
                </a:solidFill>
                <a:latin typeface="Noto Sans JP" pitchFamily="34" charset="0"/>
                <a:ea typeface="Noto Sans JP" pitchFamily="34" charset="-122"/>
                <a:cs typeface="Noto Sans JP" pitchFamily="34" charset="-120"/>
              </a:rPr>
              <a:t>画像分類手法の限界</a:t>
            </a:r>
            <a:endParaRPr lang="en-US" sz="900" dirty="0"/>
          </a:p>
        </p:txBody>
      </p:sp>
      <p:sp>
        <p:nvSpPr>
          <p:cNvPr id="10" name="Shape 7"/>
          <p:cNvSpPr/>
          <p:nvPr/>
        </p:nvSpPr>
        <p:spPr>
          <a:xfrm>
            <a:off x="1485900" y="1857375"/>
            <a:ext cx="2885656" cy="285750"/>
          </a:xfrm>
          <a:prstGeom prst="rect">
            <a:avLst/>
          </a:prstGeom>
          <a:solidFill>
            <a:srgbClr val="FFEBEE"/>
          </a:solidFill>
          <a:ln/>
        </p:spPr>
      </p:sp>
      <p:sp>
        <p:nvSpPr>
          <p:cNvPr id="11" name="Shape 8"/>
          <p:cNvSpPr/>
          <p:nvPr/>
        </p:nvSpPr>
        <p:spPr>
          <a:xfrm>
            <a:off x="1485900" y="1857375"/>
            <a:ext cx="28575" cy="285750"/>
          </a:xfrm>
          <a:prstGeom prst="rect">
            <a:avLst/>
          </a:prstGeom>
          <a:solidFill>
            <a:srgbClr val="F44336"/>
          </a:solidFill>
          <a:ln/>
        </p:spPr>
      </p:sp>
      <p:pic>
        <p:nvPicPr>
          <p:cNvPr id="12" name="Image 1" descr="preencoded.png">    </p:cNvPr>
          <p:cNvPicPr>
            <a:picLocks noChangeAspect="1"/>
          </p:cNvPicPr>
          <p:nvPr/>
        </p:nvPicPr>
        <p:blipFill>
          <a:blip r:embed="rId2"/>
          <a:stretch>
            <a:fillRect/>
          </a:stretch>
        </p:blipFill>
        <p:spPr>
          <a:xfrm>
            <a:off x="1543050" y="1950244"/>
            <a:ext cx="114300" cy="114300"/>
          </a:xfrm>
          <a:prstGeom prst="rect">
            <a:avLst/>
          </a:prstGeom>
        </p:spPr>
      </p:pic>
      <p:sp>
        <p:nvSpPr>
          <p:cNvPr id="13" name="Text 9"/>
          <p:cNvSpPr/>
          <p:nvPr/>
        </p:nvSpPr>
        <p:spPr>
          <a:xfrm>
            <a:off x="1714500" y="1918097"/>
            <a:ext cx="1010841" cy="164306"/>
          </a:xfrm>
          <a:prstGeom prst="rect">
            <a:avLst/>
          </a:prstGeom>
          <a:noFill/>
          <a:ln/>
        </p:spPr>
        <p:txBody>
          <a:bodyPr wrap="non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画像全体のみ処理</a:t>
            </a:r>
            <a:endParaRPr lang="en-US" sz="900" dirty="0"/>
          </a:p>
        </p:txBody>
      </p:sp>
      <p:sp>
        <p:nvSpPr>
          <p:cNvPr id="14" name="Shape 10"/>
          <p:cNvSpPr/>
          <p:nvPr/>
        </p:nvSpPr>
        <p:spPr>
          <a:xfrm>
            <a:off x="1485900" y="2171700"/>
            <a:ext cx="2885656" cy="285750"/>
          </a:xfrm>
          <a:prstGeom prst="rect">
            <a:avLst/>
          </a:prstGeom>
          <a:solidFill>
            <a:srgbClr val="FFEBEE"/>
          </a:solidFill>
          <a:ln/>
        </p:spPr>
      </p:sp>
      <p:sp>
        <p:nvSpPr>
          <p:cNvPr id="15" name="Shape 11"/>
          <p:cNvSpPr/>
          <p:nvPr/>
        </p:nvSpPr>
        <p:spPr>
          <a:xfrm>
            <a:off x="1485900" y="2171700"/>
            <a:ext cx="28575" cy="285750"/>
          </a:xfrm>
          <a:prstGeom prst="rect">
            <a:avLst/>
          </a:prstGeom>
          <a:solidFill>
            <a:srgbClr val="F44336"/>
          </a:solidFill>
          <a:ln/>
        </p:spPr>
      </p:sp>
      <p:pic>
        <p:nvPicPr>
          <p:cNvPr id="16" name="Image 2" descr="preencoded.png">    </p:cNvPr>
          <p:cNvPicPr>
            <a:picLocks noChangeAspect="1"/>
          </p:cNvPicPr>
          <p:nvPr/>
        </p:nvPicPr>
        <p:blipFill>
          <a:blip r:embed="rId3"/>
          <a:stretch>
            <a:fillRect/>
          </a:stretch>
        </p:blipFill>
        <p:spPr>
          <a:xfrm>
            <a:off x="1543050" y="2264569"/>
            <a:ext cx="114300" cy="114300"/>
          </a:xfrm>
          <a:prstGeom prst="rect">
            <a:avLst/>
          </a:prstGeom>
        </p:spPr>
      </p:pic>
      <p:sp>
        <p:nvSpPr>
          <p:cNvPr id="17" name="Text 12"/>
          <p:cNvSpPr/>
          <p:nvPr/>
        </p:nvSpPr>
        <p:spPr>
          <a:xfrm>
            <a:off x="1714500" y="2232422"/>
            <a:ext cx="1125141" cy="164306"/>
          </a:xfrm>
          <a:prstGeom prst="rect">
            <a:avLst/>
          </a:prstGeom>
          <a:noFill/>
          <a:ln/>
        </p:spPr>
        <p:txBody>
          <a:bodyPr wrap="non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複数物体混在で困難</a:t>
            </a:r>
            <a:endParaRPr lang="en-US" sz="900" dirty="0"/>
          </a:p>
        </p:txBody>
      </p:sp>
      <p:sp>
        <p:nvSpPr>
          <p:cNvPr id="18" name="Shape 13"/>
          <p:cNvSpPr/>
          <p:nvPr/>
        </p:nvSpPr>
        <p:spPr>
          <a:xfrm>
            <a:off x="1485900" y="2486025"/>
            <a:ext cx="2885656" cy="285750"/>
          </a:xfrm>
          <a:prstGeom prst="rect">
            <a:avLst/>
          </a:prstGeom>
          <a:solidFill>
            <a:srgbClr val="FFEBEE"/>
          </a:solidFill>
          <a:ln/>
        </p:spPr>
      </p:sp>
      <p:sp>
        <p:nvSpPr>
          <p:cNvPr id="19" name="Shape 14"/>
          <p:cNvSpPr/>
          <p:nvPr/>
        </p:nvSpPr>
        <p:spPr>
          <a:xfrm>
            <a:off x="1485900" y="2486025"/>
            <a:ext cx="28575" cy="285750"/>
          </a:xfrm>
          <a:prstGeom prst="rect">
            <a:avLst/>
          </a:prstGeom>
          <a:solidFill>
            <a:srgbClr val="F44336"/>
          </a:solidFill>
          <a:ln/>
        </p:spPr>
      </p:sp>
      <p:pic>
        <p:nvPicPr>
          <p:cNvPr id="20" name="Image 3" descr="preencoded.png">    </p:cNvPr>
          <p:cNvPicPr>
            <a:picLocks noChangeAspect="1"/>
          </p:cNvPicPr>
          <p:nvPr/>
        </p:nvPicPr>
        <p:blipFill>
          <a:blip r:embed="rId4"/>
          <a:stretch>
            <a:fillRect/>
          </a:stretch>
        </p:blipFill>
        <p:spPr>
          <a:xfrm>
            <a:off x="1543050" y="2578894"/>
            <a:ext cx="114300" cy="114300"/>
          </a:xfrm>
          <a:prstGeom prst="rect">
            <a:avLst/>
          </a:prstGeom>
        </p:spPr>
      </p:pic>
      <p:sp>
        <p:nvSpPr>
          <p:cNvPr id="21" name="Text 15"/>
          <p:cNvSpPr/>
          <p:nvPr/>
        </p:nvSpPr>
        <p:spPr>
          <a:xfrm>
            <a:off x="1714500" y="2546747"/>
            <a:ext cx="1125141" cy="164306"/>
          </a:xfrm>
          <a:prstGeom prst="rect">
            <a:avLst/>
          </a:prstGeom>
          <a:noFill/>
          <a:ln/>
        </p:spPr>
        <p:txBody>
          <a:bodyPr wrap="non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主要物体以外を無視</a:t>
            </a:r>
            <a:endParaRPr lang="en-US" sz="900" dirty="0"/>
          </a:p>
        </p:txBody>
      </p:sp>
      <p:sp>
        <p:nvSpPr>
          <p:cNvPr id="22" name="Shape 16"/>
          <p:cNvSpPr/>
          <p:nvPr/>
        </p:nvSpPr>
        <p:spPr>
          <a:xfrm>
            <a:off x="4657306" y="1514475"/>
            <a:ext cx="3115094" cy="1428750"/>
          </a:xfrm>
          <a:prstGeom prst="rect">
            <a:avLst/>
          </a:prstGeom>
          <a:solidFill>
            <a:srgbClr val="F8F8F8"/>
          </a:solidFill>
          <a:ln w="198">
            <a:solidFill>
              <a:srgbClr val="1A365D"/>
            </a:solidFill>
            <a:prstDash val="solid"/>
          </a:ln>
        </p:spPr>
      </p:sp>
      <p:sp>
        <p:nvSpPr>
          <p:cNvPr id="23" name="Text 17"/>
          <p:cNvSpPr/>
          <p:nvPr/>
        </p:nvSpPr>
        <p:spPr>
          <a:xfrm>
            <a:off x="4772025" y="1628775"/>
            <a:ext cx="2957513" cy="171450"/>
          </a:xfrm>
          <a:prstGeom prst="rect">
            <a:avLst/>
          </a:prstGeom>
          <a:noFill/>
          <a:ln/>
        </p:spPr>
        <p:txBody>
          <a:bodyPr wrap="square" lIns="0" tIns="0" rIns="0" bIns="0" rtlCol="0" anchor="ctr">
            <a:spAutoFit/>
          </a:bodyPr>
          <a:lstStyle/>
          <a:p>
            <a:pPr algn="ctr" indent="0" marL="0">
              <a:buNone/>
            </a:pPr>
            <a:r>
              <a:rPr lang="en-US" sz="900" b="1" dirty="0">
                <a:solidFill>
                  <a:srgbClr val="B91C1C"/>
                </a:solidFill>
                <a:latin typeface="Noto Sans JP" pitchFamily="34" charset="0"/>
                <a:ea typeface="Noto Sans JP" pitchFamily="34" charset="-122"/>
                <a:cs typeface="Noto Sans JP" pitchFamily="34" charset="-120"/>
              </a:rPr>
              <a:t>物体検出手法の限界</a:t>
            </a:r>
            <a:endParaRPr lang="en-US" sz="900" dirty="0"/>
          </a:p>
        </p:txBody>
      </p:sp>
      <p:sp>
        <p:nvSpPr>
          <p:cNvPr id="24" name="Shape 18"/>
          <p:cNvSpPr/>
          <p:nvPr/>
        </p:nvSpPr>
        <p:spPr>
          <a:xfrm>
            <a:off x="4772025" y="1857375"/>
            <a:ext cx="2886075" cy="285750"/>
          </a:xfrm>
          <a:prstGeom prst="rect">
            <a:avLst/>
          </a:prstGeom>
          <a:solidFill>
            <a:srgbClr val="FFEBEE"/>
          </a:solidFill>
          <a:ln/>
        </p:spPr>
      </p:sp>
      <p:sp>
        <p:nvSpPr>
          <p:cNvPr id="25" name="Shape 19"/>
          <p:cNvSpPr/>
          <p:nvPr/>
        </p:nvSpPr>
        <p:spPr>
          <a:xfrm>
            <a:off x="4772025" y="1857375"/>
            <a:ext cx="28575" cy="285750"/>
          </a:xfrm>
          <a:prstGeom prst="rect">
            <a:avLst/>
          </a:prstGeom>
          <a:solidFill>
            <a:srgbClr val="F44336"/>
          </a:solidFill>
          <a:ln/>
        </p:spPr>
      </p:sp>
      <p:pic>
        <p:nvPicPr>
          <p:cNvPr id="26" name="Image 4" descr="preencoded.png">    </p:cNvPr>
          <p:cNvPicPr>
            <a:picLocks noChangeAspect="1"/>
          </p:cNvPicPr>
          <p:nvPr/>
        </p:nvPicPr>
        <p:blipFill>
          <a:blip r:embed="rId5"/>
          <a:stretch>
            <a:fillRect/>
          </a:stretch>
        </p:blipFill>
        <p:spPr>
          <a:xfrm>
            <a:off x="4829175" y="1950244"/>
            <a:ext cx="114300" cy="114300"/>
          </a:xfrm>
          <a:prstGeom prst="rect">
            <a:avLst/>
          </a:prstGeom>
        </p:spPr>
      </p:pic>
      <p:sp>
        <p:nvSpPr>
          <p:cNvPr id="27" name="Text 20"/>
          <p:cNvSpPr/>
          <p:nvPr/>
        </p:nvSpPr>
        <p:spPr>
          <a:xfrm>
            <a:off x="5000625" y="1918097"/>
            <a:ext cx="1350169"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検出漏れによる情報欠損</a:t>
            </a:r>
            <a:endParaRPr lang="en-US" sz="900" dirty="0"/>
          </a:p>
        </p:txBody>
      </p:sp>
      <p:sp>
        <p:nvSpPr>
          <p:cNvPr id="28" name="Shape 21"/>
          <p:cNvSpPr/>
          <p:nvPr/>
        </p:nvSpPr>
        <p:spPr>
          <a:xfrm>
            <a:off x="4772025" y="2171700"/>
            <a:ext cx="2886075" cy="285750"/>
          </a:xfrm>
          <a:prstGeom prst="rect">
            <a:avLst/>
          </a:prstGeom>
          <a:solidFill>
            <a:srgbClr val="FFEBEE"/>
          </a:solidFill>
          <a:ln/>
        </p:spPr>
      </p:sp>
      <p:sp>
        <p:nvSpPr>
          <p:cNvPr id="29" name="Shape 22"/>
          <p:cNvSpPr/>
          <p:nvPr/>
        </p:nvSpPr>
        <p:spPr>
          <a:xfrm>
            <a:off x="4772025" y="2171700"/>
            <a:ext cx="28575" cy="285750"/>
          </a:xfrm>
          <a:prstGeom prst="rect">
            <a:avLst/>
          </a:prstGeom>
          <a:solidFill>
            <a:srgbClr val="F44336"/>
          </a:solidFill>
          <a:ln/>
        </p:spPr>
      </p:sp>
      <p:pic>
        <p:nvPicPr>
          <p:cNvPr id="30" name="Image 5" descr="preencoded.png">    </p:cNvPr>
          <p:cNvPicPr>
            <a:picLocks noChangeAspect="1"/>
          </p:cNvPicPr>
          <p:nvPr/>
        </p:nvPicPr>
        <p:blipFill>
          <a:blip r:embed="rId6"/>
          <a:stretch>
            <a:fillRect/>
          </a:stretch>
        </p:blipFill>
        <p:spPr>
          <a:xfrm>
            <a:off x="4829175" y="2264569"/>
            <a:ext cx="114300" cy="114300"/>
          </a:xfrm>
          <a:prstGeom prst="rect">
            <a:avLst/>
          </a:prstGeom>
        </p:spPr>
      </p:pic>
      <p:sp>
        <p:nvSpPr>
          <p:cNvPr id="31" name="Text 23"/>
          <p:cNvSpPr/>
          <p:nvPr/>
        </p:nvSpPr>
        <p:spPr>
          <a:xfrm>
            <a:off x="5000625" y="2232422"/>
            <a:ext cx="1125141" cy="164306"/>
          </a:xfrm>
          <a:prstGeom prst="rect">
            <a:avLst/>
          </a:prstGeom>
          <a:noFill/>
          <a:ln/>
        </p:spPr>
        <p:txBody>
          <a:bodyPr wrap="non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単一検出器への依存</a:t>
            </a:r>
            <a:endParaRPr lang="en-US" sz="900" dirty="0"/>
          </a:p>
        </p:txBody>
      </p:sp>
      <p:sp>
        <p:nvSpPr>
          <p:cNvPr id="32" name="Shape 24"/>
          <p:cNvSpPr/>
          <p:nvPr/>
        </p:nvSpPr>
        <p:spPr>
          <a:xfrm>
            <a:off x="4772025" y="2486025"/>
            <a:ext cx="2886075" cy="285750"/>
          </a:xfrm>
          <a:prstGeom prst="rect">
            <a:avLst/>
          </a:prstGeom>
          <a:solidFill>
            <a:srgbClr val="FFEBEE"/>
          </a:solidFill>
          <a:ln/>
        </p:spPr>
      </p:sp>
      <p:sp>
        <p:nvSpPr>
          <p:cNvPr id="33" name="Shape 25"/>
          <p:cNvSpPr/>
          <p:nvPr/>
        </p:nvSpPr>
        <p:spPr>
          <a:xfrm>
            <a:off x="4772025" y="2486025"/>
            <a:ext cx="28575" cy="285750"/>
          </a:xfrm>
          <a:prstGeom prst="rect">
            <a:avLst/>
          </a:prstGeom>
          <a:solidFill>
            <a:srgbClr val="F44336"/>
          </a:solidFill>
          <a:ln/>
        </p:spPr>
      </p:sp>
      <p:pic>
        <p:nvPicPr>
          <p:cNvPr id="34" name="Image 6" descr="preencoded.png">    </p:cNvPr>
          <p:cNvPicPr>
            <a:picLocks noChangeAspect="1"/>
          </p:cNvPicPr>
          <p:nvPr/>
        </p:nvPicPr>
        <p:blipFill>
          <a:blip r:embed="rId7"/>
          <a:stretch>
            <a:fillRect/>
          </a:stretch>
        </p:blipFill>
        <p:spPr>
          <a:xfrm>
            <a:off x="4829175" y="2578894"/>
            <a:ext cx="114300" cy="114300"/>
          </a:xfrm>
          <a:prstGeom prst="rect">
            <a:avLst/>
          </a:prstGeom>
        </p:spPr>
      </p:pic>
      <p:sp>
        <p:nvSpPr>
          <p:cNvPr id="35" name="Text 26"/>
          <p:cNvSpPr/>
          <p:nvPr/>
        </p:nvSpPr>
        <p:spPr>
          <a:xfrm>
            <a:off x="5000625" y="2546747"/>
            <a:ext cx="1121569" cy="164306"/>
          </a:xfrm>
          <a:prstGeom prst="rect">
            <a:avLst/>
          </a:prstGeom>
          <a:noFill/>
          <a:ln/>
        </p:spPr>
        <p:txBody>
          <a:bodyPr wrap="non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固定分類による限界</a:t>
            </a:r>
            <a:endParaRPr lang="en-US" sz="900" dirty="0"/>
          </a:p>
        </p:txBody>
      </p:sp>
      <p:sp>
        <p:nvSpPr>
          <p:cNvPr id="36" name="Text 27"/>
          <p:cNvSpPr/>
          <p:nvPr/>
        </p:nvSpPr>
        <p:spPr>
          <a:xfrm>
            <a:off x="228600" y="3200400"/>
            <a:ext cx="8758238" cy="200025"/>
          </a:xfrm>
          <a:prstGeom prst="rect">
            <a:avLst/>
          </a:prstGeom>
          <a:noFill/>
          <a:ln/>
        </p:spPr>
        <p:txBody>
          <a:bodyPr wrap="square" lIns="0" tIns="0" rIns="0" bIns="0" rtlCol="0" anchor="ctr">
            <a:spAutoFit/>
          </a:bodyPr>
          <a:lstStyle/>
          <a:p>
            <a:pPr indent="0" marL="0">
              <a:buNone/>
            </a:pPr>
            <a:r>
              <a:rPr lang="en-US" sz="1013" b="1" dirty="0">
                <a:solidFill>
                  <a:srgbClr val="374151"/>
                </a:solidFill>
                <a:latin typeface="Noto Sans JP" pitchFamily="34" charset="0"/>
                <a:ea typeface="Noto Sans JP" pitchFamily="34" charset="-122"/>
                <a:cs typeface="Noto Sans JP" pitchFamily="34" charset="-120"/>
              </a:rPr>
              <a:t>検出漏れの深刻性</a:t>
            </a:r>
            <a:endParaRPr lang="en-US" sz="1013" dirty="0"/>
          </a:p>
        </p:txBody>
      </p:sp>
      <p:sp>
        <p:nvSpPr>
          <p:cNvPr id="37" name="Shape 28"/>
          <p:cNvSpPr/>
          <p:nvPr/>
        </p:nvSpPr>
        <p:spPr>
          <a:xfrm>
            <a:off x="228600" y="3514725"/>
            <a:ext cx="4286250" cy="285750"/>
          </a:xfrm>
          <a:prstGeom prst="rect">
            <a:avLst/>
          </a:prstGeom>
          <a:solidFill>
            <a:srgbClr val="F0F9FF"/>
          </a:solidFill>
          <a:ln/>
        </p:spPr>
      </p:sp>
      <p:sp>
        <p:nvSpPr>
          <p:cNvPr id="38" name="Shape 29"/>
          <p:cNvSpPr/>
          <p:nvPr/>
        </p:nvSpPr>
        <p:spPr>
          <a:xfrm>
            <a:off x="228600" y="3514725"/>
            <a:ext cx="28575" cy="285750"/>
          </a:xfrm>
          <a:prstGeom prst="rect">
            <a:avLst/>
          </a:prstGeom>
          <a:solidFill>
            <a:srgbClr val="FF7F00"/>
          </a:solidFill>
          <a:ln/>
        </p:spPr>
      </p:sp>
      <p:sp>
        <p:nvSpPr>
          <p:cNvPr id="39" name="Text 30"/>
          <p:cNvSpPr/>
          <p:nvPr/>
        </p:nvSpPr>
        <p:spPr>
          <a:xfrm>
            <a:off x="342900" y="3575447"/>
            <a:ext cx="407194"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YOLO:</a:t>
            </a:r>
            <a:endParaRPr lang="en-US" sz="900" dirty="0"/>
          </a:p>
        </p:txBody>
      </p:sp>
      <p:sp>
        <p:nvSpPr>
          <p:cNvPr id="40" name="Text 31"/>
          <p:cNvSpPr/>
          <p:nvPr/>
        </p:nvSpPr>
        <p:spPr>
          <a:xfrm>
            <a:off x="678656" y="3575447"/>
            <a:ext cx="1810941"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小物体・重複物体での検出率低下</a:t>
            </a:r>
            <a:endParaRPr lang="en-US" sz="900" dirty="0"/>
          </a:p>
        </p:txBody>
      </p:sp>
      <p:sp>
        <p:nvSpPr>
          <p:cNvPr id="41" name="Shape 32"/>
          <p:cNvSpPr/>
          <p:nvPr/>
        </p:nvSpPr>
        <p:spPr>
          <a:xfrm>
            <a:off x="4629150" y="3514725"/>
            <a:ext cx="4286250" cy="285750"/>
          </a:xfrm>
          <a:prstGeom prst="rect">
            <a:avLst/>
          </a:prstGeom>
          <a:solidFill>
            <a:srgbClr val="F0F9FF"/>
          </a:solidFill>
          <a:ln/>
        </p:spPr>
      </p:sp>
      <p:sp>
        <p:nvSpPr>
          <p:cNvPr id="42" name="Shape 33"/>
          <p:cNvSpPr/>
          <p:nvPr/>
        </p:nvSpPr>
        <p:spPr>
          <a:xfrm>
            <a:off x="4629150" y="3514725"/>
            <a:ext cx="28575" cy="285750"/>
          </a:xfrm>
          <a:prstGeom prst="rect">
            <a:avLst/>
          </a:prstGeom>
          <a:solidFill>
            <a:srgbClr val="FF7F00"/>
          </a:solidFill>
          <a:ln/>
        </p:spPr>
      </p:sp>
      <p:sp>
        <p:nvSpPr>
          <p:cNvPr id="43" name="Text 34"/>
          <p:cNvSpPr/>
          <p:nvPr/>
        </p:nvSpPr>
        <p:spPr>
          <a:xfrm>
            <a:off x="4743450" y="3575447"/>
            <a:ext cx="587573"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R-CNN系:</a:t>
            </a:r>
            <a:endParaRPr lang="en-US" sz="900" dirty="0"/>
          </a:p>
        </p:txBody>
      </p:sp>
      <p:sp>
        <p:nvSpPr>
          <p:cNvPr id="44" name="Text 35"/>
          <p:cNvSpPr/>
          <p:nvPr/>
        </p:nvSpPr>
        <p:spPr>
          <a:xfrm>
            <a:off x="5259586" y="3575447"/>
            <a:ext cx="1810941"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処理速度と網羅性のトレードオフ</a:t>
            </a:r>
            <a:endParaRPr lang="en-US" sz="900" dirty="0"/>
          </a:p>
        </p:txBody>
      </p:sp>
      <p:sp>
        <p:nvSpPr>
          <p:cNvPr id="45" name="Shape 36"/>
          <p:cNvSpPr/>
          <p:nvPr/>
        </p:nvSpPr>
        <p:spPr>
          <a:xfrm>
            <a:off x="228600" y="4029075"/>
            <a:ext cx="4286250" cy="285750"/>
          </a:xfrm>
          <a:prstGeom prst="rect">
            <a:avLst/>
          </a:prstGeom>
          <a:solidFill>
            <a:srgbClr val="F0F9FF"/>
          </a:solidFill>
          <a:ln/>
        </p:spPr>
      </p:sp>
      <p:sp>
        <p:nvSpPr>
          <p:cNvPr id="46" name="Shape 37"/>
          <p:cNvSpPr/>
          <p:nvPr/>
        </p:nvSpPr>
        <p:spPr>
          <a:xfrm>
            <a:off x="228600" y="4029075"/>
            <a:ext cx="28575" cy="285750"/>
          </a:xfrm>
          <a:prstGeom prst="rect">
            <a:avLst/>
          </a:prstGeom>
          <a:solidFill>
            <a:srgbClr val="FF7F00"/>
          </a:solidFill>
          <a:ln/>
        </p:spPr>
      </p:sp>
      <p:sp>
        <p:nvSpPr>
          <p:cNvPr id="47" name="Text 38"/>
          <p:cNvSpPr/>
          <p:nvPr/>
        </p:nvSpPr>
        <p:spPr>
          <a:xfrm>
            <a:off x="342900" y="4089797"/>
            <a:ext cx="410766"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DETR:</a:t>
            </a:r>
            <a:endParaRPr lang="en-US" sz="900" dirty="0"/>
          </a:p>
        </p:txBody>
      </p:sp>
      <p:sp>
        <p:nvSpPr>
          <p:cNvPr id="48" name="Text 39"/>
          <p:cNvSpPr/>
          <p:nvPr/>
        </p:nvSpPr>
        <p:spPr>
          <a:xfrm>
            <a:off x="682228" y="4089797"/>
            <a:ext cx="1576983"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密集シーンでの検出精度問題</a:t>
            </a:r>
            <a:endParaRPr lang="en-US" sz="900" dirty="0"/>
          </a:p>
        </p:txBody>
      </p:sp>
      <p:sp>
        <p:nvSpPr>
          <p:cNvPr id="49" name="Shape 40"/>
          <p:cNvSpPr/>
          <p:nvPr/>
        </p:nvSpPr>
        <p:spPr>
          <a:xfrm>
            <a:off x="4629150" y="4029075"/>
            <a:ext cx="4286250" cy="285750"/>
          </a:xfrm>
          <a:prstGeom prst="rect">
            <a:avLst/>
          </a:prstGeom>
          <a:solidFill>
            <a:srgbClr val="F0F9FF"/>
          </a:solidFill>
          <a:ln/>
        </p:spPr>
      </p:sp>
      <p:sp>
        <p:nvSpPr>
          <p:cNvPr id="50" name="Shape 41"/>
          <p:cNvSpPr/>
          <p:nvPr/>
        </p:nvSpPr>
        <p:spPr>
          <a:xfrm>
            <a:off x="4629150" y="4029075"/>
            <a:ext cx="28575" cy="285750"/>
          </a:xfrm>
          <a:prstGeom prst="rect">
            <a:avLst/>
          </a:prstGeom>
          <a:solidFill>
            <a:srgbClr val="FF7F00"/>
          </a:solidFill>
          <a:ln/>
        </p:spPr>
      </p:sp>
      <p:sp>
        <p:nvSpPr>
          <p:cNvPr id="51" name="Text 42"/>
          <p:cNvSpPr/>
          <p:nvPr/>
        </p:nvSpPr>
        <p:spPr>
          <a:xfrm>
            <a:off x="4743450" y="4089797"/>
            <a:ext cx="1137642"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単一手法依存リスク:</a:t>
            </a:r>
            <a:endParaRPr lang="en-US" sz="900" dirty="0"/>
          </a:p>
        </p:txBody>
      </p:sp>
      <p:sp>
        <p:nvSpPr>
          <p:cNvPr id="52" name="Text 43"/>
          <p:cNvSpPr/>
          <p:nvPr/>
        </p:nvSpPr>
        <p:spPr>
          <a:xfrm>
            <a:off x="5809655" y="4089797"/>
            <a:ext cx="1582341"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特定条件下での系統的見逃し</a:t>
            </a:r>
            <a:endParaRPr lang="en-US" sz="900" dirty="0"/>
          </a:p>
        </p:txBody>
      </p:sp>
      <p:sp>
        <p:nvSpPr>
          <p:cNvPr id="53" name="Text 44"/>
          <p:cNvSpPr/>
          <p:nvPr/>
        </p:nvSpPr>
        <p:spPr>
          <a:xfrm>
            <a:off x="228600" y="4543425"/>
            <a:ext cx="8758238" cy="200025"/>
          </a:xfrm>
          <a:prstGeom prst="rect">
            <a:avLst/>
          </a:prstGeom>
          <a:noFill/>
          <a:ln/>
        </p:spPr>
        <p:txBody>
          <a:bodyPr wrap="square" lIns="0" tIns="0" rIns="0" bIns="0" rtlCol="0" anchor="ctr">
            <a:spAutoFit/>
          </a:bodyPr>
          <a:lstStyle/>
          <a:p>
            <a:pPr indent="0" marL="0">
              <a:buNone/>
            </a:pPr>
            <a:r>
              <a:rPr lang="en-US" sz="1013" b="1" dirty="0">
                <a:solidFill>
                  <a:srgbClr val="374151"/>
                </a:solidFill>
                <a:latin typeface="Noto Sans JP" pitchFamily="34" charset="0"/>
                <a:ea typeface="Noto Sans JP" pitchFamily="34" charset="-122"/>
                <a:cs typeface="Noto Sans JP" pitchFamily="34" charset="-120"/>
              </a:rPr>
              <a:t>統合システムの技術的必然性</a:t>
            </a:r>
            <a:endParaRPr lang="en-US" sz="1013" dirty="0"/>
          </a:p>
        </p:txBody>
      </p:sp>
      <p:sp>
        <p:nvSpPr>
          <p:cNvPr id="54" name="Shape 45"/>
          <p:cNvSpPr/>
          <p:nvPr/>
        </p:nvSpPr>
        <p:spPr>
          <a:xfrm>
            <a:off x="228600" y="4800600"/>
            <a:ext cx="8686800" cy="400050"/>
          </a:xfrm>
          <a:prstGeom prst="rect">
            <a:avLst/>
          </a:prstGeom>
          <a:solidFill>
            <a:srgbClr val="EFF6FF"/>
          </a:solidFill>
          <a:ln/>
        </p:spPr>
      </p:sp>
      <p:sp>
        <p:nvSpPr>
          <p:cNvPr id="55" name="Shape 46"/>
          <p:cNvSpPr/>
          <p:nvPr/>
        </p:nvSpPr>
        <p:spPr>
          <a:xfrm>
            <a:off x="228600" y="4800600"/>
            <a:ext cx="28575" cy="400050"/>
          </a:xfrm>
          <a:prstGeom prst="rect">
            <a:avLst/>
          </a:prstGeom>
          <a:solidFill>
            <a:srgbClr val="3B82F6"/>
          </a:solidFill>
          <a:ln/>
        </p:spPr>
      </p:sp>
      <p:sp>
        <p:nvSpPr>
          <p:cNvPr id="56" name="Shape 47"/>
          <p:cNvSpPr/>
          <p:nvPr/>
        </p:nvSpPr>
        <p:spPr>
          <a:xfrm>
            <a:off x="314325" y="4886325"/>
            <a:ext cx="228600" cy="228600"/>
          </a:xfrm>
          <a:prstGeom prst="ellipse">
            <a:avLst/>
          </a:prstGeom>
          <a:solidFill>
            <a:srgbClr val="3B82F6"/>
          </a:solidFill>
          <a:ln/>
        </p:spPr>
      </p:sp>
      <p:sp>
        <p:nvSpPr>
          <p:cNvPr id="57" name="Text 48"/>
          <p:cNvSpPr/>
          <p:nvPr/>
        </p:nvSpPr>
        <p:spPr>
          <a:xfrm>
            <a:off x="314325" y="4886325"/>
            <a:ext cx="300038" cy="228600"/>
          </a:xfrm>
          <a:prstGeom prst="rect">
            <a:avLst/>
          </a:prstGeom>
          <a:noFill/>
          <a:ln/>
        </p:spPr>
        <p:txBody>
          <a:bodyPr wrap="none" lIns="0" tIns="0" rIns="0" bIns="0" rtlCol="0" anchor="ctr">
            <a:spAutoFit/>
          </a:bodyPr>
          <a:lstStyle/>
          <a:p>
            <a:pPr indent="0" marL="0">
              <a:buNone/>
            </a:pPr>
            <a:r>
              <a:rPr lang="en-US" sz="900" dirty="0">
                <a:solidFill>
                  <a:srgbClr val="FFFFFF"/>
                </a:solidFill>
                <a:latin typeface="Noto Sans JP" pitchFamily="34" charset="0"/>
                <a:ea typeface="Noto Sans JP" pitchFamily="34" charset="-122"/>
                <a:cs typeface="Noto Sans JP" pitchFamily="34" charset="-120"/>
              </a:rPr>
              <a:t>1</a:t>
            </a:r>
            <a:endParaRPr lang="en-US" sz="900" dirty="0"/>
          </a:p>
        </p:txBody>
      </p:sp>
      <p:sp>
        <p:nvSpPr>
          <p:cNvPr id="58" name="Text 49"/>
          <p:cNvSpPr/>
          <p:nvPr/>
        </p:nvSpPr>
        <p:spPr>
          <a:xfrm>
            <a:off x="628650" y="4918472"/>
            <a:ext cx="680442"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完全網羅性:</a:t>
            </a:r>
            <a:endParaRPr lang="en-US" sz="900" dirty="0"/>
          </a:p>
        </p:txBody>
      </p:sp>
      <p:sp>
        <p:nvSpPr>
          <p:cNvPr id="59" name="Text 50"/>
          <p:cNvSpPr/>
          <p:nvPr/>
        </p:nvSpPr>
        <p:spPr>
          <a:xfrm>
            <a:off x="1237655" y="4918472"/>
            <a:ext cx="2035969"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複数検出器による冗長化で見逃し防止</a:t>
            </a:r>
            <a:endParaRPr lang="en-US" sz="900" dirty="0"/>
          </a:p>
        </p:txBody>
      </p:sp>
      <p:sp>
        <p:nvSpPr>
          <p:cNvPr id="60" name="Shape 51"/>
          <p:cNvSpPr/>
          <p:nvPr/>
        </p:nvSpPr>
        <p:spPr>
          <a:xfrm>
            <a:off x="228600" y="5286375"/>
            <a:ext cx="8686800" cy="400050"/>
          </a:xfrm>
          <a:prstGeom prst="rect">
            <a:avLst/>
          </a:prstGeom>
          <a:solidFill>
            <a:srgbClr val="EFF6FF"/>
          </a:solidFill>
          <a:ln/>
        </p:spPr>
      </p:sp>
      <p:sp>
        <p:nvSpPr>
          <p:cNvPr id="61" name="Shape 52"/>
          <p:cNvSpPr/>
          <p:nvPr/>
        </p:nvSpPr>
        <p:spPr>
          <a:xfrm>
            <a:off x="228600" y="5286375"/>
            <a:ext cx="28575" cy="400050"/>
          </a:xfrm>
          <a:prstGeom prst="rect">
            <a:avLst/>
          </a:prstGeom>
          <a:solidFill>
            <a:srgbClr val="3B82F6"/>
          </a:solidFill>
          <a:ln/>
        </p:spPr>
      </p:sp>
      <p:sp>
        <p:nvSpPr>
          <p:cNvPr id="62" name="Shape 53"/>
          <p:cNvSpPr/>
          <p:nvPr/>
        </p:nvSpPr>
        <p:spPr>
          <a:xfrm>
            <a:off x="314325" y="5372100"/>
            <a:ext cx="228600" cy="228600"/>
          </a:xfrm>
          <a:prstGeom prst="ellipse">
            <a:avLst/>
          </a:prstGeom>
          <a:solidFill>
            <a:srgbClr val="3B82F6"/>
          </a:solidFill>
          <a:ln/>
        </p:spPr>
      </p:sp>
      <p:sp>
        <p:nvSpPr>
          <p:cNvPr id="63" name="Text 54"/>
          <p:cNvSpPr/>
          <p:nvPr/>
        </p:nvSpPr>
        <p:spPr>
          <a:xfrm>
            <a:off x="314325" y="5372100"/>
            <a:ext cx="300038" cy="228600"/>
          </a:xfrm>
          <a:prstGeom prst="rect">
            <a:avLst/>
          </a:prstGeom>
          <a:noFill/>
          <a:ln/>
        </p:spPr>
        <p:txBody>
          <a:bodyPr wrap="none" lIns="0" tIns="0" rIns="0" bIns="0" rtlCol="0" anchor="ctr">
            <a:spAutoFit/>
          </a:bodyPr>
          <a:lstStyle/>
          <a:p>
            <a:pPr indent="0" marL="0">
              <a:buNone/>
            </a:pPr>
            <a:r>
              <a:rPr lang="en-US" sz="900" dirty="0">
                <a:solidFill>
                  <a:srgbClr val="FFFFFF"/>
                </a:solidFill>
                <a:latin typeface="Noto Sans JP" pitchFamily="34" charset="0"/>
                <a:ea typeface="Noto Sans JP" pitchFamily="34" charset="-122"/>
                <a:cs typeface="Noto Sans JP" pitchFamily="34" charset="-120"/>
              </a:rPr>
              <a:t>2</a:t>
            </a:r>
            <a:endParaRPr lang="en-US" sz="900" dirty="0"/>
          </a:p>
        </p:txBody>
      </p:sp>
      <p:sp>
        <p:nvSpPr>
          <p:cNvPr id="64" name="Text 55"/>
          <p:cNvSpPr/>
          <p:nvPr/>
        </p:nvSpPr>
        <p:spPr>
          <a:xfrm>
            <a:off x="628650" y="5404247"/>
            <a:ext cx="794742"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物体別最適化:</a:t>
            </a:r>
            <a:endParaRPr lang="en-US" sz="900" dirty="0"/>
          </a:p>
        </p:txBody>
      </p:sp>
      <p:sp>
        <p:nvSpPr>
          <p:cNvPr id="65" name="Text 56"/>
          <p:cNvSpPr/>
          <p:nvPr/>
        </p:nvSpPr>
        <p:spPr>
          <a:xfrm>
            <a:off x="1351955" y="5404247"/>
            <a:ext cx="1696641"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各物体の意味に応じた特化分類</a:t>
            </a:r>
            <a:endParaRPr lang="en-US" sz="900" dirty="0"/>
          </a:p>
        </p:txBody>
      </p:sp>
      <p:sp>
        <p:nvSpPr>
          <p:cNvPr id="66" name="Shape 57"/>
          <p:cNvSpPr/>
          <p:nvPr/>
        </p:nvSpPr>
        <p:spPr>
          <a:xfrm>
            <a:off x="228600" y="5772150"/>
            <a:ext cx="8686800" cy="400050"/>
          </a:xfrm>
          <a:prstGeom prst="rect">
            <a:avLst/>
          </a:prstGeom>
          <a:solidFill>
            <a:srgbClr val="EFF6FF"/>
          </a:solidFill>
          <a:ln/>
        </p:spPr>
      </p:sp>
      <p:sp>
        <p:nvSpPr>
          <p:cNvPr id="67" name="Shape 58"/>
          <p:cNvSpPr/>
          <p:nvPr/>
        </p:nvSpPr>
        <p:spPr>
          <a:xfrm>
            <a:off x="228600" y="5772150"/>
            <a:ext cx="28575" cy="400050"/>
          </a:xfrm>
          <a:prstGeom prst="rect">
            <a:avLst/>
          </a:prstGeom>
          <a:solidFill>
            <a:srgbClr val="3B82F6"/>
          </a:solidFill>
          <a:ln/>
        </p:spPr>
      </p:sp>
      <p:sp>
        <p:nvSpPr>
          <p:cNvPr id="68" name="Shape 59"/>
          <p:cNvSpPr/>
          <p:nvPr/>
        </p:nvSpPr>
        <p:spPr>
          <a:xfrm>
            <a:off x="314325" y="5857875"/>
            <a:ext cx="228600" cy="228600"/>
          </a:xfrm>
          <a:prstGeom prst="ellipse">
            <a:avLst/>
          </a:prstGeom>
          <a:solidFill>
            <a:srgbClr val="3B82F6"/>
          </a:solidFill>
          <a:ln/>
        </p:spPr>
      </p:sp>
      <p:sp>
        <p:nvSpPr>
          <p:cNvPr id="69" name="Text 60"/>
          <p:cNvSpPr/>
          <p:nvPr/>
        </p:nvSpPr>
        <p:spPr>
          <a:xfrm>
            <a:off x="314325" y="5857875"/>
            <a:ext cx="300038" cy="228600"/>
          </a:xfrm>
          <a:prstGeom prst="rect">
            <a:avLst/>
          </a:prstGeom>
          <a:noFill/>
          <a:ln/>
        </p:spPr>
        <p:txBody>
          <a:bodyPr wrap="none" lIns="0" tIns="0" rIns="0" bIns="0" rtlCol="0" anchor="ctr">
            <a:spAutoFit/>
          </a:bodyPr>
          <a:lstStyle/>
          <a:p>
            <a:pPr indent="0" marL="0">
              <a:buNone/>
            </a:pPr>
            <a:r>
              <a:rPr lang="en-US" sz="900" dirty="0">
                <a:solidFill>
                  <a:srgbClr val="FFFFFF"/>
                </a:solidFill>
                <a:latin typeface="Noto Sans JP" pitchFamily="34" charset="0"/>
                <a:ea typeface="Noto Sans JP" pitchFamily="34" charset="-122"/>
                <a:cs typeface="Noto Sans JP" pitchFamily="34" charset="-120"/>
              </a:rPr>
              <a:t>3</a:t>
            </a:r>
            <a:endParaRPr lang="en-US" sz="900" dirty="0"/>
          </a:p>
        </p:txBody>
      </p:sp>
      <p:sp>
        <p:nvSpPr>
          <p:cNvPr id="70" name="Text 61"/>
          <p:cNvSpPr/>
          <p:nvPr/>
        </p:nvSpPr>
        <p:spPr>
          <a:xfrm>
            <a:off x="628650" y="5890022"/>
            <a:ext cx="675084"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シーン理解:</a:t>
            </a:r>
            <a:endParaRPr lang="en-US" sz="900" dirty="0"/>
          </a:p>
        </p:txBody>
      </p:sp>
      <p:sp>
        <p:nvSpPr>
          <p:cNvPr id="71" name="Text 62"/>
          <p:cNvSpPr/>
          <p:nvPr/>
        </p:nvSpPr>
        <p:spPr>
          <a:xfrm>
            <a:off x="1232297" y="5890022"/>
            <a:ext cx="1925241"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物体レベルから構築される完全理解</a:t>
            </a:r>
            <a:endParaRPr lang="en-US" sz="900" dirty="0"/>
          </a:p>
        </p:txBody>
      </p:sp>
      <p:sp>
        <p:nvSpPr>
          <p:cNvPr id="72" name="Text 63"/>
          <p:cNvSpPr/>
          <p:nvPr/>
        </p:nvSpPr>
        <p:spPr>
          <a:xfrm>
            <a:off x="228600" y="6343650"/>
            <a:ext cx="8758238" cy="200025"/>
          </a:xfrm>
          <a:prstGeom prst="rect">
            <a:avLst/>
          </a:prstGeom>
          <a:noFill/>
          <a:ln/>
        </p:spPr>
        <p:txBody>
          <a:bodyPr wrap="square" lIns="0" tIns="0" rIns="0" bIns="0" rtlCol="0" anchor="ctr">
            <a:spAutoFit/>
          </a:bodyPr>
          <a:lstStyle/>
          <a:p>
            <a:pPr indent="0" marL="0">
              <a:buNone/>
            </a:pPr>
            <a:r>
              <a:rPr lang="en-US" sz="1013" b="1" dirty="0">
                <a:solidFill>
                  <a:srgbClr val="374151"/>
                </a:solidFill>
                <a:latin typeface="Noto Sans JP" pitchFamily="34" charset="0"/>
                <a:ea typeface="Noto Sans JP" pitchFamily="34" charset="-122"/>
                <a:cs typeface="Noto Sans JP" pitchFamily="34" charset="-120"/>
              </a:rPr>
              <a:t>解決すべき技術課題</a:t>
            </a:r>
            <a:endParaRPr lang="en-US" sz="1013" dirty="0"/>
          </a:p>
        </p:txBody>
      </p:sp>
      <p:sp>
        <p:nvSpPr>
          <p:cNvPr id="73" name="Shape 64"/>
          <p:cNvSpPr/>
          <p:nvPr/>
        </p:nvSpPr>
        <p:spPr>
          <a:xfrm>
            <a:off x="228600" y="6600825"/>
            <a:ext cx="2819409" cy="628650"/>
          </a:xfrm>
          <a:prstGeom prst="rect">
            <a:avLst/>
          </a:prstGeom>
          <a:solidFill>
            <a:srgbClr val="F3F4F6"/>
          </a:solidFill>
          <a:ln/>
        </p:spPr>
      </p:sp>
      <p:pic>
        <p:nvPicPr>
          <p:cNvPr id="74" name="Image 7" descr="preencoded.png">    </p:cNvPr>
          <p:cNvPicPr>
            <a:picLocks noChangeAspect="1"/>
          </p:cNvPicPr>
          <p:nvPr/>
        </p:nvPicPr>
        <p:blipFill>
          <a:blip r:embed="rId8"/>
          <a:stretch>
            <a:fillRect/>
          </a:stretch>
        </p:blipFill>
        <p:spPr>
          <a:xfrm>
            <a:off x="1563281" y="6715125"/>
            <a:ext cx="150019" cy="171450"/>
          </a:xfrm>
          <a:prstGeom prst="rect">
            <a:avLst/>
          </a:prstGeom>
        </p:spPr>
      </p:pic>
      <p:sp>
        <p:nvSpPr>
          <p:cNvPr id="75" name="Text 65"/>
          <p:cNvSpPr/>
          <p:nvPr/>
        </p:nvSpPr>
        <p:spPr>
          <a:xfrm>
            <a:off x="342900" y="6943725"/>
            <a:ext cx="2662247" cy="171450"/>
          </a:xfrm>
          <a:prstGeom prst="rect">
            <a:avLst/>
          </a:prstGeom>
          <a:noFill/>
          <a:ln/>
        </p:spPr>
        <p:txBody>
          <a:bodyPr wrap="square" lIns="0" tIns="0" rIns="0" bIns="0" rtlCol="0" anchor="ctr">
            <a:spAutoFit/>
          </a:bodyPr>
          <a:lstStyle/>
          <a:p>
            <a:pPr algn="ctr" indent="0" marL="0">
              <a:buNone/>
            </a:pPr>
            <a:r>
              <a:rPr lang="en-US" sz="900" dirty="0">
                <a:solidFill>
                  <a:srgbClr val="333333"/>
                </a:solidFill>
                <a:latin typeface="Noto Sans JP" pitchFamily="34" charset="0"/>
                <a:ea typeface="Noto Sans JP" pitchFamily="34" charset="-122"/>
                <a:cs typeface="Noto Sans JP" pitchFamily="34" charset="-120"/>
              </a:rPr>
              <a:t>複数検出器の効果的統合</a:t>
            </a:r>
            <a:endParaRPr lang="en-US" sz="900" dirty="0"/>
          </a:p>
        </p:txBody>
      </p:sp>
      <p:sp>
        <p:nvSpPr>
          <p:cNvPr id="76" name="Shape 66"/>
          <p:cNvSpPr/>
          <p:nvPr/>
        </p:nvSpPr>
        <p:spPr>
          <a:xfrm>
            <a:off x="3162309" y="6600825"/>
            <a:ext cx="2819409" cy="628650"/>
          </a:xfrm>
          <a:prstGeom prst="rect">
            <a:avLst/>
          </a:prstGeom>
          <a:solidFill>
            <a:srgbClr val="F3F4F6"/>
          </a:solidFill>
          <a:ln/>
        </p:spPr>
      </p:sp>
      <p:pic>
        <p:nvPicPr>
          <p:cNvPr id="77" name="Image 8" descr="preencoded.png">    </p:cNvPr>
          <p:cNvPicPr>
            <a:picLocks noChangeAspect="1"/>
          </p:cNvPicPr>
          <p:nvPr/>
        </p:nvPicPr>
        <p:blipFill>
          <a:blip r:embed="rId9"/>
          <a:stretch>
            <a:fillRect/>
          </a:stretch>
        </p:blipFill>
        <p:spPr>
          <a:xfrm>
            <a:off x="4486275" y="6715125"/>
            <a:ext cx="171450" cy="171450"/>
          </a:xfrm>
          <a:prstGeom prst="rect">
            <a:avLst/>
          </a:prstGeom>
        </p:spPr>
      </p:pic>
      <p:sp>
        <p:nvSpPr>
          <p:cNvPr id="78" name="Text 67"/>
          <p:cNvSpPr/>
          <p:nvPr/>
        </p:nvSpPr>
        <p:spPr>
          <a:xfrm>
            <a:off x="3276609" y="6943725"/>
            <a:ext cx="2662247" cy="171450"/>
          </a:xfrm>
          <a:prstGeom prst="rect">
            <a:avLst/>
          </a:prstGeom>
          <a:noFill/>
          <a:ln/>
        </p:spPr>
        <p:txBody>
          <a:bodyPr wrap="square" lIns="0" tIns="0" rIns="0" bIns="0" rtlCol="0" anchor="ctr">
            <a:spAutoFit/>
          </a:bodyPr>
          <a:lstStyle/>
          <a:p>
            <a:pPr algn="ctr" indent="0" marL="0">
              <a:buNone/>
            </a:pPr>
            <a:r>
              <a:rPr lang="en-US" sz="900" dirty="0">
                <a:solidFill>
                  <a:srgbClr val="333333"/>
                </a:solidFill>
                <a:latin typeface="Noto Sans JP" pitchFamily="34" charset="0"/>
                <a:ea typeface="Noto Sans JP" pitchFamily="34" charset="-122"/>
                <a:cs typeface="Noto Sans JP" pitchFamily="34" charset="-120"/>
              </a:rPr>
              <a:t>検出結果の重複除去と統合</a:t>
            </a:r>
            <a:endParaRPr lang="en-US" sz="900" dirty="0"/>
          </a:p>
        </p:txBody>
      </p:sp>
      <p:sp>
        <p:nvSpPr>
          <p:cNvPr id="79" name="Shape 68"/>
          <p:cNvSpPr/>
          <p:nvPr/>
        </p:nvSpPr>
        <p:spPr>
          <a:xfrm>
            <a:off x="6096019" y="6600825"/>
            <a:ext cx="2819409" cy="628650"/>
          </a:xfrm>
          <a:prstGeom prst="rect">
            <a:avLst/>
          </a:prstGeom>
          <a:solidFill>
            <a:srgbClr val="F3F4F6"/>
          </a:solidFill>
          <a:ln/>
        </p:spPr>
      </p:sp>
      <p:pic>
        <p:nvPicPr>
          <p:cNvPr id="80" name="Image 9" descr="preencoded.png">    </p:cNvPr>
          <p:cNvPicPr>
            <a:picLocks noChangeAspect="1"/>
          </p:cNvPicPr>
          <p:nvPr/>
        </p:nvPicPr>
        <p:blipFill>
          <a:blip r:embed="rId10"/>
          <a:stretch>
            <a:fillRect/>
          </a:stretch>
        </p:blipFill>
        <p:spPr>
          <a:xfrm>
            <a:off x="7398553" y="6715125"/>
            <a:ext cx="214313" cy="171450"/>
          </a:xfrm>
          <a:prstGeom prst="rect">
            <a:avLst/>
          </a:prstGeom>
        </p:spPr>
      </p:pic>
      <p:sp>
        <p:nvSpPr>
          <p:cNvPr id="81" name="Text 69"/>
          <p:cNvSpPr/>
          <p:nvPr/>
        </p:nvSpPr>
        <p:spPr>
          <a:xfrm>
            <a:off x="6210319" y="6943725"/>
            <a:ext cx="2662247" cy="171450"/>
          </a:xfrm>
          <a:prstGeom prst="rect">
            <a:avLst/>
          </a:prstGeom>
          <a:noFill/>
          <a:ln/>
        </p:spPr>
        <p:txBody>
          <a:bodyPr wrap="square" lIns="0" tIns="0" rIns="0" bIns="0" rtlCol="0" anchor="ctr">
            <a:spAutoFit/>
          </a:bodyPr>
          <a:lstStyle/>
          <a:p>
            <a:pPr algn="ctr" indent="0" marL="0">
              <a:buNone/>
            </a:pPr>
            <a:r>
              <a:rPr lang="en-US" sz="900" dirty="0">
                <a:solidFill>
                  <a:srgbClr val="333333"/>
                </a:solidFill>
                <a:latin typeface="Noto Sans JP" pitchFamily="34" charset="0"/>
                <a:ea typeface="Noto Sans JP" pitchFamily="34" charset="-122"/>
                <a:cs typeface="Noto Sans JP" pitchFamily="34" charset="-120"/>
              </a:rPr>
              <a:t>各物体への個別最適分類の実現</a:t>
            </a:r>
            <a:endParaRPr lang="en-US" sz="900" dirty="0"/>
          </a:p>
        </p:txBody>
      </p:sp>
      <p:sp>
        <p:nvSpPr>
          <p:cNvPr id="82" name="Text 70"/>
          <p:cNvSpPr/>
          <p:nvPr/>
        </p:nvSpPr>
        <p:spPr>
          <a:xfrm>
            <a:off x="228600" y="7350919"/>
            <a:ext cx="8758238" cy="137154"/>
          </a:xfrm>
          <a:prstGeom prst="rect">
            <a:avLst/>
          </a:prstGeom>
          <a:noFill/>
          <a:ln/>
        </p:spPr>
        <p:txBody>
          <a:bodyPr wrap="square" lIns="0" tIns="0" rIns="0" bIns="0" rtlCol="0" anchor="ctr">
            <a:spAutoFit/>
          </a:bodyPr>
          <a:lstStyle/>
          <a:p>
            <a:pPr indent="0" marL="0">
              <a:buNone/>
            </a:pPr>
            <a:r>
              <a:rPr lang="en-US" sz="720" dirty="0">
                <a:solidFill>
                  <a:srgbClr val="666666"/>
                </a:solidFill>
                <a:latin typeface="Noto Sans JP" pitchFamily="34" charset="0"/>
                <a:ea typeface="Noto Sans JP" pitchFamily="34" charset="-122"/>
                <a:cs typeface="Noto Sans JP" pitchFamily="34" charset="-120"/>
              </a:rPr>
              <a:t>[1] Redmon, J. et al. "You Only Look Once: Unified, Real-Time Object Detection" CVPR 2016</a:t>
            </a:r>
            <a:endParaRPr lang="en-US" sz="720" dirty="0"/>
          </a:p>
        </p:txBody>
      </p:sp>
      <p:sp>
        <p:nvSpPr>
          <p:cNvPr id="83" name="Text 71"/>
          <p:cNvSpPr/>
          <p:nvPr/>
        </p:nvSpPr>
        <p:spPr>
          <a:xfrm>
            <a:off x="228600" y="7488073"/>
            <a:ext cx="8758238" cy="137154"/>
          </a:xfrm>
          <a:prstGeom prst="rect">
            <a:avLst/>
          </a:prstGeom>
          <a:noFill/>
          <a:ln/>
        </p:spPr>
        <p:txBody>
          <a:bodyPr wrap="square" lIns="0" tIns="0" rIns="0" bIns="0" rtlCol="0" anchor="ctr">
            <a:spAutoFit/>
          </a:bodyPr>
          <a:lstStyle/>
          <a:p>
            <a:pPr indent="0" marL="0">
              <a:buNone/>
            </a:pPr>
            <a:r>
              <a:rPr lang="en-US" sz="720" dirty="0">
                <a:solidFill>
                  <a:srgbClr val="666666"/>
                </a:solidFill>
                <a:latin typeface="Noto Sans JP" pitchFamily="34" charset="0"/>
                <a:ea typeface="Noto Sans JP" pitchFamily="34" charset="-122"/>
                <a:cs typeface="Noto Sans JP" pitchFamily="34" charset="-120"/>
              </a:rPr>
              <a:t>[2] Ren, S. et al. "Faster R-CNN: Towards Real-Time Object Detection with Region Proposal Networks" NIPS 2015</a:t>
            </a:r>
            <a:endParaRPr lang="en-US" sz="720" dirty="0"/>
          </a:p>
        </p:txBody>
      </p:sp>
      <p:sp>
        <p:nvSpPr>
          <p:cNvPr id="84" name="Text 72"/>
          <p:cNvSpPr/>
          <p:nvPr/>
        </p:nvSpPr>
        <p:spPr>
          <a:xfrm>
            <a:off x="228600" y="7625228"/>
            <a:ext cx="8758238" cy="137154"/>
          </a:xfrm>
          <a:prstGeom prst="rect">
            <a:avLst/>
          </a:prstGeom>
          <a:noFill/>
          <a:ln/>
        </p:spPr>
        <p:txBody>
          <a:bodyPr wrap="square" lIns="0" tIns="0" rIns="0" bIns="0" rtlCol="0" anchor="ctr">
            <a:spAutoFit/>
          </a:bodyPr>
          <a:lstStyle/>
          <a:p>
            <a:pPr indent="0" marL="0">
              <a:buNone/>
            </a:pPr>
            <a:r>
              <a:rPr lang="en-US" sz="720" dirty="0">
                <a:solidFill>
                  <a:srgbClr val="666666"/>
                </a:solidFill>
                <a:latin typeface="Noto Sans JP" pitchFamily="34" charset="0"/>
                <a:ea typeface="Noto Sans JP" pitchFamily="34" charset="-122"/>
                <a:cs typeface="Noto Sans JP" pitchFamily="34" charset="-120"/>
              </a:rPr>
              <a:t>[3] Lin, T.Y. et al. "Microsoft COCO: Common Objects in Context" ECCV 2014</a:t>
            </a:r>
            <a:endParaRPr lang="en-US" sz="72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9019682"/>
          </a:xfrm>
          <a:prstGeom prst="rect">
            <a:avLst/>
          </a:prstGeom>
        </p:spPr>
      </p:pic>
      <p:sp>
        <p:nvSpPr>
          <p:cNvPr id="3" name="Shape 0"/>
          <p:cNvSpPr/>
          <p:nvPr/>
        </p:nvSpPr>
        <p:spPr>
          <a:xfrm>
            <a:off x="0" y="0"/>
            <a:ext cx="9144000" cy="885825"/>
          </a:xfrm>
          <a:prstGeom prst="rect">
            <a:avLst/>
          </a:prstGeom>
          <a:solidFill>
            <a:srgbClr val="1A365D"/>
          </a:solidFill>
          <a:ln/>
        </p:spPr>
      </p:sp>
      <p:sp>
        <p:nvSpPr>
          <p:cNvPr id="4" name="Shape 1"/>
          <p:cNvSpPr/>
          <p:nvPr/>
        </p:nvSpPr>
        <p:spPr>
          <a:xfrm>
            <a:off x="0" y="857250"/>
            <a:ext cx="9144000" cy="28575"/>
          </a:xfrm>
          <a:prstGeom prst="rect">
            <a:avLst/>
          </a:prstGeom>
          <a:solidFill>
            <a:srgbClr val="FF7F00"/>
          </a:solidFill>
          <a:ln/>
        </p:spPr>
      </p:sp>
      <p:sp>
        <p:nvSpPr>
          <p:cNvPr id="5" name="Text 2"/>
          <p:cNvSpPr/>
          <p:nvPr/>
        </p:nvSpPr>
        <p:spPr>
          <a:xfrm>
            <a:off x="228600" y="171450"/>
            <a:ext cx="8758238" cy="257175"/>
          </a:xfrm>
          <a:prstGeom prst="rect">
            <a:avLst/>
          </a:prstGeom>
          <a:noFill/>
          <a:ln/>
        </p:spPr>
        <p:txBody>
          <a:bodyPr wrap="square" lIns="0" tIns="0" rIns="0" bIns="0" rtlCol="0" anchor="ctr">
            <a:spAutoFit/>
          </a:bodyPr>
          <a:lstStyle/>
          <a:p>
            <a:pPr indent="0" marL="0">
              <a:buNone/>
            </a:pPr>
            <a:r>
              <a:rPr lang="en-US" sz="1688" b="1" dirty="0">
                <a:solidFill>
                  <a:srgbClr val="FFFFFF"/>
                </a:solidFill>
                <a:latin typeface="Noto Serif JP" pitchFamily="34" charset="0"/>
                <a:ea typeface="Noto Serif JP" pitchFamily="34" charset="-122"/>
                <a:cs typeface="Noto Serif JP" pitchFamily="34" charset="-120"/>
              </a:rPr>
              <a:t>完全網羅を実現する4層統合検出システム</a:t>
            </a:r>
            <a:endParaRPr lang="en-US" sz="1688" dirty="0"/>
          </a:p>
        </p:txBody>
      </p:sp>
      <p:sp>
        <p:nvSpPr>
          <p:cNvPr id="6" name="Text 3"/>
          <p:cNvSpPr/>
          <p:nvPr/>
        </p:nvSpPr>
        <p:spPr>
          <a:xfrm>
            <a:off x="228600" y="485775"/>
            <a:ext cx="8758238" cy="200025"/>
          </a:xfrm>
          <a:prstGeom prst="rect">
            <a:avLst/>
          </a:prstGeom>
          <a:noFill/>
          <a:ln/>
        </p:spPr>
        <p:txBody>
          <a:bodyPr wrap="square" lIns="0" tIns="0" rIns="0" bIns="0" rtlCol="0" anchor="ctr">
            <a:spAutoFit/>
          </a:bodyPr>
          <a:lstStyle/>
          <a:p>
            <a:pPr indent="0" marL="0">
              <a:buNone/>
            </a:pPr>
            <a:r>
              <a:rPr lang="en-US" sz="1125" dirty="0">
                <a:solidFill>
                  <a:srgbClr val="E6F2FF"/>
                </a:solidFill>
                <a:latin typeface="Noto Sans JP" pitchFamily="34" charset="0"/>
                <a:ea typeface="Noto Sans JP" pitchFamily="34" charset="-122"/>
                <a:cs typeface="Noto Sans JP" pitchFamily="34" charset="-120"/>
              </a:rPr>
              <a:t>多層物体検出アーキテクチャの詳細と網羅性保証の仕組み</a:t>
            </a:r>
            <a:endParaRPr lang="en-US" sz="1125" dirty="0"/>
          </a:p>
        </p:txBody>
      </p:sp>
      <p:sp>
        <p:nvSpPr>
          <p:cNvPr id="7" name="Text 4"/>
          <p:cNvSpPr/>
          <p:nvPr/>
        </p:nvSpPr>
        <p:spPr>
          <a:xfrm>
            <a:off x="1371600" y="1200150"/>
            <a:ext cx="6472238" cy="200025"/>
          </a:xfrm>
          <a:prstGeom prst="rect">
            <a:avLst/>
          </a:prstGeom>
          <a:noFill/>
          <a:ln/>
        </p:spPr>
        <p:txBody>
          <a:bodyPr wrap="square" lIns="0" tIns="0" rIns="0" bIns="0" rtlCol="0" anchor="ctr">
            <a:spAutoFit/>
          </a:bodyPr>
          <a:lstStyle/>
          <a:p>
            <a:pPr indent="0" marL="0">
              <a:buNone/>
            </a:pPr>
            <a:r>
              <a:rPr lang="en-US" sz="1013" b="1" dirty="0">
                <a:solidFill>
                  <a:srgbClr val="374151"/>
                </a:solidFill>
                <a:latin typeface="Noto Sans JP" pitchFamily="34" charset="0"/>
                <a:ea typeface="Noto Sans JP" pitchFamily="34" charset="-122"/>
                <a:cs typeface="Noto Sans JP" pitchFamily="34" charset="-120"/>
              </a:rPr>
              <a:t>4層統合検出フロー</a:t>
            </a:r>
            <a:endParaRPr lang="en-US" sz="1013" dirty="0"/>
          </a:p>
        </p:txBody>
      </p:sp>
      <p:sp>
        <p:nvSpPr>
          <p:cNvPr id="8" name="Shape 5"/>
          <p:cNvSpPr/>
          <p:nvPr/>
        </p:nvSpPr>
        <p:spPr>
          <a:xfrm>
            <a:off x="1371600" y="1457325"/>
            <a:ext cx="6400800" cy="542925"/>
          </a:xfrm>
          <a:prstGeom prst="rect">
            <a:avLst/>
          </a:prstGeom>
          <a:solidFill>
            <a:srgbClr val="F0F9FF"/>
          </a:solidFill>
          <a:ln w="198">
            <a:solidFill>
              <a:srgbClr val="1A365D"/>
            </a:solidFill>
            <a:prstDash val="solid"/>
          </a:ln>
        </p:spPr>
      </p:sp>
      <p:sp>
        <p:nvSpPr>
          <p:cNvPr id="9" name="Shape 6"/>
          <p:cNvSpPr/>
          <p:nvPr/>
        </p:nvSpPr>
        <p:spPr>
          <a:xfrm>
            <a:off x="1485900" y="1571625"/>
            <a:ext cx="285750" cy="285750"/>
          </a:xfrm>
          <a:prstGeom prst="ellipse">
            <a:avLst/>
          </a:prstGeom>
          <a:solidFill>
            <a:srgbClr val="1D4ED8"/>
          </a:solidFill>
          <a:ln/>
        </p:spPr>
      </p:sp>
      <p:sp>
        <p:nvSpPr>
          <p:cNvPr id="10" name="Text 7"/>
          <p:cNvSpPr/>
          <p:nvPr/>
        </p:nvSpPr>
        <p:spPr>
          <a:xfrm>
            <a:off x="1485900" y="1571625"/>
            <a:ext cx="357188" cy="285750"/>
          </a:xfrm>
          <a:prstGeom prst="rect">
            <a:avLst/>
          </a:prstGeom>
          <a:noFill/>
          <a:ln/>
        </p:spPr>
        <p:txBody>
          <a:bodyPr wrap="none" lIns="0" tIns="0" rIns="0" bIns="0" rtlCol="0" anchor="ctr">
            <a:spAutoFit/>
          </a:bodyPr>
          <a:lstStyle/>
          <a:p>
            <a:pPr indent="0" marL="0">
              <a:buNone/>
            </a:pPr>
            <a:r>
              <a:rPr lang="en-US" sz="900" b="1" dirty="0">
                <a:solidFill>
                  <a:srgbClr val="FFFFFF"/>
                </a:solidFill>
                <a:latin typeface="Noto Sans JP" pitchFamily="34" charset="0"/>
                <a:ea typeface="Noto Sans JP" pitchFamily="34" charset="-122"/>
                <a:cs typeface="Noto Sans JP" pitchFamily="34" charset="-120"/>
              </a:rPr>
              <a:t>1</a:t>
            </a:r>
            <a:endParaRPr lang="en-US" sz="900" dirty="0"/>
          </a:p>
        </p:txBody>
      </p:sp>
      <p:sp>
        <p:nvSpPr>
          <p:cNvPr id="11" name="Text 8"/>
          <p:cNvSpPr/>
          <p:nvPr/>
        </p:nvSpPr>
        <p:spPr>
          <a:xfrm>
            <a:off x="1885950" y="1628775"/>
            <a:ext cx="1614488" cy="171450"/>
          </a:xfrm>
          <a:prstGeom prst="rect">
            <a:avLst/>
          </a:prstGeom>
          <a:noFill/>
          <a:ln/>
        </p:spPr>
        <p:txBody>
          <a:bodyPr wrap="square" lIns="0" tIns="0" rIns="0" bIns="0" rtlCol="0" anchor="ctr">
            <a:spAutoFit/>
          </a:bodyPr>
          <a:lstStyle/>
          <a:p>
            <a:pPr indent="0" marL="0">
              <a:buNone/>
            </a:pPr>
            <a:r>
              <a:rPr lang="en-US" sz="900" b="1" dirty="0">
                <a:solidFill>
                  <a:srgbClr val="1D4ED8"/>
                </a:solidFill>
                <a:latin typeface="Noto Sans JP" pitchFamily="34" charset="0"/>
                <a:ea typeface="Noto Sans JP" pitchFamily="34" charset="-122"/>
                <a:cs typeface="Noto Sans JP" pitchFamily="34" charset="-120"/>
              </a:rPr>
              <a:t>Layer 1: 高速汎用検出</a:t>
            </a:r>
            <a:endParaRPr lang="en-US" sz="900" dirty="0"/>
          </a:p>
        </p:txBody>
      </p:sp>
      <p:sp>
        <p:nvSpPr>
          <p:cNvPr id="12" name="Shape 9"/>
          <p:cNvSpPr/>
          <p:nvPr/>
        </p:nvSpPr>
        <p:spPr>
          <a:xfrm>
            <a:off x="3429000" y="1571625"/>
            <a:ext cx="1057275" cy="285750"/>
          </a:xfrm>
          <a:prstGeom prst="rect">
            <a:avLst/>
          </a:prstGeom>
          <a:solidFill>
            <a:srgbClr val="DBEAFE"/>
          </a:solidFill>
          <a:ln/>
        </p:spPr>
      </p:sp>
      <p:pic>
        <p:nvPicPr>
          <p:cNvPr id="13" name="Image 1" descr="preencoded.png">    </p:cNvPr>
          <p:cNvPicPr>
            <a:picLocks noChangeAspect="1"/>
          </p:cNvPicPr>
          <p:nvPr/>
        </p:nvPicPr>
        <p:blipFill>
          <a:blip r:embed="rId2"/>
          <a:stretch>
            <a:fillRect/>
          </a:stretch>
        </p:blipFill>
        <p:spPr>
          <a:xfrm>
            <a:off x="3687961" y="1664494"/>
            <a:ext cx="85725" cy="114300"/>
          </a:xfrm>
          <a:prstGeom prst="rect">
            <a:avLst/>
          </a:prstGeom>
        </p:spPr>
      </p:pic>
      <p:sp>
        <p:nvSpPr>
          <p:cNvPr id="14" name="Text 10"/>
          <p:cNvSpPr/>
          <p:nvPr/>
        </p:nvSpPr>
        <p:spPr>
          <a:xfrm>
            <a:off x="3802261" y="1632347"/>
            <a:ext cx="496491" cy="164306"/>
          </a:xfrm>
          <a:prstGeom prst="rect">
            <a:avLst/>
          </a:prstGeom>
          <a:noFill/>
          <a:ln/>
        </p:spPr>
        <p:txBody>
          <a:bodyPr wrap="none" lIns="0" tIns="0" rIns="0" bIns="0" rtlCol="0" anchor="ctr">
            <a:spAutoFit/>
          </a:bodyPr>
          <a:lstStyle/>
          <a:p>
            <a:pPr algn="ctr" indent="0" marL="0">
              <a:buNone/>
            </a:pPr>
            <a:r>
              <a:rPr lang="en-US" sz="900" dirty="0">
                <a:solidFill>
                  <a:srgbClr val="333333"/>
                </a:solidFill>
                <a:latin typeface="Noto Sans JP" pitchFamily="34" charset="0"/>
                <a:ea typeface="Noto Sans JP" pitchFamily="34" charset="-122"/>
                <a:cs typeface="Noto Sans JP" pitchFamily="34" charset="-120"/>
              </a:rPr>
              <a:t>YOLO系</a:t>
            </a:r>
            <a:endParaRPr lang="en-US" sz="900" dirty="0"/>
          </a:p>
        </p:txBody>
      </p:sp>
      <p:pic>
        <p:nvPicPr>
          <p:cNvPr id="15" name="Image 2" descr="preencoded.png">    </p:cNvPr>
          <p:cNvPicPr>
            <a:picLocks noChangeAspect="1"/>
          </p:cNvPicPr>
          <p:nvPr/>
        </p:nvPicPr>
        <p:blipFill>
          <a:blip r:embed="rId3"/>
          <a:stretch>
            <a:fillRect/>
          </a:stretch>
        </p:blipFill>
        <p:spPr>
          <a:xfrm>
            <a:off x="4600575" y="1657350"/>
            <a:ext cx="100013" cy="114300"/>
          </a:xfrm>
          <a:prstGeom prst="rect">
            <a:avLst/>
          </a:prstGeom>
        </p:spPr>
      </p:pic>
      <p:sp>
        <p:nvSpPr>
          <p:cNvPr id="16" name="Shape 11"/>
          <p:cNvSpPr/>
          <p:nvPr/>
        </p:nvSpPr>
        <p:spPr>
          <a:xfrm>
            <a:off x="4814888" y="1571625"/>
            <a:ext cx="2843213" cy="285750"/>
          </a:xfrm>
          <a:prstGeom prst="rect">
            <a:avLst/>
          </a:prstGeom>
          <a:solidFill>
            <a:srgbClr val="F3F4F6"/>
          </a:solidFill>
          <a:ln/>
        </p:spPr>
      </p:sp>
      <p:sp>
        <p:nvSpPr>
          <p:cNvPr id="17" name="Text 12"/>
          <p:cNvSpPr/>
          <p:nvPr/>
        </p:nvSpPr>
        <p:spPr>
          <a:xfrm>
            <a:off x="4814888" y="1571625"/>
            <a:ext cx="2914650" cy="285750"/>
          </a:xfrm>
          <a:prstGeom prst="rect">
            <a:avLst/>
          </a:prstGeom>
          <a:noFill/>
          <a:ln/>
        </p:spPr>
        <p:txBody>
          <a:bodyPr wrap="square" lIns="68072" tIns="68072" rIns="68072" bIns="68072"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基本物体の高速検出</a:t>
            </a:r>
            <a:endParaRPr lang="en-US" sz="900" dirty="0"/>
          </a:p>
        </p:txBody>
      </p:sp>
      <p:pic>
        <p:nvPicPr>
          <p:cNvPr id="18" name="Image 3" descr="preencoded.png">    </p:cNvPr>
          <p:cNvPicPr>
            <a:picLocks noChangeAspect="1"/>
          </p:cNvPicPr>
          <p:nvPr/>
        </p:nvPicPr>
        <p:blipFill>
          <a:blip r:embed="rId4"/>
          <a:stretch>
            <a:fillRect/>
          </a:stretch>
        </p:blipFill>
        <p:spPr>
          <a:xfrm>
            <a:off x="4507706" y="2028825"/>
            <a:ext cx="128588" cy="171450"/>
          </a:xfrm>
          <a:prstGeom prst="rect">
            <a:avLst/>
          </a:prstGeom>
        </p:spPr>
      </p:pic>
      <p:sp>
        <p:nvSpPr>
          <p:cNvPr id="19" name="Shape 13"/>
          <p:cNvSpPr/>
          <p:nvPr/>
        </p:nvSpPr>
        <p:spPr>
          <a:xfrm>
            <a:off x="1371600" y="2257425"/>
            <a:ext cx="6400800" cy="542925"/>
          </a:xfrm>
          <a:prstGeom prst="rect">
            <a:avLst/>
          </a:prstGeom>
          <a:solidFill>
            <a:srgbClr val="F0F9FF"/>
          </a:solidFill>
          <a:ln w="198">
            <a:solidFill>
              <a:srgbClr val="1A365D"/>
            </a:solidFill>
            <a:prstDash val="solid"/>
          </a:ln>
        </p:spPr>
      </p:sp>
      <p:sp>
        <p:nvSpPr>
          <p:cNvPr id="20" name="Shape 14"/>
          <p:cNvSpPr/>
          <p:nvPr/>
        </p:nvSpPr>
        <p:spPr>
          <a:xfrm>
            <a:off x="1485900" y="2371725"/>
            <a:ext cx="285750" cy="285750"/>
          </a:xfrm>
          <a:prstGeom prst="ellipse">
            <a:avLst/>
          </a:prstGeom>
          <a:solidFill>
            <a:srgbClr val="1D4ED8"/>
          </a:solidFill>
          <a:ln/>
        </p:spPr>
      </p:sp>
      <p:sp>
        <p:nvSpPr>
          <p:cNvPr id="21" name="Text 15"/>
          <p:cNvSpPr/>
          <p:nvPr/>
        </p:nvSpPr>
        <p:spPr>
          <a:xfrm>
            <a:off x="1485900" y="2371725"/>
            <a:ext cx="357188" cy="285750"/>
          </a:xfrm>
          <a:prstGeom prst="rect">
            <a:avLst/>
          </a:prstGeom>
          <a:noFill/>
          <a:ln/>
        </p:spPr>
        <p:txBody>
          <a:bodyPr wrap="none" lIns="0" tIns="0" rIns="0" bIns="0" rtlCol="0" anchor="ctr">
            <a:spAutoFit/>
          </a:bodyPr>
          <a:lstStyle/>
          <a:p>
            <a:pPr indent="0" marL="0">
              <a:buNone/>
            </a:pPr>
            <a:r>
              <a:rPr lang="en-US" sz="900" b="1" dirty="0">
                <a:solidFill>
                  <a:srgbClr val="FFFFFF"/>
                </a:solidFill>
                <a:latin typeface="Noto Sans JP" pitchFamily="34" charset="0"/>
                <a:ea typeface="Noto Sans JP" pitchFamily="34" charset="-122"/>
                <a:cs typeface="Noto Sans JP" pitchFamily="34" charset="-120"/>
              </a:rPr>
              <a:t>2</a:t>
            </a:r>
            <a:endParaRPr lang="en-US" sz="900" dirty="0"/>
          </a:p>
        </p:txBody>
      </p:sp>
      <p:sp>
        <p:nvSpPr>
          <p:cNvPr id="22" name="Text 16"/>
          <p:cNvSpPr/>
          <p:nvPr/>
        </p:nvSpPr>
        <p:spPr>
          <a:xfrm>
            <a:off x="1885950" y="2428875"/>
            <a:ext cx="1614488" cy="171450"/>
          </a:xfrm>
          <a:prstGeom prst="rect">
            <a:avLst/>
          </a:prstGeom>
          <a:noFill/>
          <a:ln/>
        </p:spPr>
        <p:txBody>
          <a:bodyPr wrap="square" lIns="0" tIns="0" rIns="0" bIns="0" rtlCol="0" anchor="ctr">
            <a:spAutoFit/>
          </a:bodyPr>
          <a:lstStyle/>
          <a:p>
            <a:pPr indent="0" marL="0">
              <a:buNone/>
            </a:pPr>
            <a:r>
              <a:rPr lang="en-US" sz="900" b="1" dirty="0">
                <a:solidFill>
                  <a:srgbClr val="1D4ED8"/>
                </a:solidFill>
                <a:latin typeface="Noto Sans JP" pitchFamily="34" charset="0"/>
                <a:ea typeface="Noto Sans JP" pitchFamily="34" charset="-122"/>
                <a:cs typeface="Noto Sans JP" pitchFamily="34" charset="-120"/>
              </a:rPr>
              <a:t>Layer 2: 精密検出補完</a:t>
            </a:r>
            <a:endParaRPr lang="en-US" sz="900" dirty="0"/>
          </a:p>
        </p:txBody>
      </p:sp>
      <p:sp>
        <p:nvSpPr>
          <p:cNvPr id="23" name="Shape 17"/>
          <p:cNvSpPr/>
          <p:nvPr/>
        </p:nvSpPr>
        <p:spPr>
          <a:xfrm>
            <a:off x="3429000" y="2371725"/>
            <a:ext cx="1057275" cy="285750"/>
          </a:xfrm>
          <a:prstGeom prst="rect">
            <a:avLst/>
          </a:prstGeom>
          <a:solidFill>
            <a:srgbClr val="DBEAFE"/>
          </a:solidFill>
          <a:ln/>
        </p:spPr>
      </p:sp>
      <p:pic>
        <p:nvPicPr>
          <p:cNvPr id="24" name="Image 4" descr="preencoded.png">    </p:cNvPr>
          <p:cNvPicPr>
            <a:picLocks noChangeAspect="1"/>
          </p:cNvPicPr>
          <p:nvPr/>
        </p:nvPicPr>
        <p:blipFill>
          <a:blip r:embed="rId5"/>
          <a:stretch>
            <a:fillRect/>
          </a:stretch>
        </p:blipFill>
        <p:spPr>
          <a:xfrm>
            <a:off x="3672780" y="2464594"/>
            <a:ext cx="114300" cy="114300"/>
          </a:xfrm>
          <a:prstGeom prst="rect">
            <a:avLst/>
          </a:prstGeom>
        </p:spPr>
      </p:pic>
      <p:sp>
        <p:nvSpPr>
          <p:cNvPr id="25" name="Text 18"/>
          <p:cNvSpPr/>
          <p:nvPr/>
        </p:nvSpPr>
        <p:spPr>
          <a:xfrm>
            <a:off x="3815655" y="2432447"/>
            <a:ext cx="498277" cy="164306"/>
          </a:xfrm>
          <a:prstGeom prst="rect">
            <a:avLst/>
          </a:prstGeom>
          <a:noFill/>
          <a:ln/>
        </p:spPr>
        <p:txBody>
          <a:bodyPr wrap="none" lIns="0" tIns="0" rIns="0" bIns="0" rtlCol="0" anchor="ctr">
            <a:spAutoFit/>
          </a:bodyPr>
          <a:lstStyle/>
          <a:p>
            <a:pPr algn="ctr" indent="0" marL="0">
              <a:buNone/>
            </a:pPr>
            <a:r>
              <a:rPr lang="en-US" sz="900" dirty="0">
                <a:solidFill>
                  <a:srgbClr val="333333"/>
                </a:solidFill>
                <a:latin typeface="Noto Sans JP" pitchFamily="34" charset="0"/>
                <a:ea typeface="Noto Sans JP" pitchFamily="34" charset="-122"/>
                <a:cs typeface="Noto Sans JP" pitchFamily="34" charset="-120"/>
              </a:rPr>
              <a:t>DETR系</a:t>
            </a:r>
            <a:endParaRPr lang="en-US" sz="900" dirty="0"/>
          </a:p>
        </p:txBody>
      </p:sp>
      <p:pic>
        <p:nvPicPr>
          <p:cNvPr id="26" name="Image 5" descr="preencoded.png">    </p:cNvPr>
          <p:cNvPicPr>
            <a:picLocks noChangeAspect="1"/>
          </p:cNvPicPr>
          <p:nvPr/>
        </p:nvPicPr>
        <p:blipFill>
          <a:blip r:embed="rId6"/>
          <a:stretch>
            <a:fillRect/>
          </a:stretch>
        </p:blipFill>
        <p:spPr>
          <a:xfrm>
            <a:off x="4600575" y="2457450"/>
            <a:ext cx="100013" cy="114300"/>
          </a:xfrm>
          <a:prstGeom prst="rect">
            <a:avLst/>
          </a:prstGeom>
        </p:spPr>
      </p:pic>
      <p:sp>
        <p:nvSpPr>
          <p:cNvPr id="27" name="Shape 19"/>
          <p:cNvSpPr/>
          <p:nvPr/>
        </p:nvSpPr>
        <p:spPr>
          <a:xfrm>
            <a:off x="4814888" y="2371725"/>
            <a:ext cx="2843213" cy="285750"/>
          </a:xfrm>
          <a:prstGeom prst="rect">
            <a:avLst/>
          </a:prstGeom>
          <a:solidFill>
            <a:srgbClr val="F3F4F6"/>
          </a:solidFill>
          <a:ln/>
        </p:spPr>
      </p:sp>
      <p:sp>
        <p:nvSpPr>
          <p:cNvPr id="28" name="Text 20"/>
          <p:cNvSpPr/>
          <p:nvPr/>
        </p:nvSpPr>
        <p:spPr>
          <a:xfrm>
            <a:off x="4814888" y="2371725"/>
            <a:ext cx="2914650" cy="285750"/>
          </a:xfrm>
          <a:prstGeom prst="rect">
            <a:avLst/>
          </a:prstGeom>
          <a:noFill/>
          <a:ln/>
        </p:spPr>
        <p:txBody>
          <a:bodyPr wrap="square" lIns="68072" tIns="68072" rIns="68072" bIns="68072"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Transformerベース精密検出</a:t>
            </a:r>
            <a:endParaRPr lang="en-US" sz="900" dirty="0"/>
          </a:p>
        </p:txBody>
      </p:sp>
      <p:pic>
        <p:nvPicPr>
          <p:cNvPr id="29" name="Image 6" descr="preencoded.png">    </p:cNvPr>
          <p:cNvPicPr>
            <a:picLocks noChangeAspect="1"/>
          </p:cNvPicPr>
          <p:nvPr/>
        </p:nvPicPr>
        <p:blipFill>
          <a:blip r:embed="rId7"/>
          <a:stretch>
            <a:fillRect/>
          </a:stretch>
        </p:blipFill>
        <p:spPr>
          <a:xfrm>
            <a:off x="4507706" y="2828925"/>
            <a:ext cx="128588" cy="171450"/>
          </a:xfrm>
          <a:prstGeom prst="rect">
            <a:avLst/>
          </a:prstGeom>
        </p:spPr>
      </p:pic>
      <p:sp>
        <p:nvSpPr>
          <p:cNvPr id="30" name="Shape 21"/>
          <p:cNvSpPr/>
          <p:nvPr/>
        </p:nvSpPr>
        <p:spPr>
          <a:xfrm>
            <a:off x="1371600" y="3057525"/>
            <a:ext cx="6400800" cy="542925"/>
          </a:xfrm>
          <a:prstGeom prst="rect">
            <a:avLst/>
          </a:prstGeom>
          <a:solidFill>
            <a:srgbClr val="F0F9FF"/>
          </a:solidFill>
          <a:ln w="198">
            <a:solidFill>
              <a:srgbClr val="1A365D"/>
            </a:solidFill>
            <a:prstDash val="solid"/>
          </a:ln>
        </p:spPr>
      </p:sp>
      <p:sp>
        <p:nvSpPr>
          <p:cNvPr id="31" name="Shape 22"/>
          <p:cNvSpPr/>
          <p:nvPr/>
        </p:nvSpPr>
        <p:spPr>
          <a:xfrm>
            <a:off x="1485900" y="3171825"/>
            <a:ext cx="285750" cy="285750"/>
          </a:xfrm>
          <a:prstGeom prst="ellipse">
            <a:avLst/>
          </a:prstGeom>
          <a:solidFill>
            <a:srgbClr val="1D4ED8"/>
          </a:solidFill>
          <a:ln/>
        </p:spPr>
      </p:sp>
      <p:sp>
        <p:nvSpPr>
          <p:cNvPr id="32" name="Text 23"/>
          <p:cNvSpPr/>
          <p:nvPr/>
        </p:nvSpPr>
        <p:spPr>
          <a:xfrm>
            <a:off x="1485900" y="3171825"/>
            <a:ext cx="357188" cy="285750"/>
          </a:xfrm>
          <a:prstGeom prst="rect">
            <a:avLst/>
          </a:prstGeom>
          <a:noFill/>
          <a:ln/>
        </p:spPr>
        <p:txBody>
          <a:bodyPr wrap="none" lIns="0" tIns="0" rIns="0" bIns="0" rtlCol="0" anchor="ctr">
            <a:spAutoFit/>
          </a:bodyPr>
          <a:lstStyle/>
          <a:p>
            <a:pPr indent="0" marL="0">
              <a:buNone/>
            </a:pPr>
            <a:r>
              <a:rPr lang="en-US" sz="900" b="1" dirty="0">
                <a:solidFill>
                  <a:srgbClr val="FFFFFF"/>
                </a:solidFill>
                <a:latin typeface="Noto Sans JP" pitchFamily="34" charset="0"/>
                <a:ea typeface="Noto Sans JP" pitchFamily="34" charset="-122"/>
                <a:cs typeface="Noto Sans JP" pitchFamily="34" charset="-120"/>
              </a:rPr>
              <a:t>3</a:t>
            </a:r>
            <a:endParaRPr lang="en-US" sz="900" dirty="0"/>
          </a:p>
        </p:txBody>
      </p:sp>
      <p:sp>
        <p:nvSpPr>
          <p:cNvPr id="33" name="Text 24"/>
          <p:cNvSpPr/>
          <p:nvPr/>
        </p:nvSpPr>
        <p:spPr>
          <a:xfrm>
            <a:off x="1885950" y="3228975"/>
            <a:ext cx="1614488" cy="171450"/>
          </a:xfrm>
          <a:prstGeom prst="rect">
            <a:avLst/>
          </a:prstGeom>
          <a:noFill/>
          <a:ln/>
        </p:spPr>
        <p:txBody>
          <a:bodyPr wrap="square" lIns="0" tIns="0" rIns="0" bIns="0" rtlCol="0" anchor="ctr">
            <a:spAutoFit/>
          </a:bodyPr>
          <a:lstStyle/>
          <a:p>
            <a:pPr indent="0" marL="0">
              <a:buNone/>
            </a:pPr>
            <a:r>
              <a:rPr lang="en-US" sz="900" b="1" dirty="0">
                <a:solidFill>
                  <a:srgbClr val="1D4ED8"/>
                </a:solidFill>
                <a:latin typeface="Noto Sans JP" pitchFamily="34" charset="0"/>
                <a:ea typeface="Noto Sans JP" pitchFamily="34" charset="-122"/>
                <a:cs typeface="Noto Sans JP" pitchFamily="34" charset="-120"/>
              </a:rPr>
              <a:t>Layer 3: 特化検出群</a:t>
            </a:r>
            <a:endParaRPr lang="en-US" sz="900" dirty="0"/>
          </a:p>
        </p:txBody>
      </p:sp>
      <p:sp>
        <p:nvSpPr>
          <p:cNvPr id="34" name="Shape 25"/>
          <p:cNvSpPr/>
          <p:nvPr/>
        </p:nvSpPr>
        <p:spPr>
          <a:xfrm>
            <a:off x="3429000" y="3171825"/>
            <a:ext cx="1057275" cy="285750"/>
          </a:xfrm>
          <a:prstGeom prst="rect">
            <a:avLst/>
          </a:prstGeom>
          <a:solidFill>
            <a:srgbClr val="DBEAFE"/>
          </a:solidFill>
          <a:ln/>
        </p:spPr>
      </p:sp>
      <p:pic>
        <p:nvPicPr>
          <p:cNvPr id="35" name="Image 7" descr="preencoded.png">    </p:cNvPr>
          <p:cNvPicPr>
            <a:picLocks noChangeAspect="1"/>
          </p:cNvPicPr>
          <p:nvPr/>
        </p:nvPicPr>
        <p:blipFill>
          <a:blip r:embed="rId8"/>
          <a:stretch>
            <a:fillRect/>
          </a:stretch>
        </p:blipFill>
        <p:spPr>
          <a:xfrm>
            <a:off x="3725466" y="3264694"/>
            <a:ext cx="114300" cy="114300"/>
          </a:xfrm>
          <a:prstGeom prst="rect">
            <a:avLst/>
          </a:prstGeom>
        </p:spPr>
      </p:pic>
      <p:pic>
        <p:nvPicPr>
          <p:cNvPr id="36" name="Image 8" descr="preencoded.png">    </p:cNvPr>
          <p:cNvPicPr>
            <a:picLocks noChangeAspect="1"/>
          </p:cNvPicPr>
          <p:nvPr/>
        </p:nvPicPr>
        <p:blipFill>
          <a:blip r:embed="rId9"/>
          <a:stretch>
            <a:fillRect/>
          </a:stretch>
        </p:blipFill>
        <p:spPr>
          <a:xfrm>
            <a:off x="3893344" y="3264694"/>
            <a:ext cx="100013" cy="114300"/>
          </a:xfrm>
          <a:prstGeom prst="rect">
            <a:avLst/>
          </a:prstGeom>
        </p:spPr>
      </p:pic>
      <p:pic>
        <p:nvPicPr>
          <p:cNvPr id="37" name="Image 9" descr="preencoded.png">    </p:cNvPr>
          <p:cNvPicPr>
            <a:picLocks noChangeAspect="1"/>
          </p:cNvPicPr>
          <p:nvPr/>
        </p:nvPicPr>
        <p:blipFill>
          <a:blip r:embed="rId10"/>
          <a:stretch>
            <a:fillRect/>
          </a:stretch>
        </p:blipFill>
        <p:spPr>
          <a:xfrm>
            <a:off x="4046934" y="3264694"/>
            <a:ext cx="114300" cy="114300"/>
          </a:xfrm>
          <a:prstGeom prst="rect">
            <a:avLst/>
          </a:prstGeom>
        </p:spPr>
      </p:pic>
      <p:pic>
        <p:nvPicPr>
          <p:cNvPr id="38" name="Image 10" descr="preencoded.png">    </p:cNvPr>
          <p:cNvPicPr>
            <a:picLocks noChangeAspect="1"/>
          </p:cNvPicPr>
          <p:nvPr/>
        </p:nvPicPr>
        <p:blipFill>
          <a:blip r:embed="rId11"/>
          <a:stretch>
            <a:fillRect/>
          </a:stretch>
        </p:blipFill>
        <p:spPr>
          <a:xfrm>
            <a:off x="4600575" y="3257550"/>
            <a:ext cx="100013" cy="114300"/>
          </a:xfrm>
          <a:prstGeom prst="rect">
            <a:avLst/>
          </a:prstGeom>
        </p:spPr>
      </p:pic>
      <p:sp>
        <p:nvSpPr>
          <p:cNvPr id="39" name="Shape 26"/>
          <p:cNvSpPr/>
          <p:nvPr/>
        </p:nvSpPr>
        <p:spPr>
          <a:xfrm>
            <a:off x="4814888" y="3171825"/>
            <a:ext cx="2843213" cy="285750"/>
          </a:xfrm>
          <a:prstGeom prst="rect">
            <a:avLst/>
          </a:prstGeom>
          <a:solidFill>
            <a:srgbClr val="F3F4F6"/>
          </a:solidFill>
          <a:ln/>
        </p:spPr>
      </p:sp>
      <p:sp>
        <p:nvSpPr>
          <p:cNvPr id="40" name="Text 27"/>
          <p:cNvSpPr/>
          <p:nvPr/>
        </p:nvSpPr>
        <p:spPr>
          <a:xfrm>
            <a:off x="4814888" y="3171825"/>
            <a:ext cx="2914650" cy="285750"/>
          </a:xfrm>
          <a:prstGeom prst="rect">
            <a:avLst/>
          </a:prstGeom>
          <a:noFill/>
          <a:ln/>
        </p:spPr>
        <p:txBody>
          <a:bodyPr wrap="square" lIns="68072" tIns="68072" rIns="68072" bIns="68072"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顔認識・文字検出・小物体特化</a:t>
            </a:r>
            <a:endParaRPr lang="en-US" sz="900" dirty="0"/>
          </a:p>
        </p:txBody>
      </p:sp>
      <p:pic>
        <p:nvPicPr>
          <p:cNvPr id="41" name="Image 11" descr="preencoded.png">    </p:cNvPr>
          <p:cNvPicPr>
            <a:picLocks noChangeAspect="1"/>
          </p:cNvPicPr>
          <p:nvPr/>
        </p:nvPicPr>
        <p:blipFill>
          <a:blip r:embed="rId12"/>
          <a:stretch>
            <a:fillRect/>
          </a:stretch>
        </p:blipFill>
        <p:spPr>
          <a:xfrm>
            <a:off x="4507706" y="3629025"/>
            <a:ext cx="128588" cy="171450"/>
          </a:xfrm>
          <a:prstGeom prst="rect">
            <a:avLst/>
          </a:prstGeom>
        </p:spPr>
      </p:pic>
      <p:sp>
        <p:nvSpPr>
          <p:cNvPr id="42" name="Shape 28"/>
          <p:cNvSpPr/>
          <p:nvPr/>
        </p:nvSpPr>
        <p:spPr>
          <a:xfrm>
            <a:off x="1371600" y="3857625"/>
            <a:ext cx="6400800" cy="714375"/>
          </a:xfrm>
          <a:prstGeom prst="rect">
            <a:avLst/>
          </a:prstGeom>
          <a:solidFill>
            <a:srgbClr val="F0F9FF"/>
          </a:solidFill>
          <a:ln w="198">
            <a:solidFill>
              <a:srgbClr val="1A365D"/>
            </a:solidFill>
            <a:prstDash val="solid"/>
          </a:ln>
        </p:spPr>
      </p:sp>
      <p:sp>
        <p:nvSpPr>
          <p:cNvPr id="43" name="Shape 29"/>
          <p:cNvSpPr/>
          <p:nvPr/>
        </p:nvSpPr>
        <p:spPr>
          <a:xfrm>
            <a:off x="1485900" y="4057650"/>
            <a:ext cx="285750" cy="285750"/>
          </a:xfrm>
          <a:prstGeom prst="ellipse">
            <a:avLst/>
          </a:prstGeom>
          <a:solidFill>
            <a:srgbClr val="1D4ED8"/>
          </a:solidFill>
          <a:ln/>
        </p:spPr>
      </p:sp>
      <p:sp>
        <p:nvSpPr>
          <p:cNvPr id="44" name="Text 30"/>
          <p:cNvSpPr/>
          <p:nvPr/>
        </p:nvSpPr>
        <p:spPr>
          <a:xfrm>
            <a:off x="1485900" y="4057650"/>
            <a:ext cx="357188" cy="285750"/>
          </a:xfrm>
          <a:prstGeom prst="rect">
            <a:avLst/>
          </a:prstGeom>
          <a:noFill/>
          <a:ln/>
        </p:spPr>
        <p:txBody>
          <a:bodyPr wrap="none" lIns="0" tIns="0" rIns="0" bIns="0" rtlCol="0" anchor="ctr">
            <a:spAutoFit/>
          </a:bodyPr>
          <a:lstStyle/>
          <a:p>
            <a:pPr indent="0" marL="0">
              <a:buNone/>
            </a:pPr>
            <a:r>
              <a:rPr lang="en-US" sz="900" b="1" dirty="0">
                <a:solidFill>
                  <a:srgbClr val="FFFFFF"/>
                </a:solidFill>
                <a:latin typeface="Noto Sans JP" pitchFamily="34" charset="0"/>
                <a:ea typeface="Noto Sans JP" pitchFamily="34" charset="-122"/>
                <a:cs typeface="Noto Sans JP" pitchFamily="34" charset="-120"/>
              </a:rPr>
              <a:t>4</a:t>
            </a:r>
            <a:endParaRPr lang="en-US" sz="900" dirty="0"/>
          </a:p>
        </p:txBody>
      </p:sp>
      <p:sp>
        <p:nvSpPr>
          <p:cNvPr id="45" name="Text 31"/>
          <p:cNvSpPr/>
          <p:nvPr/>
        </p:nvSpPr>
        <p:spPr>
          <a:xfrm>
            <a:off x="1885950" y="4029075"/>
            <a:ext cx="1614488" cy="342900"/>
          </a:xfrm>
          <a:prstGeom prst="rect">
            <a:avLst/>
          </a:prstGeom>
          <a:noFill/>
          <a:ln/>
        </p:spPr>
        <p:txBody>
          <a:bodyPr wrap="square" lIns="0" tIns="0" rIns="0" bIns="0" rtlCol="0" anchor="ctr">
            <a:spAutoFit/>
          </a:bodyPr>
          <a:lstStyle/>
          <a:p>
            <a:pPr indent="0" marL="0">
              <a:buNone/>
            </a:pPr>
            <a:r>
              <a:rPr lang="en-US" sz="900" b="1" dirty="0">
                <a:solidFill>
                  <a:srgbClr val="1D4ED8"/>
                </a:solidFill>
                <a:latin typeface="Noto Sans JP" pitchFamily="34" charset="0"/>
                <a:ea typeface="Noto Sans JP" pitchFamily="34" charset="-122"/>
                <a:cs typeface="Noto Sans JP" pitchFamily="34" charset="-120"/>
              </a:rPr>
              <a:t>Layer 4: セグメンテーション統合</a:t>
            </a:r>
            <a:endParaRPr lang="en-US" sz="900" dirty="0"/>
          </a:p>
        </p:txBody>
      </p:sp>
      <p:sp>
        <p:nvSpPr>
          <p:cNvPr id="46" name="Shape 32"/>
          <p:cNvSpPr/>
          <p:nvPr/>
        </p:nvSpPr>
        <p:spPr>
          <a:xfrm>
            <a:off x="3429000" y="3971925"/>
            <a:ext cx="1057275" cy="457200"/>
          </a:xfrm>
          <a:prstGeom prst="rect">
            <a:avLst/>
          </a:prstGeom>
          <a:solidFill>
            <a:srgbClr val="DBEAFE"/>
          </a:solidFill>
          <a:ln/>
        </p:spPr>
      </p:sp>
      <p:pic>
        <p:nvPicPr>
          <p:cNvPr id="47" name="Image 12" descr="preencoded.png">    </p:cNvPr>
          <p:cNvPicPr>
            <a:picLocks noChangeAspect="1"/>
          </p:cNvPicPr>
          <p:nvPr/>
        </p:nvPicPr>
        <p:blipFill>
          <a:blip r:embed="rId13"/>
          <a:stretch>
            <a:fillRect/>
          </a:stretch>
        </p:blipFill>
        <p:spPr>
          <a:xfrm>
            <a:off x="3670102" y="4064794"/>
            <a:ext cx="114300" cy="114300"/>
          </a:xfrm>
          <a:prstGeom prst="rect">
            <a:avLst/>
          </a:prstGeom>
        </p:spPr>
      </p:pic>
      <p:sp>
        <p:nvSpPr>
          <p:cNvPr id="48" name="Text 33"/>
          <p:cNvSpPr/>
          <p:nvPr/>
        </p:nvSpPr>
        <p:spPr>
          <a:xfrm>
            <a:off x="3701355" y="4032647"/>
            <a:ext cx="615255" cy="335756"/>
          </a:xfrm>
          <a:prstGeom prst="rect">
            <a:avLst/>
          </a:prstGeom>
          <a:noFill/>
          <a:ln/>
        </p:spPr>
        <p:txBody>
          <a:bodyPr wrap="none" lIns="0" tIns="0" rIns="0" bIns="0" rtlCol="0" anchor="ctr">
            <a:spAutoFit/>
          </a:bodyPr>
          <a:lstStyle/>
          <a:p>
            <a:pPr algn="ctr" indent="0" marL="0">
              <a:buNone/>
            </a:pPr>
            <a:r>
              <a:rPr lang="en-US" sz="900" dirty="0">
                <a:solidFill>
                  <a:srgbClr val="333333"/>
                </a:solidFill>
                <a:latin typeface="Noto Sans JP" pitchFamily="34" charset="0"/>
                <a:ea typeface="Noto Sans JP" pitchFamily="34" charset="-122"/>
                <a:cs typeface="Noto Sans JP" pitchFamily="34" charset="-120"/>
              </a:rPr>
              <a:t>Mask R-CNN/SAM</a:t>
            </a:r>
            <a:endParaRPr lang="en-US" sz="900" dirty="0"/>
          </a:p>
        </p:txBody>
      </p:sp>
      <p:pic>
        <p:nvPicPr>
          <p:cNvPr id="49" name="Image 13" descr="preencoded.png">    </p:cNvPr>
          <p:cNvPicPr>
            <a:picLocks noChangeAspect="1"/>
          </p:cNvPicPr>
          <p:nvPr/>
        </p:nvPicPr>
        <p:blipFill>
          <a:blip r:embed="rId14"/>
          <a:stretch>
            <a:fillRect/>
          </a:stretch>
        </p:blipFill>
        <p:spPr>
          <a:xfrm>
            <a:off x="4600575" y="4143375"/>
            <a:ext cx="100013" cy="114300"/>
          </a:xfrm>
          <a:prstGeom prst="rect">
            <a:avLst/>
          </a:prstGeom>
        </p:spPr>
      </p:pic>
      <p:sp>
        <p:nvSpPr>
          <p:cNvPr id="50" name="Shape 34"/>
          <p:cNvSpPr/>
          <p:nvPr/>
        </p:nvSpPr>
        <p:spPr>
          <a:xfrm>
            <a:off x="4814888" y="4057650"/>
            <a:ext cx="2843213" cy="285750"/>
          </a:xfrm>
          <a:prstGeom prst="rect">
            <a:avLst/>
          </a:prstGeom>
          <a:solidFill>
            <a:srgbClr val="F3F4F6"/>
          </a:solidFill>
          <a:ln/>
        </p:spPr>
      </p:sp>
      <p:sp>
        <p:nvSpPr>
          <p:cNvPr id="51" name="Text 35"/>
          <p:cNvSpPr/>
          <p:nvPr/>
        </p:nvSpPr>
        <p:spPr>
          <a:xfrm>
            <a:off x="4814888" y="4057650"/>
            <a:ext cx="2914650" cy="285750"/>
          </a:xfrm>
          <a:prstGeom prst="rect">
            <a:avLst/>
          </a:prstGeom>
          <a:noFill/>
          <a:ln/>
        </p:spPr>
        <p:txBody>
          <a:bodyPr wrap="square" lIns="68072" tIns="68072" rIns="68072" bIns="68072"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形状ベース最終補完</a:t>
            </a:r>
            <a:endParaRPr lang="en-US" sz="900" dirty="0"/>
          </a:p>
        </p:txBody>
      </p:sp>
      <p:pic>
        <p:nvPicPr>
          <p:cNvPr id="52" name="Image 14" descr="preencoded.png">    </p:cNvPr>
          <p:cNvPicPr>
            <a:picLocks noChangeAspect="1"/>
          </p:cNvPicPr>
          <p:nvPr/>
        </p:nvPicPr>
        <p:blipFill>
          <a:blip r:embed="rId15"/>
          <a:stretch>
            <a:fillRect/>
          </a:stretch>
        </p:blipFill>
        <p:spPr>
          <a:xfrm>
            <a:off x="4507706" y="4600575"/>
            <a:ext cx="128588" cy="171450"/>
          </a:xfrm>
          <a:prstGeom prst="rect">
            <a:avLst/>
          </a:prstGeom>
        </p:spPr>
      </p:pic>
      <p:sp>
        <p:nvSpPr>
          <p:cNvPr id="53" name="Shape 36"/>
          <p:cNvSpPr/>
          <p:nvPr/>
        </p:nvSpPr>
        <p:spPr>
          <a:xfrm>
            <a:off x="1371600" y="4829175"/>
            <a:ext cx="6400800" cy="542925"/>
          </a:xfrm>
          <a:prstGeom prst="rect">
            <a:avLst/>
          </a:prstGeom>
          <a:solidFill>
            <a:srgbClr val="F0F9FF"/>
          </a:solidFill>
          <a:ln w="198">
            <a:solidFill>
              <a:srgbClr val="1A365D"/>
            </a:solidFill>
            <a:prstDash val="solid"/>
          </a:ln>
        </p:spPr>
      </p:sp>
      <p:sp>
        <p:nvSpPr>
          <p:cNvPr id="54" name="Text 37"/>
          <p:cNvSpPr/>
          <p:nvPr/>
        </p:nvSpPr>
        <p:spPr>
          <a:xfrm>
            <a:off x="3013770" y="5000625"/>
            <a:ext cx="566142" cy="171450"/>
          </a:xfrm>
          <a:prstGeom prst="rect">
            <a:avLst/>
          </a:prstGeom>
          <a:noFill/>
          <a:ln/>
        </p:spPr>
        <p:txBody>
          <a:bodyPr wrap="none" lIns="0" tIns="0" rIns="0" bIns="0" rtlCol="0" anchor="ctr">
            <a:spAutoFit/>
          </a:bodyPr>
          <a:lstStyle/>
          <a:p>
            <a:pPr indent="0" marL="0">
              <a:buNone/>
            </a:pPr>
            <a:r>
              <a:rPr lang="en-US" sz="900" b="1" dirty="0">
                <a:solidFill>
                  <a:srgbClr val="047857"/>
                </a:solidFill>
                <a:latin typeface="Noto Sans JP" pitchFamily="34" charset="0"/>
                <a:ea typeface="Noto Sans JP" pitchFamily="34" charset="-122"/>
                <a:cs typeface="Noto Sans JP" pitchFamily="34" charset="-120"/>
              </a:rPr>
              <a:t>統合処理:</a:t>
            </a:r>
            <a:endParaRPr lang="en-US" sz="900" dirty="0"/>
          </a:p>
        </p:txBody>
      </p:sp>
      <p:sp>
        <p:nvSpPr>
          <p:cNvPr id="55" name="Shape 38"/>
          <p:cNvSpPr/>
          <p:nvPr/>
        </p:nvSpPr>
        <p:spPr>
          <a:xfrm>
            <a:off x="3622774" y="4943475"/>
            <a:ext cx="1096566" cy="285750"/>
          </a:xfrm>
          <a:prstGeom prst="rect">
            <a:avLst/>
          </a:prstGeom>
          <a:solidFill>
            <a:srgbClr val="A7F3D0"/>
          </a:solidFill>
          <a:ln/>
        </p:spPr>
      </p:sp>
      <p:pic>
        <p:nvPicPr>
          <p:cNvPr id="56" name="Image 15" descr="preencoded.png">    </p:cNvPr>
          <p:cNvPicPr>
            <a:picLocks noChangeAspect="1"/>
          </p:cNvPicPr>
          <p:nvPr/>
        </p:nvPicPr>
        <p:blipFill>
          <a:blip r:embed="rId16"/>
          <a:stretch>
            <a:fillRect/>
          </a:stretch>
        </p:blipFill>
        <p:spPr>
          <a:xfrm>
            <a:off x="3679924" y="5036344"/>
            <a:ext cx="114300" cy="114300"/>
          </a:xfrm>
          <a:prstGeom prst="rect">
            <a:avLst/>
          </a:prstGeom>
        </p:spPr>
      </p:pic>
      <p:sp>
        <p:nvSpPr>
          <p:cNvPr id="57" name="Text 39"/>
          <p:cNvSpPr/>
          <p:nvPr/>
        </p:nvSpPr>
        <p:spPr>
          <a:xfrm>
            <a:off x="3822799" y="5004197"/>
            <a:ext cx="910828" cy="164306"/>
          </a:xfrm>
          <a:prstGeom prst="rect">
            <a:avLst/>
          </a:prstGeom>
          <a:noFill/>
          <a:ln/>
        </p:spPr>
        <p:txBody>
          <a:bodyPr wrap="none" lIns="0" tIns="0" rIns="0" bIns="0" rtlCol="0" anchor="ctr">
            <a:spAutoFit/>
          </a:bodyPr>
          <a:lstStyle/>
          <a:p>
            <a:pPr algn="ctr" indent="0" marL="0">
              <a:buNone/>
            </a:pPr>
            <a:r>
              <a:rPr lang="en-US" sz="900" dirty="0">
                <a:solidFill>
                  <a:srgbClr val="333333"/>
                </a:solidFill>
                <a:latin typeface="Noto Sans JP" pitchFamily="34" charset="0"/>
                <a:ea typeface="Noto Sans JP" pitchFamily="34" charset="-122"/>
                <a:cs typeface="Noto Sans JP" pitchFamily="34" charset="-120"/>
              </a:rPr>
              <a:t>NMS + 重複除去</a:t>
            </a:r>
            <a:endParaRPr lang="en-US" sz="900" dirty="0"/>
          </a:p>
        </p:txBody>
      </p:sp>
      <p:pic>
        <p:nvPicPr>
          <p:cNvPr id="58" name="Image 16" descr="preencoded.png">    </p:cNvPr>
          <p:cNvPicPr>
            <a:picLocks noChangeAspect="1"/>
          </p:cNvPicPr>
          <p:nvPr/>
        </p:nvPicPr>
        <p:blipFill>
          <a:blip r:embed="rId17"/>
          <a:stretch>
            <a:fillRect/>
          </a:stretch>
        </p:blipFill>
        <p:spPr>
          <a:xfrm>
            <a:off x="4833640" y="5029200"/>
            <a:ext cx="100013" cy="114300"/>
          </a:xfrm>
          <a:prstGeom prst="rect">
            <a:avLst/>
          </a:prstGeom>
        </p:spPr>
      </p:pic>
      <p:sp>
        <p:nvSpPr>
          <p:cNvPr id="59" name="Shape 40"/>
          <p:cNvSpPr/>
          <p:nvPr/>
        </p:nvSpPr>
        <p:spPr>
          <a:xfrm>
            <a:off x="5047952" y="4943475"/>
            <a:ext cx="1082278" cy="285750"/>
          </a:xfrm>
          <a:prstGeom prst="rect">
            <a:avLst/>
          </a:prstGeom>
          <a:solidFill>
            <a:srgbClr val="A7F3D0"/>
          </a:solidFill>
          <a:ln/>
        </p:spPr>
      </p:sp>
      <p:pic>
        <p:nvPicPr>
          <p:cNvPr id="60" name="Image 17" descr="preencoded.png">    </p:cNvPr>
          <p:cNvPicPr>
            <a:picLocks noChangeAspect="1"/>
          </p:cNvPicPr>
          <p:nvPr/>
        </p:nvPicPr>
        <p:blipFill>
          <a:blip r:embed="rId18"/>
          <a:stretch>
            <a:fillRect/>
          </a:stretch>
        </p:blipFill>
        <p:spPr>
          <a:xfrm>
            <a:off x="5105102" y="5036344"/>
            <a:ext cx="114300" cy="114300"/>
          </a:xfrm>
          <a:prstGeom prst="rect">
            <a:avLst/>
          </a:prstGeom>
        </p:spPr>
      </p:pic>
      <p:sp>
        <p:nvSpPr>
          <p:cNvPr id="61" name="Text 41"/>
          <p:cNvSpPr/>
          <p:nvPr/>
        </p:nvSpPr>
        <p:spPr>
          <a:xfrm>
            <a:off x="5247977" y="5004197"/>
            <a:ext cx="896541" cy="164306"/>
          </a:xfrm>
          <a:prstGeom prst="rect">
            <a:avLst/>
          </a:prstGeom>
          <a:noFill/>
          <a:ln/>
        </p:spPr>
        <p:txBody>
          <a:bodyPr wrap="none" lIns="0" tIns="0" rIns="0" bIns="0" rtlCol="0" anchor="ctr">
            <a:spAutoFit/>
          </a:bodyPr>
          <a:lstStyle/>
          <a:p>
            <a:pPr algn="ctr" indent="0" marL="0">
              <a:buNone/>
            </a:pPr>
            <a:r>
              <a:rPr lang="en-US" sz="900" dirty="0">
                <a:solidFill>
                  <a:srgbClr val="333333"/>
                </a:solidFill>
                <a:latin typeface="Noto Sans JP" pitchFamily="34" charset="0"/>
                <a:ea typeface="Noto Sans JP" pitchFamily="34" charset="-122"/>
                <a:cs typeface="Noto Sans JP" pitchFamily="34" charset="-120"/>
              </a:rPr>
              <a:t>完全物体リスト</a:t>
            </a:r>
            <a:endParaRPr lang="en-US" sz="900" dirty="0"/>
          </a:p>
        </p:txBody>
      </p:sp>
      <p:sp>
        <p:nvSpPr>
          <p:cNvPr id="62" name="Text 42"/>
          <p:cNvSpPr/>
          <p:nvPr/>
        </p:nvSpPr>
        <p:spPr>
          <a:xfrm>
            <a:off x="228600" y="5629275"/>
            <a:ext cx="8758238" cy="200025"/>
          </a:xfrm>
          <a:prstGeom prst="rect">
            <a:avLst/>
          </a:prstGeom>
          <a:noFill/>
          <a:ln/>
        </p:spPr>
        <p:txBody>
          <a:bodyPr wrap="square" lIns="0" tIns="0" rIns="0" bIns="0" rtlCol="0" anchor="ctr">
            <a:spAutoFit/>
          </a:bodyPr>
          <a:lstStyle/>
          <a:p>
            <a:pPr indent="0" marL="0">
              <a:buNone/>
            </a:pPr>
            <a:r>
              <a:rPr lang="en-US" sz="1013" b="1" dirty="0">
                <a:solidFill>
                  <a:srgbClr val="374151"/>
                </a:solidFill>
                <a:latin typeface="Noto Sans JP" pitchFamily="34" charset="0"/>
                <a:ea typeface="Noto Sans JP" pitchFamily="34" charset="-122"/>
                <a:cs typeface="Noto Sans JP" pitchFamily="34" charset="-120"/>
              </a:rPr>
              <a:t>各層の役割と相補性</a:t>
            </a:r>
            <a:endParaRPr lang="en-US" sz="1013" dirty="0"/>
          </a:p>
        </p:txBody>
      </p:sp>
      <p:sp>
        <p:nvSpPr>
          <p:cNvPr id="63" name="Shape 43"/>
          <p:cNvSpPr/>
          <p:nvPr/>
        </p:nvSpPr>
        <p:spPr>
          <a:xfrm>
            <a:off x="228600" y="5943600"/>
            <a:ext cx="4286250" cy="285750"/>
          </a:xfrm>
          <a:prstGeom prst="rect">
            <a:avLst/>
          </a:prstGeom>
          <a:solidFill>
            <a:srgbClr val="F0F9FF"/>
          </a:solidFill>
          <a:ln/>
        </p:spPr>
      </p:sp>
      <p:sp>
        <p:nvSpPr>
          <p:cNvPr id="64" name="Shape 44"/>
          <p:cNvSpPr/>
          <p:nvPr/>
        </p:nvSpPr>
        <p:spPr>
          <a:xfrm>
            <a:off x="228600" y="5943600"/>
            <a:ext cx="28575" cy="285750"/>
          </a:xfrm>
          <a:prstGeom prst="rect">
            <a:avLst/>
          </a:prstGeom>
          <a:solidFill>
            <a:srgbClr val="FF7F00"/>
          </a:solidFill>
          <a:ln/>
        </p:spPr>
      </p:sp>
      <p:sp>
        <p:nvSpPr>
          <p:cNvPr id="65" name="Text 45"/>
          <p:cNvSpPr/>
          <p:nvPr/>
        </p:nvSpPr>
        <p:spPr>
          <a:xfrm>
            <a:off x="342900" y="6004322"/>
            <a:ext cx="1042988"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Layer 1 (YOLO系):</a:t>
            </a:r>
            <a:endParaRPr lang="en-US" sz="900" dirty="0"/>
          </a:p>
        </p:txBody>
      </p:sp>
      <p:sp>
        <p:nvSpPr>
          <p:cNvPr id="66" name="Text 46"/>
          <p:cNvSpPr/>
          <p:nvPr/>
        </p:nvSpPr>
        <p:spPr>
          <a:xfrm>
            <a:off x="1314450" y="6004322"/>
            <a:ext cx="1578769"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高速処理による基本物体検出</a:t>
            </a:r>
            <a:endParaRPr lang="en-US" sz="900" dirty="0"/>
          </a:p>
        </p:txBody>
      </p:sp>
      <p:sp>
        <p:nvSpPr>
          <p:cNvPr id="67" name="Shape 47"/>
          <p:cNvSpPr/>
          <p:nvPr/>
        </p:nvSpPr>
        <p:spPr>
          <a:xfrm>
            <a:off x="4629150" y="5943600"/>
            <a:ext cx="4286250" cy="285750"/>
          </a:xfrm>
          <a:prstGeom prst="rect">
            <a:avLst/>
          </a:prstGeom>
          <a:solidFill>
            <a:srgbClr val="F0F9FF"/>
          </a:solidFill>
          <a:ln/>
        </p:spPr>
      </p:sp>
      <p:sp>
        <p:nvSpPr>
          <p:cNvPr id="68" name="Shape 48"/>
          <p:cNvSpPr/>
          <p:nvPr/>
        </p:nvSpPr>
        <p:spPr>
          <a:xfrm>
            <a:off x="4629150" y="5943600"/>
            <a:ext cx="28575" cy="285750"/>
          </a:xfrm>
          <a:prstGeom prst="rect">
            <a:avLst/>
          </a:prstGeom>
          <a:solidFill>
            <a:srgbClr val="FF7F00"/>
          </a:solidFill>
          <a:ln/>
        </p:spPr>
      </p:sp>
      <p:sp>
        <p:nvSpPr>
          <p:cNvPr id="69" name="Text 49"/>
          <p:cNvSpPr/>
          <p:nvPr/>
        </p:nvSpPr>
        <p:spPr>
          <a:xfrm>
            <a:off x="4743450" y="6004322"/>
            <a:ext cx="1046559"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Layer 2 (DETR系):</a:t>
            </a:r>
            <a:endParaRPr lang="en-US" sz="900" dirty="0"/>
          </a:p>
        </p:txBody>
      </p:sp>
      <p:sp>
        <p:nvSpPr>
          <p:cNvPr id="70" name="Text 50"/>
          <p:cNvSpPr/>
          <p:nvPr/>
        </p:nvSpPr>
        <p:spPr>
          <a:xfrm>
            <a:off x="5718572" y="6004322"/>
            <a:ext cx="1616273"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Attention機構による精密検出</a:t>
            </a:r>
            <a:endParaRPr lang="en-US" sz="900" dirty="0"/>
          </a:p>
        </p:txBody>
      </p:sp>
      <p:sp>
        <p:nvSpPr>
          <p:cNvPr id="71" name="Shape 51"/>
          <p:cNvSpPr/>
          <p:nvPr/>
        </p:nvSpPr>
        <p:spPr>
          <a:xfrm>
            <a:off x="228600" y="6457950"/>
            <a:ext cx="4286250" cy="285750"/>
          </a:xfrm>
          <a:prstGeom prst="rect">
            <a:avLst/>
          </a:prstGeom>
          <a:solidFill>
            <a:srgbClr val="F0F9FF"/>
          </a:solidFill>
          <a:ln/>
        </p:spPr>
      </p:sp>
      <p:sp>
        <p:nvSpPr>
          <p:cNvPr id="72" name="Shape 52"/>
          <p:cNvSpPr/>
          <p:nvPr/>
        </p:nvSpPr>
        <p:spPr>
          <a:xfrm>
            <a:off x="228600" y="6457950"/>
            <a:ext cx="28575" cy="285750"/>
          </a:xfrm>
          <a:prstGeom prst="rect">
            <a:avLst/>
          </a:prstGeom>
          <a:solidFill>
            <a:srgbClr val="FF7F00"/>
          </a:solidFill>
          <a:ln/>
        </p:spPr>
      </p:sp>
      <p:sp>
        <p:nvSpPr>
          <p:cNvPr id="73" name="Text 53"/>
          <p:cNvSpPr/>
          <p:nvPr/>
        </p:nvSpPr>
        <p:spPr>
          <a:xfrm>
            <a:off x="342900" y="6518672"/>
            <a:ext cx="1087636"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Layer 3 (特化検出):</a:t>
            </a:r>
            <a:endParaRPr lang="en-US" sz="900" dirty="0"/>
          </a:p>
        </p:txBody>
      </p:sp>
      <p:sp>
        <p:nvSpPr>
          <p:cNvPr id="74" name="Text 54"/>
          <p:cNvSpPr/>
          <p:nvPr/>
        </p:nvSpPr>
        <p:spPr>
          <a:xfrm>
            <a:off x="1359098" y="6518672"/>
            <a:ext cx="1696641"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顔・文字・小物体等の専門検出</a:t>
            </a:r>
            <a:endParaRPr lang="en-US" sz="900" dirty="0"/>
          </a:p>
        </p:txBody>
      </p:sp>
      <p:sp>
        <p:nvSpPr>
          <p:cNvPr id="75" name="Shape 55"/>
          <p:cNvSpPr/>
          <p:nvPr/>
        </p:nvSpPr>
        <p:spPr>
          <a:xfrm>
            <a:off x="4629150" y="6457950"/>
            <a:ext cx="4286250" cy="285750"/>
          </a:xfrm>
          <a:prstGeom prst="rect">
            <a:avLst/>
          </a:prstGeom>
          <a:solidFill>
            <a:srgbClr val="F0F9FF"/>
          </a:solidFill>
          <a:ln/>
        </p:spPr>
      </p:sp>
      <p:sp>
        <p:nvSpPr>
          <p:cNvPr id="76" name="Shape 56"/>
          <p:cNvSpPr/>
          <p:nvPr/>
        </p:nvSpPr>
        <p:spPr>
          <a:xfrm>
            <a:off x="4629150" y="6457950"/>
            <a:ext cx="28575" cy="285750"/>
          </a:xfrm>
          <a:prstGeom prst="rect">
            <a:avLst/>
          </a:prstGeom>
          <a:solidFill>
            <a:srgbClr val="FF7F00"/>
          </a:solidFill>
          <a:ln/>
        </p:spPr>
      </p:sp>
      <p:sp>
        <p:nvSpPr>
          <p:cNvPr id="77" name="Text 57"/>
          <p:cNvSpPr/>
          <p:nvPr/>
        </p:nvSpPr>
        <p:spPr>
          <a:xfrm>
            <a:off x="4743450" y="6518672"/>
            <a:ext cx="1657350" cy="164306"/>
          </a:xfrm>
          <a:prstGeom prst="rect">
            <a:avLst/>
          </a:prstGeom>
          <a:noFill/>
          <a:ln/>
        </p:spPr>
        <p:txBody>
          <a:bodyPr wrap="squar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Layer 4 (セグメンテーション):</a:t>
            </a:r>
            <a:endParaRPr lang="en-US" sz="900" dirty="0"/>
          </a:p>
        </p:txBody>
      </p:sp>
      <p:sp>
        <p:nvSpPr>
          <p:cNvPr id="78" name="Text 58"/>
          <p:cNvSpPr/>
          <p:nvPr/>
        </p:nvSpPr>
        <p:spPr>
          <a:xfrm>
            <a:off x="6329363" y="6518672"/>
            <a:ext cx="1350169"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形状情報による最終補完</a:t>
            </a:r>
            <a:endParaRPr lang="en-US" sz="900" dirty="0"/>
          </a:p>
        </p:txBody>
      </p:sp>
      <p:sp>
        <p:nvSpPr>
          <p:cNvPr id="79" name="Text 59"/>
          <p:cNvSpPr/>
          <p:nvPr/>
        </p:nvSpPr>
        <p:spPr>
          <a:xfrm>
            <a:off x="228600" y="6915150"/>
            <a:ext cx="8758238" cy="200025"/>
          </a:xfrm>
          <a:prstGeom prst="rect">
            <a:avLst/>
          </a:prstGeom>
          <a:noFill/>
          <a:ln/>
        </p:spPr>
        <p:txBody>
          <a:bodyPr wrap="square" lIns="0" tIns="0" rIns="0" bIns="0" rtlCol="0" anchor="ctr">
            <a:spAutoFit/>
          </a:bodyPr>
          <a:lstStyle/>
          <a:p>
            <a:pPr indent="0" marL="0">
              <a:buNone/>
            </a:pPr>
            <a:r>
              <a:rPr lang="en-US" sz="1013" b="1" dirty="0">
                <a:solidFill>
                  <a:srgbClr val="374151"/>
                </a:solidFill>
                <a:latin typeface="Noto Sans JP" pitchFamily="34" charset="0"/>
                <a:ea typeface="Noto Sans JP" pitchFamily="34" charset="-122"/>
                <a:cs typeface="Noto Sans JP" pitchFamily="34" charset="-120"/>
              </a:rPr>
              <a:t>統合アルゴリズム</a:t>
            </a:r>
            <a:endParaRPr lang="en-US" sz="1013" dirty="0"/>
          </a:p>
        </p:txBody>
      </p:sp>
      <p:sp>
        <p:nvSpPr>
          <p:cNvPr id="80" name="Shape 60"/>
          <p:cNvSpPr/>
          <p:nvPr/>
        </p:nvSpPr>
        <p:spPr>
          <a:xfrm>
            <a:off x="228600" y="7172325"/>
            <a:ext cx="4286250" cy="400050"/>
          </a:xfrm>
          <a:prstGeom prst="rect">
            <a:avLst/>
          </a:prstGeom>
          <a:solidFill>
            <a:srgbClr val="F3F4F6"/>
          </a:solidFill>
          <a:ln/>
        </p:spPr>
      </p:sp>
      <p:sp>
        <p:nvSpPr>
          <p:cNvPr id="81" name="Shape 61"/>
          <p:cNvSpPr/>
          <p:nvPr/>
        </p:nvSpPr>
        <p:spPr>
          <a:xfrm>
            <a:off x="314325" y="7258050"/>
            <a:ext cx="228600" cy="228600"/>
          </a:xfrm>
          <a:prstGeom prst="ellipse">
            <a:avLst/>
          </a:prstGeom>
          <a:solidFill>
            <a:srgbClr val="3B82F6"/>
          </a:solidFill>
          <a:ln/>
        </p:spPr>
      </p:sp>
      <p:sp>
        <p:nvSpPr>
          <p:cNvPr id="82" name="Text 62"/>
          <p:cNvSpPr/>
          <p:nvPr/>
        </p:nvSpPr>
        <p:spPr>
          <a:xfrm>
            <a:off x="314325" y="7258050"/>
            <a:ext cx="300038" cy="228600"/>
          </a:xfrm>
          <a:prstGeom prst="rect">
            <a:avLst/>
          </a:prstGeom>
          <a:noFill/>
          <a:ln/>
        </p:spPr>
        <p:txBody>
          <a:bodyPr wrap="none" lIns="0" tIns="0" rIns="0" bIns="0" rtlCol="0" anchor="ctr">
            <a:spAutoFit/>
          </a:bodyPr>
          <a:lstStyle/>
          <a:p>
            <a:pPr indent="0" marL="0">
              <a:buNone/>
            </a:pPr>
            <a:r>
              <a:rPr lang="en-US" sz="900" dirty="0">
                <a:solidFill>
                  <a:srgbClr val="FFFFFF"/>
                </a:solidFill>
                <a:latin typeface="Noto Sans JP" pitchFamily="34" charset="0"/>
                <a:ea typeface="Noto Sans JP" pitchFamily="34" charset="-122"/>
                <a:cs typeface="Noto Sans JP" pitchFamily="34" charset="-120"/>
              </a:rPr>
              <a:t>1</a:t>
            </a:r>
            <a:endParaRPr lang="en-US" sz="900" dirty="0"/>
          </a:p>
        </p:txBody>
      </p:sp>
      <p:sp>
        <p:nvSpPr>
          <p:cNvPr id="83" name="Text 63"/>
          <p:cNvSpPr/>
          <p:nvPr/>
        </p:nvSpPr>
        <p:spPr>
          <a:xfrm>
            <a:off x="628650" y="7290197"/>
            <a:ext cx="794742"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並列検出実行:</a:t>
            </a:r>
            <a:endParaRPr lang="en-US" sz="900" dirty="0"/>
          </a:p>
        </p:txBody>
      </p:sp>
      <p:sp>
        <p:nvSpPr>
          <p:cNvPr id="84" name="Text 64"/>
          <p:cNvSpPr/>
          <p:nvPr/>
        </p:nvSpPr>
        <p:spPr>
          <a:xfrm>
            <a:off x="1351955" y="7290197"/>
            <a:ext cx="1414463"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4層同時処理による高速化</a:t>
            </a:r>
            <a:endParaRPr lang="en-US" sz="900" dirty="0"/>
          </a:p>
        </p:txBody>
      </p:sp>
      <p:sp>
        <p:nvSpPr>
          <p:cNvPr id="85" name="Shape 65"/>
          <p:cNvSpPr/>
          <p:nvPr/>
        </p:nvSpPr>
        <p:spPr>
          <a:xfrm>
            <a:off x="4629150" y="7172325"/>
            <a:ext cx="4286250" cy="400050"/>
          </a:xfrm>
          <a:prstGeom prst="rect">
            <a:avLst/>
          </a:prstGeom>
          <a:solidFill>
            <a:srgbClr val="F3F4F6"/>
          </a:solidFill>
          <a:ln/>
        </p:spPr>
      </p:sp>
      <p:sp>
        <p:nvSpPr>
          <p:cNvPr id="86" name="Shape 66"/>
          <p:cNvSpPr/>
          <p:nvPr/>
        </p:nvSpPr>
        <p:spPr>
          <a:xfrm>
            <a:off x="4714875" y="7258050"/>
            <a:ext cx="228600" cy="228600"/>
          </a:xfrm>
          <a:prstGeom prst="ellipse">
            <a:avLst/>
          </a:prstGeom>
          <a:solidFill>
            <a:srgbClr val="3B82F6"/>
          </a:solidFill>
          <a:ln/>
        </p:spPr>
      </p:sp>
      <p:sp>
        <p:nvSpPr>
          <p:cNvPr id="87" name="Text 67"/>
          <p:cNvSpPr/>
          <p:nvPr/>
        </p:nvSpPr>
        <p:spPr>
          <a:xfrm>
            <a:off x="4714875" y="7258050"/>
            <a:ext cx="300038" cy="228600"/>
          </a:xfrm>
          <a:prstGeom prst="rect">
            <a:avLst/>
          </a:prstGeom>
          <a:noFill/>
          <a:ln/>
        </p:spPr>
        <p:txBody>
          <a:bodyPr wrap="none" lIns="0" tIns="0" rIns="0" bIns="0" rtlCol="0" anchor="ctr">
            <a:spAutoFit/>
          </a:bodyPr>
          <a:lstStyle/>
          <a:p>
            <a:pPr indent="0" marL="0">
              <a:buNone/>
            </a:pPr>
            <a:r>
              <a:rPr lang="en-US" sz="900" dirty="0">
                <a:solidFill>
                  <a:srgbClr val="FFFFFF"/>
                </a:solidFill>
                <a:latin typeface="Noto Sans JP" pitchFamily="34" charset="0"/>
                <a:ea typeface="Noto Sans JP" pitchFamily="34" charset="-122"/>
                <a:cs typeface="Noto Sans JP" pitchFamily="34" charset="-120"/>
              </a:rPr>
              <a:t>2</a:t>
            </a:r>
            <a:endParaRPr lang="en-US" sz="900" dirty="0"/>
          </a:p>
        </p:txBody>
      </p:sp>
      <p:sp>
        <p:nvSpPr>
          <p:cNvPr id="88" name="Text 68"/>
          <p:cNvSpPr/>
          <p:nvPr/>
        </p:nvSpPr>
        <p:spPr>
          <a:xfrm>
            <a:off x="5029200" y="7290197"/>
            <a:ext cx="909042"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信頼度重み付け:</a:t>
            </a:r>
            <a:endParaRPr lang="en-US" sz="900" dirty="0"/>
          </a:p>
        </p:txBody>
      </p:sp>
      <p:sp>
        <p:nvSpPr>
          <p:cNvPr id="89" name="Text 69"/>
          <p:cNvSpPr/>
          <p:nvPr/>
        </p:nvSpPr>
        <p:spPr>
          <a:xfrm>
            <a:off x="5866805" y="7290197"/>
            <a:ext cx="1353741"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検出器特性に応じた調整</a:t>
            </a:r>
            <a:endParaRPr lang="en-US" sz="900" dirty="0"/>
          </a:p>
        </p:txBody>
      </p:sp>
      <p:sp>
        <p:nvSpPr>
          <p:cNvPr id="90" name="Shape 70"/>
          <p:cNvSpPr/>
          <p:nvPr/>
        </p:nvSpPr>
        <p:spPr>
          <a:xfrm>
            <a:off x="228600" y="7686675"/>
            <a:ext cx="4286250" cy="400050"/>
          </a:xfrm>
          <a:prstGeom prst="rect">
            <a:avLst/>
          </a:prstGeom>
          <a:solidFill>
            <a:srgbClr val="F3F4F6"/>
          </a:solidFill>
          <a:ln/>
        </p:spPr>
      </p:sp>
      <p:sp>
        <p:nvSpPr>
          <p:cNvPr id="91" name="Shape 71"/>
          <p:cNvSpPr/>
          <p:nvPr/>
        </p:nvSpPr>
        <p:spPr>
          <a:xfrm>
            <a:off x="314325" y="7772400"/>
            <a:ext cx="228600" cy="228600"/>
          </a:xfrm>
          <a:prstGeom prst="ellipse">
            <a:avLst/>
          </a:prstGeom>
          <a:solidFill>
            <a:srgbClr val="3B82F6"/>
          </a:solidFill>
          <a:ln/>
        </p:spPr>
      </p:sp>
      <p:sp>
        <p:nvSpPr>
          <p:cNvPr id="92" name="Text 72"/>
          <p:cNvSpPr/>
          <p:nvPr/>
        </p:nvSpPr>
        <p:spPr>
          <a:xfrm>
            <a:off x="314325" y="7772400"/>
            <a:ext cx="300038" cy="228600"/>
          </a:xfrm>
          <a:prstGeom prst="rect">
            <a:avLst/>
          </a:prstGeom>
          <a:noFill/>
          <a:ln/>
        </p:spPr>
        <p:txBody>
          <a:bodyPr wrap="none" lIns="0" tIns="0" rIns="0" bIns="0" rtlCol="0" anchor="ctr">
            <a:spAutoFit/>
          </a:bodyPr>
          <a:lstStyle/>
          <a:p>
            <a:pPr indent="0" marL="0">
              <a:buNone/>
            </a:pPr>
            <a:r>
              <a:rPr lang="en-US" sz="900" dirty="0">
                <a:solidFill>
                  <a:srgbClr val="FFFFFF"/>
                </a:solidFill>
                <a:latin typeface="Noto Sans JP" pitchFamily="34" charset="0"/>
                <a:ea typeface="Noto Sans JP" pitchFamily="34" charset="-122"/>
                <a:cs typeface="Noto Sans JP" pitchFamily="34" charset="-120"/>
              </a:rPr>
              <a:t>3</a:t>
            </a:r>
            <a:endParaRPr lang="en-US" sz="900" dirty="0"/>
          </a:p>
        </p:txBody>
      </p:sp>
      <p:sp>
        <p:nvSpPr>
          <p:cNvPr id="93" name="Text 73"/>
          <p:cNvSpPr/>
          <p:nvPr/>
        </p:nvSpPr>
        <p:spPr>
          <a:xfrm>
            <a:off x="628650" y="7804547"/>
            <a:ext cx="707231"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階層的NMS:</a:t>
            </a:r>
            <a:endParaRPr lang="en-US" sz="900" dirty="0"/>
          </a:p>
        </p:txBody>
      </p:sp>
      <p:sp>
        <p:nvSpPr>
          <p:cNvPr id="94" name="Text 74"/>
          <p:cNvSpPr/>
          <p:nvPr/>
        </p:nvSpPr>
        <p:spPr>
          <a:xfrm>
            <a:off x="1264444" y="7804547"/>
            <a:ext cx="1582341"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重複除去と最適検出結果選択</a:t>
            </a:r>
            <a:endParaRPr lang="en-US" sz="900" dirty="0"/>
          </a:p>
        </p:txBody>
      </p:sp>
      <p:sp>
        <p:nvSpPr>
          <p:cNvPr id="95" name="Shape 75"/>
          <p:cNvSpPr/>
          <p:nvPr/>
        </p:nvSpPr>
        <p:spPr>
          <a:xfrm>
            <a:off x="4629150" y="7686675"/>
            <a:ext cx="4286250" cy="400050"/>
          </a:xfrm>
          <a:prstGeom prst="rect">
            <a:avLst/>
          </a:prstGeom>
          <a:solidFill>
            <a:srgbClr val="F3F4F6"/>
          </a:solidFill>
          <a:ln/>
        </p:spPr>
      </p:sp>
      <p:sp>
        <p:nvSpPr>
          <p:cNvPr id="96" name="Shape 76"/>
          <p:cNvSpPr/>
          <p:nvPr/>
        </p:nvSpPr>
        <p:spPr>
          <a:xfrm>
            <a:off x="4714875" y="7772400"/>
            <a:ext cx="228600" cy="228600"/>
          </a:xfrm>
          <a:prstGeom prst="ellipse">
            <a:avLst/>
          </a:prstGeom>
          <a:solidFill>
            <a:srgbClr val="3B82F6"/>
          </a:solidFill>
          <a:ln/>
        </p:spPr>
      </p:sp>
      <p:sp>
        <p:nvSpPr>
          <p:cNvPr id="97" name="Text 77"/>
          <p:cNvSpPr/>
          <p:nvPr/>
        </p:nvSpPr>
        <p:spPr>
          <a:xfrm>
            <a:off x="4714875" y="7772400"/>
            <a:ext cx="300038" cy="228600"/>
          </a:xfrm>
          <a:prstGeom prst="rect">
            <a:avLst/>
          </a:prstGeom>
          <a:noFill/>
          <a:ln/>
        </p:spPr>
        <p:txBody>
          <a:bodyPr wrap="none" lIns="0" tIns="0" rIns="0" bIns="0" rtlCol="0" anchor="ctr">
            <a:spAutoFit/>
          </a:bodyPr>
          <a:lstStyle/>
          <a:p>
            <a:pPr indent="0" marL="0">
              <a:buNone/>
            </a:pPr>
            <a:r>
              <a:rPr lang="en-US" sz="900" dirty="0">
                <a:solidFill>
                  <a:srgbClr val="FFFFFF"/>
                </a:solidFill>
                <a:latin typeface="Noto Sans JP" pitchFamily="34" charset="0"/>
                <a:ea typeface="Noto Sans JP" pitchFamily="34" charset="-122"/>
                <a:cs typeface="Noto Sans JP" pitchFamily="34" charset="-120"/>
              </a:rPr>
              <a:t>4</a:t>
            </a:r>
            <a:endParaRPr lang="en-US" sz="900" dirty="0"/>
          </a:p>
        </p:txBody>
      </p:sp>
      <p:sp>
        <p:nvSpPr>
          <p:cNvPr id="98" name="Text 78"/>
          <p:cNvSpPr/>
          <p:nvPr/>
        </p:nvSpPr>
        <p:spPr>
          <a:xfrm>
            <a:off x="5029200" y="7804547"/>
            <a:ext cx="680442"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完全性検証:</a:t>
            </a:r>
            <a:endParaRPr lang="en-US" sz="900" dirty="0"/>
          </a:p>
        </p:txBody>
      </p:sp>
      <p:sp>
        <p:nvSpPr>
          <p:cNvPr id="99" name="Text 79"/>
          <p:cNvSpPr/>
          <p:nvPr/>
        </p:nvSpPr>
        <p:spPr>
          <a:xfrm>
            <a:off x="5638205" y="7804547"/>
            <a:ext cx="1810941"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画像全領域の検出カバレッジ確認</a:t>
            </a:r>
            <a:endParaRPr lang="en-US" sz="900" dirty="0"/>
          </a:p>
        </p:txBody>
      </p:sp>
      <p:sp>
        <p:nvSpPr>
          <p:cNvPr id="100" name="Text 80"/>
          <p:cNvSpPr/>
          <p:nvPr/>
        </p:nvSpPr>
        <p:spPr>
          <a:xfrm>
            <a:off x="228600" y="8208169"/>
            <a:ext cx="8758238" cy="137154"/>
          </a:xfrm>
          <a:prstGeom prst="rect">
            <a:avLst/>
          </a:prstGeom>
          <a:noFill/>
          <a:ln/>
        </p:spPr>
        <p:txBody>
          <a:bodyPr wrap="square" lIns="0" tIns="0" rIns="0" bIns="0" rtlCol="0" anchor="ctr">
            <a:spAutoFit/>
          </a:bodyPr>
          <a:lstStyle/>
          <a:p>
            <a:pPr indent="0" marL="0">
              <a:buNone/>
            </a:pPr>
            <a:r>
              <a:rPr lang="en-US" sz="720" dirty="0">
                <a:solidFill>
                  <a:srgbClr val="666666"/>
                </a:solidFill>
                <a:latin typeface="Noto Sans JP" pitchFamily="34" charset="0"/>
                <a:ea typeface="Noto Sans JP" pitchFamily="34" charset="-122"/>
                <a:cs typeface="Noto Sans JP" pitchFamily="34" charset="-120"/>
              </a:rPr>
              <a:t>[1] Ge, Z. et al. "YOLOX: Exceeding YOLO Series in 2021" arXiv 2021</a:t>
            </a:r>
            <a:endParaRPr lang="en-US" sz="720" dirty="0"/>
          </a:p>
        </p:txBody>
      </p:sp>
      <p:sp>
        <p:nvSpPr>
          <p:cNvPr id="101" name="Text 81"/>
          <p:cNvSpPr/>
          <p:nvPr/>
        </p:nvSpPr>
        <p:spPr>
          <a:xfrm>
            <a:off x="228600" y="8345323"/>
            <a:ext cx="8758238" cy="137154"/>
          </a:xfrm>
          <a:prstGeom prst="rect">
            <a:avLst/>
          </a:prstGeom>
          <a:noFill/>
          <a:ln/>
        </p:spPr>
        <p:txBody>
          <a:bodyPr wrap="square" lIns="0" tIns="0" rIns="0" bIns="0" rtlCol="0" anchor="ctr">
            <a:spAutoFit/>
          </a:bodyPr>
          <a:lstStyle/>
          <a:p>
            <a:pPr indent="0" marL="0">
              <a:buNone/>
            </a:pPr>
            <a:r>
              <a:rPr lang="en-US" sz="720" dirty="0">
                <a:solidFill>
                  <a:srgbClr val="666666"/>
                </a:solidFill>
                <a:latin typeface="Noto Sans JP" pitchFamily="34" charset="0"/>
                <a:ea typeface="Noto Sans JP" pitchFamily="34" charset="-122"/>
                <a:cs typeface="Noto Sans JP" pitchFamily="34" charset="-120"/>
              </a:rPr>
              <a:t>[2] Zhang, H. et al. "DINO: DETR with Improved DeNoising Anchor Boxes" ICLR 2022</a:t>
            </a:r>
            <a:endParaRPr lang="en-US" sz="720" dirty="0"/>
          </a:p>
        </p:txBody>
      </p:sp>
      <p:sp>
        <p:nvSpPr>
          <p:cNvPr id="102" name="Text 82"/>
          <p:cNvSpPr/>
          <p:nvPr/>
        </p:nvSpPr>
        <p:spPr>
          <a:xfrm>
            <a:off x="228600" y="8482478"/>
            <a:ext cx="8758238" cy="137154"/>
          </a:xfrm>
          <a:prstGeom prst="rect">
            <a:avLst/>
          </a:prstGeom>
          <a:noFill/>
          <a:ln/>
        </p:spPr>
        <p:txBody>
          <a:bodyPr wrap="square" lIns="0" tIns="0" rIns="0" bIns="0" rtlCol="0" anchor="ctr">
            <a:spAutoFit/>
          </a:bodyPr>
          <a:lstStyle/>
          <a:p>
            <a:pPr indent="0" marL="0">
              <a:buNone/>
            </a:pPr>
            <a:r>
              <a:rPr lang="en-US" sz="720" dirty="0">
                <a:solidFill>
                  <a:srgbClr val="666666"/>
                </a:solidFill>
                <a:latin typeface="Noto Sans JP" pitchFamily="34" charset="0"/>
                <a:ea typeface="Noto Sans JP" pitchFamily="34" charset="-122"/>
                <a:cs typeface="Noto Sans JP" pitchFamily="34" charset="-120"/>
              </a:rPr>
              <a:t>[3] Kirillov, A. et al. "Segment Anything" arXiv 2023</a:t>
            </a:r>
            <a:endParaRPr lang="en-US" sz="72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9080404"/>
          </a:xfrm>
          <a:prstGeom prst="rect">
            <a:avLst/>
          </a:prstGeom>
        </p:spPr>
      </p:pic>
      <p:sp>
        <p:nvSpPr>
          <p:cNvPr id="3" name="Shape 0"/>
          <p:cNvSpPr/>
          <p:nvPr/>
        </p:nvSpPr>
        <p:spPr>
          <a:xfrm>
            <a:off x="0" y="0"/>
            <a:ext cx="9144000" cy="885825"/>
          </a:xfrm>
          <a:prstGeom prst="rect">
            <a:avLst/>
          </a:prstGeom>
          <a:solidFill>
            <a:srgbClr val="1A365D"/>
          </a:solidFill>
          <a:ln/>
        </p:spPr>
      </p:sp>
      <p:sp>
        <p:nvSpPr>
          <p:cNvPr id="4" name="Shape 1"/>
          <p:cNvSpPr/>
          <p:nvPr/>
        </p:nvSpPr>
        <p:spPr>
          <a:xfrm>
            <a:off x="0" y="857250"/>
            <a:ext cx="9144000" cy="28575"/>
          </a:xfrm>
          <a:prstGeom prst="rect">
            <a:avLst/>
          </a:prstGeom>
          <a:solidFill>
            <a:srgbClr val="FF7F00"/>
          </a:solidFill>
          <a:ln/>
        </p:spPr>
      </p:sp>
      <p:sp>
        <p:nvSpPr>
          <p:cNvPr id="5" name="Text 2"/>
          <p:cNvSpPr/>
          <p:nvPr/>
        </p:nvSpPr>
        <p:spPr>
          <a:xfrm>
            <a:off x="228600" y="171450"/>
            <a:ext cx="8758238" cy="257175"/>
          </a:xfrm>
          <a:prstGeom prst="rect">
            <a:avLst/>
          </a:prstGeom>
          <a:noFill/>
          <a:ln/>
        </p:spPr>
        <p:txBody>
          <a:bodyPr wrap="square" lIns="0" tIns="0" rIns="0" bIns="0" rtlCol="0" anchor="ctr">
            <a:spAutoFit/>
          </a:bodyPr>
          <a:lstStyle/>
          <a:p>
            <a:pPr indent="0" marL="0">
              <a:buNone/>
            </a:pPr>
            <a:r>
              <a:rPr lang="en-US" sz="1688" b="1" dirty="0">
                <a:solidFill>
                  <a:srgbClr val="FFFFFF"/>
                </a:solidFill>
                <a:latin typeface="Noto Serif JP" pitchFamily="34" charset="0"/>
                <a:ea typeface="Noto Serif JP" pitchFamily="34" charset="-122"/>
                <a:cs typeface="Noto Serif JP" pitchFamily="34" charset="-120"/>
              </a:rPr>
              <a:t>検出物体への個別最適化処理</a:t>
            </a:r>
            <a:endParaRPr lang="en-US" sz="1688" dirty="0"/>
          </a:p>
        </p:txBody>
      </p:sp>
      <p:sp>
        <p:nvSpPr>
          <p:cNvPr id="6" name="Text 3"/>
          <p:cNvSpPr/>
          <p:nvPr/>
        </p:nvSpPr>
        <p:spPr>
          <a:xfrm>
            <a:off x="228600" y="485775"/>
            <a:ext cx="8758238" cy="200025"/>
          </a:xfrm>
          <a:prstGeom prst="rect">
            <a:avLst/>
          </a:prstGeom>
          <a:noFill/>
          <a:ln/>
        </p:spPr>
        <p:txBody>
          <a:bodyPr wrap="square" lIns="0" tIns="0" rIns="0" bIns="0" rtlCol="0" anchor="ctr">
            <a:spAutoFit/>
          </a:bodyPr>
          <a:lstStyle/>
          <a:p>
            <a:pPr indent="0" marL="0">
              <a:buNone/>
            </a:pPr>
            <a:r>
              <a:rPr lang="en-US" sz="1125" dirty="0">
                <a:solidFill>
                  <a:srgbClr val="E6F2FF"/>
                </a:solidFill>
                <a:latin typeface="Noto Sans JP" pitchFamily="34" charset="0"/>
                <a:ea typeface="Noto Sans JP" pitchFamily="34" charset="-122"/>
                <a:cs typeface="Noto Sans JP" pitchFamily="34" charset="-120"/>
              </a:rPr>
              <a:t>物体別意味適応分類システムと8カテゴリ特化データセット対応</a:t>
            </a:r>
            <a:endParaRPr lang="en-US" sz="1125" dirty="0"/>
          </a:p>
        </p:txBody>
      </p:sp>
      <p:sp>
        <p:nvSpPr>
          <p:cNvPr id="7" name="Text 4"/>
          <p:cNvSpPr/>
          <p:nvPr/>
        </p:nvSpPr>
        <p:spPr>
          <a:xfrm>
            <a:off x="1371600" y="1200150"/>
            <a:ext cx="6472238" cy="200025"/>
          </a:xfrm>
          <a:prstGeom prst="rect">
            <a:avLst/>
          </a:prstGeom>
          <a:noFill/>
          <a:ln/>
        </p:spPr>
        <p:txBody>
          <a:bodyPr wrap="square" lIns="0" tIns="0" rIns="0" bIns="0" rtlCol="0" anchor="ctr">
            <a:spAutoFit/>
          </a:bodyPr>
          <a:lstStyle/>
          <a:p>
            <a:pPr indent="0" marL="0">
              <a:buNone/>
            </a:pPr>
            <a:r>
              <a:rPr lang="en-US" sz="1013" b="1" dirty="0">
                <a:solidFill>
                  <a:srgbClr val="374151"/>
                </a:solidFill>
                <a:latin typeface="Noto Sans JP" pitchFamily="34" charset="0"/>
                <a:ea typeface="Noto Sans JP" pitchFamily="34" charset="-122"/>
                <a:cs typeface="Noto Sans JP" pitchFamily="34" charset="-120"/>
              </a:rPr>
              <a:t>物体別処理フロー</a:t>
            </a:r>
            <a:endParaRPr lang="en-US" sz="1013" dirty="0"/>
          </a:p>
        </p:txBody>
      </p:sp>
      <p:sp>
        <p:nvSpPr>
          <p:cNvPr id="8" name="Shape 5"/>
          <p:cNvSpPr/>
          <p:nvPr/>
        </p:nvSpPr>
        <p:spPr>
          <a:xfrm>
            <a:off x="1371600" y="1457325"/>
            <a:ext cx="6400800" cy="1239441"/>
          </a:xfrm>
          <a:prstGeom prst="rect">
            <a:avLst/>
          </a:prstGeom>
          <a:solidFill>
            <a:srgbClr val="F0F9FF"/>
          </a:solidFill>
          <a:ln w="198">
            <a:solidFill>
              <a:srgbClr val="1A365D"/>
            </a:solidFill>
            <a:prstDash val="solid"/>
          </a:ln>
        </p:spPr>
      </p:sp>
      <p:sp>
        <p:nvSpPr>
          <p:cNvPr id="9" name="Shape 6"/>
          <p:cNvSpPr/>
          <p:nvPr/>
        </p:nvSpPr>
        <p:spPr>
          <a:xfrm>
            <a:off x="1485900" y="1571625"/>
            <a:ext cx="966694" cy="439341"/>
          </a:xfrm>
          <a:prstGeom prst="rect">
            <a:avLst/>
          </a:prstGeom>
          <a:solidFill>
            <a:srgbClr val="DBEAFE"/>
          </a:solidFill>
          <a:ln/>
        </p:spPr>
      </p:sp>
      <p:pic>
        <p:nvPicPr>
          <p:cNvPr id="10" name="Image 1" descr="preencoded.png">    </p:cNvPr>
          <p:cNvPicPr>
            <a:picLocks noChangeAspect="1"/>
          </p:cNvPicPr>
          <p:nvPr/>
        </p:nvPicPr>
        <p:blipFill>
          <a:blip r:embed="rId2"/>
          <a:stretch>
            <a:fillRect/>
          </a:stretch>
        </p:blipFill>
        <p:spPr>
          <a:xfrm>
            <a:off x="1906739" y="1639491"/>
            <a:ext cx="125016" cy="142875"/>
          </a:xfrm>
          <a:prstGeom prst="rect">
            <a:avLst/>
          </a:prstGeom>
        </p:spPr>
      </p:pic>
      <p:sp>
        <p:nvSpPr>
          <p:cNvPr id="11" name="Text 7"/>
          <p:cNvSpPr/>
          <p:nvPr/>
        </p:nvSpPr>
        <p:spPr>
          <a:xfrm>
            <a:off x="1543050" y="1810941"/>
            <a:ext cx="923832" cy="142875"/>
          </a:xfrm>
          <a:prstGeom prst="rect">
            <a:avLst/>
          </a:prstGeom>
          <a:noFill/>
          <a:ln/>
        </p:spPr>
        <p:txBody>
          <a:bodyPr wrap="none" lIns="0" tIns="0" rIns="0" bIns="0" rtlCol="0" anchor="ctr">
            <a:spAutoFit/>
          </a:bodyPr>
          <a:lstStyle/>
          <a:p>
            <a:pPr algn="ctr" indent="0" marL="0">
              <a:buNone/>
            </a:pPr>
            <a:r>
              <a:rPr lang="en-US" sz="788" dirty="0">
                <a:solidFill>
                  <a:srgbClr val="333333"/>
                </a:solidFill>
                <a:latin typeface="Noto Sans JP" pitchFamily="34" charset="0"/>
                <a:ea typeface="Noto Sans JP" pitchFamily="34" charset="-122"/>
                <a:cs typeface="Noto Sans JP" pitchFamily="34" charset="-120"/>
              </a:rPr>
              <a:t>物体1</a:t>
            </a:r>
            <a:endParaRPr lang="en-US" sz="788" dirty="0"/>
          </a:p>
        </p:txBody>
      </p:sp>
      <p:pic>
        <p:nvPicPr>
          <p:cNvPr id="12" name="Image 2" descr="preencoded.png">    </p:cNvPr>
          <p:cNvPicPr>
            <a:picLocks noChangeAspect="1"/>
          </p:cNvPicPr>
          <p:nvPr/>
        </p:nvPicPr>
        <p:blipFill>
          <a:blip r:embed="rId3"/>
          <a:stretch>
            <a:fillRect/>
          </a:stretch>
        </p:blipFill>
        <p:spPr>
          <a:xfrm>
            <a:off x="2509744" y="1734145"/>
            <a:ext cx="100013" cy="114300"/>
          </a:xfrm>
          <a:prstGeom prst="rect">
            <a:avLst/>
          </a:prstGeom>
        </p:spPr>
      </p:pic>
      <p:sp>
        <p:nvSpPr>
          <p:cNvPr id="13" name="Shape 8"/>
          <p:cNvSpPr/>
          <p:nvPr/>
        </p:nvSpPr>
        <p:spPr>
          <a:xfrm>
            <a:off x="2666907" y="1571625"/>
            <a:ext cx="966694" cy="439341"/>
          </a:xfrm>
          <a:prstGeom prst="rect">
            <a:avLst/>
          </a:prstGeom>
          <a:solidFill>
            <a:srgbClr val="DBEAFE"/>
          </a:solidFill>
          <a:ln/>
        </p:spPr>
      </p:sp>
      <p:pic>
        <p:nvPicPr>
          <p:cNvPr id="14" name="Image 3" descr="preencoded.png">    </p:cNvPr>
          <p:cNvPicPr>
            <a:picLocks noChangeAspect="1"/>
          </p:cNvPicPr>
          <p:nvPr/>
        </p:nvPicPr>
        <p:blipFill>
          <a:blip r:embed="rId4"/>
          <a:stretch>
            <a:fillRect/>
          </a:stretch>
        </p:blipFill>
        <p:spPr>
          <a:xfrm>
            <a:off x="3078817" y="1639491"/>
            <a:ext cx="142875" cy="142875"/>
          </a:xfrm>
          <a:prstGeom prst="rect">
            <a:avLst/>
          </a:prstGeom>
        </p:spPr>
      </p:pic>
      <p:sp>
        <p:nvSpPr>
          <p:cNvPr id="15" name="Text 9"/>
          <p:cNvSpPr/>
          <p:nvPr/>
        </p:nvSpPr>
        <p:spPr>
          <a:xfrm>
            <a:off x="2724057" y="1810941"/>
            <a:ext cx="923832" cy="142875"/>
          </a:xfrm>
          <a:prstGeom prst="rect">
            <a:avLst/>
          </a:prstGeom>
          <a:noFill/>
          <a:ln/>
        </p:spPr>
        <p:txBody>
          <a:bodyPr wrap="none" lIns="0" tIns="0" rIns="0" bIns="0" rtlCol="0" anchor="ctr">
            <a:spAutoFit/>
          </a:bodyPr>
          <a:lstStyle/>
          <a:p>
            <a:pPr algn="ctr" indent="0" marL="0">
              <a:buNone/>
            </a:pPr>
            <a:r>
              <a:rPr lang="en-US" sz="788" dirty="0">
                <a:solidFill>
                  <a:srgbClr val="333333"/>
                </a:solidFill>
                <a:latin typeface="Noto Sans JP" pitchFamily="34" charset="0"/>
                <a:ea typeface="Noto Sans JP" pitchFamily="34" charset="-122"/>
                <a:cs typeface="Noto Sans JP" pitchFamily="34" charset="-120"/>
              </a:rPr>
              <a:t>BLIP</a:t>
            </a:r>
            <a:endParaRPr lang="en-US" sz="788" dirty="0"/>
          </a:p>
        </p:txBody>
      </p:sp>
      <p:pic>
        <p:nvPicPr>
          <p:cNvPr id="16" name="Image 4" descr="preencoded.png">    </p:cNvPr>
          <p:cNvPicPr>
            <a:picLocks noChangeAspect="1"/>
          </p:cNvPicPr>
          <p:nvPr/>
        </p:nvPicPr>
        <p:blipFill>
          <a:blip r:embed="rId5"/>
          <a:stretch>
            <a:fillRect/>
          </a:stretch>
        </p:blipFill>
        <p:spPr>
          <a:xfrm>
            <a:off x="3690751" y="1734145"/>
            <a:ext cx="100013" cy="114300"/>
          </a:xfrm>
          <a:prstGeom prst="rect">
            <a:avLst/>
          </a:prstGeom>
        </p:spPr>
      </p:pic>
      <p:sp>
        <p:nvSpPr>
          <p:cNvPr id="17" name="Shape 10"/>
          <p:cNvSpPr/>
          <p:nvPr/>
        </p:nvSpPr>
        <p:spPr>
          <a:xfrm>
            <a:off x="3847914" y="1662708"/>
            <a:ext cx="1446191" cy="257175"/>
          </a:xfrm>
          <a:prstGeom prst="rect">
            <a:avLst/>
          </a:prstGeom>
          <a:solidFill>
            <a:srgbClr val="F3F4F6"/>
          </a:solidFill>
          <a:ln/>
        </p:spPr>
      </p:sp>
      <p:sp>
        <p:nvSpPr>
          <p:cNvPr id="18" name="Text 11"/>
          <p:cNvSpPr/>
          <p:nvPr/>
        </p:nvSpPr>
        <p:spPr>
          <a:xfrm>
            <a:off x="3905064" y="1719858"/>
            <a:ext cx="1403328" cy="142875"/>
          </a:xfrm>
          <a:prstGeom prst="rect">
            <a:avLst/>
          </a:prstGeom>
          <a:noFill/>
          <a:ln/>
        </p:spPr>
        <p:txBody>
          <a:bodyPr wrap="square" lIns="0" tIns="0" rIns="0" bIns="0" rtlCol="0" anchor="ctr">
            <a:spAutoFit/>
          </a:bodyPr>
          <a:lstStyle/>
          <a:p>
            <a:pPr algn="ctr" indent="0" marL="0">
              <a:buNone/>
            </a:pPr>
            <a:r>
              <a:rPr lang="en-US" sz="788" dirty="0">
                <a:solidFill>
                  <a:srgbClr val="333333"/>
                </a:solidFill>
                <a:latin typeface="Noto Sans JP" pitchFamily="34" charset="0"/>
                <a:ea typeface="Noto Sans JP" pitchFamily="34" charset="-122"/>
                <a:cs typeface="Noto Sans JP" pitchFamily="34" charset="-120"/>
              </a:rPr>
              <a:t>"professional person in suit"</a:t>
            </a:r>
            <a:endParaRPr lang="en-US" sz="788" dirty="0"/>
          </a:p>
        </p:txBody>
      </p:sp>
      <p:pic>
        <p:nvPicPr>
          <p:cNvPr id="19" name="Image 5" descr="preencoded.png">    </p:cNvPr>
          <p:cNvPicPr>
            <a:picLocks noChangeAspect="1"/>
          </p:cNvPicPr>
          <p:nvPr/>
        </p:nvPicPr>
        <p:blipFill>
          <a:blip r:embed="rId6"/>
          <a:stretch>
            <a:fillRect/>
          </a:stretch>
        </p:blipFill>
        <p:spPr>
          <a:xfrm>
            <a:off x="5351255" y="1734145"/>
            <a:ext cx="100013" cy="114300"/>
          </a:xfrm>
          <a:prstGeom prst="rect">
            <a:avLst/>
          </a:prstGeom>
        </p:spPr>
      </p:pic>
      <p:sp>
        <p:nvSpPr>
          <p:cNvPr id="20" name="Shape 12"/>
          <p:cNvSpPr/>
          <p:nvPr/>
        </p:nvSpPr>
        <p:spPr>
          <a:xfrm>
            <a:off x="5508417" y="1571625"/>
            <a:ext cx="966694" cy="439341"/>
          </a:xfrm>
          <a:prstGeom prst="rect">
            <a:avLst/>
          </a:prstGeom>
          <a:solidFill>
            <a:srgbClr val="DBEAFE"/>
          </a:solidFill>
          <a:ln/>
        </p:spPr>
      </p:sp>
      <p:pic>
        <p:nvPicPr>
          <p:cNvPr id="21" name="Image 6" descr="preencoded.png">    </p:cNvPr>
          <p:cNvPicPr>
            <a:picLocks noChangeAspect="1"/>
          </p:cNvPicPr>
          <p:nvPr/>
        </p:nvPicPr>
        <p:blipFill>
          <a:blip r:embed="rId7"/>
          <a:stretch>
            <a:fillRect/>
          </a:stretch>
        </p:blipFill>
        <p:spPr>
          <a:xfrm>
            <a:off x="5911397" y="1639491"/>
            <a:ext cx="160734" cy="142875"/>
          </a:xfrm>
          <a:prstGeom prst="rect">
            <a:avLst/>
          </a:prstGeom>
        </p:spPr>
      </p:pic>
      <p:sp>
        <p:nvSpPr>
          <p:cNvPr id="22" name="Text 13"/>
          <p:cNvSpPr/>
          <p:nvPr/>
        </p:nvSpPr>
        <p:spPr>
          <a:xfrm>
            <a:off x="5565567" y="1810941"/>
            <a:ext cx="923832" cy="142875"/>
          </a:xfrm>
          <a:prstGeom prst="rect">
            <a:avLst/>
          </a:prstGeom>
          <a:noFill/>
          <a:ln/>
        </p:spPr>
        <p:txBody>
          <a:bodyPr wrap="none" lIns="0" tIns="0" rIns="0" bIns="0" rtlCol="0" anchor="ctr">
            <a:spAutoFit/>
          </a:bodyPr>
          <a:lstStyle/>
          <a:p>
            <a:pPr algn="ctr" indent="0" marL="0">
              <a:buNone/>
            </a:pPr>
            <a:r>
              <a:rPr lang="en-US" sz="788" dirty="0">
                <a:solidFill>
                  <a:srgbClr val="333333"/>
                </a:solidFill>
                <a:latin typeface="Noto Sans JP" pitchFamily="34" charset="0"/>
                <a:ea typeface="Noto Sans JP" pitchFamily="34" charset="-122"/>
                <a:cs typeface="Noto Sans JP" pitchFamily="34" charset="-120"/>
              </a:rPr>
              <a:t>WordNet</a:t>
            </a:r>
            <a:endParaRPr lang="en-US" sz="788" dirty="0"/>
          </a:p>
        </p:txBody>
      </p:sp>
      <p:pic>
        <p:nvPicPr>
          <p:cNvPr id="23" name="Image 7" descr="preencoded.png">    </p:cNvPr>
          <p:cNvPicPr>
            <a:picLocks noChangeAspect="1"/>
          </p:cNvPicPr>
          <p:nvPr/>
        </p:nvPicPr>
        <p:blipFill>
          <a:blip r:embed="rId8"/>
          <a:stretch>
            <a:fillRect/>
          </a:stretch>
        </p:blipFill>
        <p:spPr>
          <a:xfrm>
            <a:off x="6532262" y="1734145"/>
            <a:ext cx="100013" cy="114300"/>
          </a:xfrm>
          <a:prstGeom prst="rect">
            <a:avLst/>
          </a:prstGeom>
        </p:spPr>
      </p:pic>
      <p:sp>
        <p:nvSpPr>
          <p:cNvPr id="24" name="Shape 14"/>
          <p:cNvSpPr/>
          <p:nvPr/>
        </p:nvSpPr>
        <p:spPr>
          <a:xfrm>
            <a:off x="6689424" y="1591270"/>
            <a:ext cx="968648" cy="400050"/>
          </a:xfrm>
          <a:prstGeom prst="rect">
            <a:avLst/>
          </a:prstGeom>
          <a:solidFill>
            <a:srgbClr val="D1FAE5"/>
          </a:solidFill>
          <a:ln w="198">
            <a:solidFill>
              <a:srgbClr val="10B981"/>
            </a:solidFill>
            <a:prstDash val="solid"/>
          </a:ln>
        </p:spPr>
      </p:sp>
      <p:sp>
        <p:nvSpPr>
          <p:cNvPr id="25" name="Text 15"/>
          <p:cNvSpPr/>
          <p:nvPr/>
        </p:nvSpPr>
        <p:spPr>
          <a:xfrm>
            <a:off x="6748193" y="1662708"/>
            <a:ext cx="924195" cy="142875"/>
          </a:xfrm>
          <a:prstGeom prst="rect">
            <a:avLst/>
          </a:prstGeom>
          <a:noFill/>
          <a:ln/>
        </p:spPr>
        <p:txBody>
          <a:bodyPr wrap="none" lIns="0" tIns="0" rIns="0" bIns="0" rtlCol="0" anchor="ctr">
            <a:spAutoFit/>
          </a:bodyPr>
          <a:lstStyle/>
          <a:p>
            <a:pPr algn="ctr" indent="0" marL="0">
              <a:buNone/>
            </a:pPr>
            <a:r>
              <a:rPr lang="en-US" sz="788" b="1" dirty="0">
                <a:solidFill>
                  <a:srgbClr val="333333"/>
                </a:solidFill>
                <a:latin typeface="Noto Sans JP" pitchFamily="34" charset="0"/>
                <a:ea typeface="Noto Sans JP" pitchFamily="34" charset="-122"/>
                <a:cs typeface="Noto Sans JP" pitchFamily="34" charset="-120"/>
              </a:rPr>
              <a:t>person</a:t>
            </a:r>
            <a:endParaRPr lang="en-US" sz="788" dirty="0"/>
          </a:p>
        </p:txBody>
      </p:sp>
      <p:sp>
        <p:nvSpPr>
          <p:cNvPr id="26" name="Text 16"/>
          <p:cNvSpPr/>
          <p:nvPr/>
        </p:nvSpPr>
        <p:spPr>
          <a:xfrm>
            <a:off x="6748193" y="1805583"/>
            <a:ext cx="924195" cy="114300"/>
          </a:xfrm>
          <a:prstGeom prst="rect">
            <a:avLst/>
          </a:prstGeom>
          <a:noFill/>
          <a:ln/>
        </p:spPr>
        <p:txBody>
          <a:bodyPr wrap="none" lIns="0" tIns="0" rIns="0" bIns="0" rtlCol="0" anchor="ctr">
            <a:spAutoFit/>
          </a:bodyPr>
          <a:lstStyle/>
          <a:p>
            <a:pPr algn="ctr" indent="0" marL="0">
              <a:buNone/>
            </a:pPr>
            <a:r>
              <a:rPr lang="en-US" sz="675" dirty="0">
                <a:solidFill>
                  <a:srgbClr val="333333"/>
                </a:solidFill>
                <a:latin typeface="Noto Sans JP" pitchFamily="34" charset="0"/>
                <a:ea typeface="Noto Sans JP" pitchFamily="34" charset="-122"/>
                <a:cs typeface="Noto Sans JP" pitchFamily="34" charset="-120"/>
              </a:rPr>
              <a:t>カテゴリ判定</a:t>
            </a:r>
            <a:endParaRPr lang="en-US" sz="675" dirty="0"/>
          </a:p>
        </p:txBody>
      </p:sp>
      <p:pic>
        <p:nvPicPr>
          <p:cNvPr id="27" name="Image 8" descr="preencoded.png">    </p:cNvPr>
          <p:cNvPicPr>
            <a:picLocks noChangeAspect="1"/>
          </p:cNvPicPr>
          <p:nvPr/>
        </p:nvPicPr>
        <p:blipFill>
          <a:blip r:embed="rId9"/>
          <a:stretch>
            <a:fillRect/>
          </a:stretch>
        </p:blipFill>
        <p:spPr>
          <a:xfrm>
            <a:off x="4757738" y="2068116"/>
            <a:ext cx="85725" cy="114300"/>
          </a:xfrm>
          <a:prstGeom prst="rect">
            <a:avLst/>
          </a:prstGeom>
        </p:spPr>
      </p:pic>
      <p:pic>
        <p:nvPicPr>
          <p:cNvPr id="28" name="Image 9" descr="preencoded.png">    </p:cNvPr>
          <p:cNvPicPr>
            <a:picLocks noChangeAspect="1"/>
          </p:cNvPicPr>
          <p:nvPr/>
        </p:nvPicPr>
        <p:blipFill>
          <a:blip r:embed="rId10"/>
          <a:stretch>
            <a:fillRect/>
          </a:stretch>
        </p:blipFill>
        <p:spPr>
          <a:xfrm>
            <a:off x="2574122" y="2346722"/>
            <a:ext cx="128588" cy="114300"/>
          </a:xfrm>
          <a:prstGeom prst="rect">
            <a:avLst/>
          </a:prstGeom>
        </p:spPr>
      </p:pic>
      <p:sp>
        <p:nvSpPr>
          <p:cNvPr id="29" name="Text 17"/>
          <p:cNvSpPr/>
          <p:nvPr/>
        </p:nvSpPr>
        <p:spPr>
          <a:xfrm>
            <a:off x="2756288" y="2330648"/>
            <a:ext cx="532209" cy="144661"/>
          </a:xfrm>
          <a:prstGeom prst="rect">
            <a:avLst/>
          </a:prstGeom>
          <a:noFill/>
          <a:ln/>
        </p:spPr>
        <p:txBody>
          <a:bodyPr wrap="none" lIns="0" tIns="0" rIns="0" bIns="0" rtlCol="0" anchor="ctr">
            <a:spAutoFit/>
          </a:bodyPr>
          <a:lstStyle/>
          <a:p>
            <a:pPr algn="ctr" indent="0" marL="0">
              <a:buNone/>
            </a:pPr>
            <a:r>
              <a:rPr lang="en-US" sz="788" dirty="0">
                <a:solidFill>
                  <a:srgbClr val="333333"/>
                </a:solidFill>
                <a:latin typeface="Noto Sans JP" pitchFamily="34" charset="0"/>
                <a:ea typeface="Noto Sans JP" pitchFamily="34" charset="-122"/>
                <a:cs typeface="Noto Sans JP" pitchFamily="34" charset="-120"/>
              </a:rPr>
              <a:t>CLIP+LFW</a:t>
            </a:r>
            <a:endParaRPr lang="en-US" sz="788" dirty="0"/>
          </a:p>
        </p:txBody>
      </p:sp>
      <p:pic>
        <p:nvPicPr>
          <p:cNvPr id="30" name="Image 10" descr="preencoded.png">    </p:cNvPr>
          <p:cNvPicPr>
            <a:picLocks noChangeAspect="1"/>
          </p:cNvPicPr>
          <p:nvPr/>
        </p:nvPicPr>
        <p:blipFill>
          <a:blip r:embed="rId11"/>
          <a:stretch>
            <a:fillRect/>
          </a:stretch>
        </p:blipFill>
        <p:spPr>
          <a:xfrm>
            <a:off x="3905231" y="2339578"/>
            <a:ext cx="100013" cy="114300"/>
          </a:xfrm>
          <a:prstGeom prst="rect">
            <a:avLst/>
          </a:prstGeom>
        </p:spPr>
      </p:pic>
      <p:sp>
        <p:nvSpPr>
          <p:cNvPr id="31" name="Shape 18"/>
          <p:cNvSpPr/>
          <p:nvPr/>
        </p:nvSpPr>
        <p:spPr>
          <a:xfrm>
            <a:off x="4062394" y="2268141"/>
            <a:ext cx="3595706" cy="257175"/>
          </a:xfrm>
          <a:prstGeom prst="rect">
            <a:avLst/>
          </a:prstGeom>
          <a:solidFill>
            <a:srgbClr val="D1FAE5"/>
          </a:solidFill>
          <a:ln/>
        </p:spPr>
      </p:sp>
      <p:sp>
        <p:nvSpPr>
          <p:cNvPr id="32" name="Text 19"/>
          <p:cNvSpPr/>
          <p:nvPr/>
        </p:nvSpPr>
        <p:spPr>
          <a:xfrm>
            <a:off x="4119544" y="2325291"/>
            <a:ext cx="3552844" cy="142875"/>
          </a:xfrm>
          <a:prstGeom prst="rect">
            <a:avLst/>
          </a:prstGeom>
          <a:noFill/>
          <a:ln/>
        </p:spPr>
        <p:txBody>
          <a:bodyPr wrap="square" lIns="0" tIns="0" rIns="0" bIns="0" rtlCol="0" anchor="ctr">
            <a:spAutoFit/>
          </a:bodyPr>
          <a:lstStyle/>
          <a:p>
            <a:pPr algn="ctr" indent="0" marL="0">
              <a:buNone/>
            </a:pPr>
            <a:r>
              <a:rPr lang="en-US" sz="788" dirty="0">
                <a:solidFill>
                  <a:srgbClr val="333333"/>
                </a:solidFill>
                <a:latin typeface="Noto Sans JP" pitchFamily="34" charset="0"/>
                <a:ea typeface="Noto Sans JP" pitchFamily="34" charset="-122"/>
                <a:cs typeface="Noto Sans JP" pitchFamily="34" charset="-120"/>
              </a:rPr>
              <a:t>人物特化高精度分類</a:t>
            </a:r>
            <a:endParaRPr lang="en-US" sz="788" dirty="0"/>
          </a:p>
        </p:txBody>
      </p:sp>
      <p:sp>
        <p:nvSpPr>
          <p:cNvPr id="33" name="Shape 20"/>
          <p:cNvSpPr/>
          <p:nvPr/>
        </p:nvSpPr>
        <p:spPr>
          <a:xfrm>
            <a:off x="1371600" y="2725341"/>
            <a:ext cx="6400800" cy="1239441"/>
          </a:xfrm>
          <a:prstGeom prst="rect">
            <a:avLst/>
          </a:prstGeom>
          <a:solidFill>
            <a:srgbClr val="F0F9FF"/>
          </a:solidFill>
          <a:ln w="198">
            <a:solidFill>
              <a:srgbClr val="1A365D"/>
            </a:solidFill>
            <a:prstDash val="solid"/>
          </a:ln>
        </p:spPr>
      </p:sp>
      <p:sp>
        <p:nvSpPr>
          <p:cNvPr id="34" name="Shape 21"/>
          <p:cNvSpPr/>
          <p:nvPr/>
        </p:nvSpPr>
        <p:spPr>
          <a:xfrm>
            <a:off x="1485900" y="2839641"/>
            <a:ext cx="966694" cy="439341"/>
          </a:xfrm>
          <a:prstGeom prst="rect">
            <a:avLst/>
          </a:prstGeom>
          <a:solidFill>
            <a:srgbClr val="DBEAFE"/>
          </a:solidFill>
          <a:ln/>
        </p:spPr>
      </p:sp>
      <p:pic>
        <p:nvPicPr>
          <p:cNvPr id="35" name="Image 11" descr="preencoded.png">    </p:cNvPr>
          <p:cNvPicPr>
            <a:picLocks noChangeAspect="1"/>
          </p:cNvPicPr>
          <p:nvPr/>
        </p:nvPicPr>
        <p:blipFill>
          <a:blip r:embed="rId12"/>
          <a:stretch>
            <a:fillRect/>
          </a:stretch>
        </p:blipFill>
        <p:spPr>
          <a:xfrm>
            <a:off x="1888880" y="2907506"/>
            <a:ext cx="160734" cy="142875"/>
          </a:xfrm>
          <a:prstGeom prst="rect">
            <a:avLst/>
          </a:prstGeom>
        </p:spPr>
      </p:pic>
      <p:sp>
        <p:nvSpPr>
          <p:cNvPr id="36" name="Text 22"/>
          <p:cNvSpPr/>
          <p:nvPr/>
        </p:nvSpPr>
        <p:spPr>
          <a:xfrm>
            <a:off x="1543050" y="3078956"/>
            <a:ext cx="923832" cy="142875"/>
          </a:xfrm>
          <a:prstGeom prst="rect">
            <a:avLst/>
          </a:prstGeom>
          <a:noFill/>
          <a:ln/>
        </p:spPr>
        <p:txBody>
          <a:bodyPr wrap="none" lIns="0" tIns="0" rIns="0" bIns="0" rtlCol="0" anchor="ctr">
            <a:spAutoFit/>
          </a:bodyPr>
          <a:lstStyle/>
          <a:p>
            <a:pPr algn="ctr" indent="0" marL="0">
              <a:buNone/>
            </a:pPr>
            <a:r>
              <a:rPr lang="en-US" sz="788" dirty="0">
                <a:solidFill>
                  <a:srgbClr val="333333"/>
                </a:solidFill>
                <a:latin typeface="Noto Sans JP" pitchFamily="34" charset="0"/>
                <a:ea typeface="Noto Sans JP" pitchFamily="34" charset="-122"/>
                <a:cs typeface="Noto Sans JP" pitchFamily="34" charset="-120"/>
              </a:rPr>
              <a:t>物体2</a:t>
            </a:r>
            <a:endParaRPr lang="en-US" sz="788" dirty="0"/>
          </a:p>
        </p:txBody>
      </p:sp>
      <p:pic>
        <p:nvPicPr>
          <p:cNvPr id="37" name="Image 12" descr="preencoded.png">    </p:cNvPr>
          <p:cNvPicPr>
            <a:picLocks noChangeAspect="1"/>
          </p:cNvPicPr>
          <p:nvPr/>
        </p:nvPicPr>
        <p:blipFill>
          <a:blip r:embed="rId13"/>
          <a:stretch>
            <a:fillRect/>
          </a:stretch>
        </p:blipFill>
        <p:spPr>
          <a:xfrm>
            <a:off x="2509744" y="3002161"/>
            <a:ext cx="100013" cy="114300"/>
          </a:xfrm>
          <a:prstGeom prst="rect">
            <a:avLst/>
          </a:prstGeom>
        </p:spPr>
      </p:pic>
      <p:sp>
        <p:nvSpPr>
          <p:cNvPr id="38" name="Shape 23"/>
          <p:cNvSpPr/>
          <p:nvPr/>
        </p:nvSpPr>
        <p:spPr>
          <a:xfrm>
            <a:off x="2666907" y="2839641"/>
            <a:ext cx="966694" cy="439341"/>
          </a:xfrm>
          <a:prstGeom prst="rect">
            <a:avLst/>
          </a:prstGeom>
          <a:solidFill>
            <a:srgbClr val="DBEAFE"/>
          </a:solidFill>
          <a:ln/>
        </p:spPr>
      </p:sp>
      <p:pic>
        <p:nvPicPr>
          <p:cNvPr id="39" name="Image 13" descr="preencoded.png">    </p:cNvPr>
          <p:cNvPicPr>
            <a:picLocks noChangeAspect="1"/>
          </p:cNvPicPr>
          <p:nvPr/>
        </p:nvPicPr>
        <p:blipFill>
          <a:blip r:embed="rId14"/>
          <a:stretch>
            <a:fillRect/>
          </a:stretch>
        </p:blipFill>
        <p:spPr>
          <a:xfrm>
            <a:off x="3078817" y="2907506"/>
            <a:ext cx="142875" cy="142875"/>
          </a:xfrm>
          <a:prstGeom prst="rect">
            <a:avLst/>
          </a:prstGeom>
        </p:spPr>
      </p:pic>
      <p:sp>
        <p:nvSpPr>
          <p:cNvPr id="40" name="Text 24"/>
          <p:cNvSpPr/>
          <p:nvPr/>
        </p:nvSpPr>
        <p:spPr>
          <a:xfrm>
            <a:off x="2724057" y="3078956"/>
            <a:ext cx="923832" cy="142875"/>
          </a:xfrm>
          <a:prstGeom prst="rect">
            <a:avLst/>
          </a:prstGeom>
          <a:noFill/>
          <a:ln/>
        </p:spPr>
        <p:txBody>
          <a:bodyPr wrap="none" lIns="0" tIns="0" rIns="0" bIns="0" rtlCol="0" anchor="ctr">
            <a:spAutoFit/>
          </a:bodyPr>
          <a:lstStyle/>
          <a:p>
            <a:pPr algn="ctr" indent="0" marL="0">
              <a:buNone/>
            </a:pPr>
            <a:r>
              <a:rPr lang="en-US" sz="788" dirty="0">
                <a:solidFill>
                  <a:srgbClr val="333333"/>
                </a:solidFill>
                <a:latin typeface="Noto Sans JP" pitchFamily="34" charset="0"/>
                <a:ea typeface="Noto Sans JP" pitchFamily="34" charset="-122"/>
                <a:cs typeface="Noto Sans JP" pitchFamily="34" charset="-120"/>
              </a:rPr>
              <a:t>BLIP</a:t>
            </a:r>
            <a:endParaRPr lang="en-US" sz="788" dirty="0"/>
          </a:p>
        </p:txBody>
      </p:sp>
      <p:pic>
        <p:nvPicPr>
          <p:cNvPr id="41" name="Image 14" descr="preencoded.png">    </p:cNvPr>
          <p:cNvPicPr>
            <a:picLocks noChangeAspect="1"/>
          </p:cNvPicPr>
          <p:nvPr/>
        </p:nvPicPr>
        <p:blipFill>
          <a:blip r:embed="rId15"/>
          <a:stretch>
            <a:fillRect/>
          </a:stretch>
        </p:blipFill>
        <p:spPr>
          <a:xfrm>
            <a:off x="3690751" y="3002161"/>
            <a:ext cx="100013" cy="114300"/>
          </a:xfrm>
          <a:prstGeom prst="rect">
            <a:avLst/>
          </a:prstGeom>
        </p:spPr>
      </p:pic>
      <p:sp>
        <p:nvSpPr>
          <p:cNvPr id="42" name="Shape 25"/>
          <p:cNvSpPr/>
          <p:nvPr/>
        </p:nvSpPr>
        <p:spPr>
          <a:xfrm>
            <a:off x="3847914" y="2930723"/>
            <a:ext cx="1446191" cy="257175"/>
          </a:xfrm>
          <a:prstGeom prst="rect">
            <a:avLst/>
          </a:prstGeom>
          <a:solidFill>
            <a:srgbClr val="F3F4F6"/>
          </a:solidFill>
          <a:ln/>
        </p:spPr>
      </p:sp>
      <p:sp>
        <p:nvSpPr>
          <p:cNvPr id="43" name="Text 26"/>
          <p:cNvSpPr/>
          <p:nvPr/>
        </p:nvSpPr>
        <p:spPr>
          <a:xfrm>
            <a:off x="3905064" y="2987873"/>
            <a:ext cx="1403328" cy="142875"/>
          </a:xfrm>
          <a:prstGeom prst="rect">
            <a:avLst/>
          </a:prstGeom>
          <a:noFill/>
          <a:ln/>
        </p:spPr>
        <p:txBody>
          <a:bodyPr wrap="square" lIns="0" tIns="0" rIns="0" bIns="0" rtlCol="0" anchor="ctr">
            <a:spAutoFit/>
          </a:bodyPr>
          <a:lstStyle/>
          <a:p>
            <a:pPr algn="ctr" indent="0" marL="0">
              <a:buNone/>
            </a:pPr>
            <a:r>
              <a:rPr lang="en-US" sz="788" dirty="0">
                <a:solidFill>
                  <a:srgbClr val="333333"/>
                </a:solidFill>
                <a:latin typeface="Noto Sans JP" pitchFamily="34" charset="0"/>
                <a:ea typeface="Noto Sans JP" pitchFamily="34" charset="-122"/>
                <a:cs typeface="Noto Sans JP" pitchFamily="34" charset="-120"/>
              </a:rPr>
              <a:t>"golden retriever dog"</a:t>
            </a:r>
            <a:endParaRPr lang="en-US" sz="788" dirty="0"/>
          </a:p>
        </p:txBody>
      </p:sp>
      <p:pic>
        <p:nvPicPr>
          <p:cNvPr id="44" name="Image 15" descr="preencoded.png">    </p:cNvPr>
          <p:cNvPicPr>
            <a:picLocks noChangeAspect="1"/>
          </p:cNvPicPr>
          <p:nvPr/>
        </p:nvPicPr>
        <p:blipFill>
          <a:blip r:embed="rId16"/>
          <a:stretch>
            <a:fillRect/>
          </a:stretch>
        </p:blipFill>
        <p:spPr>
          <a:xfrm>
            <a:off x="5351255" y="3002161"/>
            <a:ext cx="100013" cy="114300"/>
          </a:xfrm>
          <a:prstGeom prst="rect">
            <a:avLst/>
          </a:prstGeom>
        </p:spPr>
      </p:pic>
      <p:sp>
        <p:nvSpPr>
          <p:cNvPr id="45" name="Shape 27"/>
          <p:cNvSpPr/>
          <p:nvPr/>
        </p:nvSpPr>
        <p:spPr>
          <a:xfrm>
            <a:off x="5508417" y="2839641"/>
            <a:ext cx="966694" cy="439341"/>
          </a:xfrm>
          <a:prstGeom prst="rect">
            <a:avLst/>
          </a:prstGeom>
          <a:solidFill>
            <a:srgbClr val="DBEAFE"/>
          </a:solidFill>
          <a:ln/>
        </p:spPr>
      </p:sp>
      <p:pic>
        <p:nvPicPr>
          <p:cNvPr id="46" name="Image 16" descr="preencoded.png">    </p:cNvPr>
          <p:cNvPicPr>
            <a:picLocks noChangeAspect="1"/>
          </p:cNvPicPr>
          <p:nvPr/>
        </p:nvPicPr>
        <p:blipFill>
          <a:blip r:embed="rId17"/>
          <a:stretch>
            <a:fillRect/>
          </a:stretch>
        </p:blipFill>
        <p:spPr>
          <a:xfrm>
            <a:off x="5911397" y="2907506"/>
            <a:ext cx="160734" cy="142875"/>
          </a:xfrm>
          <a:prstGeom prst="rect">
            <a:avLst/>
          </a:prstGeom>
        </p:spPr>
      </p:pic>
      <p:sp>
        <p:nvSpPr>
          <p:cNvPr id="47" name="Text 28"/>
          <p:cNvSpPr/>
          <p:nvPr/>
        </p:nvSpPr>
        <p:spPr>
          <a:xfrm>
            <a:off x="5565567" y="3078956"/>
            <a:ext cx="923832" cy="142875"/>
          </a:xfrm>
          <a:prstGeom prst="rect">
            <a:avLst/>
          </a:prstGeom>
          <a:noFill/>
          <a:ln/>
        </p:spPr>
        <p:txBody>
          <a:bodyPr wrap="none" lIns="0" tIns="0" rIns="0" bIns="0" rtlCol="0" anchor="ctr">
            <a:spAutoFit/>
          </a:bodyPr>
          <a:lstStyle/>
          <a:p>
            <a:pPr algn="ctr" indent="0" marL="0">
              <a:buNone/>
            </a:pPr>
            <a:r>
              <a:rPr lang="en-US" sz="788" dirty="0">
                <a:solidFill>
                  <a:srgbClr val="333333"/>
                </a:solidFill>
                <a:latin typeface="Noto Sans JP" pitchFamily="34" charset="0"/>
                <a:ea typeface="Noto Sans JP" pitchFamily="34" charset="-122"/>
                <a:cs typeface="Noto Sans JP" pitchFamily="34" charset="-120"/>
              </a:rPr>
              <a:t>WordNet</a:t>
            </a:r>
            <a:endParaRPr lang="en-US" sz="788" dirty="0"/>
          </a:p>
        </p:txBody>
      </p:sp>
      <p:pic>
        <p:nvPicPr>
          <p:cNvPr id="48" name="Image 17" descr="preencoded.png">    </p:cNvPr>
          <p:cNvPicPr>
            <a:picLocks noChangeAspect="1"/>
          </p:cNvPicPr>
          <p:nvPr/>
        </p:nvPicPr>
        <p:blipFill>
          <a:blip r:embed="rId18"/>
          <a:stretch>
            <a:fillRect/>
          </a:stretch>
        </p:blipFill>
        <p:spPr>
          <a:xfrm>
            <a:off x="6532262" y="3002161"/>
            <a:ext cx="100013" cy="114300"/>
          </a:xfrm>
          <a:prstGeom prst="rect">
            <a:avLst/>
          </a:prstGeom>
        </p:spPr>
      </p:pic>
      <p:sp>
        <p:nvSpPr>
          <p:cNvPr id="49" name="Shape 29"/>
          <p:cNvSpPr/>
          <p:nvPr/>
        </p:nvSpPr>
        <p:spPr>
          <a:xfrm>
            <a:off x="6689424" y="2859286"/>
            <a:ext cx="968648" cy="400050"/>
          </a:xfrm>
          <a:prstGeom prst="rect">
            <a:avLst/>
          </a:prstGeom>
          <a:solidFill>
            <a:srgbClr val="D1FAE5"/>
          </a:solidFill>
          <a:ln w="198">
            <a:solidFill>
              <a:srgbClr val="10B981"/>
            </a:solidFill>
            <a:prstDash val="solid"/>
          </a:ln>
        </p:spPr>
      </p:sp>
      <p:sp>
        <p:nvSpPr>
          <p:cNvPr id="50" name="Text 30"/>
          <p:cNvSpPr/>
          <p:nvPr/>
        </p:nvSpPr>
        <p:spPr>
          <a:xfrm>
            <a:off x="6748193" y="2930723"/>
            <a:ext cx="924195" cy="142875"/>
          </a:xfrm>
          <a:prstGeom prst="rect">
            <a:avLst/>
          </a:prstGeom>
          <a:noFill/>
          <a:ln/>
        </p:spPr>
        <p:txBody>
          <a:bodyPr wrap="none" lIns="0" tIns="0" rIns="0" bIns="0" rtlCol="0" anchor="ctr">
            <a:spAutoFit/>
          </a:bodyPr>
          <a:lstStyle/>
          <a:p>
            <a:pPr algn="ctr" indent="0" marL="0">
              <a:buNone/>
            </a:pPr>
            <a:r>
              <a:rPr lang="en-US" sz="788" b="1" dirty="0">
                <a:solidFill>
                  <a:srgbClr val="333333"/>
                </a:solidFill>
                <a:latin typeface="Noto Sans JP" pitchFamily="34" charset="0"/>
                <a:ea typeface="Noto Sans JP" pitchFamily="34" charset="-122"/>
                <a:cs typeface="Noto Sans JP" pitchFamily="34" charset="-120"/>
              </a:rPr>
              <a:t>animal</a:t>
            </a:r>
            <a:endParaRPr lang="en-US" sz="788" dirty="0"/>
          </a:p>
        </p:txBody>
      </p:sp>
      <p:sp>
        <p:nvSpPr>
          <p:cNvPr id="51" name="Text 31"/>
          <p:cNvSpPr/>
          <p:nvPr/>
        </p:nvSpPr>
        <p:spPr>
          <a:xfrm>
            <a:off x="6748193" y="3073598"/>
            <a:ext cx="924195" cy="114300"/>
          </a:xfrm>
          <a:prstGeom prst="rect">
            <a:avLst/>
          </a:prstGeom>
          <a:noFill/>
          <a:ln/>
        </p:spPr>
        <p:txBody>
          <a:bodyPr wrap="none" lIns="0" tIns="0" rIns="0" bIns="0" rtlCol="0" anchor="ctr">
            <a:spAutoFit/>
          </a:bodyPr>
          <a:lstStyle/>
          <a:p>
            <a:pPr algn="ctr" indent="0" marL="0">
              <a:buNone/>
            </a:pPr>
            <a:r>
              <a:rPr lang="en-US" sz="675" dirty="0">
                <a:solidFill>
                  <a:srgbClr val="333333"/>
                </a:solidFill>
                <a:latin typeface="Noto Sans JP" pitchFamily="34" charset="0"/>
                <a:ea typeface="Noto Sans JP" pitchFamily="34" charset="-122"/>
                <a:cs typeface="Noto Sans JP" pitchFamily="34" charset="-120"/>
              </a:rPr>
              <a:t>カテゴリ判定</a:t>
            </a:r>
            <a:endParaRPr lang="en-US" sz="675" dirty="0"/>
          </a:p>
        </p:txBody>
      </p:sp>
      <p:pic>
        <p:nvPicPr>
          <p:cNvPr id="52" name="Image 18" descr="preencoded.png">    </p:cNvPr>
          <p:cNvPicPr>
            <a:picLocks noChangeAspect="1"/>
          </p:cNvPicPr>
          <p:nvPr/>
        </p:nvPicPr>
        <p:blipFill>
          <a:blip r:embed="rId19"/>
          <a:stretch>
            <a:fillRect/>
          </a:stretch>
        </p:blipFill>
        <p:spPr>
          <a:xfrm>
            <a:off x="4757738" y="3336131"/>
            <a:ext cx="85725" cy="114300"/>
          </a:xfrm>
          <a:prstGeom prst="rect">
            <a:avLst/>
          </a:prstGeom>
        </p:spPr>
      </p:pic>
      <p:pic>
        <p:nvPicPr>
          <p:cNvPr id="53" name="Image 19" descr="preencoded.png">    </p:cNvPr>
          <p:cNvPicPr>
            <a:picLocks noChangeAspect="1"/>
          </p:cNvPicPr>
          <p:nvPr/>
        </p:nvPicPr>
        <p:blipFill>
          <a:blip r:embed="rId20"/>
          <a:stretch>
            <a:fillRect/>
          </a:stretch>
        </p:blipFill>
        <p:spPr>
          <a:xfrm>
            <a:off x="2453571" y="3614738"/>
            <a:ext cx="114300" cy="114300"/>
          </a:xfrm>
          <a:prstGeom prst="rect">
            <a:avLst/>
          </a:prstGeom>
        </p:spPr>
      </p:pic>
      <p:sp>
        <p:nvSpPr>
          <p:cNvPr id="54" name="Text 32"/>
          <p:cNvSpPr/>
          <p:nvPr/>
        </p:nvSpPr>
        <p:spPr>
          <a:xfrm>
            <a:off x="2621449" y="3598664"/>
            <a:ext cx="787598" cy="144661"/>
          </a:xfrm>
          <a:prstGeom prst="rect">
            <a:avLst/>
          </a:prstGeom>
          <a:noFill/>
          <a:ln/>
        </p:spPr>
        <p:txBody>
          <a:bodyPr wrap="none" lIns="0" tIns="0" rIns="0" bIns="0" rtlCol="0" anchor="ctr">
            <a:spAutoFit/>
          </a:bodyPr>
          <a:lstStyle/>
          <a:p>
            <a:pPr algn="ctr" indent="0" marL="0">
              <a:buNone/>
            </a:pPr>
            <a:r>
              <a:rPr lang="en-US" sz="788" dirty="0">
                <a:solidFill>
                  <a:srgbClr val="333333"/>
                </a:solidFill>
                <a:latin typeface="Noto Sans JP" pitchFamily="34" charset="0"/>
                <a:ea typeface="Noto Sans JP" pitchFamily="34" charset="-122"/>
                <a:cs typeface="Noto Sans JP" pitchFamily="34" charset="-120"/>
              </a:rPr>
              <a:t>CLIP+ImageNet</a:t>
            </a:r>
            <a:endParaRPr lang="en-US" sz="788" dirty="0"/>
          </a:p>
        </p:txBody>
      </p:sp>
      <p:pic>
        <p:nvPicPr>
          <p:cNvPr id="55" name="Image 20" descr="preencoded.png">    </p:cNvPr>
          <p:cNvPicPr>
            <a:picLocks noChangeAspect="1"/>
          </p:cNvPicPr>
          <p:nvPr/>
        </p:nvPicPr>
        <p:blipFill>
          <a:blip r:embed="rId21"/>
          <a:stretch>
            <a:fillRect/>
          </a:stretch>
        </p:blipFill>
        <p:spPr>
          <a:xfrm>
            <a:off x="3905231" y="3607594"/>
            <a:ext cx="100013" cy="114300"/>
          </a:xfrm>
          <a:prstGeom prst="rect">
            <a:avLst/>
          </a:prstGeom>
        </p:spPr>
      </p:pic>
      <p:sp>
        <p:nvSpPr>
          <p:cNvPr id="56" name="Shape 33"/>
          <p:cNvSpPr/>
          <p:nvPr/>
        </p:nvSpPr>
        <p:spPr>
          <a:xfrm>
            <a:off x="4062394" y="3536156"/>
            <a:ext cx="3595706" cy="257175"/>
          </a:xfrm>
          <a:prstGeom prst="rect">
            <a:avLst/>
          </a:prstGeom>
          <a:solidFill>
            <a:srgbClr val="D1FAE5"/>
          </a:solidFill>
          <a:ln/>
        </p:spPr>
      </p:sp>
      <p:sp>
        <p:nvSpPr>
          <p:cNvPr id="57" name="Text 34"/>
          <p:cNvSpPr/>
          <p:nvPr/>
        </p:nvSpPr>
        <p:spPr>
          <a:xfrm>
            <a:off x="4119544" y="3593306"/>
            <a:ext cx="3552844" cy="142875"/>
          </a:xfrm>
          <a:prstGeom prst="rect">
            <a:avLst/>
          </a:prstGeom>
          <a:noFill/>
          <a:ln/>
        </p:spPr>
        <p:txBody>
          <a:bodyPr wrap="square" lIns="0" tIns="0" rIns="0" bIns="0" rtlCol="0" anchor="ctr">
            <a:spAutoFit/>
          </a:bodyPr>
          <a:lstStyle/>
          <a:p>
            <a:pPr algn="ctr" indent="0" marL="0">
              <a:buNone/>
            </a:pPr>
            <a:r>
              <a:rPr lang="en-US" sz="788" dirty="0">
                <a:solidFill>
                  <a:srgbClr val="333333"/>
                </a:solidFill>
                <a:latin typeface="Noto Sans JP" pitchFamily="34" charset="0"/>
                <a:ea typeface="Noto Sans JP" pitchFamily="34" charset="-122"/>
                <a:cs typeface="Noto Sans JP" pitchFamily="34" charset="-120"/>
              </a:rPr>
              <a:t>動物特化高精度分類</a:t>
            </a:r>
            <a:endParaRPr lang="en-US" sz="788" dirty="0"/>
          </a:p>
        </p:txBody>
      </p:sp>
      <p:sp>
        <p:nvSpPr>
          <p:cNvPr id="58" name="Shape 35"/>
          <p:cNvSpPr/>
          <p:nvPr/>
        </p:nvSpPr>
        <p:spPr>
          <a:xfrm>
            <a:off x="1371600" y="3993356"/>
            <a:ext cx="6400800" cy="1239441"/>
          </a:xfrm>
          <a:prstGeom prst="rect">
            <a:avLst/>
          </a:prstGeom>
          <a:solidFill>
            <a:srgbClr val="F0F9FF"/>
          </a:solidFill>
          <a:ln w="198">
            <a:solidFill>
              <a:srgbClr val="1A365D"/>
            </a:solidFill>
            <a:prstDash val="solid"/>
          </a:ln>
        </p:spPr>
      </p:sp>
      <p:sp>
        <p:nvSpPr>
          <p:cNvPr id="59" name="Shape 36"/>
          <p:cNvSpPr/>
          <p:nvPr/>
        </p:nvSpPr>
        <p:spPr>
          <a:xfrm>
            <a:off x="1485900" y="4107656"/>
            <a:ext cx="966694" cy="439341"/>
          </a:xfrm>
          <a:prstGeom prst="rect">
            <a:avLst/>
          </a:prstGeom>
          <a:solidFill>
            <a:srgbClr val="DBEAFE"/>
          </a:solidFill>
          <a:ln/>
        </p:spPr>
      </p:sp>
      <p:pic>
        <p:nvPicPr>
          <p:cNvPr id="60" name="Image 21" descr="preencoded.png">    </p:cNvPr>
          <p:cNvPicPr>
            <a:picLocks noChangeAspect="1"/>
          </p:cNvPicPr>
          <p:nvPr/>
        </p:nvPicPr>
        <p:blipFill>
          <a:blip r:embed="rId22"/>
          <a:stretch>
            <a:fillRect/>
          </a:stretch>
        </p:blipFill>
        <p:spPr>
          <a:xfrm>
            <a:off x="1897810" y="4175522"/>
            <a:ext cx="142875" cy="142875"/>
          </a:xfrm>
          <a:prstGeom prst="rect">
            <a:avLst/>
          </a:prstGeom>
        </p:spPr>
      </p:pic>
      <p:sp>
        <p:nvSpPr>
          <p:cNvPr id="61" name="Text 37"/>
          <p:cNvSpPr/>
          <p:nvPr/>
        </p:nvSpPr>
        <p:spPr>
          <a:xfrm>
            <a:off x="1543050" y="4346972"/>
            <a:ext cx="923832" cy="142875"/>
          </a:xfrm>
          <a:prstGeom prst="rect">
            <a:avLst/>
          </a:prstGeom>
          <a:noFill/>
          <a:ln/>
        </p:spPr>
        <p:txBody>
          <a:bodyPr wrap="none" lIns="0" tIns="0" rIns="0" bIns="0" rtlCol="0" anchor="ctr">
            <a:spAutoFit/>
          </a:bodyPr>
          <a:lstStyle/>
          <a:p>
            <a:pPr algn="ctr" indent="0" marL="0">
              <a:buNone/>
            </a:pPr>
            <a:r>
              <a:rPr lang="en-US" sz="788" dirty="0">
                <a:solidFill>
                  <a:srgbClr val="333333"/>
                </a:solidFill>
                <a:latin typeface="Noto Sans JP" pitchFamily="34" charset="0"/>
                <a:ea typeface="Noto Sans JP" pitchFamily="34" charset="-122"/>
                <a:cs typeface="Noto Sans JP" pitchFamily="34" charset="-120"/>
              </a:rPr>
              <a:t>物体3</a:t>
            </a:r>
            <a:endParaRPr lang="en-US" sz="788" dirty="0"/>
          </a:p>
        </p:txBody>
      </p:sp>
      <p:pic>
        <p:nvPicPr>
          <p:cNvPr id="62" name="Image 22" descr="preencoded.png">    </p:cNvPr>
          <p:cNvPicPr>
            <a:picLocks noChangeAspect="1"/>
          </p:cNvPicPr>
          <p:nvPr/>
        </p:nvPicPr>
        <p:blipFill>
          <a:blip r:embed="rId23"/>
          <a:stretch>
            <a:fillRect/>
          </a:stretch>
        </p:blipFill>
        <p:spPr>
          <a:xfrm>
            <a:off x="2509744" y="4270177"/>
            <a:ext cx="100013" cy="114300"/>
          </a:xfrm>
          <a:prstGeom prst="rect">
            <a:avLst/>
          </a:prstGeom>
        </p:spPr>
      </p:pic>
      <p:sp>
        <p:nvSpPr>
          <p:cNvPr id="63" name="Shape 38"/>
          <p:cNvSpPr/>
          <p:nvPr/>
        </p:nvSpPr>
        <p:spPr>
          <a:xfrm>
            <a:off x="2666907" y="4107656"/>
            <a:ext cx="966694" cy="439341"/>
          </a:xfrm>
          <a:prstGeom prst="rect">
            <a:avLst/>
          </a:prstGeom>
          <a:solidFill>
            <a:srgbClr val="DBEAFE"/>
          </a:solidFill>
          <a:ln/>
        </p:spPr>
      </p:sp>
      <p:pic>
        <p:nvPicPr>
          <p:cNvPr id="64" name="Image 23" descr="preencoded.png">    </p:cNvPr>
          <p:cNvPicPr>
            <a:picLocks noChangeAspect="1"/>
          </p:cNvPicPr>
          <p:nvPr/>
        </p:nvPicPr>
        <p:blipFill>
          <a:blip r:embed="rId24"/>
          <a:stretch>
            <a:fillRect/>
          </a:stretch>
        </p:blipFill>
        <p:spPr>
          <a:xfrm>
            <a:off x="3078817" y="4175522"/>
            <a:ext cx="142875" cy="142875"/>
          </a:xfrm>
          <a:prstGeom prst="rect">
            <a:avLst/>
          </a:prstGeom>
        </p:spPr>
      </p:pic>
      <p:sp>
        <p:nvSpPr>
          <p:cNvPr id="65" name="Text 39"/>
          <p:cNvSpPr/>
          <p:nvPr/>
        </p:nvSpPr>
        <p:spPr>
          <a:xfrm>
            <a:off x="2724057" y="4346972"/>
            <a:ext cx="923832" cy="142875"/>
          </a:xfrm>
          <a:prstGeom prst="rect">
            <a:avLst/>
          </a:prstGeom>
          <a:noFill/>
          <a:ln/>
        </p:spPr>
        <p:txBody>
          <a:bodyPr wrap="none" lIns="0" tIns="0" rIns="0" bIns="0" rtlCol="0" anchor="ctr">
            <a:spAutoFit/>
          </a:bodyPr>
          <a:lstStyle/>
          <a:p>
            <a:pPr algn="ctr" indent="0" marL="0">
              <a:buNone/>
            </a:pPr>
            <a:r>
              <a:rPr lang="en-US" sz="788" dirty="0">
                <a:solidFill>
                  <a:srgbClr val="333333"/>
                </a:solidFill>
                <a:latin typeface="Noto Sans JP" pitchFamily="34" charset="0"/>
                <a:ea typeface="Noto Sans JP" pitchFamily="34" charset="-122"/>
                <a:cs typeface="Noto Sans JP" pitchFamily="34" charset="-120"/>
              </a:rPr>
              <a:t>BLIP</a:t>
            </a:r>
            <a:endParaRPr lang="en-US" sz="788" dirty="0"/>
          </a:p>
        </p:txBody>
      </p:sp>
      <p:pic>
        <p:nvPicPr>
          <p:cNvPr id="66" name="Image 24" descr="preencoded.png">    </p:cNvPr>
          <p:cNvPicPr>
            <a:picLocks noChangeAspect="1"/>
          </p:cNvPicPr>
          <p:nvPr/>
        </p:nvPicPr>
        <p:blipFill>
          <a:blip r:embed="rId25"/>
          <a:stretch>
            <a:fillRect/>
          </a:stretch>
        </p:blipFill>
        <p:spPr>
          <a:xfrm>
            <a:off x="3690751" y="4270177"/>
            <a:ext cx="100013" cy="114300"/>
          </a:xfrm>
          <a:prstGeom prst="rect">
            <a:avLst/>
          </a:prstGeom>
        </p:spPr>
      </p:pic>
      <p:sp>
        <p:nvSpPr>
          <p:cNvPr id="67" name="Shape 40"/>
          <p:cNvSpPr/>
          <p:nvPr/>
        </p:nvSpPr>
        <p:spPr>
          <a:xfrm>
            <a:off x="3847914" y="4198739"/>
            <a:ext cx="1446191" cy="257175"/>
          </a:xfrm>
          <a:prstGeom prst="rect">
            <a:avLst/>
          </a:prstGeom>
          <a:solidFill>
            <a:srgbClr val="F3F4F6"/>
          </a:solidFill>
          <a:ln/>
        </p:spPr>
      </p:sp>
      <p:sp>
        <p:nvSpPr>
          <p:cNvPr id="68" name="Text 41"/>
          <p:cNvSpPr/>
          <p:nvPr/>
        </p:nvSpPr>
        <p:spPr>
          <a:xfrm>
            <a:off x="3905064" y="4255889"/>
            <a:ext cx="1403328" cy="142875"/>
          </a:xfrm>
          <a:prstGeom prst="rect">
            <a:avLst/>
          </a:prstGeom>
          <a:noFill/>
          <a:ln/>
        </p:spPr>
        <p:txBody>
          <a:bodyPr wrap="square" lIns="0" tIns="0" rIns="0" bIns="0" rtlCol="0" anchor="ctr">
            <a:spAutoFit/>
          </a:bodyPr>
          <a:lstStyle/>
          <a:p>
            <a:pPr algn="ctr" indent="0" marL="0">
              <a:buNone/>
            </a:pPr>
            <a:r>
              <a:rPr lang="en-US" sz="788" dirty="0">
                <a:solidFill>
                  <a:srgbClr val="333333"/>
                </a:solidFill>
                <a:latin typeface="Noto Sans JP" pitchFamily="34" charset="0"/>
                <a:ea typeface="Noto Sans JP" pitchFamily="34" charset="-122"/>
                <a:cs typeface="Noto Sans JP" pitchFamily="34" charset="-120"/>
              </a:rPr>
              <a:t>"red sports car"</a:t>
            </a:r>
            <a:endParaRPr lang="en-US" sz="788" dirty="0"/>
          </a:p>
        </p:txBody>
      </p:sp>
      <p:pic>
        <p:nvPicPr>
          <p:cNvPr id="69" name="Image 25" descr="preencoded.png">    </p:cNvPr>
          <p:cNvPicPr>
            <a:picLocks noChangeAspect="1"/>
          </p:cNvPicPr>
          <p:nvPr/>
        </p:nvPicPr>
        <p:blipFill>
          <a:blip r:embed="rId26"/>
          <a:stretch>
            <a:fillRect/>
          </a:stretch>
        </p:blipFill>
        <p:spPr>
          <a:xfrm>
            <a:off x="5351255" y="4270177"/>
            <a:ext cx="100013" cy="114300"/>
          </a:xfrm>
          <a:prstGeom prst="rect">
            <a:avLst/>
          </a:prstGeom>
        </p:spPr>
      </p:pic>
      <p:sp>
        <p:nvSpPr>
          <p:cNvPr id="70" name="Shape 42"/>
          <p:cNvSpPr/>
          <p:nvPr/>
        </p:nvSpPr>
        <p:spPr>
          <a:xfrm>
            <a:off x="5508417" y="4107656"/>
            <a:ext cx="966694" cy="439341"/>
          </a:xfrm>
          <a:prstGeom prst="rect">
            <a:avLst/>
          </a:prstGeom>
          <a:solidFill>
            <a:srgbClr val="DBEAFE"/>
          </a:solidFill>
          <a:ln/>
        </p:spPr>
      </p:sp>
      <p:pic>
        <p:nvPicPr>
          <p:cNvPr id="71" name="Image 26" descr="preencoded.png">    </p:cNvPr>
          <p:cNvPicPr>
            <a:picLocks noChangeAspect="1"/>
          </p:cNvPicPr>
          <p:nvPr/>
        </p:nvPicPr>
        <p:blipFill>
          <a:blip r:embed="rId27"/>
          <a:stretch>
            <a:fillRect/>
          </a:stretch>
        </p:blipFill>
        <p:spPr>
          <a:xfrm>
            <a:off x="5911397" y="4175522"/>
            <a:ext cx="160734" cy="142875"/>
          </a:xfrm>
          <a:prstGeom prst="rect">
            <a:avLst/>
          </a:prstGeom>
        </p:spPr>
      </p:pic>
      <p:sp>
        <p:nvSpPr>
          <p:cNvPr id="72" name="Text 43"/>
          <p:cNvSpPr/>
          <p:nvPr/>
        </p:nvSpPr>
        <p:spPr>
          <a:xfrm>
            <a:off x="5565567" y="4346972"/>
            <a:ext cx="923832" cy="142875"/>
          </a:xfrm>
          <a:prstGeom prst="rect">
            <a:avLst/>
          </a:prstGeom>
          <a:noFill/>
          <a:ln/>
        </p:spPr>
        <p:txBody>
          <a:bodyPr wrap="none" lIns="0" tIns="0" rIns="0" bIns="0" rtlCol="0" anchor="ctr">
            <a:spAutoFit/>
          </a:bodyPr>
          <a:lstStyle/>
          <a:p>
            <a:pPr algn="ctr" indent="0" marL="0">
              <a:buNone/>
            </a:pPr>
            <a:r>
              <a:rPr lang="en-US" sz="788" dirty="0">
                <a:solidFill>
                  <a:srgbClr val="333333"/>
                </a:solidFill>
                <a:latin typeface="Noto Sans JP" pitchFamily="34" charset="0"/>
                <a:ea typeface="Noto Sans JP" pitchFamily="34" charset="-122"/>
                <a:cs typeface="Noto Sans JP" pitchFamily="34" charset="-120"/>
              </a:rPr>
              <a:t>WordNet</a:t>
            </a:r>
            <a:endParaRPr lang="en-US" sz="788" dirty="0"/>
          </a:p>
        </p:txBody>
      </p:sp>
      <p:pic>
        <p:nvPicPr>
          <p:cNvPr id="73" name="Image 27" descr="preencoded.png">    </p:cNvPr>
          <p:cNvPicPr>
            <a:picLocks noChangeAspect="1"/>
          </p:cNvPicPr>
          <p:nvPr/>
        </p:nvPicPr>
        <p:blipFill>
          <a:blip r:embed="rId28"/>
          <a:stretch>
            <a:fillRect/>
          </a:stretch>
        </p:blipFill>
        <p:spPr>
          <a:xfrm>
            <a:off x="6532262" y="4270177"/>
            <a:ext cx="100013" cy="114300"/>
          </a:xfrm>
          <a:prstGeom prst="rect">
            <a:avLst/>
          </a:prstGeom>
        </p:spPr>
      </p:pic>
      <p:sp>
        <p:nvSpPr>
          <p:cNvPr id="74" name="Shape 44"/>
          <p:cNvSpPr/>
          <p:nvPr/>
        </p:nvSpPr>
        <p:spPr>
          <a:xfrm>
            <a:off x="6689424" y="4127302"/>
            <a:ext cx="968648" cy="400050"/>
          </a:xfrm>
          <a:prstGeom prst="rect">
            <a:avLst/>
          </a:prstGeom>
          <a:solidFill>
            <a:srgbClr val="D1FAE5"/>
          </a:solidFill>
          <a:ln w="198">
            <a:solidFill>
              <a:srgbClr val="10B981"/>
            </a:solidFill>
            <a:prstDash val="solid"/>
          </a:ln>
        </p:spPr>
      </p:sp>
      <p:sp>
        <p:nvSpPr>
          <p:cNvPr id="75" name="Text 45"/>
          <p:cNvSpPr/>
          <p:nvPr/>
        </p:nvSpPr>
        <p:spPr>
          <a:xfrm>
            <a:off x="6748193" y="4198739"/>
            <a:ext cx="924195" cy="142875"/>
          </a:xfrm>
          <a:prstGeom prst="rect">
            <a:avLst/>
          </a:prstGeom>
          <a:noFill/>
          <a:ln/>
        </p:spPr>
        <p:txBody>
          <a:bodyPr wrap="none" lIns="0" tIns="0" rIns="0" bIns="0" rtlCol="0" anchor="ctr">
            <a:spAutoFit/>
          </a:bodyPr>
          <a:lstStyle/>
          <a:p>
            <a:pPr algn="ctr" indent="0" marL="0">
              <a:buNone/>
            </a:pPr>
            <a:r>
              <a:rPr lang="en-US" sz="788" b="1" dirty="0">
                <a:solidFill>
                  <a:srgbClr val="333333"/>
                </a:solidFill>
                <a:latin typeface="Noto Sans JP" pitchFamily="34" charset="0"/>
                <a:ea typeface="Noto Sans JP" pitchFamily="34" charset="-122"/>
                <a:cs typeface="Noto Sans JP" pitchFamily="34" charset="-120"/>
              </a:rPr>
              <a:t>vehicle</a:t>
            </a:r>
            <a:endParaRPr lang="en-US" sz="788" dirty="0"/>
          </a:p>
        </p:txBody>
      </p:sp>
      <p:sp>
        <p:nvSpPr>
          <p:cNvPr id="76" name="Text 46"/>
          <p:cNvSpPr/>
          <p:nvPr/>
        </p:nvSpPr>
        <p:spPr>
          <a:xfrm>
            <a:off x="6748193" y="4341614"/>
            <a:ext cx="924195" cy="114300"/>
          </a:xfrm>
          <a:prstGeom prst="rect">
            <a:avLst/>
          </a:prstGeom>
          <a:noFill/>
          <a:ln/>
        </p:spPr>
        <p:txBody>
          <a:bodyPr wrap="none" lIns="0" tIns="0" rIns="0" bIns="0" rtlCol="0" anchor="ctr">
            <a:spAutoFit/>
          </a:bodyPr>
          <a:lstStyle/>
          <a:p>
            <a:pPr algn="ctr" indent="0" marL="0">
              <a:buNone/>
            </a:pPr>
            <a:r>
              <a:rPr lang="en-US" sz="675" dirty="0">
                <a:solidFill>
                  <a:srgbClr val="333333"/>
                </a:solidFill>
                <a:latin typeface="Noto Sans JP" pitchFamily="34" charset="0"/>
                <a:ea typeface="Noto Sans JP" pitchFamily="34" charset="-122"/>
                <a:cs typeface="Noto Sans JP" pitchFamily="34" charset="-120"/>
              </a:rPr>
              <a:t>カテゴリ判定</a:t>
            </a:r>
            <a:endParaRPr lang="en-US" sz="675" dirty="0"/>
          </a:p>
        </p:txBody>
      </p:sp>
      <p:pic>
        <p:nvPicPr>
          <p:cNvPr id="77" name="Image 28" descr="preencoded.png">    </p:cNvPr>
          <p:cNvPicPr>
            <a:picLocks noChangeAspect="1"/>
          </p:cNvPicPr>
          <p:nvPr/>
        </p:nvPicPr>
        <p:blipFill>
          <a:blip r:embed="rId29"/>
          <a:stretch>
            <a:fillRect/>
          </a:stretch>
        </p:blipFill>
        <p:spPr>
          <a:xfrm>
            <a:off x="4757738" y="4604147"/>
            <a:ext cx="85725" cy="114300"/>
          </a:xfrm>
          <a:prstGeom prst="rect">
            <a:avLst/>
          </a:prstGeom>
        </p:spPr>
      </p:pic>
      <p:pic>
        <p:nvPicPr>
          <p:cNvPr id="78" name="Image 29" descr="preencoded.png">    </p:cNvPr>
          <p:cNvPicPr>
            <a:picLocks noChangeAspect="1"/>
          </p:cNvPicPr>
          <p:nvPr/>
        </p:nvPicPr>
        <p:blipFill>
          <a:blip r:embed="rId30"/>
          <a:stretch>
            <a:fillRect/>
          </a:stretch>
        </p:blipFill>
        <p:spPr>
          <a:xfrm>
            <a:off x="2408030" y="4882753"/>
            <a:ext cx="142875" cy="114300"/>
          </a:xfrm>
          <a:prstGeom prst="rect">
            <a:avLst/>
          </a:prstGeom>
        </p:spPr>
      </p:pic>
      <p:sp>
        <p:nvSpPr>
          <p:cNvPr id="79" name="Text 47"/>
          <p:cNvSpPr/>
          <p:nvPr/>
        </p:nvSpPr>
        <p:spPr>
          <a:xfrm>
            <a:off x="2604483" y="4866680"/>
            <a:ext cx="850106" cy="144661"/>
          </a:xfrm>
          <a:prstGeom prst="rect">
            <a:avLst/>
          </a:prstGeom>
          <a:noFill/>
          <a:ln/>
        </p:spPr>
        <p:txBody>
          <a:bodyPr wrap="none" lIns="0" tIns="0" rIns="0" bIns="0" rtlCol="0" anchor="ctr">
            <a:spAutoFit/>
          </a:bodyPr>
          <a:lstStyle/>
          <a:p>
            <a:pPr algn="ctr" indent="0" marL="0">
              <a:buNone/>
            </a:pPr>
            <a:r>
              <a:rPr lang="en-US" sz="788" dirty="0">
                <a:solidFill>
                  <a:srgbClr val="333333"/>
                </a:solidFill>
                <a:latin typeface="Noto Sans JP" pitchFamily="34" charset="0"/>
                <a:ea typeface="Noto Sans JP" pitchFamily="34" charset="-122"/>
                <a:cs typeface="Noto Sans JP" pitchFamily="34" charset="-120"/>
              </a:rPr>
              <a:t>CLIP+Pascal VOC</a:t>
            </a:r>
            <a:endParaRPr lang="en-US" sz="788" dirty="0"/>
          </a:p>
        </p:txBody>
      </p:sp>
      <p:pic>
        <p:nvPicPr>
          <p:cNvPr id="80" name="Image 30" descr="preencoded.png">    </p:cNvPr>
          <p:cNvPicPr>
            <a:picLocks noChangeAspect="1"/>
          </p:cNvPicPr>
          <p:nvPr/>
        </p:nvPicPr>
        <p:blipFill>
          <a:blip r:embed="rId31"/>
          <a:stretch>
            <a:fillRect/>
          </a:stretch>
        </p:blipFill>
        <p:spPr>
          <a:xfrm>
            <a:off x="3905231" y="4875609"/>
            <a:ext cx="100013" cy="114300"/>
          </a:xfrm>
          <a:prstGeom prst="rect">
            <a:avLst/>
          </a:prstGeom>
        </p:spPr>
      </p:pic>
      <p:sp>
        <p:nvSpPr>
          <p:cNvPr id="81" name="Shape 48"/>
          <p:cNvSpPr/>
          <p:nvPr/>
        </p:nvSpPr>
        <p:spPr>
          <a:xfrm>
            <a:off x="4062394" y="4804172"/>
            <a:ext cx="3595706" cy="257175"/>
          </a:xfrm>
          <a:prstGeom prst="rect">
            <a:avLst/>
          </a:prstGeom>
          <a:solidFill>
            <a:srgbClr val="D1FAE5"/>
          </a:solidFill>
          <a:ln/>
        </p:spPr>
      </p:sp>
      <p:sp>
        <p:nvSpPr>
          <p:cNvPr id="82" name="Text 49"/>
          <p:cNvSpPr/>
          <p:nvPr/>
        </p:nvSpPr>
        <p:spPr>
          <a:xfrm>
            <a:off x="4119544" y="4861322"/>
            <a:ext cx="3552844" cy="142875"/>
          </a:xfrm>
          <a:prstGeom prst="rect">
            <a:avLst/>
          </a:prstGeom>
          <a:noFill/>
          <a:ln/>
        </p:spPr>
        <p:txBody>
          <a:bodyPr wrap="square" lIns="0" tIns="0" rIns="0" bIns="0" rtlCol="0" anchor="ctr">
            <a:spAutoFit/>
          </a:bodyPr>
          <a:lstStyle/>
          <a:p>
            <a:pPr algn="ctr" indent="0" marL="0">
              <a:buNone/>
            </a:pPr>
            <a:r>
              <a:rPr lang="en-US" sz="788" dirty="0">
                <a:solidFill>
                  <a:srgbClr val="333333"/>
                </a:solidFill>
                <a:latin typeface="Noto Sans JP" pitchFamily="34" charset="0"/>
                <a:ea typeface="Noto Sans JP" pitchFamily="34" charset="-122"/>
                <a:cs typeface="Noto Sans JP" pitchFamily="34" charset="-120"/>
              </a:rPr>
              <a:t>車両特化高精度分類</a:t>
            </a:r>
            <a:endParaRPr lang="en-US" sz="788" dirty="0"/>
          </a:p>
        </p:txBody>
      </p:sp>
      <p:sp>
        <p:nvSpPr>
          <p:cNvPr id="83" name="Text 50"/>
          <p:cNvSpPr/>
          <p:nvPr/>
        </p:nvSpPr>
        <p:spPr>
          <a:xfrm>
            <a:off x="228600" y="5489972"/>
            <a:ext cx="8758238" cy="200025"/>
          </a:xfrm>
          <a:prstGeom prst="rect">
            <a:avLst/>
          </a:prstGeom>
          <a:noFill/>
          <a:ln/>
        </p:spPr>
        <p:txBody>
          <a:bodyPr wrap="square" lIns="0" tIns="0" rIns="0" bIns="0" rtlCol="0" anchor="ctr">
            <a:spAutoFit/>
          </a:bodyPr>
          <a:lstStyle/>
          <a:p>
            <a:pPr indent="0" marL="0">
              <a:buNone/>
            </a:pPr>
            <a:r>
              <a:rPr lang="en-US" sz="1013" b="1" dirty="0">
                <a:solidFill>
                  <a:srgbClr val="374151"/>
                </a:solidFill>
                <a:latin typeface="Noto Sans JP" pitchFamily="34" charset="0"/>
                <a:ea typeface="Noto Sans JP" pitchFamily="34" charset="-122"/>
                <a:cs typeface="Noto Sans JP" pitchFamily="34" charset="-120"/>
              </a:rPr>
              <a:t>8カテゴリ特化データセット対応</a:t>
            </a:r>
            <a:endParaRPr lang="en-US" sz="1013" dirty="0"/>
          </a:p>
        </p:txBody>
      </p:sp>
      <p:sp>
        <p:nvSpPr>
          <p:cNvPr id="84" name="Shape 51"/>
          <p:cNvSpPr/>
          <p:nvPr/>
        </p:nvSpPr>
        <p:spPr>
          <a:xfrm>
            <a:off x="228600" y="5775722"/>
            <a:ext cx="4286250" cy="471488"/>
          </a:xfrm>
          <a:prstGeom prst="rect">
            <a:avLst/>
          </a:prstGeom>
          <a:solidFill>
            <a:srgbClr val="F8F8F8"/>
          </a:solidFill>
          <a:ln w="99">
            <a:solidFill>
              <a:srgbClr val="DDDDDD"/>
            </a:solidFill>
            <a:prstDash val="solid"/>
          </a:ln>
        </p:spPr>
      </p:sp>
      <p:sp>
        <p:nvSpPr>
          <p:cNvPr id="85" name="Shape 52"/>
          <p:cNvSpPr/>
          <p:nvPr/>
        </p:nvSpPr>
        <p:spPr>
          <a:xfrm>
            <a:off x="314325" y="5868591"/>
            <a:ext cx="285750" cy="285750"/>
          </a:xfrm>
          <a:prstGeom prst="ellipse">
            <a:avLst/>
          </a:prstGeom>
          <a:solidFill>
            <a:srgbClr val="DBEAFE"/>
          </a:solidFill>
          <a:ln/>
        </p:spPr>
      </p:sp>
      <p:pic>
        <p:nvPicPr>
          <p:cNvPr id="86" name="Image 31" descr="preencoded.png">    </p:cNvPr>
          <p:cNvPicPr>
            <a:picLocks noChangeAspect="1"/>
          </p:cNvPicPr>
          <p:nvPr/>
        </p:nvPicPr>
        <p:blipFill>
          <a:blip r:embed="rId32"/>
          <a:stretch>
            <a:fillRect/>
          </a:stretch>
        </p:blipFill>
        <p:spPr>
          <a:xfrm>
            <a:off x="407194" y="5954316"/>
            <a:ext cx="100013" cy="114300"/>
          </a:xfrm>
          <a:prstGeom prst="rect">
            <a:avLst/>
          </a:prstGeom>
        </p:spPr>
      </p:pic>
      <p:sp>
        <p:nvSpPr>
          <p:cNvPr id="87" name="Text 53"/>
          <p:cNvSpPr/>
          <p:nvPr/>
        </p:nvSpPr>
        <p:spPr>
          <a:xfrm>
            <a:off x="685800" y="5872163"/>
            <a:ext cx="460772"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person</a:t>
            </a:r>
            <a:endParaRPr lang="en-US" sz="900" dirty="0"/>
          </a:p>
        </p:txBody>
      </p:sp>
      <p:sp>
        <p:nvSpPr>
          <p:cNvPr id="88" name="Text 54"/>
          <p:cNvSpPr/>
          <p:nvPr/>
        </p:nvSpPr>
        <p:spPr>
          <a:xfrm>
            <a:off x="1075134" y="5872163"/>
            <a:ext cx="821531" cy="164306"/>
          </a:xfrm>
          <a:prstGeom prst="rect">
            <a:avLst/>
          </a:prstGeom>
          <a:noFill/>
          <a:ln/>
        </p:spPr>
        <p:txBody>
          <a:bodyPr wrap="non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 LFW (2007)</a:t>
            </a:r>
            <a:endParaRPr lang="en-US" sz="900" dirty="0"/>
          </a:p>
        </p:txBody>
      </p:sp>
      <p:sp>
        <p:nvSpPr>
          <p:cNvPr id="89" name="Text 55"/>
          <p:cNvSpPr/>
          <p:nvPr/>
        </p:nvSpPr>
        <p:spPr>
          <a:xfrm>
            <a:off x="685800" y="6040041"/>
            <a:ext cx="3814763" cy="114300"/>
          </a:xfrm>
          <a:prstGeom prst="rect">
            <a:avLst/>
          </a:prstGeom>
          <a:noFill/>
          <a:ln/>
        </p:spPr>
        <p:txBody>
          <a:bodyPr wrap="square" lIns="0" tIns="0" rIns="0" bIns="0" rtlCol="0" anchor="ctr">
            <a:spAutoFit/>
          </a:bodyPr>
          <a:lstStyle/>
          <a:p>
            <a:pPr indent="0" marL="0">
              <a:buNone/>
            </a:pPr>
            <a:r>
              <a:rPr lang="en-US" sz="675" dirty="0">
                <a:solidFill>
                  <a:srgbClr val="4B5563"/>
                </a:solidFill>
                <a:latin typeface="Noto Sans JP" pitchFamily="34" charset="0"/>
                <a:ea typeface="Noto Sans JP" pitchFamily="34" charset="-122"/>
                <a:cs typeface="Noto Sans JP" pitchFamily="34" charset="-120"/>
              </a:rPr>
              <a:t>顔認識・人物識別特化</a:t>
            </a:r>
            <a:endParaRPr lang="en-US" sz="675" dirty="0"/>
          </a:p>
        </p:txBody>
      </p:sp>
      <p:sp>
        <p:nvSpPr>
          <p:cNvPr id="90" name="Shape 56"/>
          <p:cNvSpPr/>
          <p:nvPr/>
        </p:nvSpPr>
        <p:spPr>
          <a:xfrm>
            <a:off x="4629150" y="5775722"/>
            <a:ext cx="4286250" cy="471488"/>
          </a:xfrm>
          <a:prstGeom prst="rect">
            <a:avLst/>
          </a:prstGeom>
          <a:solidFill>
            <a:srgbClr val="F8F8F8"/>
          </a:solidFill>
          <a:ln w="99">
            <a:solidFill>
              <a:srgbClr val="DDDDDD"/>
            </a:solidFill>
            <a:prstDash val="solid"/>
          </a:ln>
        </p:spPr>
      </p:sp>
      <p:sp>
        <p:nvSpPr>
          <p:cNvPr id="91" name="Shape 57"/>
          <p:cNvSpPr/>
          <p:nvPr/>
        </p:nvSpPr>
        <p:spPr>
          <a:xfrm>
            <a:off x="4714875" y="5861447"/>
            <a:ext cx="285750" cy="285750"/>
          </a:xfrm>
          <a:prstGeom prst="ellipse">
            <a:avLst/>
          </a:prstGeom>
          <a:solidFill>
            <a:srgbClr val="DBEAFE"/>
          </a:solidFill>
          <a:ln/>
        </p:spPr>
      </p:sp>
      <p:pic>
        <p:nvPicPr>
          <p:cNvPr id="92" name="Image 32" descr="preencoded.png">    </p:cNvPr>
          <p:cNvPicPr>
            <a:picLocks noChangeAspect="1"/>
          </p:cNvPicPr>
          <p:nvPr/>
        </p:nvPicPr>
        <p:blipFill>
          <a:blip r:embed="rId33"/>
          <a:stretch>
            <a:fillRect/>
          </a:stretch>
        </p:blipFill>
        <p:spPr>
          <a:xfrm>
            <a:off x="4800600" y="5947172"/>
            <a:ext cx="114300" cy="114300"/>
          </a:xfrm>
          <a:prstGeom prst="rect">
            <a:avLst/>
          </a:prstGeom>
        </p:spPr>
      </p:pic>
      <p:sp>
        <p:nvSpPr>
          <p:cNvPr id="93" name="Text 58"/>
          <p:cNvSpPr/>
          <p:nvPr/>
        </p:nvSpPr>
        <p:spPr>
          <a:xfrm>
            <a:off x="5086350" y="5865019"/>
            <a:ext cx="460772"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animal</a:t>
            </a:r>
            <a:endParaRPr lang="en-US" sz="900" dirty="0"/>
          </a:p>
        </p:txBody>
      </p:sp>
      <p:sp>
        <p:nvSpPr>
          <p:cNvPr id="94" name="Text 59"/>
          <p:cNvSpPr/>
          <p:nvPr/>
        </p:nvSpPr>
        <p:spPr>
          <a:xfrm>
            <a:off x="5475684" y="5865019"/>
            <a:ext cx="1339453"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 ImageNet動物 (2009)</a:t>
            </a:r>
            <a:endParaRPr lang="en-US" sz="900" dirty="0"/>
          </a:p>
        </p:txBody>
      </p:sp>
      <p:sp>
        <p:nvSpPr>
          <p:cNvPr id="95" name="Text 60"/>
          <p:cNvSpPr/>
          <p:nvPr/>
        </p:nvSpPr>
        <p:spPr>
          <a:xfrm>
            <a:off x="5086350" y="6032897"/>
            <a:ext cx="3814763" cy="114300"/>
          </a:xfrm>
          <a:prstGeom prst="rect">
            <a:avLst/>
          </a:prstGeom>
          <a:noFill/>
          <a:ln/>
        </p:spPr>
        <p:txBody>
          <a:bodyPr wrap="square" lIns="0" tIns="0" rIns="0" bIns="0" rtlCol="0" anchor="ctr">
            <a:spAutoFit/>
          </a:bodyPr>
          <a:lstStyle/>
          <a:p>
            <a:pPr indent="0" marL="0">
              <a:buNone/>
            </a:pPr>
            <a:r>
              <a:rPr lang="en-US" sz="675" dirty="0">
                <a:solidFill>
                  <a:srgbClr val="4B5563"/>
                </a:solidFill>
                <a:latin typeface="Noto Sans JP" pitchFamily="34" charset="0"/>
                <a:ea typeface="Noto Sans JP" pitchFamily="34" charset="-122"/>
                <a:cs typeface="Noto Sans JP" pitchFamily="34" charset="-120"/>
              </a:rPr>
              <a:t>動物分類・行動認識特化</a:t>
            </a:r>
            <a:endParaRPr lang="en-US" sz="675" dirty="0"/>
          </a:p>
        </p:txBody>
      </p:sp>
      <p:sp>
        <p:nvSpPr>
          <p:cNvPr id="96" name="Shape 61"/>
          <p:cNvSpPr/>
          <p:nvPr/>
        </p:nvSpPr>
        <p:spPr>
          <a:xfrm>
            <a:off x="228600" y="6404372"/>
            <a:ext cx="4286250" cy="471488"/>
          </a:xfrm>
          <a:prstGeom prst="rect">
            <a:avLst/>
          </a:prstGeom>
          <a:solidFill>
            <a:srgbClr val="F8F8F8"/>
          </a:solidFill>
          <a:ln w="99">
            <a:solidFill>
              <a:srgbClr val="DDDDDD"/>
            </a:solidFill>
            <a:prstDash val="solid"/>
          </a:ln>
        </p:spPr>
      </p:sp>
      <p:sp>
        <p:nvSpPr>
          <p:cNvPr id="97" name="Shape 62"/>
          <p:cNvSpPr/>
          <p:nvPr/>
        </p:nvSpPr>
        <p:spPr>
          <a:xfrm>
            <a:off x="314325" y="6497241"/>
            <a:ext cx="285750" cy="285750"/>
          </a:xfrm>
          <a:prstGeom prst="ellipse">
            <a:avLst/>
          </a:prstGeom>
          <a:solidFill>
            <a:srgbClr val="DBEAFE"/>
          </a:solidFill>
          <a:ln/>
        </p:spPr>
      </p:sp>
      <p:pic>
        <p:nvPicPr>
          <p:cNvPr id="98" name="Image 33" descr="preencoded.png">    </p:cNvPr>
          <p:cNvPicPr>
            <a:picLocks noChangeAspect="1"/>
          </p:cNvPicPr>
          <p:nvPr/>
        </p:nvPicPr>
        <p:blipFill>
          <a:blip r:embed="rId34"/>
          <a:stretch>
            <a:fillRect/>
          </a:stretch>
        </p:blipFill>
        <p:spPr>
          <a:xfrm>
            <a:off x="407194" y="6582966"/>
            <a:ext cx="100013" cy="114300"/>
          </a:xfrm>
          <a:prstGeom prst="rect">
            <a:avLst/>
          </a:prstGeom>
        </p:spPr>
      </p:pic>
      <p:sp>
        <p:nvSpPr>
          <p:cNvPr id="99" name="Text 63"/>
          <p:cNvSpPr/>
          <p:nvPr/>
        </p:nvSpPr>
        <p:spPr>
          <a:xfrm>
            <a:off x="685800" y="6500813"/>
            <a:ext cx="328613"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food</a:t>
            </a:r>
            <a:endParaRPr lang="en-US" sz="900" dirty="0"/>
          </a:p>
        </p:txBody>
      </p:sp>
      <p:sp>
        <p:nvSpPr>
          <p:cNvPr id="100" name="Text 64"/>
          <p:cNvSpPr/>
          <p:nvPr/>
        </p:nvSpPr>
        <p:spPr>
          <a:xfrm>
            <a:off x="942975" y="6500813"/>
            <a:ext cx="1100138" cy="164306"/>
          </a:xfrm>
          <a:prstGeom prst="rect">
            <a:avLst/>
          </a:prstGeom>
          <a:noFill/>
          <a:ln/>
        </p:spPr>
        <p:txBody>
          <a:bodyPr wrap="non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 Food-101 (2014)</a:t>
            </a:r>
            <a:endParaRPr lang="en-US" sz="900" dirty="0"/>
          </a:p>
        </p:txBody>
      </p:sp>
      <p:sp>
        <p:nvSpPr>
          <p:cNvPr id="101" name="Text 65"/>
          <p:cNvSpPr/>
          <p:nvPr/>
        </p:nvSpPr>
        <p:spPr>
          <a:xfrm>
            <a:off x="685800" y="6668691"/>
            <a:ext cx="3814763" cy="114300"/>
          </a:xfrm>
          <a:prstGeom prst="rect">
            <a:avLst/>
          </a:prstGeom>
          <a:noFill/>
          <a:ln/>
        </p:spPr>
        <p:txBody>
          <a:bodyPr wrap="square" lIns="0" tIns="0" rIns="0" bIns="0" rtlCol="0" anchor="ctr">
            <a:spAutoFit/>
          </a:bodyPr>
          <a:lstStyle/>
          <a:p>
            <a:pPr indent="0" marL="0">
              <a:buNone/>
            </a:pPr>
            <a:r>
              <a:rPr lang="en-US" sz="675" dirty="0">
                <a:solidFill>
                  <a:srgbClr val="4B5563"/>
                </a:solidFill>
                <a:latin typeface="Noto Sans JP" pitchFamily="34" charset="0"/>
                <a:ea typeface="Noto Sans JP" pitchFamily="34" charset="-122"/>
                <a:cs typeface="Noto Sans JP" pitchFamily="34" charset="-120"/>
              </a:rPr>
              <a:t>料理・食材認識特化</a:t>
            </a:r>
            <a:endParaRPr lang="en-US" sz="675" dirty="0"/>
          </a:p>
        </p:txBody>
      </p:sp>
      <p:sp>
        <p:nvSpPr>
          <p:cNvPr id="102" name="Shape 66"/>
          <p:cNvSpPr/>
          <p:nvPr/>
        </p:nvSpPr>
        <p:spPr>
          <a:xfrm>
            <a:off x="4629150" y="6404372"/>
            <a:ext cx="4286250" cy="471488"/>
          </a:xfrm>
          <a:prstGeom prst="rect">
            <a:avLst/>
          </a:prstGeom>
          <a:solidFill>
            <a:srgbClr val="F8F8F8"/>
          </a:solidFill>
          <a:ln w="99">
            <a:solidFill>
              <a:srgbClr val="DDDDDD"/>
            </a:solidFill>
            <a:prstDash val="solid"/>
          </a:ln>
        </p:spPr>
      </p:sp>
      <p:sp>
        <p:nvSpPr>
          <p:cNvPr id="103" name="Shape 67"/>
          <p:cNvSpPr/>
          <p:nvPr/>
        </p:nvSpPr>
        <p:spPr>
          <a:xfrm>
            <a:off x="4714875" y="6490097"/>
            <a:ext cx="285750" cy="285750"/>
          </a:xfrm>
          <a:prstGeom prst="ellipse">
            <a:avLst/>
          </a:prstGeom>
          <a:solidFill>
            <a:srgbClr val="DBEAFE"/>
          </a:solidFill>
          <a:ln/>
        </p:spPr>
      </p:sp>
      <p:pic>
        <p:nvPicPr>
          <p:cNvPr id="104" name="Image 34" descr="preencoded.png">    </p:cNvPr>
          <p:cNvPicPr>
            <a:picLocks noChangeAspect="1"/>
          </p:cNvPicPr>
          <p:nvPr/>
        </p:nvPicPr>
        <p:blipFill>
          <a:blip r:embed="rId35"/>
          <a:stretch>
            <a:fillRect/>
          </a:stretch>
        </p:blipFill>
        <p:spPr>
          <a:xfrm>
            <a:off x="4800600" y="6575822"/>
            <a:ext cx="114300" cy="114300"/>
          </a:xfrm>
          <a:prstGeom prst="rect">
            <a:avLst/>
          </a:prstGeom>
        </p:spPr>
      </p:pic>
      <p:sp>
        <p:nvSpPr>
          <p:cNvPr id="105" name="Text 68"/>
          <p:cNvSpPr/>
          <p:nvPr/>
        </p:nvSpPr>
        <p:spPr>
          <a:xfrm>
            <a:off x="5086350" y="6493669"/>
            <a:ext cx="644723"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landscape</a:t>
            </a:r>
            <a:endParaRPr lang="en-US" sz="900" dirty="0"/>
          </a:p>
        </p:txBody>
      </p:sp>
      <p:sp>
        <p:nvSpPr>
          <p:cNvPr id="106" name="Text 69"/>
          <p:cNvSpPr/>
          <p:nvPr/>
        </p:nvSpPr>
        <p:spPr>
          <a:xfrm>
            <a:off x="5659636" y="6493669"/>
            <a:ext cx="1130498" cy="164306"/>
          </a:xfrm>
          <a:prstGeom prst="rect">
            <a:avLst/>
          </a:prstGeom>
          <a:noFill/>
          <a:ln/>
        </p:spPr>
        <p:txBody>
          <a:bodyPr wrap="non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 Places365 (2017)</a:t>
            </a:r>
            <a:endParaRPr lang="en-US" sz="900" dirty="0"/>
          </a:p>
        </p:txBody>
      </p:sp>
      <p:sp>
        <p:nvSpPr>
          <p:cNvPr id="107" name="Text 70"/>
          <p:cNvSpPr/>
          <p:nvPr/>
        </p:nvSpPr>
        <p:spPr>
          <a:xfrm>
            <a:off x="5086350" y="6661547"/>
            <a:ext cx="3814763" cy="114300"/>
          </a:xfrm>
          <a:prstGeom prst="rect">
            <a:avLst/>
          </a:prstGeom>
          <a:noFill/>
          <a:ln/>
        </p:spPr>
        <p:txBody>
          <a:bodyPr wrap="square" lIns="0" tIns="0" rIns="0" bIns="0" rtlCol="0" anchor="ctr">
            <a:spAutoFit/>
          </a:bodyPr>
          <a:lstStyle/>
          <a:p>
            <a:pPr indent="0" marL="0">
              <a:buNone/>
            </a:pPr>
            <a:r>
              <a:rPr lang="en-US" sz="675" dirty="0">
                <a:solidFill>
                  <a:srgbClr val="4B5563"/>
                </a:solidFill>
                <a:latin typeface="Noto Sans JP" pitchFamily="34" charset="0"/>
                <a:ea typeface="Noto Sans JP" pitchFamily="34" charset="-122"/>
                <a:cs typeface="Noto Sans JP" pitchFamily="34" charset="-120"/>
              </a:rPr>
              <a:t>シーン・環境認識特化</a:t>
            </a:r>
            <a:endParaRPr lang="en-US" sz="675" dirty="0"/>
          </a:p>
        </p:txBody>
      </p:sp>
      <p:sp>
        <p:nvSpPr>
          <p:cNvPr id="108" name="Shape 71"/>
          <p:cNvSpPr/>
          <p:nvPr/>
        </p:nvSpPr>
        <p:spPr>
          <a:xfrm>
            <a:off x="228600" y="7033022"/>
            <a:ext cx="4286250" cy="471488"/>
          </a:xfrm>
          <a:prstGeom prst="rect">
            <a:avLst/>
          </a:prstGeom>
          <a:solidFill>
            <a:srgbClr val="F8F8F8"/>
          </a:solidFill>
          <a:ln w="99">
            <a:solidFill>
              <a:srgbClr val="DDDDDD"/>
            </a:solidFill>
            <a:prstDash val="solid"/>
          </a:ln>
        </p:spPr>
      </p:sp>
      <p:sp>
        <p:nvSpPr>
          <p:cNvPr id="109" name="Shape 72"/>
          <p:cNvSpPr/>
          <p:nvPr/>
        </p:nvSpPr>
        <p:spPr>
          <a:xfrm>
            <a:off x="314325" y="7125891"/>
            <a:ext cx="285750" cy="285750"/>
          </a:xfrm>
          <a:prstGeom prst="ellipse">
            <a:avLst/>
          </a:prstGeom>
          <a:solidFill>
            <a:srgbClr val="DBEAFE"/>
          </a:solidFill>
          <a:ln/>
        </p:spPr>
      </p:sp>
      <p:pic>
        <p:nvPicPr>
          <p:cNvPr id="110" name="Image 35" descr="preencoded.png">    </p:cNvPr>
          <p:cNvPicPr>
            <a:picLocks noChangeAspect="1"/>
          </p:cNvPicPr>
          <p:nvPr/>
        </p:nvPicPr>
        <p:blipFill>
          <a:blip r:embed="rId36"/>
          <a:stretch>
            <a:fillRect/>
          </a:stretch>
        </p:blipFill>
        <p:spPr>
          <a:xfrm>
            <a:off x="414338" y="7211616"/>
            <a:ext cx="85725" cy="114300"/>
          </a:xfrm>
          <a:prstGeom prst="rect">
            <a:avLst/>
          </a:prstGeom>
        </p:spPr>
      </p:pic>
      <p:sp>
        <p:nvSpPr>
          <p:cNvPr id="111" name="Text 73"/>
          <p:cNvSpPr/>
          <p:nvPr/>
        </p:nvSpPr>
        <p:spPr>
          <a:xfrm>
            <a:off x="685800" y="7129463"/>
            <a:ext cx="535781"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building</a:t>
            </a:r>
            <a:endParaRPr lang="en-US" sz="900" dirty="0"/>
          </a:p>
        </p:txBody>
      </p:sp>
      <p:sp>
        <p:nvSpPr>
          <p:cNvPr id="112" name="Text 74"/>
          <p:cNvSpPr/>
          <p:nvPr/>
        </p:nvSpPr>
        <p:spPr>
          <a:xfrm>
            <a:off x="1150144" y="7129463"/>
            <a:ext cx="1384102"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 OpenBuildings (2021)</a:t>
            </a:r>
            <a:endParaRPr lang="en-US" sz="900" dirty="0"/>
          </a:p>
        </p:txBody>
      </p:sp>
      <p:sp>
        <p:nvSpPr>
          <p:cNvPr id="113" name="Text 75"/>
          <p:cNvSpPr/>
          <p:nvPr/>
        </p:nvSpPr>
        <p:spPr>
          <a:xfrm>
            <a:off x="685800" y="7297341"/>
            <a:ext cx="3814763" cy="114300"/>
          </a:xfrm>
          <a:prstGeom prst="rect">
            <a:avLst/>
          </a:prstGeom>
          <a:noFill/>
          <a:ln/>
        </p:spPr>
        <p:txBody>
          <a:bodyPr wrap="square" lIns="0" tIns="0" rIns="0" bIns="0" rtlCol="0" anchor="ctr">
            <a:spAutoFit/>
          </a:bodyPr>
          <a:lstStyle/>
          <a:p>
            <a:pPr indent="0" marL="0">
              <a:buNone/>
            </a:pPr>
            <a:r>
              <a:rPr lang="en-US" sz="675" dirty="0">
                <a:solidFill>
                  <a:srgbClr val="4B5563"/>
                </a:solidFill>
                <a:latin typeface="Noto Sans JP" pitchFamily="34" charset="0"/>
                <a:ea typeface="Noto Sans JP" pitchFamily="34" charset="-122"/>
                <a:cs typeface="Noto Sans JP" pitchFamily="34" charset="-120"/>
              </a:rPr>
              <a:t>建築物・構造認識特化</a:t>
            </a:r>
            <a:endParaRPr lang="en-US" sz="675" dirty="0"/>
          </a:p>
        </p:txBody>
      </p:sp>
      <p:sp>
        <p:nvSpPr>
          <p:cNvPr id="114" name="Shape 76"/>
          <p:cNvSpPr/>
          <p:nvPr/>
        </p:nvSpPr>
        <p:spPr>
          <a:xfrm>
            <a:off x="4629150" y="7033022"/>
            <a:ext cx="4286250" cy="471488"/>
          </a:xfrm>
          <a:prstGeom prst="rect">
            <a:avLst/>
          </a:prstGeom>
          <a:solidFill>
            <a:srgbClr val="F8F8F8"/>
          </a:solidFill>
          <a:ln w="99">
            <a:solidFill>
              <a:srgbClr val="DDDDDD"/>
            </a:solidFill>
            <a:prstDash val="solid"/>
          </a:ln>
        </p:spPr>
      </p:sp>
      <p:sp>
        <p:nvSpPr>
          <p:cNvPr id="115" name="Shape 77"/>
          <p:cNvSpPr/>
          <p:nvPr/>
        </p:nvSpPr>
        <p:spPr>
          <a:xfrm>
            <a:off x="4714875" y="7118747"/>
            <a:ext cx="285750" cy="285750"/>
          </a:xfrm>
          <a:prstGeom prst="ellipse">
            <a:avLst/>
          </a:prstGeom>
          <a:solidFill>
            <a:srgbClr val="DBEAFE"/>
          </a:solidFill>
          <a:ln/>
        </p:spPr>
      </p:sp>
      <p:pic>
        <p:nvPicPr>
          <p:cNvPr id="116" name="Image 36" descr="preencoded.png">    </p:cNvPr>
          <p:cNvPicPr>
            <a:picLocks noChangeAspect="1"/>
          </p:cNvPicPr>
          <p:nvPr/>
        </p:nvPicPr>
        <p:blipFill>
          <a:blip r:embed="rId37"/>
          <a:stretch>
            <a:fillRect/>
          </a:stretch>
        </p:blipFill>
        <p:spPr>
          <a:xfrm>
            <a:off x="4786313" y="7204472"/>
            <a:ext cx="142875" cy="114300"/>
          </a:xfrm>
          <a:prstGeom prst="rect">
            <a:avLst/>
          </a:prstGeom>
        </p:spPr>
      </p:pic>
      <p:sp>
        <p:nvSpPr>
          <p:cNvPr id="117" name="Text 78"/>
          <p:cNvSpPr/>
          <p:nvPr/>
        </p:nvSpPr>
        <p:spPr>
          <a:xfrm>
            <a:off x="5086350" y="7122319"/>
            <a:ext cx="580430"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furniture</a:t>
            </a:r>
            <a:endParaRPr lang="en-US" sz="900" dirty="0"/>
          </a:p>
        </p:txBody>
      </p:sp>
      <p:sp>
        <p:nvSpPr>
          <p:cNvPr id="118" name="Text 79"/>
          <p:cNvSpPr/>
          <p:nvPr/>
        </p:nvSpPr>
        <p:spPr>
          <a:xfrm>
            <a:off x="5595342" y="7122319"/>
            <a:ext cx="1419820"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 Objects365家具 (2019)</a:t>
            </a:r>
            <a:endParaRPr lang="en-US" sz="900" dirty="0"/>
          </a:p>
        </p:txBody>
      </p:sp>
      <p:sp>
        <p:nvSpPr>
          <p:cNvPr id="119" name="Text 80"/>
          <p:cNvSpPr/>
          <p:nvPr/>
        </p:nvSpPr>
        <p:spPr>
          <a:xfrm>
            <a:off x="5086350" y="7290197"/>
            <a:ext cx="3814763" cy="114300"/>
          </a:xfrm>
          <a:prstGeom prst="rect">
            <a:avLst/>
          </a:prstGeom>
          <a:noFill/>
          <a:ln/>
        </p:spPr>
        <p:txBody>
          <a:bodyPr wrap="square" lIns="0" tIns="0" rIns="0" bIns="0" rtlCol="0" anchor="ctr">
            <a:spAutoFit/>
          </a:bodyPr>
          <a:lstStyle/>
          <a:p>
            <a:pPr indent="0" marL="0">
              <a:buNone/>
            </a:pPr>
            <a:r>
              <a:rPr lang="en-US" sz="675" dirty="0">
                <a:solidFill>
                  <a:srgbClr val="4B5563"/>
                </a:solidFill>
                <a:latin typeface="Noto Sans JP" pitchFamily="34" charset="0"/>
                <a:ea typeface="Noto Sans JP" pitchFamily="34" charset="-122"/>
                <a:cs typeface="Noto Sans JP" pitchFamily="34" charset="-120"/>
              </a:rPr>
              <a:t>家具・日用品認識特化</a:t>
            </a:r>
            <a:endParaRPr lang="en-US" sz="675" dirty="0"/>
          </a:p>
        </p:txBody>
      </p:sp>
      <p:sp>
        <p:nvSpPr>
          <p:cNvPr id="120" name="Shape 81"/>
          <p:cNvSpPr/>
          <p:nvPr/>
        </p:nvSpPr>
        <p:spPr>
          <a:xfrm>
            <a:off x="228600" y="7661672"/>
            <a:ext cx="4286250" cy="471488"/>
          </a:xfrm>
          <a:prstGeom prst="rect">
            <a:avLst/>
          </a:prstGeom>
          <a:solidFill>
            <a:srgbClr val="F8F8F8"/>
          </a:solidFill>
          <a:ln w="99">
            <a:solidFill>
              <a:srgbClr val="DDDDDD"/>
            </a:solidFill>
            <a:prstDash val="solid"/>
          </a:ln>
        </p:spPr>
      </p:sp>
      <p:sp>
        <p:nvSpPr>
          <p:cNvPr id="121" name="Shape 82"/>
          <p:cNvSpPr/>
          <p:nvPr/>
        </p:nvSpPr>
        <p:spPr>
          <a:xfrm>
            <a:off x="314325" y="7754541"/>
            <a:ext cx="285750" cy="285750"/>
          </a:xfrm>
          <a:prstGeom prst="ellipse">
            <a:avLst/>
          </a:prstGeom>
          <a:solidFill>
            <a:srgbClr val="DBEAFE"/>
          </a:solidFill>
          <a:ln/>
        </p:spPr>
      </p:sp>
      <p:pic>
        <p:nvPicPr>
          <p:cNvPr id="122" name="Image 37" descr="preencoded.png">    </p:cNvPr>
          <p:cNvPicPr>
            <a:picLocks noChangeAspect="1"/>
          </p:cNvPicPr>
          <p:nvPr/>
        </p:nvPicPr>
        <p:blipFill>
          <a:blip r:embed="rId38"/>
          <a:stretch>
            <a:fillRect/>
          </a:stretch>
        </p:blipFill>
        <p:spPr>
          <a:xfrm>
            <a:off x="400050" y="7840266"/>
            <a:ext cx="114300" cy="114300"/>
          </a:xfrm>
          <a:prstGeom prst="rect">
            <a:avLst/>
          </a:prstGeom>
        </p:spPr>
      </p:pic>
      <p:sp>
        <p:nvSpPr>
          <p:cNvPr id="123" name="Text 83"/>
          <p:cNvSpPr/>
          <p:nvPr/>
        </p:nvSpPr>
        <p:spPr>
          <a:xfrm>
            <a:off x="685800" y="7758113"/>
            <a:ext cx="471488"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vehicle</a:t>
            </a:r>
            <a:endParaRPr lang="en-US" sz="900" dirty="0"/>
          </a:p>
        </p:txBody>
      </p:sp>
      <p:sp>
        <p:nvSpPr>
          <p:cNvPr id="124" name="Text 84"/>
          <p:cNvSpPr/>
          <p:nvPr/>
        </p:nvSpPr>
        <p:spPr>
          <a:xfrm>
            <a:off x="1085850" y="7758113"/>
            <a:ext cx="1410891"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 Pascal VOC車両 (2012)</a:t>
            </a:r>
            <a:endParaRPr lang="en-US" sz="900" dirty="0"/>
          </a:p>
        </p:txBody>
      </p:sp>
      <p:sp>
        <p:nvSpPr>
          <p:cNvPr id="125" name="Text 85"/>
          <p:cNvSpPr/>
          <p:nvPr/>
        </p:nvSpPr>
        <p:spPr>
          <a:xfrm>
            <a:off x="685800" y="7925991"/>
            <a:ext cx="3814763" cy="114300"/>
          </a:xfrm>
          <a:prstGeom prst="rect">
            <a:avLst/>
          </a:prstGeom>
          <a:noFill/>
          <a:ln/>
        </p:spPr>
        <p:txBody>
          <a:bodyPr wrap="square" lIns="0" tIns="0" rIns="0" bIns="0" rtlCol="0" anchor="ctr">
            <a:spAutoFit/>
          </a:bodyPr>
          <a:lstStyle/>
          <a:p>
            <a:pPr indent="0" marL="0">
              <a:buNone/>
            </a:pPr>
            <a:r>
              <a:rPr lang="en-US" sz="675" dirty="0">
                <a:solidFill>
                  <a:srgbClr val="4B5563"/>
                </a:solidFill>
                <a:latin typeface="Noto Sans JP" pitchFamily="34" charset="0"/>
                <a:ea typeface="Noto Sans JP" pitchFamily="34" charset="-122"/>
                <a:cs typeface="Noto Sans JP" pitchFamily="34" charset="-120"/>
              </a:rPr>
              <a:t>車両・交通認識特化</a:t>
            </a:r>
            <a:endParaRPr lang="en-US" sz="675" dirty="0"/>
          </a:p>
        </p:txBody>
      </p:sp>
      <p:sp>
        <p:nvSpPr>
          <p:cNvPr id="126" name="Shape 86"/>
          <p:cNvSpPr/>
          <p:nvPr/>
        </p:nvSpPr>
        <p:spPr>
          <a:xfrm>
            <a:off x="4629150" y="7661672"/>
            <a:ext cx="4286250" cy="471488"/>
          </a:xfrm>
          <a:prstGeom prst="rect">
            <a:avLst/>
          </a:prstGeom>
          <a:solidFill>
            <a:srgbClr val="F8F8F8"/>
          </a:solidFill>
          <a:ln w="99">
            <a:solidFill>
              <a:srgbClr val="DDDDDD"/>
            </a:solidFill>
            <a:prstDash val="solid"/>
          </a:ln>
        </p:spPr>
      </p:sp>
      <p:sp>
        <p:nvSpPr>
          <p:cNvPr id="127" name="Shape 87"/>
          <p:cNvSpPr/>
          <p:nvPr/>
        </p:nvSpPr>
        <p:spPr>
          <a:xfrm>
            <a:off x="4714875" y="7747397"/>
            <a:ext cx="285750" cy="285750"/>
          </a:xfrm>
          <a:prstGeom prst="ellipse">
            <a:avLst/>
          </a:prstGeom>
          <a:solidFill>
            <a:srgbClr val="DBEAFE"/>
          </a:solidFill>
          <a:ln/>
        </p:spPr>
      </p:sp>
      <p:pic>
        <p:nvPicPr>
          <p:cNvPr id="128" name="Image 38" descr="preencoded.png">    </p:cNvPr>
          <p:cNvPicPr>
            <a:picLocks noChangeAspect="1"/>
          </p:cNvPicPr>
          <p:nvPr/>
        </p:nvPicPr>
        <p:blipFill>
          <a:blip r:embed="rId39"/>
          <a:stretch>
            <a:fillRect/>
          </a:stretch>
        </p:blipFill>
        <p:spPr>
          <a:xfrm>
            <a:off x="4800600" y="7833122"/>
            <a:ext cx="114300" cy="114300"/>
          </a:xfrm>
          <a:prstGeom prst="rect">
            <a:avLst/>
          </a:prstGeom>
        </p:spPr>
      </p:pic>
      <p:sp>
        <p:nvSpPr>
          <p:cNvPr id="129" name="Text 88"/>
          <p:cNvSpPr/>
          <p:nvPr/>
        </p:nvSpPr>
        <p:spPr>
          <a:xfrm>
            <a:off x="5086350" y="7750969"/>
            <a:ext cx="369689"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plant</a:t>
            </a:r>
            <a:endParaRPr lang="en-US" sz="900" dirty="0"/>
          </a:p>
        </p:txBody>
      </p:sp>
      <p:sp>
        <p:nvSpPr>
          <p:cNvPr id="130" name="Text 89"/>
          <p:cNvSpPr/>
          <p:nvPr/>
        </p:nvSpPr>
        <p:spPr>
          <a:xfrm>
            <a:off x="5384602" y="7750969"/>
            <a:ext cx="1230511" cy="164306"/>
          </a:xfrm>
          <a:prstGeom prst="rect">
            <a:avLst/>
          </a:prstGeom>
          <a:noFill/>
          <a:ln/>
        </p:spPr>
        <p:txBody>
          <a:bodyPr wrap="non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 PlantVillage (2016)</a:t>
            </a:r>
            <a:endParaRPr lang="en-US" sz="900" dirty="0"/>
          </a:p>
        </p:txBody>
      </p:sp>
      <p:sp>
        <p:nvSpPr>
          <p:cNvPr id="131" name="Text 90"/>
          <p:cNvSpPr/>
          <p:nvPr/>
        </p:nvSpPr>
        <p:spPr>
          <a:xfrm>
            <a:off x="5086350" y="7918847"/>
            <a:ext cx="3814763" cy="114300"/>
          </a:xfrm>
          <a:prstGeom prst="rect">
            <a:avLst/>
          </a:prstGeom>
          <a:noFill/>
          <a:ln/>
        </p:spPr>
        <p:txBody>
          <a:bodyPr wrap="square" lIns="0" tIns="0" rIns="0" bIns="0" rtlCol="0" anchor="ctr">
            <a:spAutoFit/>
          </a:bodyPr>
          <a:lstStyle/>
          <a:p>
            <a:pPr indent="0" marL="0">
              <a:buNone/>
            </a:pPr>
            <a:r>
              <a:rPr lang="en-US" sz="675" dirty="0">
                <a:solidFill>
                  <a:srgbClr val="4B5563"/>
                </a:solidFill>
                <a:latin typeface="Noto Sans JP" pitchFamily="34" charset="0"/>
                <a:ea typeface="Noto Sans JP" pitchFamily="34" charset="-122"/>
                <a:cs typeface="Noto Sans JP" pitchFamily="34" charset="-120"/>
              </a:rPr>
              <a:t>植物・農作物認識特化</a:t>
            </a:r>
            <a:endParaRPr lang="en-US" sz="675" dirty="0"/>
          </a:p>
        </p:txBody>
      </p:sp>
      <p:sp>
        <p:nvSpPr>
          <p:cNvPr id="132" name="Text 91"/>
          <p:cNvSpPr/>
          <p:nvPr/>
        </p:nvSpPr>
        <p:spPr>
          <a:xfrm>
            <a:off x="228600" y="8268891"/>
            <a:ext cx="8758238" cy="137154"/>
          </a:xfrm>
          <a:prstGeom prst="rect">
            <a:avLst/>
          </a:prstGeom>
          <a:noFill/>
          <a:ln/>
        </p:spPr>
        <p:txBody>
          <a:bodyPr wrap="square" lIns="0" tIns="0" rIns="0" bIns="0" rtlCol="0" anchor="ctr">
            <a:spAutoFit/>
          </a:bodyPr>
          <a:lstStyle/>
          <a:p>
            <a:pPr indent="0" marL="0">
              <a:buNone/>
            </a:pPr>
            <a:r>
              <a:rPr lang="en-US" sz="720" dirty="0">
                <a:solidFill>
                  <a:srgbClr val="666666"/>
                </a:solidFill>
                <a:latin typeface="Noto Sans JP" pitchFamily="34" charset="0"/>
                <a:ea typeface="Noto Sans JP" pitchFamily="34" charset="-122"/>
                <a:cs typeface="Noto Sans JP" pitchFamily="34" charset="-120"/>
              </a:rPr>
              <a:t>[1] Miller, G.A. "WordNet: A Lexical Database for English" Communications of the ACM 1995</a:t>
            </a:r>
            <a:endParaRPr lang="en-US" sz="720" dirty="0"/>
          </a:p>
        </p:txBody>
      </p:sp>
      <p:sp>
        <p:nvSpPr>
          <p:cNvPr id="133" name="Text 92"/>
          <p:cNvSpPr/>
          <p:nvPr/>
        </p:nvSpPr>
        <p:spPr>
          <a:xfrm>
            <a:off x="228600" y="8406045"/>
            <a:ext cx="8758238" cy="137154"/>
          </a:xfrm>
          <a:prstGeom prst="rect">
            <a:avLst/>
          </a:prstGeom>
          <a:noFill/>
          <a:ln/>
        </p:spPr>
        <p:txBody>
          <a:bodyPr wrap="square" lIns="0" tIns="0" rIns="0" bIns="0" rtlCol="0" anchor="ctr">
            <a:spAutoFit/>
          </a:bodyPr>
          <a:lstStyle/>
          <a:p>
            <a:pPr indent="0" marL="0">
              <a:buNone/>
            </a:pPr>
            <a:r>
              <a:rPr lang="en-US" sz="720" dirty="0">
                <a:solidFill>
                  <a:srgbClr val="666666"/>
                </a:solidFill>
                <a:latin typeface="Noto Sans JP" pitchFamily="34" charset="0"/>
                <a:ea typeface="Noto Sans JP" pitchFamily="34" charset="-122"/>
                <a:cs typeface="Noto Sans JP" pitchFamily="34" charset="-120"/>
              </a:rPr>
              <a:t>[2] Bossard, L. et al. "Food-101 – Mining Discriminative Components with Random Forests" ECCV 2014</a:t>
            </a:r>
            <a:endParaRPr lang="en-US" sz="720" dirty="0"/>
          </a:p>
        </p:txBody>
      </p:sp>
      <p:sp>
        <p:nvSpPr>
          <p:cNvPr id="134" name="Text 93"/>
          <p:cNvSpPr/>
          <p:nvPr/>
        </p:nvSpPr>
        <p:spPr>
          <a:xfrm>
            <a:off x="228600" y="8543199"/>
            <a:ext cx="8758238" cy="137154"/>
          </a:xfrm>
          <a:prstGeom prst="rect">
            <a:avLst/>
          </a:prstGeom>
          <a:noFill/>
          <a:ln/>
        </p:spPr>
        <p:txBody>
          <a:bodyPr wrap="square" lIns="0" tIns="0" rIns="0" bIns="0" rtlCol="0" anchor="ctr">
            <a:spAutoFit/>
          </a:bodyPr>
          <a:lstStyle/>
          <a:p>
            <a:pPr indent="0" marL="0">
              <a:buNone/>
            </a:pPr>
            <a:r>
              <a:rPr lang="en-US" sz="720" dirty="0">
                <a:solidFill>
                  <a:srgbClr val="666666"/>
                </a:solidFill>
                <a:latin typeface="Noto Sans JP" pitchFamily="34" charset="0"/>
                <a:ea typeface="Noto Sans JP" pitchFamily="34" charset="-122"/>
                <a:cs typeface="Noto Sans JP" pitchFamily="34" charset="-120"/>
              </a:rPr>
              <a:t>[3] Zhou, B. et al. "Places: A 10 million Image Database for Scene Recognition" IEEE TPAMI 2017</a:t>
            </a:r>
            <a:endParaRPr lang="en-US" sz="72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9839790"/>
          </a:xfrm>
          <a:prstGeom prst="rect">
            <a:avLst/>
          </a:prstGeom>
        </p:spPr>
      </p:pic>
      <p:sp>
        <p:nvSpPr>
          <p:cNvPr id="3" name="Shape 0"/>
          <p:cNvSpPr/>
          <p:nvPr/>
        </p:nvSpPr>
        <p:spPr>
          <a:xfrm>
            <a:off x="0" y="0"/>
            <a:ext cx="9144000" cy="885825"/>
          </a:xfrm>
          <a:prstGeom prst="rect">
            <a:avLst/>
          </a:prstGeom>
          <a:solidFill>
            <a:srgbClr val="1A365D"/>
          </a:solidFill>
          <a:ln/>
        </p:spPr>
      </p:sp>
      <p:sp>
        <p:nvSpPr>
          <p:cNvPr id="4" name="Shape 1"/>
          <p:cNvSpPr/>
          <p:nvPr/>
        </p:nvSpPr>
        <p:spPr>
          <a:xfrm>
            <a:off x="0" y="857250"/>
            <a:ext cx="9144000" cy="28575"/>
          </a:xfrm>
          <a:prstGeom prst="rect">
            <a:avLst/>
          </a:prstGeom>
          <a:solidFill>
            <a:srgbClr val="FF7F00"/>
          </a:solidFill>
          <a:ln/>
        </p:spPr>
      </p:sp>
      <p:sp>
        <p:nvSpPr>
          <p:cNvPr id="5" name="Text 2"/>
          <p:cNvSpPr/>
          <p:nvPr/>
        </p:nvSpPr>
        <p:spPr>
          <a:xfrm>
            <a:off x="228600" y="171450"/>
            <a:ext cx="8758238" cy="257175"/>
          </a:xfrm>
          <a:prstGeom prst="rect">
            <a:avLst/>
          </a:prstGeom>
          <a:noFill/>
          <a:ln/>
        </p:spPr>
        <p:txBody>
          <a:bodyPr wrap="square" lIns="0" tIns="0" rIns="0" bIns="0" rtlCol="0" anchor="ctr">
            <a:spAutoFit/>
          </a:bodyPr>
          <a:lstStyle/>
          <a:p>
            <a:pPr indent="0" marL="0">
              <a:buNone/>
            </a:pPr>
            <a:r>
              <a:rPr lang="en-US" sz="1688" b="1" dirty="0">
                <a:solidFill>
                  <a:srgbClr val="FFFFFF"/>
                </a:solidFill>
                <a:latin typeface="Noto Serif JP" pitchFamily="34" charset="0"/>
                <a:ea typeface="Noto Serif JP" pitchFamily="34" charset="-122"/>
                <a:cs typeface="Noto Serif JP" pitchFamily="34" charset="-120"/>
              </a:rPr>
              <a:t>完全統合システムの動作実証</a:t>
            </a:r>
            <a:endParaRPr lang="en-US" sz="1688" dirty="0"/>
          </a:p>
        </p:txBody>
      </p:sp>
      <p:sp>
        <p:nvSpPr>
          <p:cNvPr id="6" name="Text 3"/>
          <p:cNvSpPr/>
          <p:nvPr/>
        </p:nvSpPr>
        <p:spPr>
          <a:xfrm>
            <a:off x="228600" y="485775"/>
            <a:ext cx="8758238" cy="200025"/>
          </a:xfrm>
          <a:prstGeom prst="rect">
            <a:avLst/>
          </a:prstGeom>
          <a:noFill/>
          <a:ln/>
        </p:spPr>
        <p:txBody>
          <a:bodyPr wrap="square" lIns="0" tIns="0" rIns="0" bIns="0" rtlCol="0" anchor="ctr">
            <a:spAutoFit/>
          </a:bodyPr>
          <a:lstStyle/>
          <a:p>
            <a:pPr indent="0" marL="0">
              <a:buNone/>
            </a:pPr>
            <a:r>
              <a:rPr lang="en-US" sz="1125" dirty="0">
                <a:solidFill>
                  <a:srgbClr val="E6F2FF"/>
                </a:solidFill>
                <a:latin typeface="Noto Sans JP" pitchFamily="34" charset="0"/>
                <a:ea typeface="Noto Sans JP" pitchFamily="34" charset="-122"/>
                <a:cs typeface="Noto Sans JP" pitchFamily="34" charset="-120"/>
              </a:rPr>
              <a:t>システム統合と性能評価、複雑シーン処理例</a:t>
            </a:r>
            <a:endParaRPr lang="en-US" sz="1125" dirty="0"/>
          </a:p>
        </p:txBody>
      </p:sp>
      <p:sp>
        <p:nvSpPr>
          <p:cNvPr id="7" name="Text 4"/>
          <p:cNvSpPr/>
          <p:nvPr/>
        </p:nvSpPr>
        <p:spPr>
          <a:xfrm>
            <a:off x="1371600" y="1200150"/>
            <a:ext cx="6472238" cy="200025"/>
          </a:xfrm>
          <a:prstGeom prst="rect">
            <a:avLst/>
          </a:prstGeom>
          <a:noFill/>
          <a:ln/>
        </p:spPr>
        <p:txBody>
          <a:bodyPr wrap="square" lIns="0" tIns="0" rIns="0" bIns="0" rtlCol="0" anchor="ctr">
            <a:spAutoFit/>
          </a:bodyPr>
          <a:lstStyle/>
          <a:p>
            <a:pPr indent="0" marL="0">
              <a:buNone/>
            </a:pPr>
            <a:r>
              <a:rPr lang="en-US" sz="1013" b="1" dirty="0">
                <a:solidFill>
                  <a:srgbClr val="374151"/>
                </a:solidFill>
                <a:latin typeface="Noto Sans JP" pitchFamily="34" charset="0"/>
                <a:ea typeface="Noto Sans JP" pitchFamily="34" charset="-122"/>
                <a:cs typeface="Noto Sans JP" pitchFamily="34" charset="-120"/>
              </a:rPr>
              <a:t>実験設計</a:t>
            </a:r>
            <a:endParaRPr lang="en-US" sz="1013" dirty="0"/>
          </a:p>
        </p:txBody>
      </p:sp>
      <p:sp>
        <p:nvSpPr>
          <p:cNvPr id="8" name="Shape 5"/>
          <p:cNvSpPr/>
          <p:nvPr/>
        </p:nvSpPr>
        <p:spPr>
          <a:xfrm>
            <a:off x="1371600" y="1457325"/>
            <a:ext cx="3143250" cy="457200"/>
          </a:xfrm>
          <a:prstGeom prst="rect">
            <a:avLst/>
          </a:prstGeom>
          <a:solidFill>
            <a:srgbClr val="F3F4F6"/>
          </a:solidFill>
          <a:ln/>
        </p:spPr>
      </p:sp>
      <p:sp>
        <p:nvSpPr>
          <p:cNvPr id="9" name="Shape 6"/>
          <p:cNvSpPr/>
          <p:nvPr/>
        </p:nvSpPr>
        <p:spPr>
          <a:xfrm>
            <a:off x="1457325" y="1543050"/>
            <a:ext cx="285750" cy="285750"/>
          </a:xfrm>
          <a:prstGeom prst="ellipse">
            <a:avLst/>
          </a:prstGeom>
          <a:solidFill>
            <a:srgbClr val="DBEAFE"/>
          </a:solidFill>
          <a:ln/>
        </p:spPr>
      </p:sp>
      <p:pic>
        <p:nvPicPr>
          <p:cNvPr id="10" name="Image 1" descr="preencoded.png">    </p:cNvPr>
          <p:cNvPicPr>
            <a:picLocks noChangeAspect="1"/>
          </p:cNvPicPr>
          <p:nvPr/>
        </p:nvPicPr>
        <p:blipFill>
          <a:blip r:embed="rId2"/>
          <a:stretch>
            <a:fillRect/>
          </a:stretch>
        </p:blipFill>
        <p:spPr>
          <a:xfrm>
            <a:off x="1543050" y="1628775"/>
            <a:ext cx="114300" cy="114300"/>
          </a:xfrm>
          <a:prstGeom prst="rect">
            <a:avLst/>
          </a:prstGeom>
        </p:spPr>
      </p:pic>
      <p:sp>
        <p:nvSpPr>
          <p:cNvPr id="11" name="Text 7"/>
          <p:cNvSpPr/>
          <p:nvPr/>
        </p:nvSpPr>
        <p:spPr>
          <a:xfrm>
            <a:off x="1828800" y="1603772"/>
            <a:ext cx="903684"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複雑シーン画像:</a:t>
            </a:r>
            <a:endParaRPr lang="en-US" sz="900" dirty="0"/>
          </a:p>
        </p:txBody>
      </p:sp>
      <p:sp>
        <p:nvSpPr>
          <p:cNvPr id="12" name="Text 8"/>
          <p:cNvSpPr/>
          <p:nvPr/>
        </p:nvSpPr>
        <p:spPr>
          <a:xfrm>
            <a:off x="2661047" y="1603772"/>
            <a:ext cx="1468041"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複数物体混在画像での検証</a:t>
            </a:r>
            <a:endParaRPr lang="en-US" sz="900" dirty="0"/>
          </a:p>
        </p:txBody>
      </p:sp>
      <p:sp>
        <p:nvSpPr>
          <p:cNvPr id="13" name="Shape 9"/>
          <p:cNvSpPr/>
          <p:nvPr/>
        </p:nvSpPr>
        <p:spPr>
          <a:xfrm>
            <a:off x="4629150" y="1457325"/>
            <a:ext cx="3143250" cy="457200"/>
          </a:xfrm>
          <a:prstGeom prst="rect">
            <a:avLst/>
          </a:prstGeom>
          <a:solidFill>
            <a:srgbClr val="F3F4F6"/>
          </a:solidFill>
          <a:ln/>
        </p:spPr>
      </p:sp>
      <p:sp>
        <p:nvSpPr>
          <p:cNvPr id="14" name="Shape 10"/>
          <p:cNvSpPr/>
          <p:nvPr/>
        </p:nvSpPr>
        <p:spPr>
          <a:xfrm>
            <a:off x="4714875" y="1543050"/>
            <a:ext cx="285750" cy="285750"/>
          </a:xfrm>
          <a:prstGeom prst="ellipse">
            <a:avLst/>
          </a:prstGeom>
          <a:solidFill>
            <a:srgbClr val="DBEAFE"/>
          </a:solidFill>
          <a:ln/>
        </p:spPr>
      </p:sp>
      <p:pic>
        <p:nvPicPr>
          <p:cNvPr id="15" name="Image 2" descr="preencoded.png">    </p:cNvPr>
          <p:cNvPicPr>
            <a:picLocks noChangeAspect="1"/>
          </p:cNvPicPr>
          <p:nvPr/>
        </p:nvPicPr>
        <p:blipFill>
          <a:blip r:embed="rId3"/>
          <a:stretch>
            <a:fillRect/>
          </a:stretch>
        </p:blipFill>
        <p:spPr>
          <a:xfrm>
            <a:off x="4800600" y="1628775"/>
            <a:ext cx="114300" cy="114300"/>
          </a:xfrm>
          <a:prstGeom prst="rect">
            <a:avLst/>
          </a:prstGeom>
        </p:spPr>
      </p:pic>
      <p:sp>
        <p:nvSpPr>
          <p:cNvPr id="16" name="Text 11"/>
          <p:cNvSpPr/>
          <p:nvPr/>
        </p:nvSpPr>
        <p:spPr>
          <a:xfrm>
            <a:off x="5086350" y="1603772"/>
            <a:ext cx="680442"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検出網羅性:</a:t>
            </a:r>
            <a:endParaRPr lang="en-US" sz="900" dirty="0"/>
          </a:p>
        </p:txBody>
      </p:sp>
      <p:sp>
        <p:nvSpPr>
          <p:cNvPr id="17" name="Text 12"/>
          <p:cNvSpPr/>
          <p:nvPr/>
        </p:nvSpPr>
        <p:spPr>
          <a:xfrm>
            <a:off x="5695355" y="1603772"/>
            <a:ext cx="1125141" cy="164306"/>
          </a:xfrm>
          <a:prstGeom prst="rect">
            <a:avLst/>
          </a:prstGeom>
          <a:noFill/>
          <a:ln/>
        </p:spPr>
        <p:txBody>
          <a:bodyPr wrap="non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全物体の検出率評価</a:t>
            </a:r>
            <a:endParaRPr lang="en-US" sz="900" dirty="0"/>
          </a:p>
        </p:txBody>
      </p:sp>
      <p:sp>
        <p:nvSpPr>
          <p:cNvPr id="18" name="Shape 13"/>
          <p:cNvSpPr/>
          <p:nvPr/>
        </p:nvSpPr>
        <p:spPr>
          <a:xfrm>
            <a:off x="1371600" y="2028825"/>
            <a:ext cx="3143250" cy="457200"/>
          </a:xfrm>
          <a:prstGeom prst="rect">
            <a:avLst/>
          </a:prstGeom>
          <a:solidFill>
            <a:srgbClr val="F3F4F6"/>
          </a:solidFill>
          <a:ln/>
        </p:spPr>
      </p:sp>
      <p:sp>
        <p:nvSpPr>
          <p:cNvPr id="19" name="Shape 14"/>
          <p:cNvSpPr/>
          <p:nvPr/>
        </p:nvSpPr>
        <p:spPr>
          <a:xfrm>
            <a:off x="1457325" y="2114550"/>
            <a:ext cx="285750" cy="285750"/>
          </a:xfrm>
          <a:prstGeom prst="ellipse">
            <a:avLst/>
          </a:prstGeom>
          <a:solidFill>
            <a:srgbClr val="DBEAFE"/>
          </a:solidFill>
          <a:ln/>
        </p:spPr>
      </p:sp>
      <p:pic>
        <p:nvPicPr>
          <p:cNvPr id="20" name="Image 3" descr="preencoded.png">    </p:cNvPr>
          <p:cNvPicPr>
            <a:picLocks noChangeAspect="1"/>
          </p:cNvPicPr>
          <p:nvPr/>
        </p:nvPicPr>
        <p:blipFill>
          <a:blip r:embed="rId4"/>
          <a:stretch>
            <a:fillRect/>
          </a:stretch>
        </p:blipFill>
        <p:spPr>
          <a:xfrm>
            <a:off x="1543050" y="2200275"/>
            <a:ext cx="114300" cy="114300"/>
          </a:xfrm>
          <a:prstGeom prst="rect">
            <a:avLst/>
          </a:prstGeom>
        </p:spPr>
      </p:pic>
      <p:sp>
        <p:nvSpPr>
          <p:cNvPr id="21" name="Text 15"/>
          <p:cNvSpPr/>
          <p:nvPr/>
        </p:nvSpPr>
        <p:spPr>
          <a:xfrm>
            <a:off x="1828800" y="2175272"/>
            <a:ext cx="566142"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分類精度:</a:t>
            </a:r>
            <a:endParaRPr lang="en-US" sz="900" dirty="0"/>
          </a:p>
        </p:txBody>
      </p:sp>
      <p:sp>
        <p:nvSpPr>
          <p:cNvPr id="22" name="Text 16"/>
          <p:cNvSpPr/>
          <p:nvPr/>
        </p:nvSpPr>
        <p:spPr>
          <a:xfrm>
            <a:off x="2323505" y="2175272"/>
            <a:ext cx="1353741"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各物体での特化分類性能</a:t>
            </a:r>
            <a:endParaRPr lang="en-US" sz="900" dirty="0"/>
          </a:p>
        </p:txBody>
      </p:sp>
      <p:sp>
        <p:nvSpPr>
          <p:cNvPr id="23" name="Shape 17"/>
          <p:cNvSpPr/>
          <p:nvPr/>
        </p:nvSpPr>
        <p:spPr>
          <a:xfrm>
            <a:off x="4629150" y="2028825"/>
            <a:ext cx="3143250" cy="457200"/>
          </a:xfrm>
          <a:prstGeom prst="rect">
            <a:avLst/>
          </a:prstGeom>
          <a:solidFill>
            <a:srgbClr val="F3F4F6"/>
          </a:solidFill>
          <a:ln/>
        </p:spPr>
      </p:sp>
      <p:sp>
        <p:nvSpPr>
          <p:cNvPr id="24" name="Shape 18"/>
          <p:cNvSpPr/>
          <p:nvPr/>
        </p:nvSpPr>
        <p:spPr>
          <a:xfrm>
            <a:off x="4714875" y="2114550"/>
            <a:ext cx="285750" cy="285750"/>
          </a:xfrm>
          <a:prstGeom prst="ellipse">
            <a:avLst/>
          </a:prstGeom>
          <a:solidFill>
            <a:srgbClr val="DBEAFE"/>
          </a:solidFill>
          <a:ln/>
        </p:spPr>
      </p:sp>
      <p:pic>
        <p:nvPicPr>
          <p:cNvPr id="25" name="Image 4" descr="preencoded.png">    </p:cNvPr>
          <p:cNvPicPr>
            <a:picLocks noChangeAspect="1"/>
          </p:cNvPicPr>
          <p:nvPr/>
        </p:nvPicPr>
        <p:blipFill>
          <a:blip r:embed="rId5"/>
          <a:stretch>
            <a:fillRect/>
          </a:stretch>
        </p:blipFill>
        <p:spPr>
          <a:xfrm>
            <a:off x="4800600" y="2200275"/>
            <a:ext cx="114300" cy="114300"/>
          </a:xfrm>
          <a:prstGeom prst="rect">
            <a:avLst/>
          </a:prstGeom>
        </p:spPr>
      </p:pic>
      <p:sp>
        <p:nvSpPr>
          <p:cNvPr id="26" name="Text 19"/>
          <p:cNvSpPr/>
          <p:nvPr/>
        </p:nvSpPr>
        <p:spPr>
          <a:xfrm>
            <a:off x="5086350" y="2175272"/>
            <a:ext cx="566142"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処理効率:</a:t>
            </a:r>
            <a:endParaRPr lang="en-US" sz="900" dirty="0"/>
          </a:p>
        </p:txBody>
      </p:sp>
      <p:sp>
        <p:nvSpPr>
          <p:cNvPr id="27" name="Text 20"/>
          <p:cNvSpPr/>
          <p:nvPr/>
        </p:nvSpPr>
        <p:spPr>
          <a:xfrm>
            <a:off x="5581055" y="2175272"/>
            <a:ext cx="1350169"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統合システムの実行時間</a:t>
            </a:r>
            <a:endParaRPr lang="en-US" sz="900" dirty="0"/>
          </a:p>
        </p:txBody>
      </p:sp>
      <p:sp>
        <p:nvSpPr>
          <p:cNvPr id="28" name="Text 21"/>
          <p:cNvSpPr/>
          <p:nvPr/>
        </p:nvSpPr>
        <p:spPr>
          <a:xfrm>
            <a:off x="228600" y="2714625"/>
            <a:ext cx="8758238" cy="200025"/>
          </a:xfrm>
          <a:prstGeom prst="rect">
            <a:avLst/>
          </a:prstGeom>
          <a:noFill/>
          <a:ln/>
        </p:spPr>
        <p:txBody>
          <a:bodyPr wrap="square" lIns="0" tIns="0" rIns="0" bIns="0" rtlCol="0" anchor="ctr">
            <a:spAutoFit/>
          </a:bodyPr>
          <a:lstStyle/>
          <a:p>
            <a:pPr indent="0" marL="0">
              <a:buNone/>
            </a:pPr>
            <a:r>
              <a:rPr lang="en-US" sz="1013" b="1" dirty="0">
                <a:solidFill>
                  <a:srgbClr val="374151"/>
                </a:solidFill>
                <a:latin typeface="Noto Sans JP" pitchFamily="34" charset="0"/>
                <a:ea typeface="Noto Sans JP" pitchFamily="34" charset="-122"/>
                <a:cs typeface="Noto Sans JP" pitchFamily="34" charset="-120"/>
              </a:rPr>
              <a:t>統合システムの動作結果</a:t>
            </a:r>
            <a:endParaRPr lang="en-US" sz="1013" dirty="0"/>
          </a:p>
        </p:txBody>
      </p:sp>
      <p:sp>
        <p:nvSpPr>
          <p:cNvPr id="29" name="Shape 22"/>
          <p:cNvSpPr/>
          <p:nvPr/>
        </p:nvSpPr>
        <p:spPr>
          <a:xfrm>
            <a:off x="228600" y="3028950"/>
            <a:ext cx="4286250" cy="285750"/>
          </a:xfrm>
          <a:prstGeom prst="rect">
            <a:avLst/>
          </a:prstGeom>
          <a:solidFill>
            <a:srgbClr val="F0F9FF"/>
          </a:solidFill>
          <a:ln/>
        </p:spPr>
      </p:sp>
      <p:sp>
        <p:nvSpPr>
          <p:cNvPr id="30" name="Shape 23"/>
          <p:cNvSpPr/>
          <p:nvPr/>
        </p:nvSpPr>
        <p:spPr>
          <a:xfrm>
            <a:off x="228600" y="3028950"/>
            <a:ext cx="28575" cy="285750"/>
          </a:xfrm>
          <a:prstGeom prst="rect">
            <a:avLst/>
          </a:prstGeom>
          <a:solidFill>
            <a:srgbClr val="FF7F00"/>
          </a:solidFill>
          <a:ln/>
        </p:spPr>
      </p:sp>
      <p:pic>
        <p:nvPicPr>
          <p:cNvPr id="31" name="Image 5" descr="preencoded.png">    </p:cNvPr>
          <p:cNvPicPr>
            <a:picLocks noChangeAspect="1"/>
          </p:cNvPicPr>
          <p:nvPr/>
        </p:nvPicPr>
        <p:blipFill>
          <a:blip r:embed="rId6"/>
          <a:stretch>
            <a:fillRect/>
          </a:stretch>
        </p:blipFill>
        <p:spPr>
          <a:xfrm>
            <a:off x="342900" y="3121819"/>
            <a:ext cx="114300" cy="114300"/>
          </a:xfrm>
          <a:prstGeom prst="rect">
            <a:avLst/>
          </a:prstGeom>
        </p:spPr>
      </p:pic>
      <p:sp>
        <p:nvSpPr>
          <p:cNvPr id="32" name="Text 24"/>
          <p:cNvSpPr/>
          <p:nvPr/>
        </p:nvSpPr>
        <p:spPr>
          <a:xfrm>
            <a:off x="514350" y="3089672"/>
            <a:ext cx="1468041"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複数物体の同時検出を確認</a:t>
            </a:r>
            <a:endParaRPr lang="en-US" sz="900" dirty="0"/>
          </a:p>
        </p:txBody>
      </p:sp>
      <p:sp>
        <p:nvSpPr>
          <p:cNvPr id="33" name="Shape 25"/>
          <p:cNvSpPr/>
          <p:nvPr/>
        </p:nvSpPr>
        <p:spPr>
          <a:xfrm>
            <a:off x="4629150" y="3028950"/>
            <a:ext cx="4286250" cy="285750"/>
          </a:xfrm>
          <a:prstGeom prst="rect">
            <a:avLst/>
          </a:prstGeom>
          <a:solidFill>
            <a:srgbClr val="F0F9FF"/>
          </a:solidFill>
          <a:ln/>
        </p:spPr>
      </p:sp>
      <p:sp>
        <p:nvSpPr>
          <p:cNvPr id="34" name="Shape 26"/>
          <p:cNvSpPr/>
          <p:nvPr/>
        </p:nvSpPr>
        <p:spPr>
          <a:xfrm>
            <a:off x="4629150" y="3028950"/>
            <a:ext cx="28575" cy="285750"/>
          </a:xfrm>
          <a:prstGeom prst="rect">
            <a:avLst/>
          </a:prstGeom>
          <a:solidFill>
            <a:srgbClr val="FF7F00"/>
          </a:solidFill>
          <a:ln/>
        </p:spPr>
      </p:sp>
      <p:pic>
        <p:nvPicPr>
          <p:cNvPr id="35" name="Image 6" descr="preencoded.png">    </p:cNvPr>
          <p:cNvPicPr>
            <a:picLocks noChangeAspect="1"/>
          </p:cNvPicPr>
          <p:nvPr/>
        </p:nvPicPr>
        <p:blipFill>
          <a:blip r:embed="rId7"/>
          <a:stretch>
            <a:fillRect/>
          </a:stretch>
        </p:blipFill>
        <p:spPr>
          <a:xfrm>
            <a:off x="4743450" y="3121819"/>
            <a:ext cx="114300" cy="114300"/>
          </a:xfrm>
          <a:prstGeom prst="rect">
            <a:avLst/>
          </a:prstGeom>
        </p:spPr>
      </p:pic>
      <p:sp>
        <p:nvSpPr>
          <p:cNvPr id="36" name="Text 27"/>
          <p:cNvSpPr/>
          <p:nvPr/>
        </p:nvSpPr>
        <p:spPr>
          <a:xfrm>
            <a:off x="4914900" y="3089672"/>
            <a:ext cx="1582341"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各物体での高精度分類を実現</a:t>
            </a:r>
            <a:endParaRPr lang="en-US" sz="900" dirty="0"/>
          </a:p>
        </p:txBody>
      </p:sp>
      <p:sp>
        <p:nvSpPr>
          <p:cNvPr id="37" name="Shape 28"/>
          <p:cNvSpPr/>
          <p:nvPr/>
        </p:nvSpPr>
        <p:spPr>
          <a:xfrm>
            <a:off x="228600" y="3543300"/>
            <a:ext cx="4286250" cy="285750"/>
          </a:xfrm>
          <a:prstGeom prst="rect">
            <a:avLst/>
          </a:prstGeom>
          <a:solidFill>
            <a:srgbClr val="F0F9FF"/>
          </a:solidFill>
          <a:ln/>
        </p:spPr>
      </p:sp>
      <p:sp>
        <p:nvSpPr>
          <p:cNvPr id="38" name="Shape 29"/>
          <p:cNvSpPr/>
          <p:nvPr/>
        </p:nvSpPr>
        <p:spPr>
          <a:xfrm>
            <a:off x="228600" y="3543300"/>
            <a:ext cx="28575" cy="285750"/>
          </a:xfrm>
          <a:prstGeom prst="rect">
            <a:avLst/>
          </a:prstGeom>
          <a:solidFill>
            <a:srgbClr val="FF7F00"/>
          </a:solidFill>
          <a:ln/>
        </p:spPr>
      </p:sp>
      <p:pic>
        <p:nvPicPr>
          <p:cNvPr id="39" name="Image 7" descr="preencoded.png">    </p:cNvPr>
          <p:cNvPicPr>
            <a:picLocks noChangeAspect="1"/>
          </p:cNvPicPr>
          <p:nvPr/>
        </p:nvPicPr>
        <p:blipFill>
          <a:blip r:embed="rId8"/>
          <a:stretch>
            <a:fillRect/>
          </a:stretch>
        </p:blipFill>
        <p:spPr>
          <a:xfrm>
            <a:off x="342900" y="3636169"/>
            <a:ext cx="114300" cy="114300"/>
          </a:xfrm>
          <a:prstGeom prst="rect">
            <a:avLst/>
          </a:prstGeom>
        </p:spPr>
      </p:pic>
      <p:sp>
        <p:nvSpPr>
          <p:cNvPr id="40" name="Text 30"/>
          <p:cNvSpPr/>
          <p:nvPr/>
        </p:nvSpPr>
        <p:spPr>
          <a:xfrm>
            <a:off x="514350" y="3604022"/>
            <a:ext cx="1468041"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物体間関係性の正確な把握</a:t>
            </a:r>
            <a:endParaRPr lang="en-US" sz="900" dirty="0"/>
          </a:p>
        </p:txBody>
      </p:sp>
      <p:sp>
        <p:nvSpPr>
          <p:cNvPr id="41" name="Shape 31"/>
          <p:cNvSpPr/>
          <p:nvPr/>
        </p:nvSpPr>
        <p:spPr>
          <a:xfrm>
            <a:off x="4629150" y="3543300"/>
            <a:ext cx="4286250" cy="285750"/>
          </a:xfrm>
          <a:prstGeom prst="rect">
            <a:avLst/>
          </a:prstGeom>
          <a:solidFill>
            <a:srgbClr val="F0F9FF"/>
          </a:solidFill>
          <a:ln/>
        </p:spPr>
      </p:sp>
      <p:sp>
        <p:nvSpPr>
          <p:cNvPr id="42" name="Shape 32"/>
          <p:cNvSpPr/>
          <p:nvPr/>
        </p:nvSpPr>
        <p:spPr>
          <a:xfrm>
            <a:off x="4629150" y="3543300"/>
            <a:ext cx="28575" cy="285750"/>
          </a:xfrm>
          <a:prstGeom prst="rect">
            <a:avLst/>
          </a:prstGeom>
          <a:solidFill>
            <a:srgbClr val="FF7F00"/>
          </a:solidFill>
          <a:ln/>
        </p:spPr>
      </p:sp>
      <p:pic>
        <p:nvPicPr>
          <p:cNvPr id="43" name="Image 8" descr="preencoded.png">    </p:cNvPr>
          <p:cNvPicPr>
            <a:picLocks noChangeAspect="1"/>
          </p:cNvPicPr>
          <p:nvPr/>
        </p:nvPicPr>
        <p:blipFill>
          <a:blip r:embed="rId9"/>
          <a:stretch>
            <a:fillRect/>
          </a:stretch>
        </p:blipFill>
        <p:spPr>
          <a:xfrm>
            <a:off x="4743450" y="3636169"/>
            <a:ext cx="114300" cy="114300"/>
          </a:xfrm>
          <a:prstGeom prst="rect">
            <a:avLst/>
          </a:prstGeom>
        </p:spPr>
      </p:pic>
      <p:sp>
        <p:nvSpPr>
          <p:cNvPr id="44" name="Text 33"/>
          <p:cNvSpPr/>
          <p:nvPr/>
        </p:nvSpPr>
        <p:spPr>
          <a:xfrm>
            <a:off x="4914900" y="3604022"/>
            <a:ext cx="1353741"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安定した統合処理を達成</a:t>
            </a:r>
            <a:endParaRPr lang="en-US" sz="900" dirty="0"/>
          </a:p>
        </p:txBody>
      </p:sp>
      <p:sp>
        <p:nvSpPr>
          <p:cNvPr id="45" name="Text 34"/>
          <p:cNvSpPr/>
          <p:nvPr/>
        </p:nvSpPr>
        <p:spPr>
          <a:xfrm>
            <a:off x="228600" y="4057650"/>
            <a:ext cx="8758238" cy="200025"/>
          </a:xfrm>
          <a:prstGeom prst="rect">
            <a:avLst/>
          </a:prstGeom>
          <a:noFill/>
          <a:ln/>
        </p:spPr>
        <p:txBody>
          <a:bodyPr wrap="square" lIns="0" tIns="0" rIns="0" bIns="0" rtlCol="0" anchor="ctr">
            <a:spAutoFit/>
          </a:bodyPr>
          <a:lstStyle/>
          <a:p>
            <a:pPr indent="0" marL="0">
              <a:buNone/>
            </a:pPr>
            <a:r>
              <a:rPr lang="en-US" sz="1013" b="1" dirty="0">
                <a:solidFill>
                  <a:srgbClr val="374151"/>
                </a:solidFill>
                <a:latin typeface="Noto Sans JP" pitchFamily="34" charset="0"/>
                <a:ea typeface="Noto Sans JP" pitchFamily="34" charset="-122"/>
                <a:cs typeface="Noto Sans JP" pitchFamily="34" charset="-120"/>
              </a:rPr>
              <a:t>複雑シーン処理例</a:t>
            </a:r>
            <a:endParaRPr lang="en-US" sz="1013" dirty="0"/>
          </a:p>
        </p:txBody>
      </p:sp>
      <p:sp>
        <p:nvSpPr>
          <p:cNvPr id="46" name="Shape 35"/>
          <p:cNvSpPr/>
          <p:nvPr/>
        </p:nvSpPr>
        <p:spPr>
          <a:xfrm>
            <a:off x="228600" y="4314825"/>
            <a:ext cx="8686800" cy="3471863"/>
          </a:xfrm>
          <a:prstGeom prst="rect">
            <a:avLst/>
          </a:prstGeom>
          <a:solidFill>
            <a:srgbClr val="F0F9FF"/>
          </a:solidFill>
          <a:ln w="198">
            <a:solidFill>
              <a:srgbClr val="1A365D"/>
            </a:solidFill>
            <a:prstDash val="solid"/>
          </a:ln>
        </p:spPr>
      </p:sp>
      <p:sp>
        <p:nvSpPr>
          <p:cNvPr id="47" name="Shape 36"/>
          <p:cNvSpPr/>
          <p:nvPr/>
        </p:nvSpPr>
        <p:spPr>
          <a:xfrm>
            <a:off x="342900" y="4429125"/>
            <a:ext cx="8458200" cy="342900"/>
          </a:xfrm>
          <a:prstGeom prst="rect">
            <a:avLst/>
          </a:prstGeom>
          <a:solidFill>
            <a:srgbClr val="DBEAFE"/>
          </a:solidFill>
          <a:ln/>
        </p:spPr>
      </p:sp>
      <p:sp>
        <p:nvSpPr>
          <p:cNvPr id="48" name="Text 37"/>
          <p:cNvSpPr/>
          <p:nvPr/>
        </p:nvSpPr>
        <p:spPr>
          <a:xfrm>
            <a:off x="342900" y="4429125"/>
            <a:ext cx="8529638" cy="342900"/>
          </a:xfrm>
          <a:prstGeom prst="rect">
            <a:avLst/>
          </a:prstGeom>
          <a:noFill/>
          <a:ln/>
        </p:spPr>
        <p:txBody>
          <a:bodyPr wrap="square" lIns="102108" tIns="102108" rIns="102108" bIns="102108" rtlCol="0" anchor="ctr">
            <a:spAutoFit/>
          </a:bodyPr>
          <a:lstStyle/>
          <a:p>
            <a:pPr algn="ctr" indent="0" marL="0">
              <a:buNone/>
            </a:pPr>
            <a:r>
              <a:rPr lang="en-US" sz="900" b="1" dirty="0">
                <a:solidFill>
                  <a:srgbClr val="333333"/>
                </a:solidFill>
                <a:latin typeface="Noto Sans JP" pitchFamily="34" charset="0"/>
                <a:ea typeface="Noto Sans JP" pitchFamily="34" charset="-122"/>
                <a:cs typeface="Noto Sans JP" pitchFamily="34" charset="-120"/>
              </a:rPr>
              <a:t>入力: オフィス会議室画像</a:t>
            </a:r>
            <a:endParaRPr lang="en-US" sz="900" dirty="0"/>
          </a:p>
        </p:txBody>
      </p:sp>
      <p:sp>
        <p:nvSpPr>
          <p:cNvPr id="49" name="Shape 38"/>
          <p:cNvSpPr/>
          <p:nvPr/>
        </p:nvSpPr>
        <p:spPr>
          <a:xfrm>
            <a:off x="342900" y="4857750"/>
            <a:ext cx="8458200" cy="2328863"/>
          </a:xfrm>
          <a:prstGeom prst="rect">
            <a:avLst/>
          </a:prstGeom>
          <a:solidFill>
            <a:srgbClr val="F3F4F6"/>
          </a:solidFill>
          <a:ln/>
        </p:spPr>
      </p:sp>
      <p:sp>
        <p:nvSpPr>
          <p:cNvPr id="50" name="Text 39"/>
          <p:cNvSpPr/>
          <p:nvPr/>
        </p:nvSpPr>
        <p:spPr>
          <a:xfrm>
            <a:off x="428625" y="4943475"/>
            <a:ext cx="8358188" cy="171450"/>
          </a:xfrm>
          <a:prstGeom prst="rect">
            <a:avLst/>
          </a:prstGeom>
          <a:noFill/>
          <a:ln/>
        </p:spPr>
        <p:txBody>
          <a:bodyPr wrap="squar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検出結果:</a:t>
            </a:r>
            <a:endParaRPr lang="en-US" sz="900" dirty="0"/>
          </a:p>
        </p:txBody>
      </p:sp>
      <p:sp>
        <p:nvSpPr>
          <p:cNvPr id="51" name="Shape 40"/>
          <p:cNvSpPr/>
          <p:nvPr/>
        </p:nvSpPr>
        <p:spPr>
          <a:xfrm>
            <a:off x="542925" y="5172075"/>
            <a:ext cx="8172450" cy="357188"/>
          </a:xfrm>
          <a:prstGeom prst="rect">
            <a:avLst/>
          </a:prstGeom>
          <a:solidFill>
            <a:srgbClr val="E6F7FF"/>
          </a:solidFill>
          <a:ln w="99">
            <a:solidFill>
              <a:srgbClr val="91D5FF"/>
            </a:solidFill>
            <a:prstDash val="solid"/>
          </a:ln>
        </p:spPr>
      </p:sp>
      <p:pic>
        <p:nvPicPr>
          <p:cNvPr id="52" name="Image 9" descr="preencoded.png">    </p:cNvPr>
          <p:cNvPicPr>
            <a:picLocks noChangeAspect="1"/>
          </p:cNvPicPr>
          <p:nvPr/>
        </p:nvPicPr>
        <p:blipFill>
          <a:blip r:embed="rId10"/>
          <a:stretch>
            <a:fillRect/>
          </a:stretch>
        </p:blipFill>
        <p:spPr>
          <a:xfrm>
            <a:off x="600075" y="5286375"/>
            <a:ext cx="100013" cy="114300"/>
          </a:xfrm>
          <a:prstGeom prst="rect">
            <a:avLst/>
          </a:prstGeom>
        </p:spPr>
      </p:pic>
      <p:sp>
        <p:nvSpPr>
          <p:cNvPr id="53" name="Text 41"/>
          <p:cNvSpPr/>
          <p:nvPr/>
        </p:nvSpPr>
        <p:spPr>
          <a:xfrm>
            <a:off x="757238" y="5257800"/>
            <a:ext cx="482203" cy="171450"/>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人物3名</a:t>
            </a:r>
            <a:endParaRPr lang="en-US" sz="900" dirty="0"/>
          </a:p>
        </p:txBody>
      </p:sp>
      <p:pic>
        <p:nvPicPr>
          <p:cNvPr id="54" name="Image 10" descr="preencoded.png">    </p:cNvPr>
          <p:cNvPicPr>
            <a:picLocks noChangeAspect="1"/>
          </p:cNvPicPr>
          <p:nvPr/>
        </p:nvPicPr>
        <p:blipFill>
          <a:blip r:embed="rId11"/>
          <a:stretch>
            <a:fillRect/>
          </a:stretch>
        </p:blipFill>
        <p:spPr>
          <a:xfrm>
            <a:off x="1282303" y="5286375"/>
            <a:ext cx="100013" cy="114300"/>
          </a:xfrm>
          <a:prstGeom prst="rect">
            <a:avLst/>
          </a:prstGeom>
        </p:spPr>
      </p:pic>
      <p:sp>
        <p:nvSpPr>
          <p:cNvPr id="55" name="Shape 42"/>
          <p:cNvSpPr/>
          <p:nvPr/>
        </p:nvSpPr>
        <p:spPr>
          <a:xfrm>
            <a:off x="1439466" y="5229225"/>
            <a:ext cx="796528" cy="228600"/>
          </a:xfrm>
          <a:prstGeom prst="rect">
            <a:avLst/>
          </a:prstGeom>
          <a:solidFill>
            <a:srgbClr val="BFDBFE"/>
          </a:solidFill>
          <a:ln/>
        </p:spPr>
      </p:sp>
      <p:sp>
        <p:nvSpPr>
          <p:cNvPr id="56" name="Text 43"/>
          <p:cNvSpPr/>
          <p:nvPr/>
        </p:nvSpPr>
        <p:spPr>
          <a:xfrm>
            <a:off x="1439466" y="5229225"/>
            <a:ext cx="867966" cy="228600"/>
          </a:xfrm>
          <a:prstGeom prst="rect">
            <a:avLst/>
          </a:prstGeom>
          <a:noFill/>
          <a:ln/>
        </p:spPr>
        <p:txBody>
          <a:bodyPr wrap="none" lIns="68072" tIns="34036" rIns="68072" bIns="34036"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LFW特化分類</a:t>
            </a:r>
            <a:endParaRPr lang="en-US" sz="900" dirty="0"/>
          </a:p>
        </p:txBody>
      </p:sp>
      <p:pic>
        <p:nvPicPr>
          <p:cNvPr id="57" name="Image 11" descr="preencoded.png">    </p:cNvPr>
          <p:cNvPicPr>
            <a:picLocks noChangeAspect="1"/>
          </p:cNvPicPr>
          <p:nvPr/>
        </p:nvPicPr>
        <p:blipFill>
          <a:blip r:embed="rId12"/>
          <a:stretch>
            <a:fillRect/>
          </a:stretch>
        </p:blipFill>
        <p:spPr>
          <a:xfrm>
            <a:off x="2293144" y="5286375"/>
            <a:ext cx="100013" cy="114300"/>
          </a:xfrm>
          <a:prstGeom prst="rect">
            <a:avLst/>
          </a:prstGeom>
        </p:spPr>
      </p:pic>
      <p:sp>
        <p:nvSpPr>
          <p:cNvPr id="58" name="Text 44"/>
          <p:cNvSpPr/>
          <p:nvPr/>
        </p:nvSpPr>
        <p:spPr>
          <a:xfrm>
            <a:off x="2450306" y="5257800"/>
            <a:ext cx="757238" cy="171450"/>
          </a:xfrm>
          <a:prstGeom prst="rect">
            <a:avLst/>
          </a:prstGeom>
          <a:noFill/>
          <a:ln/>
        </p:spPr>
        <p:txBody>
          <a:bodyPr wrap="non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個別人物認識</a:t>
            </a:r>
            <a:endParaRPr lang="en-US" sz="900" dirty="0"/>
          </a:p>
        </p:txBody>
      </p:sp>
      <p:sp>
        <p:nvSpPr>
          <p:cNvPr id="59" name="Shape 45"/>
          <p:cNvSpPr/>
          <p:nvPr/>
        </p:nvSpPr>
        <p:spPr>
          <a:xfrm>
            <a:off x="542925" y="5543550"/>
            <a:ext cx="8172450" cy="357188"/>
          </a:xfrm>
          <a:prstGeom prst="rect">
            <a:avLst/>
          </a:prstGeom>
          <a:solidFill>
            <a:srgbClr val="E6F7FF"/>
          </a:solidFill>
          <a:ln w="99">
            <a:solidFill>
              <a:srgbClr val="91D5FF"/>
            </a:solidFill>
            <a:prstDash val="solid"/>
          </a:ln>
        </p:spPr>
      </p:sp>
      <p:pic>
        <p:nvPicPr>
          <p:cNvPr id="60" name="Image 12" descr="preencoded.png">    </p:cNvPr>
          <p:cNvPicPr>
            <a:picLocks noChangeAspect="1"/>
          </p:cNvPicPr>
          <p:nvPr/>
        </p:nvPicPr>
        <p:blipFill>
          <a:blip r:embed="rId13"/>
          <a:stretch>
            <a:fillRect/>
          </a:stretch>
        </p:blipFill>
        <p:spPr>
          <a:xfrm>
            <a:off x="600075" y="5657850"/>
            <a:ext cx="142875" cy="114300"/>
          </a:xfrm>
          <a:prstGeom prst="rect">
            <a:avLst/>
          </a:prstGeom>
        </p:spPr>
      </p:pic>
      <p:sp>
        <p:nvSpPr>
          <p:cNvPr id="61" name="Text 46"/>
          <p:cNvSpPr/>
          <p:nvPr/>
        </p:nvSpPr>
        <p:spPr>
          <a:xfrm>
            <a:off x="800100" y="5629275"/>
            <a:ext cx="748308" cy="171450"/>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ノートPC2台</a:t>
            </a:r>
            <a:endParaRPr lang="en-US" sz="900" dirty="0"/>
          </a:p>
        </p:txBody>
      </p:sp>
      <p:pic>
        <p:nvPicPr>
          <p:cNvPr id="62" name="Image 13" descr="preencoded.png">    </p:cNvPr>
          <p:cNvPicPr>
            <a:picLocks noChangeAspect="1"/>
          </p:cNvPicPr>
          <p:nvPr/>
        </p:nvPicPr>
        <p:blipFill>
          <a:blip r:embed="rId14"/>
          <a:stretch>
            <a:fillRect/>
          </a:stretch>
        </p:blipFill>
        <p:spPr>
          <a:xfrm>
            <a:off x="1591270" y="5657850"/>
            <a:ext cx="100013" cy="114300"/>
          </a:xfrm>
          <a:prstGeom prst="rect">
            <a:avLst/>
          </a:prstGeom>
        </p:spPr>
      </p:pic>
      <p:sp>
        <p:nvSpPr>
          <p:cNvPr id="63" name="Shape 47"/>
          <p:cNvSpPr/>
          <p:nvPr/>
        </p:nvSpPr>
        <p:spPr>
          <a:xfrm>
            <a:off x="1748433" y="5600700"/>
            <a:ext cx="800100" cy="228600"/>
          </a:xfrm>
          <a:prstGeom prst="rect">
            <a:avLst/>
          </a:prstGeom>
          <a:solidFill>
            <a:srgbClr val="BFDBFE"/>
          </a:solidFill>
          <a:ln/>
        </p:spPr>
      </p:sp>
      <p:sp>
        <p:nvSpPr>
          <p:cNvPr id="64" name="Text 48"/>
          <p:cNvSpPr/>
          <p:nvPr/>
        </p:nvSpPr>
        <p:spPr>
          <a:xfrm>
            <a:off x="1748433" y="5600700"/>
            <a:ext cx="871538" cy="228600"/>
          </a:xfrm>
          <a:prstGeom prst="rect">
            <a:avLst/>
          </a:prstGeom>
          <a:noFill/>
          <a:ln/>
        </p:spPr>
        <p:txBody>
          <a:bodyPr wrap="none" lIns="68072" tIns="34036" rIns="68072" bIns="34036"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電子機器特化</a:t>
            </a:r>
            <a:endParaRPr lang="en-US" sz="900" dirty="0"/>
          </a:p>
        </p:txBody>
      </p:sp>
      <p:pic>
        <p:nvPicPr>
          <p:cNvPr id="65" name="Image 14" descr="preencoded.png">    </p:cNvPr>
          <p:cNvPicPr>
            <a:picLocks noChangeAspect="1"/>
          </p:cNvPicPr>
          <p:nvPr/>
        </p:nvPicPr>
        <p:blipFill>
          <a:blip r:embed="rId15"/>
          <a:stretch>
            <a:fillRect/>
          </a:stretch>
        </p:blipFill>
        <p:spPr>
          <a:xfrm>
            <a:off x="2605683" y="5657850"/>
            <a:ext cx="100013" cy="114300"/>
          </a:xfrm>
          <a:prstGeom prst="rect">
            <a:avLst/>
          </a:prstGeom>
        </p:spPr>
      </p:pic>
      <p:sp>
        <p:nvSpPr>
          <p:cNvPr id="66" name="Text 49"/>
          <p:cNvSpPr/>
          <p:nvPr/>
        </p:nvSpPr>
        <p:spPr>
          <a:xfrm>
            <a:off x="2762845" y="5629275"/>
            <a:ext cx="753666" cy="171450"/>
          </a:xfrm>
          <a:prstGeom prst="rect">
            <a:avLst/>
          </a:prstGeom>
          <a:noFill/>
          <a:ln/>
        </p:spPr>
        <p:txBody>
          <a:bodyPr wrap="non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デバイス分類</a:t>
            </a:r>
            <a:endParaRPr lang="en-US" sz="900" dirty="0"/>
          </a:p>
        </p:txBody>
      </p:sp>
      <p:sp>
        <p:nvSpPr>
          <p:cNvPr id="67" name="Shape 50"/>
          <p:cNvSpPr/>
          <p:nvPr/>
        </p:nvSpPr>
        <p:spPr>
          <a:xfrm>
            <a:off x="542925" y="5915025"/>
            <a:ext cx="8172450" cy="357188"/>
          </a:xfrm>
          <a:prstGeom prst="rect">
            <a:avLst/>
          </a:prstGeom>
          <a:solidFill>
            <a:srgbClr val="E6F7FF"/>
          </a:solidFill>
          <a:ln w="99">
            <a:solidFill>
              <a:srgbClr val="91D5FF"/>
            </a:solidFill>
            <a:prstDash val="solid"/>
          </a:ln>
        </p:spPr>
      </p:sp>
      <p:pic>
        <p:nvPicPr>
          <p:cNvPr id="68" name="Image 15" descr="preencoded.png">    </p:cNvPr>
          <p:cNvPicPr>
            <a:picLocks noChangeAspect="1"/>
          </p:cNvPicPr>
          <p:nvPr/>
        </p:nvPicPr>
        <p:blipFill>
          <a:blip r:embed="rId16"/>
          <a:stretch>
            <a:fillRect/>
          </a:stretch>
        </p:blipFill>
        <p:spPr>
          <a:xfrm>
            <a:off x="600075" y="6029325"/>
            <a:ext cx="114300" cy="114300"/>
          </a:xfrm>
          <a:prstGeom prst="rect">
            <a:avLst/>
          </a:prstGeom>
        </p:spPr>
      </p:pic>
      <p:sp>
        <p:nvSpPr>
          <p:cNvPr id="69" name="Text 51"/>
          <p:cNvSpPr/>
          <p:nvPr/>
        </p:nvSpPr>
        <p:spPr>
          <a:xfrm>
            <a:off x="771525" y="6000750"/>
            <a:ext cx="750094" cy="171450"/>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会議テーブル</a:t>
            </a:r>
            <a:endParaRPr lang="en-US" sz="900" dirty="0"/>
          </a:p>
        </p:txBody>
      </p:sp>
      <p:pic>
        <p:nvPicPr>
          <p:cNvPr id="70" name="Image 16" descr="preencoded.png">    </p:cNvPr>
          <p:cNvPicPr>
            <a:picLocks noChangeAspect="1"/>
          </p:cNvPicPr>
          <p:nvPr/>
        </p:nvPicPr>
        <p:blipFill>
          <a:blip r:embed="rId17"/>
          <a:stretch>
            <a:fillRect/>
          </a:stretch>
        </p:blipFill>
        <p:spPr>
          <a:xfrm>
            <a:off x="1564481" y="6029325"/>
            <a:ext cx="100013" cy="114300"/>
          </a:xfrm>
          <a:prstGeom prst="rect">
            <a:avLst/>
          </a:prstGeom>
        </p:spPr>
      </p:pic>
      <p:sp>
        <p:nvSpPr>
          <p:cNvPr id="71" name="Shape 52"/>
          <p:cNvSpPr/>
          <p:nvPr/>
        </p:nvSpPr>
        <p:spPr>
          <a:xfrm>
            <a:off x="1721644" y="5972175"/>
            <a:ext cx="571500" cy="228600"/>
          </a:xfrm>
          <a:prstGeom prst="rect">
            <a:avLst/>
          </a:prstGeom>
          <a:solidFill>
            <a:srgbClr val="BFDBFE"/>
          </a:solidFill>
          <a:ln/>
        </p:spPr>
      </p:sp>
      <p:sp>
        <p:nvSpPr>
          <p:cNvPr id="72" name="Text 53"/>
          <p:cNvSpPr/>
          <p:nvPr/>
        </p:nvSpPr>
        <p:spPr>
          <a:xfrm>
            <a:off x="1721644" y="5972175"/>
            <a:ext cx="642938" cy="228600"/>
          </a:xfrm>
          <a:prstGeom prst="rect">
            <a:avLst/>
          </a:prstGeom>
          <a:noFill/>
          <a:ln/>
        </p:spPr>
        <p:txBody>
          <a:bodyPr wrap="none" lIns="68072" tIns="34036" rIns="68072" bIns="34036"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家具特化</a:t>
            </a:r>
            <a:endParaRPr lang="en-US" sz="900" dirty="0"/>
          </a:p>
        </p:txBody>
      </p:sp>
      <p:pic>
        <p:nvPicPr>
          <p:cNvPr id="73" name="Image 17" descr="preencoded.png">    </p:cNvPr>
          <p:cNvPicPr>
            <a:picLocks noChangeAspect="1"/>
          </p:cNvPicPr>
          <p:nvPr/>
        </p:nvPicPr>
        <p:blipFill>
          <a:blip r:embed="rId18"/>
          <a:stretch>
            <a:fillRect/>
          </a:stretch>
        </p:blipFill>
        <p:spPr>
          <a:xfrm>
            <a:off x="2350294" y="6029325"/>
            <a:ext cx="100013" cy="114300"/>
          </a:xfrm>
          <a:prstGeom prst="rect">
            <a:avLst/>
          </a:prstGeom>
        </p:spPr>
      </p:pic>
      <p:sp>
        <p:nvSpPr>
          <p:cNvPr id="74" name="Text 54"/>
          <p:cNvSpPr/>
          <p:nvPr/>
        </p:nvSpPr>
        <p:spPr>
          <a:xfrm>
            <a:off x="2507456" y="6000750"/>
            <a:ext cx="978694" cy="171450"/>
          </a:xfrm>
          <a:prstGeom prst="rect">
            <a:avLst/>
          </a:prstGeom>
          <a:noFill/>
          <a:ln/>
        </p:spPr>
        <p:txBody>
          <a:bodyPr wrap="non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テーブル詳細分類</a:t>
            </a:r>
            <a:endParaRPr lang="en-US" sz="900" dirty="0"/>
          </a:p>
        </p:txBody>
      </p:sp>
      <p:sp>
        <p:nvSpPr>
          <p:cNvPr id="75" name="Shape 55"/>
          <p:cNvSpPr/>
          <p:nvPr/>
        </p:nvSpPr>
        <p:spPr>
          <a:xfrm>
            <a:off x="542925" y="6286500"/>
            <a:ext cx="8172450" cy="357188"/>
          </a:xfrm>
          <a:prstGeom prst="rect">
            <a:avLst/>
          </a:prstGeom>
          <a:solidFill>
            <a:srgbClr val="E6F7FF"/>
          </a:solidFill>
          <a:ln w="99">
            <a:solidFill>
              <a:srgbClr val="91D5FF"/>
            </a:solidFill>
            <a:prstDash val="solid"/>
          </a:ln>
        </p:spPr>
      </p:sp>
      <p:pic>
        <p:nvPicPr>
          <p:cNvPr id="76" name="Image 18" descr="preencoded.png">    </p:cNvPr>
          <p:cNvPicPr>
            <a:picLocks noChangeAspect="1"/>
          </p:cNvPicPr>
          <p:nvPr/>
        </p:nvPicPr>
        <p:blipFill>
          <a:blip r:embed="rId19"/>
          <a:stretch>
            <a:fillRect/>
          </a:stretch>
        </p:blipFill>
        <p:spPr>
          <a:xfrm>
            <a:off x="600075" y="6400800"/>
            <a:ext cx="142875" cy="114300"/>
          </a:xfrm>
          <a:prstGeom prst="rect">
            <a:avLst/>
          </a:prstGeom>
        </p:spPr>
      </p:pic>
      <p:sp>
        <p:nvSpPr>
          <p:cNvPr id="77" name="Text 56"/>
          <p:cNvSpPr/>
          <p:nvPr/>
        </p:nvSpPr>
        <p:spPr>
          <a:xfrm>
            <a:off x="800100" y="6372225"/>
            <a:ext cx="871538" cy="171450"/>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コーヒーカップ</a:t>
            </a:r>
            <a:endParaRPr lang="en-US" sz="900" dirty="0"/>
          </a:p>
        </p:txBody>
      </p:sp>
      <p:pic>
        <p:nvPicPr>
          <p:cNvPr id="78" name="Image 19" descr="preencoded.png">    </p:cNvPr>
          <p:cNvPicPr>
            <a:picLocks noChangeAspect="1"/>
          </p:cNvPicPr>
          <p:nvPr/>
        </p:nvPicPr>
        <p:blipFill>
          <a:blip r:embed="rId20"/>
          <a:stretch>
            <a:fillRect/>
          </a:stretch>
        </p:blipFill>
        <p:spPr>
          <a:xfrm>
            <a:off x="1714500" y="6400800"/>
            <a:ext cx="100013" cy="114300"/>
          </a:xfrm>
          <a:prstGeom prst="rect">
            <a:avLst/>
          </a:prstGeom>
        </p:spPr>
      </p:pic>
      <p:sp>
        <p:nvSpPr>
          <p:cNvPr id="79" name="Shape 57"/>
          <p:cNvSpPr/>
          <p:nvPr/>
        </p:nvSpPr>
        <p:spPr>
          <a:xfrm>
            <a:off x="1871663" y="6343650"/>
            <a:ext cx="685800" cy="228600"/>
          </a:xfrm>
          <a:prstGeom prst="rect">
            <a:avLst/>
          </a:prstGeom>
          <a:solidFill>
            <a:srgbClr val="BFDBFE"/>
          </a:solidFill>
          <a:ln/>
        </p:spPr>
      </p:sp>
      <p:sp>
        <p:nvSpPr>
          <p:cNvPr id="80" name="Text 58"/>
          <p:cNvSpPr/>
          <p:nvPr/>
        </p:nvSpPr>
        <p:spPr>
          <a:xfrm>
            <a:off x="1871663" y="6343650"/>
            <a:ext cx="757238" cy="228600"/>
          </a:xfrm>
          <a:prstGeom prst="rect">
            <a:avLst/>
          </a:prstGeom>
          <a:noFill/>
          <a:ln/>
        </p:spPr>
        <p:txBody>
          <a:bodyPr wrap="none" lIns="68072" tIns="34036" rIns="68072" bIns="34036"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日用品特化</a:t>
            </a:r>
            <a:endParaRPr lang="en-US" sz="900" dirty="0"/>
          </a:p>
        </p:txBody>
      </p:sp>
      <p:pic>
        <p:nvPicPr>
          <p:cNvPr id="81" name="Image 20" descr="preencoded.png">    </p:cNvPr>
          <p:cNvPicPr>
            <a:picLocks noChangeAspect="1"/>
          </p:cNvPicPr>
          <p:nvPr/>
        </p:nvPicPr>
        <p:blipFill>
          <a:blip r:embed="rId21"/>
          <a:stretch>
            <a:fillRect/>
          </a:stretch>
        </p:blipFill>
        <p:spPr>
          <a:xfrm>
            <a:off x="2614613" y="6400800"/>
            <a:ext cx="100013" cy="114300"/>
          </a:xfrm>
          <a:prstGeom prst="rect">
            <a:avLst/>
          </a:prstGeom>
        </p:spPr>
      </p:pic>
      <p:sp>
        <p:nvSpPr>
          <p:cNvPr id="82" name="Text 59"/>
          <p:cNvSpPr/>
          <p:nvPr/>
        </p:nvSpPr>
        <p:spPr>
          <a:xfrm>
            <a:off x="2771775" y="6372225"/>
            <a:ext cx="528638" cy="171450"/>
          </a:xfrm>
          <a:prstGeom prst="rect">
            <a:avLst/>
          </a:prstGeom>
          <a:noFill/>
          <a:ln/>
        </p:spPr>
        <p:txBody>
          <a:bodyPr wrap="non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容器分類</a:t>
            </a:r>
            <a:endParaRPr lang="en-US" sz="900" dirty="0"/>
          </a:p>
        </p:txBody>
      </p:sp>
      <p:sp>
        <p:nvSpPr>
          <p:cNvPr id="83" name="Shape 60"/>
          <p:cNvSpPr/>
          <p:nvPr/>
        </p:nvSpPr>
        <p:spPr>
          <a:xfrm>
            <a:off x="542925" y="6657975"/>
            <a:ext cx="8172450" cy="357188"/>
          </a:xfrm>
          <a:prstGeom prst="rect">
            <a:avLst/>
          </a:prstGeom>
          <a:solidFill>
            <a:srgbClr val="E6F7FF"/>
          </a:solidFill>
          <a:ln w="99">
            <a:solidFill>
              <a:srgbClr val="91D5FF"/>
            </a:solidFill>
            <a:prstDash val="solid"/>
          </a:ln>
        </p:spPr>
      </p:sp>
      <p:pic>
        <p:nvPicPr>
          <p:cNvPr id="84" name="Image 21" descr="preencoded.png">    </p:cNvPr>
          <p:cNvPicPr>
            <a:picLocks noChangeAspect="1"/>
          </p:cNvPicPr>
          <p:nvPr/>
        </p:nvPicPr>
        <p:blipFill>
          <a:blip r:embed="rId22"/>
          <a:stretch>
            <a:fillRect/>
          </a:stretch>
        </p:blipFill>
        <p:spPr>
          <a:xfrm>
            <a:off x="600075" y="6772275"/>
            <a:ext cx="128588" cy="114300"/>
          </a:xfrm>
          <a:prstGeom prst="rect">
            <a:avLst/>
          </a:prstGeom>
        </p:spPr>
      </p:pic>
      <p:sp>
        <p:nvSpPr>
          <p:cNvPr id="85" name="Text 61"/>
          <p:cNvSpPr/>
          <p:nvPr/>
        </p:nvSpPr>
        <p:spPr>
          <a:xfrm>
            <a:off x="785813" y="6743700"/>
            <a:ext cx="871538" cy="171450"/>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ホワイトボード</a:t>
            </a:r>
            <a:endParaRPr lang="en-US" sz="900" dirty="0"/>
          </a:p>
        </p:txBody>
      </p:sp>
      <p:pic>
        <p:nvPicPr>
          <p:cNvPr id="86" name="Image 22" descr="preencoded.png">    </p:cNvPr>
          <p:cNvPicPr>
            <a:picLocks noChangeAspect="1"/>
          </p:cNvPicPr>
          <p:nvPr/>
        </p:nvPicPr>
        <p:blipFill>
          <a:blip r:embed="rId23"/>
          <a:stretch>
            <a:fillRect/>
          </a:stretch>
        </p:blipFill>
        <p:spPr>
          <a:xfrm>
            <a:off x="1700213" y="6772275"/>
            <a:ext cx="100013" cy="114300"/>
          </a:xfrm>
          <a:prstGeom prst="rect">
            <a:avLst/>
          </a:prstGeom>
        </p:spPr>
      </p:pic>
      <p:sp>
        <p:nvSpPr>
          <p:cNvPr id="87" name="Shape 62"/>
          <p:cNvSpPr/>
          <p:nvPr/>
        </p:nvSpPr>
        <p:spPr>
          <a:xfrm>
            <a:off x="1857375" y="6715125"/>
            <a:ext cx="800100" cy="228600"/>
          </a:xfrm>
          <a:prstGeom prst="rect">
            <a:avLst/>
          </a:prstGeom>
          <a:solidFill>
            <a:srgbClr val="BFDBFE"/>
          </a:solidFill>
          <a:ln/>
        </p:spPr>
      </p:sp>
      <p:sp>
        <p:nvSpPr>
          <p:cNvPr id="88" name="Text 63"/>
          <p:cNvSpPr/>
          <p:nvPr/>
        </p:nvSpPr>
        <p:spPr>
          <a:xfrm>
            <a:off x="1857375" y="6715125"/>
            <a:ext cx="871538" cy="228600"/>
          </a:xfrm>
          <a:prstGeom prst="rect">
            <a:avLst/>
          </a:prstGeom>
          <a:noFill/>
          <a:ln/>
        </p:spPr>
        <p:txBody>
          <a:bodyPr wrap="none" lIns="68072" tIns="34036" rIns="68072" bIns="34036"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文字検出統合</a:t>
            </a:r>
            <a:endParaRPr lang="en-US" sz="900" dirty="0"/>
          </a:p>
        </p:txBody>
      </p:sp>
      <p:pic>
        <p:nvPicPr>
          <p:cNvPr id="89" name="Image 23" descr="preencoded.png">    </p:cNvPr>
          <p:cNvPicPr>
            <a:picLocks noChangeAspect="1"/>
          </p:cNvPicPr>
          <p:nvPr/>
        </p:nvPicPr>
        <p:blipFill>
          <a:blip r:embed="rId24"/>
          <a:stretch>
            <a:fillRect/>
          </a:stretch>
        </p:blipFill>
        <p:spPr>
          <a:xfrm>
            <a:off x="2714625" y="6772275"/>
            <a:ext cx="100013" cy="114300"/>
          </a:xfrm>
          <a:prstGeom prst="rect">
            <a:avLst/>
          </a:prstGeom>
        </p:spPr>
      </p:pic>
      <p:sp>
        <p:nvSpPr>
          <p:cNvPr id="90" name="Text 64"/>
          <p:cNvSpPr/>
          <p:nvPr/>
        </p:nvSpPr>
        <p:spPr>
          <a:xfrm>
            <a:off x="2871788" y="6743700"/>
            <a:ext cx="528638" cy="171450"/>
          </a:xfrm>
          <a:prstGeom prst="rect">
            <a:avLst/>
          </a:prstGeom>
          <a:noFill/>
          <a:ln/>
        </p:spPr>
        <p:txBody>
          <a:bodyPr wrap="non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文字認識</a:t>
            </a:r>
            <a:endParaRPr lang="en-US" sz="900" dirty="0"/>
          </a:p>
        </p:txBody>
      </p:sp>
      <p:sp>
        <p:nvSpPr>
          <p:cNvPr id="91" name="Shape 65"/>
          <p:cNvSpPr/>
          <p:nvPr/>
        </p:nvSpPr>
        <p:spPr>
          <a:xfrm>
            <a:off x="342900" y="7200900"/>
            <a:ext cx="8458200" cy="371475"/>
          </a:xfrm>
          <a:prstGeom prst="rect">
            <a:avLst/>
          </a:prstGeom>
          <a:solidFill>
            <a:srgbClr val="D1FAE5"/>
          </a:solidFill>
          <a:ln w="198">
            <a:solidFill>
              <a:srgbClr val="10B981"/>
            </a:solidFill>
            <a:prstDash val="solid"/>
          </a:ln>
        </p:spPr>
      </p:sp>
      <p:sp>
        <p:nvSpPr>
          <p:cNvPr id="92" name="Text 66"/>
          <p:cNvSpPr/>
          <p:nvPr/>
        </p:nvSpPr>
        <p:spPr>
          <a:xfrm>
            <a:off x="342900" y="7200900"/>
            <a:ext cx="8529638" cy="371475"/>
          </a:xfrm>
          <a:prstGeom prst="rect">
            <a:avLst/>
          </a:prstGeom>
          <a:noFill/>
          <a:ln/>
        </p:spPr>
        <p:txBody>
          <a:bodyPr wrap="square" lIns="102108" tIns="102108" rIns="102108" bIns="102108" rtlCol="0" anchor="ctr">
            <a:spAutoFit/>
          </a:bodyPr>
          <a:lstStyle/>
          <a:p>
            <a:pPr algn="ctr" indent="0" marL="0">
              <a:buNone/>
            </a:pPr>
            <a:r>
              <a:rPr lang="en-US" sz="900" b="1" dirty="0">
                <a:solidFill>
                  <a:srgbClr val="333333"/>
                </a:solidFill>
                <a:latin typeface="Noto Sans JP" pitchFamily="34" charset="0"/>
                <a:ea typeface="Noto Sans JP" pitchFamily="34" charset="-122"/>
                <a:cs typeface="Noto Sans JP" pitchFamily="34" charset="-120"/>
              </a:rPr>
              <a:t>統合理解: "3名参加のビジネス会議シーン"</a:t>
            </a:r>
            <a:endParaRPr lang="en-US" sz="900" dirty="0"/>
          </a:p>
        </p:txBody>
      </p:sp>
      <p:sp>
        <p:nvSpPr>
          <p:cNvPr id="93" name="Text 67"/>
          <p:cNvSpPr/>
          <p:nvPr/>
        </p:nvSpPr>
        <p:spPr>
          <a:xfrm>
            <a:off x="228600" y="7886700"/>
            <a:ext cx="8758238" cy="200025"/>
          </a:xfrm>
          <a:prstGeom prst="rect">
            <a:avLst/>
          </a:prstGeom>
          <a:noFill/>
          <a:ln/>
        </p:spPr>
        <p:txBody>
          <a:bodyPr wrap="square" lIns="0" tIns="0" rIns="0" bIns="0" rtlCol="0" anchor="ctr">
            <a:spAutoFit/>
          </a:bodyPr>
          <a:lstStyle/>
          <a:p>
            <a:pPr indent="0" marL="0">
              <a:buNone/>
            </a:pPr>
            <a:r>
              <a:rPr lang="en-US" sz="1013" b="1" dirty="0">
                <a:solidFill>
                  <a:srgbClr val="374151"/>
                </a:solidFill>
                <a:latin typeface="Noto Sans JP" pitchFamily="34" charset="0"/>
                <a:ea typeface="Noto Sans JP" pitchFamily="34" charset="-122"/>
                <a:cs typeface="Noto Sans JP" pitchFamily="34" charset="-120"/>
              </a:rPr>
              <a:t>システムの技術的優位性</a:t>
            </a:r>
            <a:endParaRPr lang="en-US" sz="1013" dirty="0"/>
          </a:p>
        </p:txBody>
      </p:sp>
      <p:sp>
        <p:nvSpPr>
          <p:cNvPr id="94" name="Shape 68"/>
          <p:cNvSpPr/>
          <p:nvPr/>
        </p:nvSpPr>
        <p:spPr>
          <a:xfrm>
            <a:off x="228600" y="8143875"/>
            <a:ext cx="4286250" cy="400050"/>
          </a:xfrm>
          <a:prstGeom prst="rect">
            <a:avLst/>
          </a:prstGeom>
          <a:solidFill>
            <a:srgbClr val="EFF6FF"/>
          </a:solidFill>
          <a:ln/>
        </p:spPr>
      </p:sp>
      <p:sp>
        <p:nvSpPr>
          <p:cNvPr id="95" name="Shape 69"/>
          <p:cNvSpPr/>
          <p:nvPr/>
        </p:nvSpPr>
        <p:spPr>
          <a:xfrm>
            <a:off x="314325" y="8229600"/>
            <a:ext cx="228600" cy="228600"/>
          </a:xfrm>
          <a:prstGeom prst="ellipse">
            <a:avLst/>
          </a:prstGeom>
          <a:solidFill>
            <a:srgbClr val="3B82F6"/>
          </a:solidFill>
          <a:ln/>
        </p:spPr>
      </p:sp>
      <p:pic>
        <p:nvPicPr>
          <p:cNvPr id="96" name="Image 24" descr="preencoded.png">    </p:cNvPr>
          <p:cNvPicPr>
            <a:picLocks noChangeAspect="1"/>
          </p:cNvPicPr>
          <p:nvPr/>
        </p:nvPicPr>
        <p:blipFill>
          <a:blip r:embed="rId25"/>
          <a:stretch>
            <a:fillRect/>
          </a:stretch>
        </p:blipFill>
        <p:spPr>
          <a:xfrm>
            <a:off x="371475" y="8286750"/>
            <a:ext cx="114300" cy="114300"/>
          </a:xfrm>
          <a:prstGeom prst="rect">
            <a:avLst/>
          </a:prstGeom>
        </p:spPr>
      </p:pic>
      <p:sp>
        <p:nvSpPr>
          <p:cNvPr id="97" name="Text 70"/>
          <p:cNvSpPr/>
          <p:nvPr/>
        </p:nvSpPr>
        <p:spPr>
          <a:xfrm>
            <a:off x="628650" y="8258175"/>
            <a:ext cx="1443038" cy="171450"/>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見逃しのない完全物体検出</a:t>
            </a:r>
            <a:endParaRPr lang="en-US" sz="900" dirty="0"/>
          </a:p>
        </p:txBody>
      </p:sp>
      <p:sp>
        <p:nvSpPr>
          <p:cNvPr id="98" name="Shape 71"/>
          <p:cNvSpPr/>
          <p:nvPr/>
        </p:nvSpPr>
        <p:spPr>
          <a:xfrm>
            <a:off x="4629150" y="8143875"/>
            <a:ext cx="4286250" cy="400050"/>
          </a:xfrm>
          <a:prstGeom prst="rect">
            <a:avLst/>
          </a:prstGeom>
          <a:solidFill>
            <a:srgbClr val="EFF6FF"/>
          </a:solidFill>
          <a:ln/>
        </p:spPr>
      </p:sp>
      <p:sp>
        <p:nvSpPr>
          <p:cNvPr id="99" name="Shape 72"/>
          <p:cNvSpPr/>
          <p:nvPr/>
        </p:nvSpPr>
        <p:spPr>
          <a:xfrm>
            <a:off x="4714875" y="8229600"/>
            <a:ext cx="228600" cy="228600"/>
          </a:xfrm>
          <a:prstGeom prst="ellipse">
            <a:avLst/>
          </a:prstGeom>
          <a:solidFill>
            <a:srgbClr val="3B82F6"/>
          </a:solidFill>
          <a:ln/>
        </p:spPr>
      </p:sp>
      <p:pic>
        <p:nvPicPr>
          <p:cNvPr id="100" name="Image 25" descr="preencoded.png">    </p:cNvPr>
          <p:cNvPicPr>
            <a:picLocks noChangeAspect="1"/>
          </p:cNvPicPr>
          <p:nvPr/>
        </p:nvPicPr>
        <p:blipFill>
          <a:blip r:embed="rId26"/>
          <a:stretch>
            <a:fillRect/>
          </a:stretch>
        </p:blipFill>
        <p:spPr>
          <a:xfrm>
            <a:off x="4772025" y="8286750"/>
            <a:ext cx="114300" cy="114300"/>
          </a:xfrm>
          <a:prstGeom prst="rect">
            <a:avLst/>
          </a:prstGeom>
        </p:spPr>
      </p:pic>
      <p:sp>
        <p:nvSpPr>
          <p:cNvPr id="101" name="Text 73"/>
          <p:cNvSpPr/>
          <p:nvPr/>
        </p:nvSpPr>
        <p:spPr>
          <a:xfrm>
            <a:off x="5029200" y="8258175"/>
            <a:ext cx="1100138" cy="171450"/>
          </a:xfrm>
          <a:prstGeom prst="rect">
            <a:avLst/>
          </a:prstGeom>
          <a:noFill/>
          <a:ln/>
        </p:spPr>
        <p:txBody>
          <a:bodyPr wrap="non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物体別の最適化分類</a:t>
            </a:r>
            <a:endParaRPr lang="en-US" sz="900" dirty="0"/>
          </a:p>
        </p:txBody>
      </p:sp>
      <p:sp>
        <p:nvSpPr>
          <p:cNvPr id="102" name="Shape 74"/>
          <p:cNvSpPr/>
          <p:nvPr/>
        </p:nvSpPr>
        <p:spPr>
          <a:xfrm>
            <a:off x="228600" y="8658225"/>
            <a:ext cx="4286250" cy="400050"/>
          </a:xfrm>
          <a:prstGeom prst="rect">
            <a:avLst/>
          </a:prstGeom>
          <a:solidFill>
            <a:srgbClr val="EFF6FF"/>
          </a:solidFill>
          <a:ln/>
        </p:spPr>
      </p:sp>
      <p:sp>
        <p:nvSpPr>
          <p:cNvPr id="103" name="Shape 75"/>
          <p:cNvSpPr/>
          <p:nvPr/>
        </p:nvSpPr>
        <p:spPr>
          <a:xfrm>
            <a:off x="314325" y="8743950"/>
            <a:ext cx="228600" cy="228600"/>
          </a:xfrm>
          <a:prstGeom prst="ellipse">
            <a:avLst/>
          </a:prstGeom>
          <a:solidFill>
            <a:srgbClr val="3B82F6"/>
          </a:solidFill>
          <a:ln/>
        </p:spPr>
      </p:sp>
      <p:pic>
        <p:nvPicPr>
          <p:cNvPr id="104" name="Image 26" descr="preencoded.png">    </p:cNvPr>
          <p:cNvPicPr>
            <a:picLocks noChangeAspect="1"/>
          </p:cNvPicPr>
          <p:nvPr/>
        </p:nvPicPr>
        <p:blipFill>
          <a:blip r:embed="rId27"/>
          <a:stretch>
            <a:fillRect/>
          </a:stretch>
        </p:blipFill>
        <p:spPr>
          <a:xfrm>
            <a:off x="357188" y="8801100"/>
            <a:ext cx="142875" cy="114300"/>
          </a:xfrm>
          <a:prstGeom prst="rect">
            <a:avLst/>
          </a:prstGeom>
        </p:spPr>
      </p:pic>
      <p:sp>
        <p:nvSpPr>
          <p:cNvPr id="105" name="Text 76"/>
          <p:cNvSpPr/>
          <p:nvPr/>
        </p:nvSpPr>
        <p:spPr>
          <a:xfrm>
            <a:off x="628650" y="8772525"/>
            <a:ext cx="1443038" cy="171450"/>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エンドツーエンド自動処理</a:t>
            </a:r>
            <a:endParaRPr lang="en-US" sz="900" dirty="0"/>
          </a:p>
        </p:txBody>
      </p:sp>
      <p:sp>
        <p:nvSpPr>
          <p:cNvPr id="106" name="Shape 77"/>
          <p:cNvSpPr/>
          <p:nvPr/>
        </p:nvSpPr>
        <p:spPr>
          <a:xfrm>
            <a:off x="4629150" y="8658225"/>
            <a:ext cx="4286250" cy="400050"/>
          </a:xfrm>
          <a:prstGeom prst="rect">
            <a:avLst/>
          </a:prstGeom>
          <a:solidFill>
            <a:srgbClr val="EFF6FF"/>
          </a:solidFill>
          <a:ln/>
        </p:spPr>
      </p:sp>
      <p:sp>
        <p:nvSpPr>
          <p:cNvPr id="107" name="Shape 78"/>
          <p:cNvSpPr/>
          <p:nvPr/>
        </p:nvSpPr>
        <p:spPr>
          <a:xfrm>
            <a:off x="4714875" y="8743950"/>
            <a:ext cx="228600" cy="228600"/>
          </a:xfrm>
          <a:prstGeom prst="ellipse">
            <a:avLst/>
          </a:prstGeom>
          <a:solidFill>
            <a:srgbClr val="3B82F6"/>
          </a:solidFill>
          <a:ln/>
        </p:spPr>
      </p:sp>
      <p:pic>
        <p:nvPicPr>
          <p:cNvPr id="108" name="Image 27" descr="preencoded.png">    </p:cNvPr>
          <p:cNvPicPr>
            <a:picLocks noChangeAspect="1"/>
          </p:cNvPicPr>
          <p:nvPr/>
        </p:nvPicPr>
        <p:blipFill>
          <a:blip r:embed="rId28"/>
          <a:stretch>
            <a:fillRect/>
          </a:stretch>
        </p:blipFill>
        <p:spPr>
          <a:xfrm>
            <a:off x="4772025" y="8801100"/>
            <a:ext cx="114300" cy="114300"/>
          </a:xfrm>
          <a:prstGeom prst="rect">
            <a:avLst/>
          </a:prstGeom>
        </p:spPr>
      </p:pic>
      <p:sp>
        <p:nvSpPr>
          <p:cNvPr id="109" name="Text 79"/>
          <p:cNvSpPr/>
          <p:nvPr/>
        </p:nvSpPr>
        <p:spPr>
          <a:xfrm>
            <a:off x="5029200" y="8772525"/>
            <a:ext cx="1328738" cy="171450"/>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実用レベルでの安定動作</a:t>
            </a:r>
            <a:endParaRPr lang="en-US" sz="900" dirty="0"/>
          </a:p>
        </p:txBody>
      </p:sp>
      <p:sp>
        <p:nvSpPr>
          <p:cNvPr id="110" name="Text 80"/>
          <p:cNvSpPr/>
          <p:nvPr/>
        </p:nvSpPr>
        <p:spPr>
          <a:xfrm>
            <a:off x="228600" y="9179719"/>
            <a:ext cx="8758238" cy="137154"/>
          </a:xfrm>
          <a:prstGeom prst="rect">
            <a:avLst/>
          </a:prstGeom>
          <a:noFill/>
          <a:ln/>
        </p:spPr>
        <p:txBody>
          <a:bodyPr wrap="square" lIns="0" tIns="0" rIns="0" bIns="0" rtlCol="0" anchor="ctr">
            <a:spAutoFit/>
          </a:bodyPr>
          <a:lstStyle/>
          <a:p>
            <a:pPr indent="0" marL="0">
              <a:buNone/>
            </a:pPr>
            <a:r>
              <a:rPr lang="en-US" sz="720" dirty="0">
                <a:solidFill>
                  <a:srgbClr val="666666"/>
                </a:solidFill>
                <a:latin typeface="Noto Sans JP" pitchFamily="34" charset="0"/>
                <a:ea typeface="Noto Sans JP" pitchFamily="34" charset="-122"/>
                <a:cs typeface="Noto Sans JP" pitchFamily="34" charset="-120"/>
              </a:rPr>
              <a:t>[1] Lin, T.Y. et al. "Feature Pyramid Networks for Object Detection" CVPR 2017</a:t>
            </a:r>
            <a:endParaRPr lang="en-US" sz="720" dirty="0"/>
          </a:p>
        </p:txBody>
      </p:sp>
      <p:sp>
        <p:nvSpPr>
          <p:cNvPr id="111" name="Text 81"/>
          <p:cNvSpPr/>
          <p:nvPr/>
        </p:nvSpPr>
        <p:spPr>
          <a:xfrm>
            <a:off x="228600" y="9316873"/>
            <a:ext cx="8758238" cy="137154"/>
          </a:xfrm>
          <a:prstGeom prst="rect">
            <a:avLst/>
          </a:prstGeom>
          <a:noFill/>
          <a:ln/>
        </p:spPr>
        <p:txBody>
          <a:bodyPr wrap="square" lIns="0" tIns="0" rIns="0" bIns="0" rtlCol="0" anchor="ctr">
            <a:spAutoFit/>
          </a:bodyPr>
          <a:lstStyle/>
          <a:p>
            <a:pPr indent="0" marL="0">
              <a:buNone/>
            </a:pPr>
            <a:r>
              <a:rPr lang="en-US" sz="720" dirty="0">
                <a:solidFill>
                  <a:srgbClr val="666666"/>
                </a:solidFill>
                <a:latin typeface="Noto Sans JP" pitchFamily="34" charset="0"/>
                <a:ea typeface="Noto Sans JP" pitchFamily="34" charset="-122"/>
                <a:cs typeface="Noto Sans JP" pitchFamily="34" charset="-120"/>
              </a:rPr>
              <a:t>[2] He, K. et al. "Mask R-CNN" ICCV 2017</a:t>
            </a:r>
            <a:endParaRPr lang="en-US" sz="72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10848482"/>
          </a:xfrm>
          <a:prstGeom prst="rect">
            <a:avLst/>
          </a:prstGeom>
        </p:spPr>
      </p:pic>
      <p:sp>
        <p:nvSpPr>
          <p:cNvPr id="3" name="Shape 0"/>
          <p:cNvSpPr/>
          <p:nvPr/>
        </p:nvSpPr>
        <p:spPr>
          <a:xfrm>
            <a:off x="0" y="0"/>
            <a:ext cx="9144000" cy="885825"/>
          </a:xfrm>
          <a:prstGeom prst="rect">
            <a:avLst/>
          </a:prstGeom>
          <a:solidFill>
            <a:srgbClr val="1A365D"/>
          </a:solidFill>
          <a:ln/>
        </p:spPr>
      </p:sp>
      <p:sp>
        <p:nvSpPr>
          <p:cNvPr id="4" name="Shape 1"/>
          <p:cNvSpPr/>
          <p:nvPr/>
        </p:nvSpPr>
        <p:spPr>
          <a:xfrm>
            <a:off x="0" y="857250"/>
            <a:ext cx="9144000" cy="28575"/>
          </a:xfrm>
          <a:prstGeom prst="rect">
            <a:avLst/>
          </a:prstGeom>
          <a:solidFill>
            <a:srgbClr val="FF7F00"/>
          </a:solidFill>
          <a:ln/>
        </p:spPr>
      </p:sp>
      <p:sp>
        <p:nvSpPr>
          <p:cNvPr id="5" name="Text 2"/>
          <p:cNvSpPr/>
          <p:nvPr/>
        </p:nvSpPr>
        <p:spPr>
          <a:xfrm>
            <a:off x="228600" y="171450"/>
            <a:ext cx="8758238" cy="257175"/>
          </a:xfrm>
          <a:prstGeom prst="rect">
            <a:avLst/>
          </a:prstGeom>
          <a:noFill/>
          <a:ln/>
        </p:spPr>
        <p:txBody>
          <a:bodyPr wrap="square" lIns="0" tIns="0" rIns="0" bIns="0" rtlCol="0" anchor="ctr">
            <a:spAutoFit/>
          </a:bodyPr>
          <a:lstStyle/>
          <a:p>
            <a:pPr indent="0" marL="0">
              <a:buNone/>
            </a:pPr>
            <a:r>
              <a:rPr lang="en-US" sz="1688" b="1" dirty="0">
                <a:solidFill>
                  <a:srgbClr val="FFFFFF"/>
                </a:solidFill>
                <a:latin typeface="Noto Serif JP" pitchFamily="34" charset="0"/>
                <a:ea typeface="Noto Serif JP" pitchFamily="34" charset="-122"/>
                <a:cs typeface="Noto Serif JP" pitchFamily="34" charset="-120"/>
              </a:rPr>
              <a:t>従来システムからの根本的進歩</a:t>
            </a:r>
            <a:endParaRPr lang="en-US" sz="1688" dirty="0"/>
          </a:p>
        </p:txBody>
      </p:sp>
      <p:sp>
        <p:nvSpPr>
          <p:cNvPr id="6" name="Text 3"/>
          <p:cNvSpPr/>
          <p:nvPr/>
        </p:nvSpPr>
        <p:spPr>
          <a:xfrm>
            <a:off x="228600" y="485775"/>
            <a:ext cx="8758238" cy="200025"/>
          </a:xfrm>
          <a:prstGeom prst="rect">
            <a:avLst/>
          </a:prstGeom>
          <a:noFill/>
          <a:ln/>
        </p:spPr>
        <p:txBody>
          <a:bodyPr wrap="square" lIns="0" tIns="0" rIns="0" bIns="0" rtlCol="0" anchor="ctr">
            <a:spAutoFit/>
          </a:bodyPr>
          <a:lstStyle/>
          <a:p>
            <a:pPr indent="0" marL="0">
              <a:buNone/>
            </a:pPr>
            <a:r>
              <a:rPr lang="en-US" sz="1125" dirty="0">
                <a:solidFill>
                  <a:srgbClr val="E6F2FF"/>
                </a:solidFill>
                <a:latin typeface="Noto Sans JP" pitchFamily="34" charset="0"/>
                <a:ea typeface="Noto Sans JP" pitchFamily="34" charset="-122"/>
                <a:cs typeface="Noto Sans JP" pitchFamily="34" charset="-120"/>
              </a:rPr>
              <a:t>技術的革新性と学術的価値、5つの技術的ブレークスルー</a:t>
            </a:r>
            <a:endParaRPr lang="en-US" sz="1125" dirty="0"/>
          </a:p>
        </p:txBody>
      </p:sp>
      <p:sp>
        <p:nvSpPr>
          <p:cNvPr id="7" name="Text 4"/>
          <p:cNvSpPr/>
          <p:nvPr/>
        </p:nvSpPr>
        <p:spPr>
          <a:xfrm>
            <a:off x="1371600" y="1200150"/>
            <a:ext cx="6472238" cy="200025"/>
          </a:xfrm>
          <a:prstGeom prst="rect">
            <a:avLst/>
          </a:prstGeom>
          <a:noFill/>
          <a:ln/>
        </p:spPr>
        <p:txBody>
          <a:bodyPr wrap="square" lIns="0" tIns="0" rIns="0" bIns="0" rtlCol="0" anchor="ctr">
            <a:spAutoFit/>
          </a:bodyPr>
          <a:lstStyle/>
          <a:p>
            <a:pPr indent="0" marL="0">
              <a:buNone/>
            </a:pPr>
            <a:r>
              <a:rPr lang="en-US" sz="1013" b="1" dirty="0">
                <a:solidFill>
                  <a:srgbClr val="374151"/>
                </a:solidFill>
                <a:latin typeface="Noto Sans JP" pitchFamily="34" charset="0"/>
                <a:ea typeface="Noto Sans JP" pitchFamily="34" charset="-122"/>
                <a:cs typeface="Noto Sans JP" pitchFamily="34" charset="-120"/>
              </a:rPr>
              <a:t>従来システムとの比較</a:t>
            </a:r>
            <a:endParaRPr lang="en-US" sz="1013" dirty="0"/>
          </a:p>
        </p:txBody>
      </p:sp>
      <p:sp>
        <p:nvSpPr>
          <p:cNvPr id="8" name="Shape 5"/>
          <p:cNvSpPr/>
          <p:nvPr/>
        </p:nvSpPr>
        <p:spPr>
          <a:xfrm>
            <a:off x="1371600" y="1485900"/>
            <a:ext cx="6400800" cy="414338"/>
          </a:xfrm>
          <a:prstGeom prst="rect">
            <a:avLst/>
          </a:prstGeom>
          <a:solidFill>
            <a:srgbClr val="E6F7FF"/>
          </a:solidFill>
          <a:ln w="99">
            <a:solidFill>
              <a:srgbClr val="91D5FF"/>
            </a:solidFill>
            <a:prstDash val="solid"/>
          </a:ln>
        </p:spPr>
      </p:sp>
      <p:sp>
        <p:nvSpPr>
          <p:cNvPr id="9" name="Shape 6"/>
          <p:cNvSpPr/>
          <p:nvPr/>
        </p:nvSpPr>
        <p:spPr>
          <a:xfrm>
            <a:off x="1428750" y="1543050"/>
            <a:ext cx="1571625" cy="285750"/>
          </a:xfrm>
          <a:prstGeom prst="rect">
            <a:avLst/>
          </a:prstGeom>
          <a:solidFill>
            <a:srgbClr val="FEE2E2"/>
          </a:solidFill>
          <a:ln/>
        </p:spPr>
      </p:sp>
      <p:pic>
        <p:nvPicPr>
          <p:cNvPr id="10" name="Image 1" descr="preencoded.png">    </p:cNvPr>
          <p:cNvPicPr>
            <a:picLocks noChangeAspect="1"/>
          </p:cNvPicPr>
          <p:nvPr/>
        </p:nvPicPr>
        <p:blipFill>
          <a:blip r:embed="rId2"/>
          <a:stretch>
            <a:fillRect/>
          </a:stretch>
        </p:blipFill>
        <p:spPr>
          <a:xfrm>
            <a:off x="1902023" y="1635919"/>
            <a:ext cx="114300" cy="114300"/>
          </a:xfrm>
          <a:prstGeom prst="rect">
            <a:avLst/>
          </a:prstGeom>
        </p:spPr>
      </p:pic>
      <p:sp>
        <p:nvSpPr>
          <p:cNvPr id="11" name="Text 7"/>
          <p:cNvSpPr/>
          <p:nvPr/>
        </p:nvSpPr>
        <p:spPr>
          <a:xfrm>
            <a:off x="2069902" y="1603772"/>
            <a:ext cx="528638" cy="164306"/>
          </a:xfrm>
          <a:prstGeom prst="rect">
            <a:avLst/>
          </a:prstGeom>
          <a:noFill/>
          <a:ln/>
        </p:spPr>
        <p:txBody>
          <a:bodyPr wrap="none" lIns="0" tIns="0" rIns="0" bIns="0" rtlCol="0" anchor="ctr">
            <a:spAutoFit/>
          </a:bodyPr>
          <a:lstStyle/>
          <a:p>
            <a:pPr algn="ctr" indent="0" marL="0">
              <a:buNone/>
            </a:pPr>
            <a:r>
              <a:rPr lang="en-US" sz="900" b="1" dirty="0">
                <a:solidFill>
                  <a:srgbClr val="333333"/>
                </a:solidFill>
                <a:latin typeface="Noto Sans JP" pitchFamily="34" charset="0"/>
                <a:ea typeface="Noto Sans JP" pitchFamily="34" charset="-122"/>
                <a:cs typeface="Noto Sans JP" pitchFamily="34" charset="-120"/>
              </a:rPr>
              <a:t>従来手法</a:t>
            </a:r>
            <a:endParaRPr lang="en-US" sz="900" dirty="0"/>
          </a:p>
        </p:txBody>
      </p:sp>
      <p:sp>
        <p:nvSpPr>
          <p:cNvPr id="12" name="Shape 8"/>
          <p:cNvSpPr/>
          <p:nvPr/>
        </p:nvSpPr>
        <p:spPr>
          <a:xfrm>
            <a:off x="3057525" y="1571625"/>
            <a:ext cx="255389" cy="228600"/>
          </a:xfrm>
          <a:prstGeom prst="rect">
            <a:avLst/>
          </a:prstGeom>
          <a:solidFill>
            <a:srgbClr val="FF7F00"/>
          </a:solidFill>
          <a:ln/>
        </p:spPr>
      </p:sp>
      <p:sp>
        <p:nvSpPr>
          <p:cNvPr id="13" name="Text 9"/>
          <p:cNvSpPr/>
          <p:nvPr/>
        </p:nvSpPr>
        <p:spPr>
          <a:xfrm>
            <a:off x="3057525" y="1571625"/>
            <a:ext cx="326827" cy="228600"/>
          </a:xfrm>
          <a:prstGeom prst="rect">
            <a:avLst/>
          </a:prstGeom>
          <a:noFill/>
          <a:ln/>
        </p:spPr>
        <p:txBody>
          <a:bodyPr wrap="none" lIns="68072" tIns="34036" rIns="68072" bIns="34036" rtlCol="0" anchor="ctr">
            <a:spAutoFit/>
          </a:bodyPr>
          <a:lstStyle/>
          <a:p>
            <a:pPr indent="0" marL="0">
              <a:buNone/>
            </a:pPr>
            <a:r>
              <a:rPr lang="en-US" sz="900" b="1" dirty="0">
                <a:solidFill>
                  <a:srgbClr val="FFFFFF"/>
                </a:solidFill>
                <a:latin typeface="Noto Sans JP" pitchFamily="34" charset="0"/>
                <a:ea typeface="Noto Sans JP" pitchFamily="34" charset="-122"/>
                <a:cs typeface="Noto Sans JP" pitchFamily="34" charset="-120"/>
              </a:rPr>
              <a:t>VS</a:t>
            </a:r>
            <a:endParaRPr lang="en-US" sz="900" dirty="0"/>
          </a:p>
        </p:txBody>
      </p:sp>
      <p:sp>
        <p:nvSpPr>
          <p:cNvPr id="14" name="Shape 10"/>
          <p:cNvSpPr/>
          <p:nvPr/>
        </p:nvSpPr>
        <p:spPr>
          <a:xfrm>
            <a:off x="3370064" y="1543050"/>
            <a:ext cx="1571625" cy="285750"/>
          </a:xfrm>
          <a:prstGeom prst="rect">
            <a:avLst/>
          </a:prstGeom>
          <a:solidFill>
            <a:srgbClr val="D1FAE5"/>
          </a:solidFill>
          <a:ln/>
        </p:spPr>
      </p:sp>
      <p:pic>
        <p:nvPicPr>
          <p:cNvPr id="15" name="Image 2" descr="preencoded.png">    </p:cNvPr>
          <p:cNvPicPr>
            <a:picLocks noChangeAspect="1"/>
          </p:cNvPicPr>
          <p:nvPr/>
        </p:nvPicPr>
        <p:blipFill>
          <a:blip r:embed="rId3"/>
          <a:stretch>
            <a:fillRect/>
          </a:stretch>
        </p:blipFill>
        <p:spPr>
          <a:xfrm>
            <a:off x="3787973" y="1635919"/>
            <a:ext cx="114300" cy="114300"/>
          </a:xfrm>
          <a:prstGeom prst="rect">
            <a:avLst/>
          </a:prstGeom>
        </p:spPr>
      </p:pic>
      <p:sp>
        <p:nvSpPr>
          <p:cNvPr id="16" name="Text 11"/>
          <p:cNvSpPr/>
          <p:nvPr/>
        </p:nvSpPr>
        <p:spPr>
          <a:xfrm>
            <a:off x="3955852" y="1603772"/>
            <a:ext cx="639366" cy="164306"/>
          </a:xfrm>
          <a:prstGeom prst="rect">
            <a:avLst/>
          </a:prstGeom>
          <a:noFill/>
          <a:ln/>
        </p:spPr>
        <p:txBody>
          <a:bodyPr wrap="none" lIns="0" tIns="0" rIns="0" bIns="0" rtlCol="0" anchor="ctr">
            <a:spAutoFit/>
          </a:bodyPr>
          <a:lstStyle/>
          <a:p>
            <a:pPr algn="ctr" indent="0" marL="0">
              <a:buNone/>
            </a:pPr>
            <a:r>
              <a:rPr lang="en-US" sz="900" b="1" dirty="0">
                <a:solidFill>
                  <a:srgbClr val="333333"/>
                </a:solidFill>
                <a:latin typeface="Noto Sans JP" pitchFamily="34" charset="0"/>
                <a:ea typeface="Noto Sans JP" pitchFamily="34" charset="-122"/>
                <a:cs typeface="Noto Sans JP" pitchFamily="34" charset="-120"/>
              </a:rPr>
              <a:t>本システム</a:t>
            </a:r>
            <a:endParaRPr lang="en-US" sz="900" dirty="0"/>
          </a:p>
        </p:txBody>
      </p:sp>
      <p:pic>
        <p:nvPicPr>
          <p:cNvPr id="17" name="Image 3" descr="preencoded.png">    </p:cNvPr>
          <p:cNvPicPr>
            <a:picLocks noChangeAspect="1"/>
          </p:cNvPicPr>
          <p:nvPr/>
        </p:nvPicPr>
        <p:blipFill>
          <a:blip r:embed="rId4"/>
          <a:stretch>
            <a:fillRect/>
          </a:stretch>
        </p:blipFill>
        <p:spPr>
          <a:xfrm>
            <a:off x="5027414" y="1628775"/>
            <a:ext cx="100013" cy="114300"/>
          </a:xfrm>
          <a:prstGeom prst="rect">
            <a:avLst/>
          </a:prstGeom>
        </p:spPr>
      </p:pic>
      <p:sp>
        <p:nvSpPr>
          <p:cNvPr id="18" name="Text 12"/>
          <p:cNvSpPr/>
          <p:nvPr/>
        </p:nvSpPr>
        <p:spPr>
          <a:xfrm>
            <a:off x="5213152" y="1603772"/>
            <a:ext cx="642938"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単一検出器</a:t>
            </a:r>
            <a:endParaRPr lang="en-US" sz="900" dirty="0"/>
          </a:p>
        </p:txBody>
      </p:sp>
      <p:sp>
        <p:nvSpPr>
          <p:cNvPr id="19" name="Text 13"/>
          <p:cNvSpPr/>
          <p:nvPr/>
        </p:nvSpPr>
        <p:spPr>
          <a:xfrm>
            <a:off x="5784652" y="1603772"/>
            <a:ext cx="235744" cy="164306"/>
          </a:xfrm>
          <a:prstGeom prst="rect">
            <a:avLst/>
          </a:prstGeom>
          <a:noFill/>
          <a:ln/>
        </p:spPr>
        <p:txBody>
          <a:bodyPr wrap="non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a:t>
            </a:r>
            <a:endParaRPr lang="en-US" sz="900" dirty="0"/>
          </a:p>
        </p:txBody>
      </p:sp>
      <p:sp>
        <p:nvSpPr>
          <p:cNvPr id="20" name="Text 14"/>
          <p:cNvSpPr/>
          <p:nvPr/>
        </p:nvSpPr>
        <p:spPr>
          <a:xfrm>
            <a:off x="5948958" y="1603772"/>
            <a:ext cx="757238" cy="164306"/>
          </a:xfrm>
          <a:prstGeom prst="rect">
            <a:avLst/>
          </a:prstGeom>
          <a:noFill/>
          <a:ln/>
        </p:spPr>
        <p:txBody>
          <a:bodyPr wrap="none" lIns="0" tIns="0" rIns="0" bIns="0" rtlCol="0" anchor="ctr">
            <a:spAutoFit/>
          </a:bodyPr>
          <a:lstStyle/>
          <a:p>
            <a:pPr indent="0" marL="0">
              <a:buNone/>
            </a:pPr>
            <a:r>
              <a:rPr lang="en-US" sz="900" b="1" dirty="0">
                <a:solidFill>
                  <a:srgbClr val="047857"/>
                </a:solidFill>
                <a:latin typeface="Noto Sans JP" pitchFamily="34" charset="0"/>
                <a:ea typeface="Noto Sans JP" pitchFamily="34" charset="-122"/>
                <a:cs typeface="Noto Sans JP" pitchFamily="34" charset="-120"/>
              </a:rPr>
              <a:t>多層統合検出</a:t>
            </a:r>
            <a:endParaRPr lang="en-US" sz="900" dirty="0"/>
          </a:p>
        </p:txBody>
      </p:sp>
      <p:sp>
        <p:nvSpPr>
          <p:cNvPr id="21" name="Shape 15"/>
          <p:cNvSpPr/>
          <p:nvPr/>
        </p:nvSpPr>
        <p:spPr>
          <a:xfrm>
            <a:off x="1371600" y="2028825"/>
            <a:ext cx="6400800" cy="414338"/>
          </a:xfrm>
          <a:prstGeom prst="rect">
            <a:avLst/>
          </a:prstGeom>
          <a:solidFill>
            <a:srgbClr val="E6F7FF"/>
          </a:solidFill>
          <a:ln w="99">
            <a:solidFill>
              <a:srgbClr val="91D5FF"/>
            </a:solidFill>
            <a:prstDash val="solid"/>
          </a:ln>
        </p:spPr>
      </p:sp>
      <p:sp>
        <p:nvSpPr>
          <p:cNvPr id="22" name="Shape 16"/>
          <p:cNvSpPr/>
          <p:nvPr/>
        </p:nvSpPr>
        <p:spPr>
          <a:xfrm>
            <a:off x="1428750" y="2085975"/>
            <a:ext cx="1571625" cy="285750"/>
          </a:xfrm>
          <a:prstGeom prst="rect">
            <a:avLst/>
          </a:prstGeom>
          <a:solidFill>
            <a:srgbClr val="FEE2E2"/>
          </a:solidFill>
          <a:ln/>
        </p:spPr>
      </p:sp>
      <p:pic>
        <p:nvPicPr>
          <p:cNvPr id="23" name="Image 4" descr="preencoded.png">    </p:cNvPr>
          <p:cNvPicPr>
            <a:picLocks noChangeAspect="1"/>
          </p:cNvPicPr>
          <p:nvPr/>
        </p:nvPicPr>
        <p:blipFill>
          <a:blip r:embed="rId5"/>
          <a:stretch>
            <a:fillRect/>
          </a:stretch>
        </p:blipFill>
        <p:spPr>
          <a:xfrm>
            <a:off x="1902023" y="2178844"/>
            <a:ext cx="114300" cy="114300"/>
          </a:xfrm>
          <a:prstGeom prst="rect">
            <a:avLst/>
          </a:prstGeom>
        </p:spPr>
      </p:pic>
      <p:sp>
        <p:nvSpPr>
          <p:cNvPr id="24" name="Text 17"/>
          <p:cNvSpPr/>
          <p:nvPr/>
        </p:nvSpPr>
        <p:spPr>
          <a:xfrm>
            <a:off x="2069902" y="2146697"/>
            <a:ext cx="528638" cy="164306"/>
          </a:xfrm>
          <a:prstGeom prst="rect">
            <a:avLst/>
          </a:prstGeom>
          <a:noFill/>
          <a:ln/>
        </p:spPr>
        <p:txBody>
          <a:bodyPr wrap="none" lIns="0" tIns="0" rIns="0" bIns="0" rtlCol="0" anchor="ctr">
            <a:spAutoFit/>
          </a:bodyPr>
          <a:lstStyle/>
          <a:p>
            <a:pPr algn="ctr" indent="0" marL="0">
              <a:buNone/>
            </a:pPr>
            <a:r>
              <a:rPr lang="en-US" sz="900" b="1" dirty="0">
                <a:solidFill>
                  <a:srgbClr val="333333"/>
                </a:solidFill>
                <a:latin typeface="Noto Sans JP" pitchFamily="34" charset="0"/>
                <a:ea typeface="Noto Sans JP" pitchFamily="34" charset="-122"/>
                <a:cs typeface="Noto Sans JP" pitchFamily="34" charset="-120"/>
              </a:rPr>
              <a:t>従来手法</a:t>
            </a:r>
            <a:endParaRPr lang="en-US" sz="900" dirty="0"/>
          </a:p>
        </p:txBody>
      </p:sp>
      <p:sp>
        <p:nvSpPr>
          <p:cNvPr id="25" name="Shape 18"/>
          <p:cNvSpPr/>
          <p:nvPr/>
        </p:nvSpPr>
        <p:spPr>
          <a:xfrm>
            <a:off x="3057525" y="2114550"/>
            <a:ext cx="255389" cy="228600"/>
          </a:xfrm>
          <a:prstGeom prst="rect">
            <a:avLst/>
          </a:prstGeom>
          <a:solidFill>
            <a:srgbClr val="FF7F00"/>
          </a:solidFill>
          <a:ln/>
        </p:spPr>
      </p:sp>
      <p:sp>
        <p:nvSpPr>
          <p:cNvPr id="26" name="Text 19"/>
          <p:cNvSpPr/>
          <p:nvPr/>
        </p:nvSpPr>
        <p:spPr>
          <a:xfrm>
            <a:off x="3057525" y="2114550"/>
            <a:ext cx="326827" cy="228600"/>
          </a:xfrm>
          <a:prstGeom prst="rect">
            <a:avLst/>
          </a:prstGeom>
          <a:noFill/>
          <a:ln/>
        </p:spPr>
        <p:txBody>
          <a:bodyPr wrap="none" lIns="68072" tIns="34036" rIns="68072" bIns="34036" rtlCol="0" anchor="ctr">
            <a:spAutoFit/>
          </a:bodyPr>
          <a:lstStyle/>
          <a:p>
            <a:pPr indent="0" marL="0">
              <a:buNone/>
            </a:pPr>
            <a:r>
              <a:rPr lang="en-US" sz="900" b="1" dirty="0">
                <a:solidFill>
                  <a:srgbClr val="FFFFFF"/>
                </a:solidFill>
                <a:latin typeface="Noto Sans JP" pitchFamily="34" charset="0"/>
                <a:ea typeface="Noto Sans JP" pitchFamily="34" charset="-122"/>
                <a:cs typeface="Noto Sans JP" pitchFamily="34" charset="-120"/>
              </a:rPr>
              <a:t>VS</a:t>
            </a:r>
            <a:endParaRPr lang="en-US" sz="900" dirty="0"/>
          </a:p>
        </p:txBody>
      </p:sp>
      <p:sp>
        <p:nvSpPr>
          <p:cNvPr id="27" name="Shape 20"/>
          <p:cNvSpPr/>
          <p:nvPr/>
        </p:nvSpPr>
        <p:spPr>
          <a:xfrm>
            <a:off x="3370064" y="2085975"/>
            <a:ext cx="1571625" cy="285750"/>
          </a:xfrm>
          <a:prstGeom prst="rect">
            <a:avLst/>
          </a:prstGeom>
          <a:solidFill>
            <a:srgbClr val="D1FAE5"/>
          </a:solidFill>
          <a:ln/>
        </p:spPr>
      </p:sp>
      <p:pic>
        <p:nvPicPr>
          <p:cNvPr id="28" name="Image 5" descr="preencoded.png">    </p:cNvPr>
          <p:cNvPicPr>
            <a:picLocks noChangeAspect="1"/>
          </p:cNvPicPr>
          <p:nvPr/>
        </p:nvPicPr>
        <p:blipFill>
          <a:blip r:embed="rId6"/>
          <a:stretch>
            <a:fillRect/>
          </a:stretch>
        </p:blipFill>
        <p:spPr>
          <a:xfrm>
            <a:off x="3787973" y="2178844"/>
            <a:ext cx="114300" cy="114300"/>
          </a:xfrm>
          <a:prstGeom prst="rect">
            <a:avLst/>
          </a:prstGeom>
        </p:spPr>
      </p:pic>
      <p:sp>
        <p:nvSpPr>
          <p:cNvPr id="29" name="Text 21"/>
          <p:cNvSpPr/>
          <p:nvPr/>
        </p:nvSpPr>
        <p:spPr>
          <a:xfrm>
            <a:off x="3955852" y="2146697"/>
            <a:ext cx="639366" cy="164306"/>
          </a:xfrm>
          <a:prstGeom prst="rect">
            <a:avLst/>
          </a:prstGeom>
          <a:noFill/>
          <a:ln/>
        </p:spPr>
        <p:txBody>
          <a:bodyPr wrap="none" lIns="0" tIns="0" rIns="0" bIns="0" rtlCol="0" anchor="ctr">
            <a:spAutoFit/>
          </a:bodyPr>
          <a:lstStyle/>
          <a:p>
            <a:pPr algn="ctr" indent="0" marL="0">
              <a:buNone/>
            </a:pPr>
            <a:r>
              <a:rPr lang="en-US" sz="900" b="1" dirty="0">
                <a:solidFill>
                  <a:srgbClr val="333333"/>
                </a:solidFill>
                <a:latin typeface="Noto Sans JP" pitchFamily="34" charset="0"/>
                <a:ea typeface="Noto Sans JP" pitchFamily="34" charset="-122"/>
                <a:cs typeface="Noto Sans JP" pitchFamily="34" charset="-120"/>
              </a:rPr>
              <a:t>本システム</a:t>
            </a:r>
            <a:endParaRPr lang="en-US" sz="900" dirty="0"/>
          </a:p>
        </p:txBody>
      </p:sp>
      <p:pic>
        <p:nvPicPr>
          <p:cNvPr id="30" name="Image 6" descr="preencoded.png">    </p:cNvPr>
          <p:cNvPicPr>
            <a:picLocks noChangeAspect="1"/>
          </p:cNvPicPr>
          <p:nvPr/>
        </p:nvPicPr>
        <p:blipFill>
          <a:blip r:embed="rId7"/>
          <a:stretch>
            <a:fillRect/>
          </a:stretch>
        </p:blipFill>
        <p:spPr>
          <a:xfrm>
            <a:off x="5027414" y="2171700"/>
            <a:ext cx="100013" cy="114300"/>
          </a:xfrm>
          <a:prstGeom prst="rect">
            <a:avLst/>
          </a:prstGeom>
        </p:spPr>
      </p:pic>
      <p:sp>
        <p:nvSpPr>
          <p:cNvPr id="31" name="Text 22"/>
          <p:cNvSpPr/>
          <p:nvPr/>
        </p:nvSpPr>
        <p:spPr>
          <a:xfrm>
            <a:off x="5213152" y="2146697"/>
            <a:ext cx="985838"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固定データセット</a:t>
            </a:r>
            <a:endParaRPr lang="en-US" sz="900" dirty="0"/>
          </a:p>
        </p:txBody>
      </p:sp>
      <p:sp>
        <p:nvSpPr>
          <p:cNvPr id="32" name="Text 23"/>
          <p:cNvSpPr/>
          <p:nvPr/>
        </p:nvSpPr>
        <p:spPr>
          <a:xfrm>
            <a:off x="6127552" y="2146697"/>
            <a:ext cx="235744" cy="164306"/>
          </a:xfrm>
          <a:prstGeom prst="rect">
            <a:avLst/>
          </a:prstGeom>
          <a:noFill/>
          <a:ln/>
        </p:spPr>
        <p:txBody>
          <a:bodyPr wrap="non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a:t>
            </a:r>
            <a:endParaRPr lang="en-US" sz="900" dirty="0"/>
          </a:p>
        </p:txBody>
      </p:sp>
      <p:sp>
        <p:nvSpPr>
          <p:cNvPr id="33" name="Text 24"/>
          <p:cNvSpPr/>
          <p:nvPr/>
        </p:nvSpPr>
        <p:spPr>
          <a:xfrm>
            <a:off x="6291858" y="2146697"/>
            <a:ext cx="1214438" cy="164306"/>
          </a:xfrm>
          <a:prstGeom prst="rect">
            <a:avLst/>
          </a:prstGeom>
          <a:noFill/>
          <a:ln/>
        </p:spPr>
        <p:txBody>
          <a:bodyPr wrap="none" lIns="0" tIns="0" rIns="0" bIns="0" rtlCol="0" anchor="ctr">
            <a:spAutoFit/>
          </a:bodyPr>
          <a:lstStyle/>
          <a:p>
            <a:pPr indent="0" marL="0">
              <a:buNone/>
            </a:pPr>
            <a:r>
              <a:rPr lang="en-US" sz="900" b="1" dirty="0">
                <a:solidFill>
                  <a:srgbClr val="047857"/>
                </a:solidFill>
                <a:latin typeface="Noto Sans JP" pitchFamily="34" charset="0"/>
                <a:ea typeface="Noto Sans JP" pitchFamily="34" charset="-122"/>
                <a:cs typeface="Noto Sans JP" pitchFamily="34" charset="-120"/>
              </a:rPr>
              <a:t>動的データセット選択</a:t>
            </a:r>
            <a:endParaRPr lang="en-US" sz="900" dirty="0"/>
          </a:p>
        </p:txBody>
      </p:sp>
      <p:sp>
        <p:nvSpPr>
          <p:cNvPr id="34" name="Shape 25"/>
          <p:cNvSpPr/>
          <p:nvPr/>
        </p:nvSpPr>
        <p:spPr>
          <a:xfrm>
            <a:off x="1371600" y="2571750"/>
            <a:ext cx="6400800" cy="414338"/>
          </a:xfrm>
          <a:prstGeom prst="rect">
            <a:avLst/>
          </a:prstGeom>
          <a:solidFill>
            <a:srgbClr val="E6F7FF"/>
          </a:solidFill>
          <a:ln w="99">
            <a:solidFill>
              <a:srgbClr val="91D5FF"/>
            </a:solidFill>
            <a:prstDash val="solid"/>
          </a:ln>
        </p:spPr>
      </p:sp>
      <p:sp>
        <p:nvSpPr>
          <p:cNvPr id="35" name="Shape 26"/>
          <p:cNvSpPr/>
          <p:nvPr/>
        </p:nvSpPr>
        <p:spPr>
          <a:xfrm>
            <a:off x="1428750" y="2628900"/>
            <a:ext cx="1571625" cy="285750"/>
          </a:xfrm>
          <a:prstGeom prst="rect">
            <a:avLst/>
          </a:prstGeom>
          <a:solidFill>
            <a:srgbClr val="FEE2E2"/>
          </a:solidFill>
          <a:ln/>
        </p:spPr>
      </p:sp>
      <p:pic>
        <p:nvPicPr>
          <p:cNvPr id="36" name="Image 7" descr="preencoded.png">    </p:cNvPr>
          <p:cNvPicPr>
            <a:picLocks noChangeAspect="1"/>
          </p:cNvPicPr>
          <p:nvPr/>
        </p:nvPicPr>
        <p:blipFill>
          <a:blip r:embed="rId8"/>
          <a:stretch>
            <a:fillRect/>
          </a:stretch>
        </p:blipFill>
        <p:spPr>
          <a:xfrm>
            <a:off x="1902023" y="2721769"/>
            <a:ext cx="114300" cy="114300"/>
          </a:xfrm>
          <a:prstGeom prst="rect">
            <a:avLst/>
          </a:prstGeom>
        </p:spPr>
      </p:pic>
      <p:sp>
        <p:nvSpPr>
          <p:cNvPr id="37" name="Text 27"/>
          <p:cNvSpPr/>
          <p:nvPr/>
        </p:nvSpPr>
        <p:spPr>
          <a:xfrm>
            <a:off x="2069902" y="2689622"/>
            <a:ext cx="528638" cy="164306"/>
          </a:xfrm>
          <a:prstGeom prst="rect">
            <a:avLst/>
          </a:prstGeom>
          <a:noFill/>
          <a:ln/>
        </p:spPr>
        <p:txBody>
          <a:bodyPr wrap="none" lIns="0" tIns="0" rIns="0" bIns="0" rtlCol="0" anchor="ctr">
            <a:spAutoFit/>
          </a:bodyPr>
          <a:lstStyle/>
          <a:p>
            <a:pPr algn="ctr" indent="0" marL="0">
              <a:buNone/>
            </a:pPr>
            <a:r>
              <a:rPr lang="en-US" sz="900" b="1" dirty="0">
                <a:solidFill>
                  <a:srgbClr val="333333"/>
                </a:solidFill>
                <a:latin typeface="Noto Sans JP" pitchFamily="34" charset="0"/>
                <a:ea typeface="Noto Sans JP" pitchFamily="34" charset="-122"/>
                <a:cs typeface="Noto Sans JP" pitchFamily="34" charset="-120"/>
              </a:rPr>
              <a:t>従来手法</a:t>
            </a:r>
            <a:endParaRPr lang="en-US" sz="900" dirty="0"/>
          </a:p>
        </p:txBody>
      </p:sp>
      <p:sp>
        <p:nvSpPr>
          <p:cNvPr id="38" name="Shape 28"/>
          <p:cNvSpPr/>
          <p:nvPr/>
        </p:nvSpPr>
        <p:spPr>
          <a:xfrm>
            <a:off x="3057525" y="2657475"/>
            <a:ext cx="255389" cy="228600"/>
          </a:xfrm>
          <a:prstGeom prst="rect">
            <a:avLst/>
          </a:prstGeom>
          <a:solidFill>
            <a:srgbClr val="FF7F00"/>
          </a:solidFill>
          <a:ln/>
        </p:spPr>
      </p:sp>
      <p:sp>
        <p:nvSpPr>
          <p:cNvPr id="39" name="Text 29"/>
          <p:cNvSpPr/>
          <p:nvPr/>
        </p:nvSpPr>
        <p:spPr>
          <a:xfrm>
            <a:off x="3057525" y="2657475"/>
            <a:ext cx="326827" cy="228600"/>
          </a:xfrm>
          <a:prstGeom prst="rect">
            <a:avLst/>
          </a:prstGeom>
          <a:noFill/>
          <a:ln/>
        </p:spPr>
        <p:txBody>
          <a:bodyPr wrap="none" lIns="68072" tIns="34036" rIns="68072" bIns="34036" rtlCol="0" anchor="ctr">
            <a:spAutoFit/>
          </a:bodyPr>
          <a:lstStyle/>
          <a:p>
            <a:pPr indent="0" marL="0">
              <a:buNone/>
            </a:pPr>
            <a:r>
              <a:rPr lang="en-US" sz="900" b="1" dirty="0">
                <a:solidFill>
                  <a:srgbClr val="FFFFFF"/>
                </a:solidFill>
                <a:latin typeface="Noto Sans JP" pitchFamily="34" charset="0"/>
                <a:ea typeface="Noto Sans JP" pitchFamily="34" charset="-122"/>
                <a:cs typeface="Noto Sans JP" pitchFamily="34" charset="-120"/>
              </a:rPr>
              <a:t>VS</a:t>
            </a:r>
            <a:endParaRPr lang="en-US" sz="900" dirty="0"/>
          </a:p>
        </p:txBody>
      </p:sp>
      <p:sp>
        <p:nvSpPr>
          <p:cNvPr id="40" name="Shape 30"/>
          <p:cNvSpPr/>
          <p:nvPr/>
        </p:nvSpPr>
        <p:spPr>
          <a:xfrm>
            <a:off x="3370064" y="2628900"/>
            <a:ext cx="1571625" cy="285750"/>
          </a:xfrm>
          <a:prstGeom prst="rect">
            <a:avLst/>
          </a:prstGeom>
          <a:solidFill>
            <a:srgbClr val="D1FAE5"/>
          </a:solidFill>
          <a:ln/>
        </p:spPr>
      </p:sp>
      <p:pic>
        <p:nvPicPr>
          <p:cNvPr id="41" name="Image 8" descr="preencoded.png">    </p:cNvPr>
          <p:cNvPicPr>
            <a:picLocks noChangeAspect="1"/>
          </p:cNvPicPr>
          <p:nvPr/>
        </p:nvPicPr>
        <p:blipFill>
          <a:blip r:embed="rId9"/>
          <a:stretch>
            <a:fillRect/>
          </a:stretch>
        </p:blipFill>
        <p:spPr>
          <a:xfrm>
            <a:off x="3787973" y="2721769"/>
            <a:ext cx="114300" cy="114300"/>
          </a:xfrm>
          <a:prstGeom prst="rect">
            <a:avLst/>
          </a:prstGeom>
        </p:spPr>
      </p:pic>
      <p:sp>
        <p:nvSpPr>
          <p:cNvPr id="42" name="Text 31"/>
          <p:cNvSpPr/>
          <p:nvPr/>
        </p:nvSpPr>
        <p:spPr>
          <a:xfrm>
            <a:off x="3955852" y="2689622"/>
            <a:ext cx="639366" cy="164306"/>
          </a:xfrm>
          <a:prstGeom prst="rect">
            <a:avLst/>
          </a:prstGeom>
          <a:noFill/>
          <a:ln/>
        </p:spPr>
        <p:txBody>
          <a:bodyPr wrap="none" lIns="0" tIns="0" rIns="0" bIns="0" rtlCol="0" anchor="ctr">
            <a:spAutoFit/>
          </a:bodyPr>
          <a:lstStyle/>
          <a:p>
            <a:pPr algn="ctr" indent="0" marL="0">
              <a:buNone/>
            </a:pPr>
            <a:r>
              <a:rPr lang="en-US" sz="900" b="1" dirty="0">
                <a:solidFill>
                  <a:srgbClr val="333333"/>
                </a:solidFill>
                <a:latin typeface="Noto Sans JP" pitchFamily="34" charset="0"/>
                <a:ea typeface="Noto Sans JP" pitchFamily="34" charset="-122"/>
                <a:cs typeface="Noto Sans JP" pitchFamily="34" charset="-120"/>
              </a:rPr>
              <a:t>本システム</a:t>
            </a:r>
            <a:endParaRPr lang="en-US" sz="900" dirty="0"/>
          </a:p>
        </p:txBody>
      </p:sp>
      <p:pic>
        <p:nvPicPr>
          <p:cNvPr id="43" name="Image 9" descr="preencoded.png">    </p:cNvPr>
          <p:cNvPicPr>
            <a:picLocks noChangeAspect="1"/>
          </p:cNvPicPr>
          <p:nvPr/>
        </p:nvPicPr>
        <p:blipFill>
          <a:blip r:embed="rId10"/>
          <a:stretch>
            <a:fillRect/>
          </a:stretch>
        </p:blipFill>
        <p:spPr>
          <a:xfrm>
            <a:off x="5027414" y="2714625"/>
            <a:ext cx="100013" cy="114300"/>
          </a:xfrm>
          <a:prstGeom prst="rect">
            <a:avLst/>
          </a:prstGeom>
        </p:spPr>
      </p:pic>
      <p:sp>
        <p:nvSpPr>
          <p:cNvPr id="44" name="Text 32"/>
          <p:cNvSpPr/>
          <p:nvPr/>
        </p:nvSpPr>
        <p:spPr>
          <a:xfrm>
            <a:off x="5213152" y="2689622"/>
            <a:ext cx="757238"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画像全体処理</a:t>
            </a:r>
            <a:endParaRPr lang="en-US" sz="900" dirty="0"/>
          </a:p>
        </p:txBody>
      </p:sp>
      <p:sp>
        <p:nvSpPr>
          <p:cNvPr id="45" name="Text 33"/>
          <p:cNvSpPr/>
          <p:nvPr/>
        </p:nvSpPr>
        <p:spPr>
          <a:xfrm>
            <a:off x="5898952" y="2689622"/>
            <a:ext cx="235744" cy="164306"/>
          </a:xfrm>
          <a:prstGeom prst="rect">
            <a:avLst/>
          </a:prstGeom>
          <a:noFill/>
          <a:ln/>
        </p:spPr>
        <p:txBody>
          <a:bodyPr wrap="non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a:t>
            </a:r>
            <a:endParaRPr lang="en-US" sz="900" dirty="0"/>
          </a:p>
        </p:txBody>
      </p:sp>
      <p:sp>
        <p:nvSpPr>
          <p:cNvPr id="46" name="Text 34"/>
          <p:cNvSpPr/>
          <p:nvPr/>
        </p:nvSpPr>
        <p:spPr>
          <a:xfrm>
            <a:off x="6063258" y="2689622"/>
            <a:ext cx="871538" cy="164306"/>
          </a:xfrm>
          <a:prstGeom prst="rect">
            <a:avLst/>
          </a:prstGeom>
          <a:noFill/>
          <a:ln/>
        </p:spPr>
        <p:txBody>
          <a:bodyPr wrap="none" lIns="0" tIns="0" rIns="0" bIns="0" rtlCol="0" anchor="ctr">
            <a:spAutoFit/>
          </a:bodyPr>
          <a:lstStyle/>
          <a:p>
            <a:pPr indent="0" marL="0">
              <a:buNone/>
            </a:pPr>
            <a:r>
              <a:rPr lang="en-US" sz="900" b="1" dirty="0">
                <a:solidFill>
                  <a:srgbClr val="047857"/>
                </a:solidFill>
                <a:latin typeface="Noto Sans JP" pitchFamily="34" charset="0"/>
                <a:ea typeface="Noto Sans JP" pitchFamily="34" charset="-122"/>
                <a:cs typeface="Noto Sans JP" pitchFamily="34" charset="-120"/>
              </a:rPr>
              <a:t>物体別個別処理</a:t>
            </a:r>
            <a:endParaRPr lang="en-US" sz="900" dirty="0"/>
          </a:p>
        </p:txBody>
      </p:sp>
      <p:sp>
        <p:nvSpPr>
          <p:cNvPr id="47" name="Shape 35"/>
          <p:cNvSpPr/>
          <p:nvPr/>
        </p:nvSpPr>
        <p:spPr>
          <a:xfrm>
            <a:off x="1371600" y="3114675"/>
            <a:ext cx="6400800" cy="414338"/>
          </a:xfrm>
          <a:prstGeom prst="rect">
            <a:avLst/>
          </a:prstGeom>
          <a:solidFill>
            <a:srgbClr val="E6F7FF"/>
          </a:solidFill>
          <a:ln w="99">
            <a:solidFill>
              <a:srgbClr val="91D5FF"/>
            </a:solidFill>
            <a:prstDash val="solid"/>
          </a:ln>
        </p:spPr>
      </p:sp>
      <p:sp>
        <p:nvSpPr>
          <p:cNvPr id="48" name="Shape 36"/>
          <p:cNvSpPr/>
          <p:nvPr/>
        </p:nvSpPr>
        <p:spPr>
          <a:xfrm>
            <a:off x="1428750" y="3171825"/>
            <a:ext cx="1571625" cy="285750"/>
          </a:xfrm>
          <a:prstGeom prst="rect">
            <a:avLst/>
          </a:prstGeom>
          <a:solidFill>
            <a:srgbClr val="FEE2E2"/>
          </a:solidFill>
          <a:ln/>
        </p:spPr>
      </p:sp>
      <p:pic>
        <p:nvPicPr>
          <p:cNvPr id="49" name="Image 10" descr="preencoded.png">    </p:cNvPr>
          <p:cNvPicPr>
            <a:picLocks noChangeAspect="1"/>
          </p:cNvPicPr>
          <p:nvPr/>
        </p:nvPicPr>
        <p:blipFill>
          <a:blip r:embed="rId11"/>
          <a:stretch>
            <a:fillRect/>
          </a:stretch>
        </p:blipFill>
        <p:spPr>
          <a:xfrm>
            <a:off x="1902023" y="3264694"/>
            <a:ext cx="114300" cy="114300"/>
          </a:xfrm>
          <a:prstGeom prst="rect">
            <a:avLst/>
          </a:prstGeom>
        </p:spPr>
      </p:pic>
      <p:sp>
        <p:nvSpPr>
          <p:cNvPr id="50" name="Text 37"/>
          <p:cNvSpPr/>
          <p:nvPr/>
        </p:nvSpPr>
        <p:spPr>
          <a:xfrm>
            <a:off x="2069902" y="3232547"/>
            <a:ext cx="528638" cy="164306"/>
          </a:xfrm>
          <a:prstGeom prst="rect">
            <a:avLst/>
          </a:prstGeom>
          <a:noFill/>
          <a:ln/>
        </p:spPr>
        <p:txBody>
          <a:bodyPr wrap="none" lIns="0" tIns="0" rIns="0" bIns="0" rtlCol="0" anchor="ctr">
            <a:spAutoFit/>
          </a:bodyPr>
          <a:lstStyle/>
          <a:p>
            <a:pPr algn="ctr" indent="0" marL="0">
              <a:buNone/>
            </a:pPr>
            <a:r>
              <a:rPr lang="en-US" sz="900" b="1" dirty="0">
                <a:solidFill>
                  <a:srgbClr val="333333"/>
                </a:solidFill>
                <a:latin typeface="Noto Sans JP" pitchFamily="34" charset="0"/>
                <a:ea typeface="Noto Sans JP" pitchFamily="34" charset="-122"/>
                <a:cs typeface="Noto Sans JP" pitchFamily="34" charset="-120"/>
              </a:rPr>
              <a:t>従来手法</a:t>
            </a:r>
            <a:endParaRPr lang="en-US" sz="900" dirty="0"/>
          </a:p>
        </p:txBody>
      </p:sp>
      <p:sp>
        <p:nvSpPr>
          <p:cNvPr id="51" name="Shape 38"/>
          <p:cNvSpPr/>
          <p:nvPr/>
        </p:nvSpPr>
        <p:spPr>
          <a:xfrm>
            <a:off x="3057525" y="3200400"/>
            <a:ext cx="255389" cy="228600"/>
          </a:xfrm>
          <a:prstGeom prst="rect">
            <a:avLst/>
          </a:prstGeom>
          <a:solidFill>
            <a:srgbClr val="FF7F00"/>
          </a:solidFill>
          <a:ln/>
        </p:spPr>
      </p:sp>
      <p:sp>
        <p:nvSpPr>
          <p:cNvPr id="52" name="Text 39"/>
          <p:cNvSpPr/>
          <p:nvPr/>
        </p:nvSpPr>
        <p:spPr>
          <a:xfrm>
            <a:off x="3057525" y="3200400"/>
            <a:ext cx="326827" cy="228600"/>
          </a:xfrm>
          <a:prstGeom prst="rect">
            <a:avLst/>
          </a:prstGeom>
          <a:noFill/>
          <a:ln/>
        </p:spPr>
        <p:txBody>
          <a:bodyPr wrap="none" lIns="68072" tIns="34036" rIns="68072" bIns="34036" rtlCol="0" anchor="ctr">
            <a:spAutoFit/>
          </a:bodyPr>
          <a:lstStyle/>
          <a:p>
            <a:pPr indent="0" marL="0">
              <a:buNone/>
            </a:pPr>
            <a:r>
              <a:rPr lang="en-US" sz="900" b="1" dirty="0">
                <a:solidFill>
                  <a:srgbClr val="FFFFFF"/>
                </a:solidFill>
                <a:latin typeface="Noto Sans JP" pitchFamily="34" charset="0"/>
                <a:ea typeface="Noto Sans JP" pitchFamily="34" charset="-122"/>
                <a:cs typeface="Noto Sans JP" pitchFamily="34" charset="-120"/>
              </a:rPr>
              <a:t>VS</a:t>
            </a:r>
            <a:endParaRPr lang="en-US" sz="900" dirty="0"/>
          </a:p>
        </p:txBody>
      </p:sp>
      <p:sp>
        <p:nvSpPr>
          <p:cNvPr id="53" name="Shape 40"/>
          <p:cNvSpPr/>
          <p:nvPr/>
        </p:nvSpPr>
        <p:spPr>
          <a:xfrm>
            <a:off x="3370064" y="3171825"/>
            <a:ext cx="1571625" cy="285750"/>
          </a:xfrm>
          <a:prstGeom prst="rect">
            <a:avLst/>
          </a:prstGeom>
          <a:solidFill>
            <a:srgbClr val="D1FAE5"/>
          </a:solidFill>
          <a:ln/>
        </p:spPr>
      </p:sp>
      <p:pic>
        <p:nvPicPr>
          <p:cNvPr id="54" name="Image 11" descr="preencoded.png">    </p:cNvPr>
          <p:cNvPicPr>
            <a:picLocks noChangeAspect="1"/>
          </p:cNvPicPr>
          <p:nvPr/>
        </p:nvPicPr>
        <p:blipFill>
          <a:blip r:embed="rId12"/>
          <a:stretch>
            <a:fillRect/>
          </a:stretch>
        </p:blipFill>
        <p:spPr>
          <a:xfrm>
            <a:off x="3787973" y="3264694"/>
            <a:ext cx="114300" cy="114300"/>
          </a:xfrm>
          <a:prstGeom prst="rect">
            <a:avLst/>
          </a:prstGeom>
        </p:spPr>
      </p:pic>
      <p:sp>
        <p:nvSpPr>
          <p:cNvPr id="55" name="Text 41"/>
          <p:cNvSpPr/>
          <p:nvPr/>
        </p:nvSpPr>
        <p:spPr>
          <a:xfrm>
            <a:off x="3955852" y="3232547"/>
            <a:ext cx="639366" cy="164306"/>
          </a:xfrm>
          <a:prstGeom prst="rect">
            <a:avLst/>
          </a:prstGeom>
          <a:noFill/>
          <a:ln/>
        </p:spPr>
        <p:txBody>
          <a:bodyPr wrap="none" lIns="0" tIns="0" rIns="0" bIns="0" rtlCol="0" anchor="ctr">
            <a:spAutoFit/>
          </a:bodyPr>
          <a:lstStyle/>
          <a:p>
            <a:pPr algn="ctr" indent="0" marL="0">
              <a:buNone/>
            </a:pPr>
            <a:r>
              <a:rPr lang="en-US" sz="900" b="1" dirty="0">
                <a:solidFill>
                  <a:srgbClr val="333333"/>
                </a:solidFill>
                <a:latin typeface="Noto Sans JP" pitchFamily="34" charset="0"/>
                <a:ea typeface="Noto Sans JP" pitchFamily="34" charset="-122"/>
                <a:cs typeface="Noto Sans JP" pitchFamily="34" charset="-120"/>
              </a:rPr>
              <a:t>本システム</a:t>
            </a:r>
            <a:endParaRPr lang="en-US" sz="900" dirty="0"/>
          </a:p>
        </p:txBody>
      </p:sp>
      <p:pic>
        <p:nvPicPr>
          <p:cNvPr id="56" name="Image 12" descr="preencoded.png">    </p:cNvPr>
          <p:cNvPicPr>
            <a:picLocks noChangeAspect="1"/>
          </p:cNvPicPr>
          <p:nvPr/>
        </p:nvPicPr>
        <p:blipFill>
          <a:blip r:embed="rId13"/>
          <a:stretch>
            <a:fillRect/>
          </a:stretch>
        </p:blipFill>
        <p:spPr>
          <a:xfrm>
            <a:off x="5027414" y="3257550"/>
            <a:ext cx="100013" cy="114300"/>
          </a:xfrm>
          <a:prstGeom prst="rect">
            <a:avLst/>
          </a:prstGeom>
        </p:spPr>
      </p:pic>
      <p:sp>
        <p:nvSpPr>
          <p:cNvPr id="57" name="Text 42"/>
          <p:cNvSpPr/>
          <p:nvPr/>
        </p:nvSpPr>
        <p:spPr>
          <a:xfrm>
            <a:off x="5213152" y="3232547"/>
            <a:ext cx="871538"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単一モデル依存</a:t>
            </a:r>
            <a:endParaRPr lang="en-US" sz="900" dirty="0"/>
          </a:p>
        </p:txBody>
      </p:sp>
      <p:sp>
        <p:nvSpPr>
          <p:cNvPr id="58" name="Text 43"/>
          <p:cNvSpPr/>
          <p:nvPr/>
        </p:nvSpPr>
        <p:spPr>
          <a:xfrm>
            <a:off x="6013252" y="3232547"/>
            <a:ext cx="235744" cy="164306"/>
          </a:xfrm>
          <a:prstGeom prst="rect">
            <a:avLst/>
          </a:prstGeom>
          <a:noFill/>
          <a:ln/>
        </p:spPr>
        <p:txBody>
          <a:bodyPr wrap="non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a:t>
            </a:r>
            <a:endParaRPr lang="en-US" sz="900" dirty="0"/>
          </a:p>
        </p:txBody>
      </p:sp>
      <p:sp>
        <p:nvSpPr>
          <p:cNvPr id="59" name="Text 44"/>
          <p:cNvSpPr/>
          <p:nvPr/>
        </p:nvSpPr>
        <p:spPr>
          <a:xfrm>
            <a:off x="6177558" y="3232547"/>
            <a:ext cx="757238" cy="164306"/>
          </a:xfrm>
          <a:prstGeom prst="rect">
            <a:avLst/>
          </a:prstGeom>
          <a:noFill/>
          <a:ln/>
        </p:spPr>
        <p:txBody>
          <a:bodyPr wrap="none" lIns="0" tIns="0" rIns="0" bIns="0" rtlCol="0" anchor="ctr">
            <a:spAutoFit/>
          </a:bodyPr>
          <a:lstStyle/>
          <a:p>
            <a:pPr indent="0" marL="0">
              <a:buNone/>
            </a:pPr>
            <a:r>
              <a:rPr lang="en-US" sz="900" b="1" dirty="0">
                <a:solidFill>
                  <a:srgbClr val="047857"/>
                </a:solidFill>
                <a:latin typeface="Noto Sans JP" pitchFamily="34" charset="0"/>
                <a:ea typeface="Noto Sans JP" pitchFamily="34" charset="-122"/>
                <a:cs typeface="Noto Sans JP" pitchFamily="34" charset="-120"/>
              </a:rPr>
              <a:t>複数技術統合</a:t>
            </a:r>
            <a:endParaRPr lang="en-US" sz="900" dirty="0"/>
          </a:p>
        </p:txBody>
      </p:sp>
      <p:sp>
        <p:nvSpPr>
          <p:cNvPr id="60" name="Text 45"/>
          <p:cNvSpPr/>
          <p:nvPr/>
        </p:nvSpPr>
        <p:spPr>
          <a:xfrm>
            <a:off x="228600" y="3771900"/>
            <a:ext cx="8758238" cy="200025"/>
          </a:xfrm>
          <a:prstGeom prst="rect">
            <a:avLst/>
          </a:prstGeom>
          <a:noFill/>
          <a:ln/>
        </p:spPr>
        <p:txBody>
          <a:bodyPr wrap="square" lIns="0" tIns="0" rIns="0" bIns="0" rtlCol="0" anchor="ctr">
            <a:spAutoFit/>
          </a:bodyPr>
          <a:lstStyle/>
          <a:p>
            <a:pPr indent="0" marL="0">
              <a:buNone/>
            </a:pPr>
            <a:r>
              <a:rPr lang="en-US" sz="1013" b="1" dirty="0">
                <a:solidFill>
                  <a:srgbClr val="374151"/>
                </a:solidFill>
                <a:latin typeface="Noto Sans JP" pitchFamily="34" charset="0"/>
                <a:ea typeface="Noto Sans JP" pitchFamily="34" charset="-122"/>
                <a:cs typeface="Noto Sans JP" pitchFamily="34" charset="-120"/>
              </a:rPr>
              <a:t>5つの技術的ブレークスルー</a:t>
            </a:r>
            <a:endParaRPr lang="en-US" sz="1013" dirty="0"/>
          </a:p>
        </p:txBody>
      </p:sp>
      <p:sp>
        <p:nvSpPr>
          <p:cNvPr id="61" name="Shape 46"/>
          <p:cNvSpPr/>
          <p:nvPr/>
        </p:nvSpPr>
        <p:spPr>
          <a:xfrm>
            <a:off x="228600" y="4086225"/>
            <a:ext cx="8686800" cy="742950"/>
          </a:xfrm>
          <a:prstGeom prst="rect">
            <a:avLst/>
          </a:prstGeom>
          <a:solidFill>
            <a:srgbClr val="F0F9FF"/>
          </a:solidFill>
          <a:ln w="198">
            <a:solidFill>
              <a:srgbClr val="1A365D"/>
            </a:solidFill>
            <a:prstDash val="solid"/>
          </a:ln>
        </p:spPr>
      </p:sp>
      <p:sp>
        <p:nvSpPr>
          <p:cNvPr id="62" name="Shape 47"/>
          <p:cNvSpPr/>
          <p:nvPr/>
        </p:nvSpPr>
        <p:spPr>
          <a:xfrm>
            <a:off x="342900" y="4200525"/>
            <a:ext cx="285750" cy="285750"/>
          </a:xfrm>
          <a:prstGeom prst="ellipse">
            <a:avLst/>
          </a:prstGeom>
          <a:solidFill>
            <a:srgbClr val="1D4ED8"/>
          </a:solidFill>
          <a:ln/>
        </p:spPr>
      </p:sp>
      <p:sp>
        <p:nvSpPr>
          <p:cNvPr id="63" name="Text 48"/>
          <p:cNvSpPr/>
          <p:nvPr/>
        </p:nvSpPr>
        <p:spPr>
          <a:xfrm>
            <a:off x="342900" y="4200525"/>
            <a:ext cx="357188" cy="285750"/>
          </a:xfrm>
          <a:prstGeom prst="rect">
            <a:avLst/>
          </a:prstGeom>
          <a:noFill/>
          <a:ln/>
        </p:spPr>
        <p:txBody>
          <a:bodyPr wrap="none" lIns="0" tIns="0" rIns="0" bIns="0" rtlCol="0" anchor="ctr">
            <a:spAutoFit/>
          </a:bodyPr>
          <a:lstStyle/>
          <a:p>
            <a:pPr indent="0" marL="0">
              <a:buNone/>
            </a:pPr>
            <a:r>
              <a:rPr lang="en-US" sz="900" b="1" dirty="0">
                <a:solidFill>
                  <a:srgbClr val="FFFFFF"/>
                </a:solidFill>
                <a:latin typeface="Noto Sans JP" pitchFamily="34" charset="0"/>
                <a:ea typeface="Noto Sans JP" pitchFamily="34" charset="-122"/>
                <a:cs typeface="Noto Sans JP" pitchFamily="34" charset="-120"/>
              </a:rPr>
              <a:t>1</a:t>
            </a:r>
            <a:endParaRPr lang="en-US" sz="900" dirty="0"/>
          </a:p>
        </p:txBody>
      </p:sp>
      <p:sp>
        <p:nvSpPr>
          <p:cNvPr id="64" name="Text 49"/>
          <p:cNvSpPr/>
          <p:nvPr/>
        </p:nvSpPr>
        <p:spPr>
          <a:xfrm>
            <a:off x="742950" y="4243388"/>
            <a:ext cx="971550" cy="200025"/>
          </a:xfrm>
          <a:prstGeom prst="rect">
            <a:avLst/>
          </a:prstGeom>
          <a:noFill/>
          <a:ln/>
        </p:spPr>
        <p:txBody>
          <a:bodyPr wrap="none" lIns="0" tIns="0" rIns="0" bIns="0" rtlCol="0" anchor="ctr">
            <a:spAutoFit/>
          </a:bodyPr>
          <a:lstStyle/>
          <a:p>
            <a:pPr indent="0" marL="0">
              <a:buNone/>
            </a:pPr>
            <a:r>
              <a:rPr lang="en-US" sz="1013" b="1" dirty="0">
                <a:solidFill>
                  <a:srgbClr val="1D4ED8"/>
                </a:solidFill>
                <a:latin typeface="Noto Sans JP" pitchFamily="34" charset="0"/>
                <a:ea typeface="Noto Sans JP" pitchFamily="34" charset="-122"/>
                <a:cs typeface="Noto Sans JP" pitchFamily="34" charset="-120"/>
              </a:rPr>
              <a:t>意味的メタ認知</a:t>
            </a:r>
            <a:endParaRPr lang="en-US" sz="1013" dirty="0"/>
          </a:p>
        </p:txBody>
      </p:sp>
      <p:sp>
        <p:nvSpPr>
          <p:cNvPr id="65" name="Text 50"/>
          <p:cNvSpPr/>
          <p:nvPr/>
        </p:nvSpPr>
        <p:spPr>
          <a:xfrm>
            <a:off x="742950" y="4514850"/>
            <a:ext cx="8129588" cy="171450"/>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AIが「自分が何を見ているか」を理解し、最適な処理戦略を選択する高次認知能力</a:t>
            </a:r>
            <a:endParaRPr lang="en-US" sz="900" dirty="0"/>
          </a:p>
        </p:txBody>
      </p:sp>
      <p:sp>
        <p:nvSpPr>
          <p:cNvPr id="66" name="Shape 51"/>
          <p:cNvSpPr/>
          <p:nvPr/>
        </p:nvSpPr>
        <p:spPr>
          <a:xfrm>
            <a:off x="228600" y="5000625"/>
            <a:ext cx="8686800" cy="742950"/>
          </a:xfrm>
          <a:prstGeom prst="rect">
            <a:avLst/>
          </a:prstGeom>
          <a:solidFill>
            <a:srgbClr val="F0F9FF"/>
          </a:solidFill>
          <a:ln w="198">
            <a:solidFill>
              <a:srgbClr val="1A365D"/>
            </a:solidFill>
            <a:prstDash val="solid"/>
          </a:ln>
        </p:spPr>
      </p:sp>
      <p:sp>
        <p:nvSpPr>
          <p:cNvPr id="67" name="Shape 52"/>
          <p:cNvSpPr/>
          <p:nvPr/>
        </p:nvSpPr>
        <p:spPr>
          <a:xfrm>
            <a:off x="342900" y="5114925"/>
            <a:ext cx="285750" cy="285750"/>
          </a:xfrm>
          <a:prstGeom prst="ellipse">
            <a:avLst/>
          </a:prstGeom>
          <a:solidFill>
            <a:srgbClr val="1D4ED8"/>
          </a:solidFill>
          <a:ln/>
        </p:spPr>
      </p:sp>
      <p:sp>
        <p:nvSpPr>
          <p:cNvPr id="68" name="Text 53"/>
          <p:cNvSpPr/>
          <p:nvPr/>
        </p:nvSpPr>
        <p:spPr>
          <a:xfrm>
            <a:off x="342900" y="5114925"/>
            <a:ext cx="357188" cy="285750"/>
          </a:xfrm>
          <a:prstGeom prst="rect">
            <a:avLst/>
          </a:prstGeom>
          <a:noFill/>
          <a:ln/>
        </p:spPr>
        <p:txBody>
          <a:bodyPr wrap="none" lIns="0" tIns="0" rIns="0" bIns="0" rtlCol="0" anchor="ctr">
            <a:spAutoFit/>
          </a:bodyPr>
          <a:lstStyle/>
          <a:p>
            <a:pPr indent="0" marL="0">
              <a:buNone/>
            </a:pPr>
            <a:r>
              <a:rPr lang="en-US" sz="900" b="1" dirty="0">
                <a:solidFill>
                  <a:srgbClr val="FFFFFF"/>
                </a:solidFill>
                <a:latin typeface="Noto Sans JP" pitchFamily="34" charset="0"/>
                <a:ea typeface="Noto Sans JP" pitchFamily="34" charset="-122"/>
                <a:cs typeface="Noto Sans JP" pitchFamily="34" charset="-120"/>
              </a:rPr>
              <a:t>2</a:t>
            </a:r>
            <a:endParaRPr lang="en-US" sz="900" dirty="0"/>
          </a:p>
        </p:txBody>
      </p:sp>
      <p:sp>
        <p:nvSpPr>
          <p:cNvPr id="69" name="Text 54"/>
          <p:cNvSpPr/>
          <p:nvPr/>
        </p:nvSpPr>
        <p:spPr>
          <a:xfrm>
            <a:off x="742950" y="5157788"/>
            <a:ext cx="1485900" cy="200025"/>
          </a:xfrm>
          <a:prstGeom prst="rect">
            <a:avLst/>
          </a:prstGeom>
          <a:noFill/>
          <a:ln/>
        </p:spPr>
        <p:txBody>
          <a:bodyPr wrap="square" lIns="0" tIns="0" rIns="0" bIns="0" rtlCol="0" anchor="ctr">
            <a:spAutoFit/>
          </a:bodyPr>
          <a:lstStyle/>
          <a:p>
            <a:pPr indent="0" marL="0">
              <a:buNone/>
            </a:pPr>
            <a:r>
              <a:rPr lang="en-US" sz="1013" b="1" dirty="0">
                <a:solidFill>
                  <a:srgbClr val="1D4ED8"/>
                </a:solidFill>
                <a:latin typeface="Noto Sans JP" pitchFamily="34" charset="0"/>
                <a:ea typeface="Noto Sans JP" pitchFamily="34" charset="-122"/>
                <a:cs typeface="Noto Sans JP" pitchFamily="34" charset="-120"/>
              </a:rPr>
              <a:t>知識の文脈依存性モデル</a:t>
            </a:r>
            <a:endParaRPr lang="en-US" sz="1013" dirty="0"/>
          </a:p>
        </p:txBody>
      </p:sp>
      <p:sp>
        <p:nvSpPr>
          <p:cNvPr id="70" name="Text 55"/>
          <p:cNvSpPr/>
          <p:nvPr/>
        </p:nvSpPr>
        <p:spPr>
          <a:xfrm>
            <a:off x="742950" y="5429250"/>
            <a:ext cx="8129588" cy="171450"/>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物体の意味カテゴリに応じて異なる専門知識を活性化する人間の認知プロセスの模倣</a:t>
            </a:r>
            <a:endParaRPr lang="en-US" sz="900" dirty="0"/>
          </a:p>
        </p:txBody>
      </p:sp>
      <p:sp>
        <p:nvSpPr>
          <p:cNvPr id="71" name="Shape 56"/>
          <p:cNvSpPr/>
          <p:nvPr/>
        </p:nvSpPr>
        <p:spPr>
          <a:xfrm>
            <a:off x="228600" y="5915025"/>
            <a:ext cx="8686800" cy="742950"/>
          </a:xfrm>
          <a:prstGeom prst="rect">
            <a:avLst/>
          </a:prstGeom>
          <a:solidFill>
            <a:srgbClr val="F0F9FF"/>
          </a:solidFill>
          <a:ln w="198">
            <a:solidFill>
              <a:srgbClr val="1A365D"/>
            </a:solidFill>
            <a:prstDash val="solid"/>
          </a:ln>
        </p:spPr>
      </p:sp>
      <p:sp>
        <p:nvSpPr>
          <p:cNvPr id="72" name="Shape 57"/>
          <p:cNvSpPr/>
          <p:nvPr/>
        </p:nvSpPr>
        <p:spPr>
          <a:xfrm>
            <a:off x="342900" y="6029325"/>
            <a:ext cx="285750" cy="285750"/>
          </a:xfrm>
          <a:prstGeom prst="ellipse">
            <a:avLst/>
          </a:prstGeom>
          <a:solidFill>
            <a:srgbClr val="1D4ED8"/>
          </a:solidFill>
          <a:ln/>
        </p:spPr>
      </p:sp>
      <p:sp>
        <p:nvSpPr>
          <p:cNvPr id="73" name="Text 58"/>
          <p:cNvSpPr/>
          <p:nvPr/>
        </p:nvSpPr>
        <p:spPr>
          <a:xfrm>
            <a:off x="342900" y="6029325"/>
            <a:ext cx="357188" cy="285750"/>
          </a:xfrm>
          <a:prstGeom prst="rect">
            <a:avLst/>
          </a:prstGeom>
          <a:noFill/>
          <a:ln/>
        </p:spPr>
        <p:txBody>
          <a:bodyPr wrap="none" lIns="0" tIns="0" rIns="0" bIns="0" rtlCol="0" anchor="ctr">
            <a:spAutoFit/>
          </a:bodyPr>
          <a:lstStyle/>
          <a:p>
            <a:pPr indent="0" marL="0">
              <a:buNone/>
            </a:pPr>
            <a:r>
              <a:rPr lang="en-US" sz="900" b="1" dirty="0">
                <a:solidFill>
                  <a:srgbClr val="FFFFFF"/>
                </a:solidFill>
                <a:latin typeface="Noto Sans JP" pitchFamily="34" charset="0"/>
                <a:ea typeface="Noto Sans JP" pitchFamily="34" charset="-122"/>
                <a:cs typeface="Noto Sans JP" pitchFamily="34" charset="-120"/>
              </a:rPr>
              <a:t>3</a:t>
            </a:r>
            <a:endParaRPr lang="en-US" sz="900" dirty="0"/>
          </a:p>
        </p:txBody>
      </p:sp>
      <p:sp>
        <p:nvSpPr>
          <p:cNvPr id="74" name="Text 59"/>
          <p:cNvSpPr/>
          <p:nvPr/>
        </p:nvSpPr>
        <p:spPr>
          <a:xfrm>
            <a:off x="742950" y="6072188"/>
            <a:ext cx="1734145" cy="200025"/>
          </a:xfrm>
          <a:prstGeom prst="rect">
            <a:avLst/>
          </a:prstGeom>
          <a:noFill/>
          <a:ln/>
        </p:spPr>
        <p:txBody>
          <a:bodyPr wrap="square" lIns="0" tIns="0" rIns="0" bIns="0" rtlCol="0" anchor="ctr">
            <a:spAutoFit/>
          </a:bodyPr>
          <a:lstStyle/>
          <a:p>
            <a:pPr indent="0" marL="0">
              <a:buNone/>
            </a:pPr>
            <a:r>
              <a:rPr lang="en-US" sz="1013" b="1" dirty="0">
                <a:solidFill>
                  <a:srgbClr val="1D4ED8"/>
                </a:solidFill>
                <a:latin typeface="Noto Sans JP" pitchFamily="34" charset="0"/>
                <a:ea typeface="Noto Sans JP" pitchFamily="34" charset="-122"/>
                <a:cs typeface="Noto Sans JP" pitchFamily="34" charset="-120"/>
              </a:rPr>
              <a:t>完全網羅保証アーキテクチャ</a:t>
            </a:r>
            <a:endParaRPr lang="en-US" sz="1013" dirty="0"/>
          </a:p>
        </p:txBody>
      </p:sp>
      <p:sp>
        <p:nvSpPr>
          <p:cNvPr id="75" name="Text 60"/>
          <p:cNvSpPr/>
          <p:nvPr/>
        </p:nvSpPr>
        <p:spPr>
          <a:xfrm>
            <a:off x="742950" y="6343650"/>
            <a:ext cx="8129588" cy="171450"/>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複数検出器の相補的統合による見逃しのない物体検出の実現</a:t>
            </a:r>
            <a:endParaRPr lang="en-US" sz="900" dirty="0"/>
          </a:p>
        </p:txBody>
      </p:sp>
      <p:sp>
        <p:nvSpPr>
          <p:cNvPr id="76" name="Shape 61"/>
          <p:cNvSpPr/>
          <p:nvPr/>
        </p:nvSpPr>
        <p:spPr>
          <a:xfrm>
            <a:off x="228600" y="6829425"/>
            <a:ext cx="8686800" cy="742950"/>
          </a:xfrm>
          <a:prstGeom prst="rect">
            <a:avLst/>
          </a:prstGeom>
          <a:solidFill>
            <a:srgbClr val="F0F9FF"/>
          </a:solidFill>
          <a:ln w="198">
            <a:solidFill>
              <a:srgbClr val="1A365D"/>
            </a:solidFill>
            <a:prstDash val="solid"/>
          </a:ln>
        </p:spPr>
      </p:sp>
      <p:sp>
        <p:nvSpPr>
          <p:cNvPr id="77" name="Shape 62"/>
          <p:cNvSpPr/>
          <p:nvPr/>
        </p:nvSpPr>
        <p:spPr>
          <a:xfrm>
            <a:off x="342900" y="6943725"/>
            <a:ext cx="285750" cy="285750"/>
          </a:xfrm>
          <a:prstGeom prst="ellipse">
            <a:avLst/>
          </a:prstGeom>
          <a:solidFill>
            <a:srgbClr val="1D4ED8"/>
          </a:solidFill>
          <a:ln/>
        </p:spPr>
      </p:sp>
      <p:sp>
        <p:nvSpPr>
          <p:cNvPr id="78" name="Text 63"/>
          <p:cNvSpPr/>
          <p:nvPr/>
        </p:nvSpPr>
        <p:spPr>
          <a:xfrm>
            <a:off x="342900" y="6943725"/>
            <a:ext cx="357188" cy="285750"/>
          </a:xfrm>
          <a:prstGeom prst="rect">
            <a:avLst/>
          </a:prstGeom>
          <a:noFill/>
          <a:ln/>
        </p:spPr>
        <p:txBody>
          <a:bodyPr wrap="none" lIns="0" tIns="0" rIns="0" bIns="0" rtlCol="0" anchor="ctr">
            <a:spAutoFit/>
          </a:bodyPr>
          <a:lstStyle/>
          <a:p>
            <a:pPr indent="0" marL="0">
              <a:buNone/>
            </a:pPr>
            <a:r>
              <a:rPr lang="en-US" sz="900" b="1" dirty="0">
                <a:solidFill>
                  <a:srgbClr val="FFFFFF"/>
                </a:solidFill>
                <a:latin typeface="Noto Sans JP" pitchFamily="34" charset="0"/>
                <a:ea typeface="Noto Sans JP" pitchFamily="34" charset="-122"/>
                <a:cs typeface="Noto Sans JP" pitchFamily="34" charset="-120"/>
              </a:rPr>
              <a:t>4</a:t>
            </a:r>
            <a:endParaRPr lang="en-US" sz="900" dirty="0"/>
          </a:p>
        </p:txBody>
      </p:sp>
      <p:sp>
        <p:nvSpPr>
          <p:cNvPr id="79" name="Text 64"/>
          <p:cNvSpPr/>
          <p:nvPr/>
        </p:nvSpPr>
        <p:spPr>
          <a:xfrm>
            <a:off x="742950" y="6986588"/>
            <a:ext cx="1482328" cy="200025"/>
          </a:xfrm>
          <a:prstGeom prst="rect">
            <a:avLst/>
          </a:prstGeom>
          <a:noFill/>
          <a:ln/>
        </p:spPr>
        <p:txBody>
          <a:bodyPr wrap="square" lIns="0" tIns="0" rIns="0" bIns="0" rtlCol="0" anchor="ctr">
            <a:spAutoFit/>
          </a:bodyPr>
          <a:lstStyle/>
          <a:p>
            <a:pPr indent="0" marL="0">
              <a:buNone/>
            </a:pPr>
            <a:r>
              <a:rPr lang="en-US" sz="1013" b="1" dirty="0">
                <a:solidFill>
                  <a:srgbClr val="1D4ED8"/>
                </a:solidFill>
                <a:latin typeface="Noto Sans JP" pitchFamily="34" charset="0"/>
                <a:ea typeface="Noto Sans JP" pitchFamily="34" charset="-122"/>
                <a:cs typeface="Noto Sans JP" pitchFamily="34" charset="-120"/>
              </a:rPr>
              <a:t>動的専門家選択システム</a:t>
            </a:r>
            <a:endParaRPr lang="en-US" sz="1013" dirty="0"/>
          </a:p>
        </p:txBody>
      </p:sp>
      <p:sp>
        <p:nvSpPr>
          <p:cNvPr id="80" name="Text 65"/>
          <p:cNvSpPr/>
          <p:nvPr/>
        </p:nvSpPr>
        <p:spPr>
          <a:xfrm>
            <a:off x="742950" y="7258050"/>
            <a:ext cx="8129588" cy="171450"/>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物体の意味に応じて最適な専門分類器を動的に選択する適応型処理</a:t>
            </a:r>
            <a:endParaRPr lang="en-US" sz="900" dirty="0"/>
          </a:p>
        </p:txBody>
      </p:sp>
      <p:sp>
        <p:nvSpPr>
          <p:cNvPr id="81" name="Shape 66"/>
          <p:cNvSpPr/>
          <p:nvPr/>
        </p:nvSpPr>
        <p:spPr>
          <a:xfrm>
            <a:off x="228600" y="7743825"/>
            <a:ext cx="8686800" cy="742950"/>
          </a:xfrm>
          <a:prstGeom prst="rect">
            <a:avLst/>
          </a:prstGeom>
          <a:solidFill>
            <a:srgbClr val="F0F9FF"/>
          </a:solidFill>
          <a:ln w="198">
            <a:solidFill>
              <a:srgbClr val="1A365D"/>
            </a:solidFill>
            <a:prstDash val="solid"/>
          </a:ln>
        </p:spPr>
      </p:sp>
      <p:sp>
        <p:nvSpPr>
          <p:cNvPr id="82" name="Shape 67"/>
          <p:cNvSpPr/>
          <p:nvPr/>
        </p:nvSpPr>
        <p:spPr>
          <a:xfrm>
            <a:off x="342900" y="7858125"/>
            <a:ext cx="285750" cy="285750"/>
          </a:xfrm>
          <a:prstGeom prst="ellipse">
            <a:avLst/>
          </a:prstGeom>
          <a:solidFill>
            <a:srgbClr val="1D4ED8"/>
          </a:solidFill>
          <a:ln/>
        </p:spPr>
      </p:sp>
      <p:sp>
        <p:nvSpPr>
          <p:cNvPr id="83" name="Text 68"/>
          <p:cNvSpPr/>
          <p:nvPr/>
        </p:nvSpPr>
        <p:spPr>
          <a:xfrm>
            <a:off x="342900" y="7858125"/>
            <a:ext cx="357188" cy="285750"/>
          </a:xfrm>
          <a:prstGeom prst="rect">
            <a:avLst/>
          </a:prstGeom>
          <a:noFill/>
          <a:ln/>
        </p:spPr>
        <p:txBody>
          <a:bodyPr wrap="none" lIns="0" tIns="0" rIns="0" bIns="0" rtlCol="0" anchor="ctr">
            <a:spAutoFit/>
          </a:bodyPr>
          <a:lstStyle/>
          <a:p>
            <a:pPr indent="0" marL="0">
              <a:buNone/>
            </a:pPr>
            <a:r>
              <a:rPr lang="en-US" sz="900" b="1" dirty="0">
                <a:solidFill>
                  <a:srgbClr val="FFFFFF"/>
                </a:solidFill>
                <a:latin typeface="Noto Sans JP" pitchFamily="34" charset="0"/>
                <a:ea typeface="Noto Sans JP" pitchFamily="34" charset="-122"/>
                <a:cs typeface="Noto Sans JP" pitchFamily="34" charset="-120"/>
              </a:rPr>
              <a:t>5</a:t>
            </a:r>
            <a:endParaRPr lang="en-US" sz="900" dirty="0"/>
          </a:p>
        </p:txBody>
      </p:sp>
      <p:sp>
        <p:nvSpPr>
          <p:cNvPr id="84" name="Text 69"/>
          <p:cNvSpPr/>
          <p:nvPr/>
        </p:nvSpPr>
        <p:spPr>
          <a:xfrm>
            <a:off x="742950" y="7900988"/>
            <a:ext cx="1605558" cy="200025"/>
          </a:xfrm>
          <a:prstGeom prst="rect">
            <a:avLst/>
          </a:prstGeom>
          <a:noFill/>
          <a:ln/>
        </p:spPr>
        <p:txBody>
          <a:bodyPr wrap="square" lIns="0" tIns="0" rIns="0" bIns="0" rtlCol="0" anchor="ctr">
            <a:spAutoFit/>
          </a:bodyPr>
          <a:lstStyle/>
          <a:p>
            <a:pPr indent="0" marL="0">
              <a:buNone/>
            </a:pPr>
            <a:r>
              <a:rPr lang="en-US" sz="1013" b="1" dirty="0">
                <a:solidFill>
                  <a:srgbClr val="1D4ED8"/>
                </a:solidFill>
                <a:latin typeface="Noto Sans JP" pitchFamily="34" charset="0"/>
                <a:ea typeface="Noto Sans JP" pitchFamily="34" charset="-122"/>
                <a:cs typeface="Noto Sans JP" pitchFamily="34" charset="-120"/>
              </a:rPr>
              <a:t>適応型認知アーキテクチャ</a:t>
            </a:r>
            <a:endParaRPr lang="en-US" sz="1013" dirty="0"/>
          </a:p>
        </p:txBody>
      </p:sp>
      <p:sp>
        <p:nvSpPr>
          <p:cNvPr id="85" name="Text 70"/>
          <p:cNvSpPr/>
          <p:nvPr/>
        </p:nvSpPr>
        <p:spPr>
          <a:xfrm>
            <a:off x="742950" y="8172450"/>
            <a:ext cx="8129588" cy="171450"/>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環境に応じて認知戦略を動的に変化させる生物の可塑性を模倣</a:t>
            </a:r>
            <a:endParaRPr lang="en-US" sz="900" dirty="0"/>
          </a:p>
        </p:txBody>
      </p:sp>
      <p:sp>
        <p:nvSpPr>
          <p:cNvPr id="86" name="Text 71"/>
          <p:cNvSpPr/>
          <p:nvPr/>
        </p:nvSpPr>
        <p:spPr>
          <a:xfrm>
            <a:off x="228600" y="8686800"/>
            <a:ext cx="8758238" cy="200025"/>
          </a:xfrm>
          <a:prstGeom prst="rect">
            <a:avLst/>
          </a:prstGeom>
          <a:noFill/>
          <a:ln/>
        </p:spPr>
        <p:txBody>
          <a:bodyPr wrap="square" lIns="0" tIns="0" rIns="0" bIns="0" rtlCol="0" anchor="ctr">
            <a:spAutoFit/>
          </a:bodyPr>
          <a:lstStyle/>
          <a:p>
            <a:pPr indent="0" marL="0">
              <a:buNone/>
            </a:pPr>
            <a:r>
              <a:rPr lang="en-US" sz="1013" b="1" dirty="0">
                <a:solidFill>
                  <a:srgbClr val="374151"/>
                </a:solidFill>
                <a:latin typeface="Noto Sans JP" pitchFamily="34" charset="0"/>
                <a:ea typeface="Noto Sans JP" pitchFamily="34" charset="-122"/>
                <a:cs typeface="Noto Sans JP" pitchFamily="34" charset="-120"/>
              </a:rPr>
              <a:t>学術的価値</a:t>
            </a:r>
            <a:endParaRPr lang="en-US" sz="1013" dirty="0"/>
          </a:p>
        </p:txBody>
      </p:sp>
      <p:sp>
        <p:nvSpPr>
          <p:cNvPr id="87" name="Shape 72"/>
          <p:cNvSpPr/>
          <p:nvPr/>
        </p:nvSpPr>
        <p:spPr>
          <a:xfrm>
            <a:off x="228600" y="9001125"/>
            <a:ext cx="4286250" cy="285750"/>
          </a:xfrm>
          <a:prstGeom prst="rect">
            <a:avLst/>
          </a:prstGeom>
          <a:solidFill>
            <a:srgbClr val="F0F9FF"/>
          </a:solidFill>
          <a:ln/>
        </p:spPr>
      </p:sp>
      <p:sp>
        <p:nvSpPr>
          <p:cNvPr id="88" name="Shape 73"/>
          <p:cNvSpPr/>
          <p:nvPr/>
        </p:nvSpPr>
        <p:spPr>
          <a:xfrm>
            <a:off x="228600" y="9001125"/>
            <a:ext cx="28575" cy="285750"/>
          </a:xfrm>
          <a:prstGeom prst="rect">
            <a:avLst/>
          </a:prstGeom>
          <a:solidFill>
            <a:srgbClr val="FF7F00"/>
          </a:solidFill>
          <a:ln/>
        </p:spPr>
      </p:sp>
      <p:sp>
        <p:nvSpPr>
          <p:cNvPr id="89" name="Text 74"/>
          <p:cNvSpPr/>
          <p:nvPr/>
        </p:nvSpPr>
        <p:spPr>
          <a:xfrm>
            <a:off x="342900" y="9061847"/>
            <a:ext cx="1021556"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新パラダイム提案:</a:t>
            </a:r>
            <a:endParaRPr lang="en-US" sz="900" dirty="0"/>
          </a:p>
        </p:txBody>
      </p:sp>
      <p:sp>
        <p:nvSpPr>
          <p:cNvPr id="90" name="Text 75"/>
          <p:cNvSpPr/>
          <p:nvPr/>
        </p:nvSpPr>
        <p:spPr>
          <a:xfrm>
            <a:off x="1293019" y="9061847"/>
            <a:ext cx="1343025"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「意味的自己組織化AI」</a:t>
            </a:r>
            <a:endParaRPr lang="en-US" sz="900" dirty="0"/>
          </a:p>
        </p:txBody>
      </p:sp>
      <p:sp>
        <p:nvSpPr>
          <p:cNvPr id="91" name="Shape 76"/>
          <p:cNvSpPr/>
          <p:nvPr/>
        </p:nvSpPr>
        <p:spPr>
          <a:xfrm>
            <a:off x="4629150" y="9001125"/>
            <a:ext cx="4286250" cy="285750"/>
          </a:xfrm>
          <a:prstGeom prst="rect">
            <a:avLst/>
          </a:prstGeom>
          <a:solidFill>
            <a:srgbClr val="F0F9FF"/>
          </a:solidFill>
          <a:ln/>
        </p:spPr>
      </p:sp>
      <p:sp>
        <p:nvSpPr>
          <p:cNvPr id="92" name="Shape 77"/>
          <p:cNvSpPr/>
          <p:nvPr/>
        </p:nvSpPr>
        <p:spPr>
          <a:xfrm>
            <a:off x="4629150" y="9001125"/>
            <a:ext cx="28575" cy="285750"/>
          </a:xfrm>
          <a:prstGeom prst="rect">
            <a:avLst/>
          </a:prstGeom>
          <a:solidFill>
            <a:srgbClr val="FF7F00"/>
          </a:solidFill>
          <a:ln/>
        </p:spPr>
      </p:sp>
      <p:sp>
        <p:nvSpPr>
          <p:cNvPr id="93" name="Text 78"/>
          <p:cNvSpPr/>
          <p:nvPr/>
        </p:nvSpPr>
        <p:spPr>
          <a:xfrm>
            <a:off x="4743450" y="9061847"/>
            <a:ext cx="680442"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学際的研究:</a:t>
            </a:r>
            <a:endParaRPr lang="en-US" sz="900" dirty="0"/>
          </a:p>
        </p:txBody>
      </p:sp>
      <p:sp>
        <p:nvSpPr>
          <p:cNvPr id="94" name="Text 79"/>
          <p:cNvSpPr/>
          <p:nvPr/>
        </p:nvSpPr>
        <p:spPr>
          <a:xfrm>
            <a:off x="5352455" y="9061847"/>
            <a:ext cx="1925241"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情報科学・認知科学・言語学の融合</a:t>
            </a:r>
            <a:endParaRPr lang="en-US" sz="900" dirty="0"/>
          </a:p>
        </p:txBody>
      </p:sp>
      <p:sp>
        <p:nvSpPr>
          <p:cNvPr id="95" name="Shape 80"/>
          <p:cNvSpPr/>
          <p:nvPr/>
        </p:nvSpPr>
        <p:spPr>
          <a:xfrm>
            <a:off x="228600" y="9515475"/>
            <a:ext cx="4286250" cy="285750"/>
          </a:xfrm>
          <a:prstGeom prst="rect">
            <a:avLst/>
          </a:prstGeom>
          <a:solidFill>
            <a:srgbClr val="F0F9FF"/>
          </a:solidFill>
          <a:ln/>
        </p:spPr>
      </p:sp>
      <p:sp>
        <p:nvSpPr>
          <p:cNvPr id="96" name="Shape 81"/>
          <p:cNvSpPr/>
          <p:nvPr/>
        </p:nvSpPr>
        <p:spPr>
          <a:xfrm>
            <a:off x="228600" y="9515475"/>
            <a:ext cx="28575" cy="285750"/>
          </a:xfrm>
          <a:prstGeom prst="rect">
            <a:avLst/>
          </a:prstGeom>
          <a:solidFill>
            <a:srgbClr val="FF7F00"/>
          </a:solidFill>
          <a:ln/>
        </p:spPr>
      </p:sp>
      <p:sp>
        <p:nvSpPr>
          <p:cNvPr id="97" name="Text 82"/>
          <p:cNvSpPr/>
          <p:nvPr/>
        </p:nvSpPr>
        <p:spPr>
          <a:xfrm>
            <a:off x="342900" y="9576197"/>
            <a:ext cx="680442"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実証的成果:</a:t>
            </a:r>
            <a:endParaRPr lang="en-US" sz="900" dirty="0"/>
          </a:p>
        </p:txBody>
      </p:sp>
      <p:sp>
        <p:nvSpPr>
          <p:cNvPr id="98" name="Text 83"/>
          <p:cNvSpPr/>
          <p:nvPr/>
        </p:nvSpPr>
        <p:spPr>
          <a:xfrm>
            <a:off x="951905" y="9576197"/>
            <a:ext cx="1239441" cy="164306"/>
          </a:xfrm>
          <a:prstGeom prst="rect">
            <a:avLst/>
          </a:prstGeom>
          <a:noFill/>
          <a:ln/>
        </p:spPr>
        <p:txBody>
          <a:bodyPr wrap="non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性能向上の定量的検証</a:t>
            </a:r>
            <a:endParaRPr lang="en-US" sz="900" dirty="0"/>
          </a:p>
        </p:txBody>
      </p:sp>
      <p:sp>
        <p:nvSpPr>
          <p:cNvPr id="99" name="Shape 84"/>
          <p:cNvSpPr/>
          <p:nvPr/>
        </p:nvSpPr>
        <p:spPr>
          <a:xfrm>
            <a:off x="4629150" y="9515475"/>
            <a:ext cx="4286250" cy="285750"/>
          </a:xfrm>
          <a:prstGeom prst="rect">
            <a:avLst/>
          </a:prstGeom>
          <a:solidFill>
            <a:srgbClr val="F0F9FF"/>
          </a:solidFill>
          <a:ln/>
        </p:spPr>
      </p:sp>
      <p:sp>
        <p:nvSpPr>
          <p:cNvPr id="100" name="Shape 85"/>
          <p:cNvSpPr/>
          <p:nvPr/>
        </p:nvSpPr>
        <p:spPr>
          <a:xfrm>
            <a:off x="4629150" y="9515475"/>
            <a:ext cx="28575" cy="285750"/>
          </a:xfrm>
          <a:prstGeom prst="rect">
            <a:avLst/>
          </a:prstGeom>
          <a:solidFill>
            <a:srgbClr val="FF7F00"/>
          </a:solidFill>
          <a:ln/>
        </p:spPr>
      </p:sp>
      <p:sp>
        <p:nvSpPr>
          <p:cNvPr id="101" name="Text 86"/>
          <p:cNvSpPr/>
          <p:nvPr/>
        </p:nvSpPr>
        <p:spPr>
          <a:xfrm>
            <a:off x="4743450" y="9576197"/>
            <a:ext cx="680442" cy="164306"/>
          </a:xfrm>
          <a:prstGeom prst="rect">
            <a:avLst/>
          </a:prstGeom>
          <a:noFill/>
          <a:ln/>
        </p:spPr>
        <p:txBody>
          <a:bodyPr wrap="none" lIns="0" tIns="0" rIns="0" bIns="0" rtlCol="0" anchor="ctr">
            <a:spAutoFit/>
          </a:bodyPr>
          <a:lstStyle/>
          <a:p>
            <a:pPr indent="0" marL="0">
              <a:buNone/>
            </a:pPr>
            <a:r>
              <a:rPr lang="en-US" sz="900" b="1" dirty="0">
                <a:solidFill>
                  <a:srgbClr val="333333"/>
                </a:solidFill>
                <a:latin typeface="Noto Sans JP" pitchFamily="34" charset="0"/>
                <a:ea typeface="Noto Sans JP" pitchFamily="34" charset="-122"/>
                <a:cs typeface="Noto Sans JP" pitchFamily="34" charset="-120"/>
              </a:rPr>
              <a:t>実用的価値:</a:t>
            </a:r>
            <a:endParaRPr lang="en-US" sz="900" dirty="0"/>
          </a:p>
        </p:txBody>
      </p:sp>
      <p:sp>
        <p:nvSpPr>
          <p:cNvPr id="102" name="Text 87"/>
          <p:cNvSpPr/>
          <p:nvPr/>
        </p:nvSpPr>
        <p:spPr>
          <a:xfrm>
            <a:off x="5352455" y="9576197"/>
            <a:ext cx="1468041" cy="164306"/>
          </a:xfrm>
          <a:prstGeom prst="rect">
            <a:avLst/>
          </a:prstGeom>
          <a:noFill/>
          <a:ln/>
        </p:spPr>
        <p:txBody>
          <a:bodyPr wrap="square" lIns="0" tIns="0" rIns="0" bIns="0" rtlCol="0" anchor="ctr">
            <a:spAutoFit/>
          </a:bodyPr>
          <a:lstStyle/>
          <a:p>
            <a:pPr indent="0" marL="0">
              <a:buNone/>
            </a:pPr>
            <a:r>
              <a:rPr lang="en-US" sz="900" dirty="0">
                <a:solidFill>
                  <a:srgbClr val="333333"/>
                </a:solidFill>
                <a:latin typeface="Noto Sans JP" pitchFamily="34" charset="0"/>
                <a:ea typeface="Noto Sans JP" pitchFamily="34" charset="-122"/>
                <a:cs typeface="Noto Sans JP" pitchFamily="34" charset="-120"/>
              </a:rPr>
              <a:t>即座に応用可能な技術体系</a:t>
            </a:r>
            <a:endParaRPr lang="en-US" sz="900" dirty="0"/>
          </a:p>
        </p:txBody>
      </p:sp>
      <p:sp>
        <p:nvSpPr>
          <p:cNvPr id="103" name="Text 88"/>
          <p:cNvSpPr/>
          <p:nvPr/>
        </p:nvSpPr>
        <p:spPr>
          <a:xfrm>
            <a:off x="228600" y="9979819"/>
            <a:ext cx="8758238" cy="137154"/>
          </a:xfrm>
          <a:prstGeom prst="rect">
            <a:avLst/>
          </a:prstGeom>
          <a:noFill/>
          <a:ln/>
        </p:spPr>
        <p:txBody>
          <a:bodyPr wrap="square" lIns="0" tIns="0" rIns="0" bIns="0" rtlCol="0" anchor="ctr">
            <a:spAutoFit/>
          </a:bodyPr>
          <a:lstStyle/>
          <a:p>
            <a:pPr indent="0" marL="0">
              <a:buNone/>
            </a:pPr>
            <a:r>
              <a:rPr lang="en-US" sz="720" dirty="0">
                <a:solidFill>
                  <a:srgbClr val="666666"/>
                </a:solidFill>
                <a:latin typeface="Noto Sans JP" pitchFamily="34" charset="0"/>
                <a:ea typeface="Noto Sans JP" pitchFamily="34" charset="-122"/>
                <a:cs typeface="Noto Sans JP" pitchFamily="34" charset="-120"/>
              </a:rPr>
              <a:t>[1] Radford, A. et al. "Learning Transferable Visual Models From Natural Language Supervision" ICML 2021</a:t>
            </a:r>
            <a:endParaRPr lang="en-US" sz="720" dirty="0"/>
          </a:p>
        </p:txBody>
      </p:sp>
      <p:sp>
        <p:nvSpPr>
          <p:cNvPr id="104" name="Text 89"/>
          <p:cNvSpPr/>
          <p:nvPr/>
        </p:nvSpPr>
        <p:spPr>
          <a:xfrm>
            <a:off x="228600" y="10116973"/>
            <a:ext cx="8758238" cy="137154"/>
          </a:xfrm>
          <a:prstGeom prst="rect">
            <a:avLst/>
          </a:prstGeom>
          <a:noFill/>
          <a:ln/>
        </p:spPr>
        <p:txBody>
          <a:bodyPr wrap="square" lIns="0" tIns="0" rIns="0" bIns="0" rtlCol="0" anchor="ctr">
            <a:spAutoFit/>
          </a:bodyPr>
          <a:lstStyle/>
          <a:p>
            <a:pPr indent="0" marL="0">
              <a:buNone/>
            </a:pPr>
            <a:r>
              <a:rPr lang="en-US" sz="720" dirty="0">
                <a:solidFill>
                  <a:srgbClr val="666666"/>
                </a:solidFill>
                <a:latin typeface="Noto Sans JP" pitchFamily="34" charset="0"/>
                <a:ea typeface="Noto Sans JP" pitchFamily="34" charset="-122"/>
                <a:cs typeface="Noto Sans JP" pitchFamily="34" charset="-120"/>
              </a:rPr>
              <a:t>[2] Li, J. et al. "BLIP: Bootstrapping Language-Image Pre-training for Unified Vision-Language Understanding" ICML 2022</a:t>
            </a:r>
            <a:endParaRPr lang="en-US" sz="720" dirty="0"/>
          </a:p>
        </p:txBody>
      </p:sp>
      <p:sp>
        <p:nvSpPr>
          <p:cNvPr id="105" name="Text 90"/>
          <p:cNvSpPr/>
          <p:nvPr/>
        </p:nvSpPr>
        <p:spPr>
          <a:xfrm>
            <a:off x="228600" y="10254128"/>
            <a:ext cx="8758238" cy="137154"/>
          </a:xfrm>
          <a:prstGeom prst="rect">
            <a:avLst/>
          </a:prstGeom>
          <a:noFill/>
          <a:ln/>
        </p:spPr>
        <p:txBody>
          <a:bodyPr wrap="square" lIns="0" tIns="0" rIns="0" bIns="0" rtlCol="0" anchor="ctr">
            <a:spAutoFit/>
          </a:bodyPr>
          <a:lstStyle/>
          <a:p>
            <a:pPr indent="0" marL="0">
              <a:buNone/>
            </a:pPr>
            <a:r>
              <a:rPr lang="en-US" sz="720" dirty="0">
                <a:solidFill>
                  <a:srgbClr val="666666"/>
                </a:solidFill>
                <a:latin typeface="Noto Sans JP" pitchFamily="34" charset="0"/>
                <a:ea typeface="Noto Sans JP" pitchFamily="34" charset="-122"/>
                <a:cs typeface="Noto Sans JP" pitchFamily="34" charset="-120"/>
              </a:rPr>
              <a:t>[3] Miller, G.A. "WordNet: A Lexical Database for English" Communications of the ACM 1995</a:t>
            </a:r>
            <a:endParaRPr lang="en-US" sz="72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2025-06-25T13:55:27Z</dcterms:created>
  <dcterms:modified xsi:type="dcterms:W3CDTF">2025-06-25T13:55:27Z</dcterms:modified>
</cp:coreProperties>
</file>