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7" r:id="rId5"/>
    <p:sldId id="261" r:id="rId6"/>
    <p:sldId id="265" r:id="rId7"/>
    <p:sldId id="262" r:id="rId8"/>
    <p:sldId id="266" r:id="rId9"/>
    <p:sldId id="263" r:id="rId10"/>
    <p:sldId id="264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井上 直哉" initials="井上" lastIdx="1" clrIdx="0">
    <p:extLst>
      <p:ext uri="{19B8F6BF-5375-455C-9EA6-DF929625EA0E}">
        <p15:presenceInfo xmlns:p15="http://schemas.microsoft.com/office/powerpoint/2012/main" userId="ac68f9da9b3ca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706" autoAdjust="0"/>
  </p:normalViewPr>
  <p:slideViewPr>
    <p:cSldViewPr snapToGrid="0">
      <p:cViewPr varScale="1">
        <p:scale>
          <a:sx n="99" d="100"/>
          <a:sy n="99" d="100"/>
        </p:scale>
        <p:origin x="19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1763BD9-46E2-4393-9B88-AF8FD11738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5720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 b="0" i="0" dirty="0">
                <a:effectLst/>
                <a:latin typeface="Inter"/>
              </a:rPr>
              <a:t>多次元特徴量データに対する複合ネットワークモデルの構築とその有効性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井上直哉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A25384-895D-42E4-A947-D249B4FF9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dirty="0"/>
              <a:t>2021/9/6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FC02D8-8D80-4685-879E-6706E46E2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3E2FF5-CF4F-4CDB-AD44-4FDDE3354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61FF8-5D58-471B-9831-F6884329C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34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80B4-FDBA-4F72-932B-7618F35F9B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0C5E-06E7-4368-95D1-64E6EC30D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965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7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近年の計算機性能の向上＋データ流通量の増加によって、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を産業へ導入・実用するケースの増加</a:t>
            </a:r>
            <a:endParaRPr kumimoji="1" lang="en-US" altLang="ja-JP" dirty="0"/>
          </a:p>
          <a:p>
            <a:r>
              <a:rPr kumimoji="1" lang="ja-JP" altLang="en-US" dirty="0"/>
              <a:t>・ネオコグニトロンのような既存の深層学習理論の実現</a:t>
            </a:r>
            <a:endParaRPr kumimoji="1" lang="en-US" altLang="ja-JP" dirty="0"/>
          </a:p>
          <a:p>
            <a:r>
              <a:rPr kumimoji="1" lang="ja-JP" altLang="en-US" dirty="0"/>
              <a:t>・再帰型ニューラルネットワークや、敵対的生成ニューラルネットワークといった新しい深層学習モデルの開発・研究</a:t>
            </a:r>
            <a:endParaRPr kumimoji="1" lang="en-US" altLang="ja-JP" dirty="0"/>
          </a:p>
          <a:p>
            <a:r>
              <a:rPr kumimoji="1" lang="ja-JP" altLang="en-US" dirty="0"/>
              <a:t>が進んだ。</a:t>
            </a:r>
            <a:endParaRPr kumimoji="1" lang="en-US" altLang="ja-JP" dirty="0"/>
          </a:p>
          <a:p>
            <a:r>
              <a:rPr kumimoji="1" lang="ja-JP" altLang="en-US" dirty="0"/>
              <a:t>その結果、</a:t>
            </a:r>
            <a:r>
              <a:rPr kumimoji="1" lang="en-US" altLang="ja-JP" dirty="0"/>
              <a:t>2014</a:t>
            </a:r>
            <a:r>
              <a:rPr kumimoji="1" lang="ja-JP" altLang="en-US" dirty="0"/>
              <a:t>年以降では、深層学習に言及する</a:t>
            </a:r>
            <a:r>
              <a:rPr kumimoji="1" lang="en-US" altLang="ja-JP" dirty="0"/>
              <a:t>AI</a:t>
            </a:r>
            <a:r>
              <a:rPr kumimoji="1" lang="ja-JP" altLang="en-US" dirty="0"/>
              <a:t>関連発明のものが増加し、ここ</a:t>
            </a:r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年では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関連発明の内、</a:t>
            </a:r>
            <a:r>
              <a:rPr kumimoji="1" lang="en-US" altLang="ja-JP" dirty="0"/>
              <a:t>40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50%</a:t>
            </a:r>
            <a:r>
              <a:rPr kumimoji="1" lang="ja-JP" altLang="en-US" dirty="0"/>
              <a:t>を占めるようになった。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5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このような深層学習技術の進展により、</a:t>
            </a:r>
            <a:endParaRPr kumimoji="1" lang="en-US" altLang="ja-JP" dirty="0"/>
          </a:p>
          <a:p>
            <a:r>
              <a:rPr kumimoji="1" lang="ja-JP" altLang="en-US" dirty="0"/>
              <a:t>特定の特徴量の抽出、またはその特徴量に依存するタスクの解決が可能になった。</a:t>
            </a:r>
            <a:endParaRPr kumimoji="1" lang="en-US" altLang="ja-JP" dirty="0"/>
          </a:p>
          <a:p>
            <a:r>
              <a:rPr kumimoji="1" lang="ja-JP" altLang="en-US" dirty="0"/>
              <a:t>しかし、複数の特徴量に依存するといった複雑なタスクケースなどには、単一の既存ネットワークモデルで対応するのは困難である。</a:t>
            </a:r>
            <a:endParaRPr kumimoji="1" lang="en-US" altLang="ja-JP" dirty="0"/>
          </a:p>
          <a:p>
            <a:r>
              <a:rPr kumimoji="1" lang="ja-JP" altLang="en-US" dirty="0"/>
              <a:t>それを解決する手法の一つとして、多次元特徴量を持つデータに対し、それぞれのネットワークモデルを複合し、それぞれの特徴量を抽出し、それらを組み合わせることでタスク解決を行う手法が存在する。</a:t>
            </a:r>
            <a:endParaRPr kumimoji="1" lang="en-US" altLang="ja-JP" dirty="0"/>
          </a:p>
          <a:p>
            <a:r>
              <a:rPr kumimoji="1" lang="ja-JP" altLang="en-US" dirty="0"/>
              <a:t>本実験では、簡易的な多次元特徴量に依存するタスクケースの解決に対し、複合ネットワークモデルを作成、作成モデルの有効性、動作の確認を目的とし、学習過程とテストデータに対する精度の確認・評価を行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4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今回は</a:t>
            </a:r>
            <a:r>
              <a:rPr kumimoji="1" lang="en-US" altLang="ja-JP" dirty="0"/>
              <a:t>MNIST</a:t>
            </a:r>
            <a:r>
              <a:rPr kumimoji="1" lang="ja-JP" altLang="en-US" dirty="0"/>
              <a:t>データセットを使用。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つ並んだ画像の前後関係を時間特徴量とし、等差数列となるような数値を予測するタスクを行う。</a:t>
            </a:r>
            <a:endParaRPr kumimoji="1" lang="en-US" altLang="ja-JP" dirty="0"/>
          </a:p>
          <a:p>
            <a:r>
              <a:rPr kumimoji="1" lang="ja-JP" altLang="en-US" dirty="0"/>
              <a:t>それに伴い、入力画像データセットはシーケンス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、各シーケンスの入力を</a:t>
            </a:r>
            <a:r>
              <a:rPr kumimoji="1" lang="en-US" altLang="ja-JP" dirty="0"/>
              <a:t>0~9</a:t>
            </a:r>
            <a:r>
              <a:rPr kumimoji="1" lang="ja-JP" altLang="en-US" dirty="0"/>
              <a:t>の元画像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枚にしたものとし、正解ラベルはシーケンス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の画像から等差数列としたときに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つ目にあたる</a:t>
            </a:r>
            <a:r>
              <a:rPr kumimoji="1" lang="en-US" altLang="ja-JP" dirty="0"/>
              <a:t>-9~18</a:t>
            </a:r>
            <a:r>
              <a:rPr kumimoji="1" lang="ja-JP" altLang="en-US" dirty="0"/>
              <a:t>の計</a:t>
            </a:r>
            <a:r>
              <a:rPr kumimoji="1" lang="en-US" altLang="ja-JP" dirty="0"/>
              <a:t>28</a:t>
            </a:r>
            <a:r>
              <a:rPr kumimoji="1" lang="ja-JP" altLang="en-US" dirty="0"/>
              <a:t>クラスの数値とする。</a:t>
            </a:r>
            <a:endParaRPr kumimoji="1" lang="en-US" altLang="ja-JP" dirty="0"/>
          </a:p>
          <a:p>
            <a:r>
              <a:rPr kumimoji="1" lang="ja-JP" altLang="en-US" dirty="0"/>
              <a:t>以上のセットを</a:t>
            </a:r>
            <a:r>
              <a:rPr kumimoji="1" lang="en-US" altLang="ja-JP" dirty="0"/>
              <a:t>MNIST</a:t>
            </a:r>
            <a:r>
              <a:rPr kumimoji="1" lang="ja-JP" altLang="en-US" dirty="0"/>
              <a:t>データセット</a:t>
            </a:r>
            <a:r>
              <a:rPr kumimoji="1" lang="en-US" altLang="ja-JP" dirty="0"/>
              <a:t>70000</a:t>
            </a:r>
            <a:r>
              <a:rPr kumimoji="1" lang="ja-JP" altLang="en-US" dirty="0"/>
              <a:t>枚と</a:t>
            </a:r>
            <a:r>
              <a:rPr kumimoji="1" lang="en-US" altLang="ja-JP" dirty="0"/>
              <a:t>70000</a:t>
            </a:r>
            <a:r>
              <a:rPr kumimoji="1" lang="ja-JP" altLang="en-US" dirty="0"/>
              <a:t>枚を並び替えたものから生成する。</a:t>
            </a:r>
            <a:endParaRPr kumimoji="1" lang="en-US" altLang="ja-JP" dirty="0"/>
          </a:p>
          <a:p>
            <a:r>
              <a:rPr kumimoji="1" lang="ja-JP" altLang="en-US" dirty="0"/>
              <a:t>また、本実験では</a:t>
            </a:r>
            <a:r>
              <a:rPr kumimoji="1" lang="en-US" altLang="ja-JP" dirty="0"/>
              <a:t>70000</a:t>
            </a:r>
            <a:r>
              <a:rPr kumimoji="1" lang="ja-JP" altLang="en-US" dirty="0"/>
              <a:t>セットの内、</a:t>
            </a:r>
            <a:r>
              <a:rPr kumimoji="1" lang="en-US" altLang="ja-JP" dirty="0"/>
              <a:t>60000</a:t>
            </a:r>
            <a:r>
              <a:rPr kumimoji="1" lang="ja-JP" altLang="en-US" dirty="0"/>
              <a:t>セットを学習データ、</a:t>
            </a:r>
            <a:r>
              <a:rPr kumimoji="1" lang="en-US" altLang="ja-JP" dirty="0"/>
              <a:t>10000</a:t>
            </a:r>
            <a:r>
              <a:rPr kumimoji="1" lang="ja-JP" altLang="en-US" dirty="0"/>
              <a:t>セットをテストデータとし、</a:t>
            </a:r>
            <a:endParaRPr kumimoji="1" lang="en-US" altLang="ja-JP" dirty="0"/>
          </a:p>
          <a:p>
            <a:r>
              <a:rPr kumimoji="1" lang="ja-JP" altLang="en-US" dirty="0"/>
              <a:t>学習データ</a:t>
            </a:r>
            <a:r>
              <a:rPr kumimoji="1" lang="en-US" altLang="ja-JP" dirty="0"/>
              <a:t>60000</a:t>
            </a:r>
            <a:r>
              <a:rPr kumimoji="1" lang="ja-JP" altLang="en-US" dirty="0"/>
              <a:t>セットから</a:t>
            </a:r>
            <a:r>
              <a:rPr kumimoji="1" lang="en-US" altLang="ja-JP" dirty="0"/>
              <a:t>7</a:t>
            </a:r>
            <a:r>
              <a:rPr kumimoji="1" lang="ja-JP" altLang="en-US" dirty="0"/>
              <a:t>割の</a:t>
            </a:r>
            <a:r>
              <a:rPr kumimoji="1" lang="en-US" altLang="ja-JP" dirty="0"/>
              <a:t>42000</a:t>
            </a:r>
            <a:r>
              <a:rPr kumimoji="1" lang="ja-JP" altLang="en-US" dirty="0"/>
              <a:t>セットを実際の学習に利用する学習データ、残り</a:t>
            </a:r>
            <a:r>
              <a:rPr kumimoji="1" lang="en-US" altLang="ja-JP" dirty="0"/>
              <a:t>18000</a:t>
            </a:r>
            <a:r>
              <a:rPr kumimoji="1" lang="ja-JP" altLang="en-US" dirty="0"/>
              <a:t>セットを検証データとする。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0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（追加分未完成）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今回作成したネットワークモデルは以下のようになっており、</a:t>
            </a:r>
            <a:endParaRPr kumimoji="1" lang="en-US" altLang="ja-JP" dirty="0"/>
          </a:p>
          <a:p>
            <a:r>
              <a:rPr kumimoji="1" lang="ja-JP" altLang="en-US" dirty="0"/>
              <a:t>各画像に対し、画像特徴量の抽出を目的とした畳み込みニューラルネットワーク（</a:t>
            </a:r>
            <a:r>
              <a:rPr kumimoji="1" lang="en-US" altLang="ja-JP" dirty="0"/>
              <a:t>CNN</a:t>
            </a:r>
            <a:r>
              <a:rPr kumimoji="1" lang="ja-JP" altLang="en-US" dirty="0"/>
              <a:t>）を介し、全結合層からシーケンス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の時間特徴量の抽出を目的とした長・短期記憶ネットワークを介した後、</a:t>
            </a:r>
            <a:endParaRPr kumimoji="1" lang="en-US" altLang="ja-JP" dirty="0"/>
          </a:p>
          <a:p>
            <a:r>
              <a:rPr kumimoji="1" lang="ja-JP" altLang="en-US" dirty="0"/>
              <a:t>全結合層から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出力として、ラベル予測を行う。</a:t>
            </a:r>
            <a:endParaRPr kumimoji="1" lang="en-US" altLang="ja-JP" dirty="0"/>
          </a:p>
          <a:p>
            <a:r>
              <a:rPr kumimoji="1" lang="ja-JP" altLang="en-US" dirty="0"/>
              <a:t>また、設計したパラメータは右下の表のようになっており、バッチサイズ</a:t>
            </a:r>
            <a:r>
              <a:rPr kumimoji="1" lang="en-US" altLang="ja-JP" dirty="0"/>
              <a:t>128</a:t>
            </a:r>
            <a:r>
              <a:rPr kumimoji="1" lang="ja-JP" altLang="en-US" dirty="0"/>
              <a:t>、</a:t>
            </a:r>
            <a:r>
              <a:rPr kumimoji="1" lang="en-US" altLang="ja-JP" dirty="0"/>
              <a:t>epoch100</a:t>
            </a:r>
            <a:r>
              <a:rPr kumimoji="1" lang="ja-JP" altLang="en-US" dirty="0"/>
              <a:t>で学習を行い、</a:t>
            </a:r>
            <a:r>
              <a:rPr kumimoji="1" lang="en-US" altLang="ja-JP" dirty="0"/>
              <a:t>loss</a:t>
            </a:r>
            <a:r>
              <a:rPr kumimoji="1" lang="ja-JP" altLang="en-US" dirty="0"/>
              <a:t>関数は交差エントロピー誤差、最適化手法は学習率を</a:t>
            </a:r>
            <a:r>
              <a:rPr kumimoji="1" lang="en-US" altLang="ja-JP" dirty="0"/>
              <a:t>0.01</a:t>
            </a:r>
            <a:r>
              <a:rPr kumimoji="1" lang="ja-JP" altLang="en-US" dirty="0"/>
              <a:t>とした確率的勾配降下法を採用した。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（追加分未完成）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（追加分未完成）</a:t>
            </a:r>
            <a:endParaRPr kumimoji="1" lang="en-US" altLang="ja-JP" dirty="0"/>
          </a:p>
          <a:p>
            <a:r>
              <a:rPr kumimoji="1" lang="ja-JP" altLang="en-US" dirty="0"/>
              <a:t>以上のデータセット、ネットワークモデルで学習を行った際の学習過程、テストデータに対する精度は以下のようになった。</a:t>
            </a:r>
            <a:endParaRPr kumimoji="1" lang="en-US" altLang="ja-JP" dirty="0"/>
          </a:p>
          <a:p>
            <a:r>
              <a:rPr kumimoji="1" lang="ja-JP" altLang="en-US" dirty="0"/>
              <a:t>学習過程における学習データ、検証データに対する精度のグラフから、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つの精度推移に大きな差異がなかったこと、</a:t>
            </a:r>
            <a:r>
              <a:rPr kumimoji="1" lang="en-US" altLang="ja-JP" dirty="0"/>
              <a:t>100epoch</a:t>
            </a:r>
            <a:r>
              <a:rPr kumimoji="1" lang="ja-JP" altLang="en-US" dirty="0"/>
              <a:t>学習した後の精度がお互い同等の約</a:t>
            </a:r>
            <a:r>
              <a:rPr kumimoji="1" lang="en-US" altLang="ja-JP" dirty="0"/>
              <a:t>95%</a:t>
            </a:r>
            <a:r>
              <a:rPr kumimoji="1" lang="ja-JP" altLang="en-US" dirty="0"/>
              <a:t>であることから、</a:t>
            </a:r>
            <a:endParaRPr kumimoji="1" lang="en-US" altLang="ja-JP" dirty="0"/>
          </a:p>
          <a:p>
            <a:r>
              <a:rPr kumimoji="1" lang="ja-JP" altLang="en-US" dirty="0"/>
              <a:t>過学習を起こすことなく、正しく学習を行えており、</a:t>
            </a:r>
            <a:endParaRPr kumimoji="1" lang="en-US" altLang="ja-JP" dirty="0"/>
          </a:p>
          <a:p>
            <a:r>
              <a:rPr kumimoji="1" lang="ja-JP" altLang="en-US" dirty="0"/>
              <a:t>また、テストデータに対する精度は</a:t>
            </a:r>
            <a:r>
              <a:rPr kumimoji="1" lang="en-US" altLang="ja-JP" dirty="0"/>
              <a:t>94.9%</a:t>
            </a:r>
            <a:r>
              <a:rPr kumimoji="1" lang="ja-JP" altLang="en-US" dirty="0"/>
              <a:t>であり、学習データに対する精度とほぼ同等であることから、汎化性能を有した学習モデルであると考える。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47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として、今回、多次元の特徴量に依存するデータに対し、既存のネットワークを組み合わせた複合ネットワークを適用し、作成したネットワークモデルの有効性、学習動作の確認を目的とし、簡易的なタスクケースによる実験を行った。</a:t>
            </a:r>
            <a:endParaRPr kumimoji="1" lang="en-US" altLang="ja-JP" dirty="0"/>
          </a:p>
          <a:p>
            <a:r>
              <a:rPr kumimoji="1" lang="ja-JP" altLang="en-US" dirty="0"/>
              <a:t>その結果から画像特徴量と時間特徴量を合わせ持つデータに対し、作成ネットワークが正しく学習を行い、有効であることを確認した。</a:t>
            </a:r>
            <a:endParaRPr kumimoji="1" lang="en-US" altLang="ja-JP" dirty="0"/>
          </a:p>
          <a:p>
            <a:r>
              <a:rPr kumimoji="1" lang="ja-JP" altLang="en-US" dirty="0"/>
              <a:t>以上から、今後の展望として、より複雑なタスクケースに対し、本実験のモデルが有効であるかの確認、</a:t>
            </a:r>
            <a:endParaRPr kumimoji="1" lang="en-US" altLang="ja-JP" dirty="0"/>
          </a:p>
          <a:p>
            <a:r>
              <a:rPr kumimoji="1" lang="ja-JP" altLang="en-US" dirty="0"/>
              <a:t>また、画像単体ではなく、画像からあらかじめ抽出した特徴量を並列して入力する、多入力モデルが精度に影響が与えるかの確認、評価を行う。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0C5E-06E7-4368-95D1-64E6EC30D5C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F9BC66-CF9D-4F0A-8C03-CFBE7335A878}"/>
              </a:ext>
            </a:extLst>
          </p:cNvPr>
          <p:cNvSpPr/>
          <p:nvPr userDrawn="1"/>
        </p:nvSpPr>
        <p:spPr>
          <a:xfrm>
            <a:off x="0" y="2235200"/>
            <a:ext cx="9144000" cy="2178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6A6-1EB9-405B-B7D9-2F7019B91A2D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D8D8-D6FD-4C51-B45E-20FDC2BC9A90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7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53E8-9D42-4353-BAD2-33AEE4360394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F1F81A-C81B-4B2A-86E5-3FD95FE94043}"/>
              </a:ext>
            </a:extLst>
          </p:cNvPr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8988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85CC-06E6-44CD-8ECD-E0A2B25E933B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5894" y="512380"/>
            <a:ext cx="785622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94A9940E-074E-4FEF-9C98-E96D8CCAE4B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18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B9C1-A8BB-4DF1-A6EA-A792CD83D088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185-BC04-4CE8-A0F9-F890402A22B2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8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2C4-7689-4F08-96D4-7B7A6AA65E4E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7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6571-E2EB-420D-88D4-307DF92BD2D1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D767B4-6DC4-4EE6-987D-FF35278F5D84}"/>
              </a:ext>
            </a:extLst>
          </p:cNvPr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39E153-DDDD-42A4-99D3-65A38D48F0A7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7886700" cy="138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9328" y="512380"/>
            <a:ext cx="69723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94A9940E-074E-4FEF-9C98-E96D8CCAE4B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1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F7B7-F232-4EC8-8234-F820EA02A4AC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5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A846-7DF8-47E9-A7EB-1D74E3E09E91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141-5B94-4B12-BFF2-FBE290C73992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D04F-C5A5-4927-A366-420946665B5F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940E-074E-4FEF-9C98-E96D8CCAE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FF780-388C-4067-AA92-CE9D8A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819212"/>
            <a:ext cx="7772400" cy="2387600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多次元特徴量データに対する</a:t>
            </a:r>
            <a:b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複合ネットワークモデルの</a:t>
            </a:r>
            <a:b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構築とその有効性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799CCA-3320-4B66-9C60-22D682B4A89A}"/>
              </a:ext>
            </a:extLst>
          </p:cNvPr>
          <p:cNvSpPr txBox="1"/>
          <p:nvPr/>
        </p:nvSpPr>
        <p:spPr>
          <a:xfrm>
            <a:off x="2675823" y="4589002"/>
            <a:ext cx="6468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指導教員　塚本 新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情報科学専攻　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　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1004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井上 直哉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D6878C-F93F-4FD8-B528-7455C62C76C4}"/>
              </a:ext>
            </a:extLst>
          </p:cNvPr>
          <p:cNvSpPr txBox="1"/>
          <p:nvPr/>
        </p:nvSpPr>
        <p:spPr>
          <a:xfrm>
            <a:off x="2281148" y="0"/>
            <a:ext cx="4581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令和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　塚本研究室　中間発表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2E12E-98FF-4CCD-AB0B-641CF98EF983}"/>
              </a:ext>
            </a:extLst>
          </p:cNvPr>
          <p:cNvSpPr txBox="1"/>
          <p:nvPr/>
        </p:nvSpPr>
        <p:spPr>
          <a:xfrm>
            <a:off x="5796609" y="604748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令和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1423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04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AA552-5845-4C9E-8CDD-5DDC4F82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まとめと今後の展望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3E4D98-0AD2-46CA-B334-E5B379D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87A13D-E15A-48D5-B341-96108B9AAB1F}"/>
              </a:ext>
            </a:extLst>
          </p:cNvPr>
          <p:cNvSpPr txBox="1"/>
          <p:nvPr/>
        </p:nvSpPr>
        <p:spPr>
          <a:xfrm>
            <a:off x="504220" y="1694047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・多次元の特徴量に依存するデータを相手としたタスクの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解決手法として，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複合ネットワークを採用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2FF4AD-BE7E-4404-A7A4-C671858B4F79}"/>
              </a:ext>
            </a:extLst>
          </p:cNvPr>
          <p:cNvSpPr txBox="1"/>
          <p:nvPr/>
        </p:nvSpPr>
        <p:spPr>
          <a:xfrm>
            <a:off x="504220" y="2660042"/>
            <a:ext cx="8201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複合ネットワークの構築，その有効性の確認を目的とし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簡易的なタスクケースとして，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MNIST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の手描き数字画像配列から，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等差数列となるように次の数値を予測する実験を行った．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2FBD3B-BF20-4D3B-BB3C-7949251F028B}"/>
              </a:ext>
            </a:extLst>
          </p:cNvPr>
          <p:cNvSpPr txBox="1"/>
          <p:nvPr/>
        </p:nvSpPr>
        <p:spPr>
          <a:xfrm>
            <a:off x="504220" y="3933814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・学習過程における学習データ，検証データに対する精度の変移，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テストデータを用いた未知データに対するモデルの予測精度から，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本実験における目標タスクに対し，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複合ネットワークは有効であり，</a:t>
            </a:r>
            <a:endParaRPr kumimoji="1"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多入力モデルにすることが精度向上に寄与すること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を確認した．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561EEF-50D2-4B59-A869-716A34ABD43E}"/>
              </a:ext>
            </a:extLst>
          </p:cNvPr>
          <p:cNvSpPr txBox="1"/>
          <p:nvPr/>
        </p:nvSpPr>
        <p:spPr>
          <a:xfrm>
            <a:off x="504220" y="5515362"/>
            <a:ext cx="8392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・より複雑なタスクケースに対し，本実験のモデルが有効であるか，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また，元画像から抽出した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別の画像特徴量をより多く入力に加えた</a:t>
            </a:r>
            <a:endParaRPr kumimoji="1"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多入力モデルが，精度に影響を与えるかの確認，評価を行う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4559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6EB3-2078-47FD-B64F-80B77F7C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FC84A7-3C64-4659-978E-E6931E3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0740BA-E7FF-40E6-B170-4D064139BA96}"/>
              </a:ext>
            </a:extLst>
          </p:cNvPr>
          <p:cNvSpPr txBox="1"/>
          <p:nvPr/>
        </p:nvSpPr>
        <p:spPr>
          <a:xfrm>
            <a:off x="0" y="6604084"/>
            <a:ext cx="3741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[1] 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特許庁「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関連の出願状況調査　報告書」（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1567F84-39A3-4FBD-A09A-715A013ED739}"/>
              </a:ext>
            </a:extLst>
          </p:cNvPr>
          <p:cNvGrpSpPr/>
          <p:nvPr/>
        </p:nvGrpSpPr>
        <p:grpSpPr>
          <a:xfrm>
            <a:off x="230383" y="3252369"/>
            <a:ext cx="8538472" cy="2389109"/>
            <a:chOff x="293786" y="1433656"/>
            <a:chExt cx="8538472" cy="2389109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C56D1B3-8BD5-45F0-AC96-0606AB4B03A9}"/>
                </a:ext>
              </a:extLst>
            </p:cNvPr>
            <p:cNvGrpSpPr/>
            <p:nvPr/>
          </p:nvGrpSpPr>
          <p:grpSpPr>
            <a:xfrm>
              <a:off x="293786" y="1433656"/>
              <a:ext cx="3842501" cy="2389109"/>
              <a:chOff x="779783" y="1709257"/>
              <a:chExt cx="4930291" cy="3267703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7DC49DB0-889A-43FB-91D0-4CF689F46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454" y="1709257"/>
                <a:ext cx="4799756" cy="3075572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2C37D06-6E5A-409D-8B2C-53049D483DE1}"/>
                  </a:ext>
                </a:extLst>
              </p:cNvPr>
              <p:cNvSpPr txBox="1"/>
              <p:nvPr/>
            </p:nvSpPr>
            <p:spPr>
              <a:xfrm>
                <a:off x="779783" y="4615552"/>
                <a:ext cx="4930291" cy="36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深層学習に言及する</a:t>
                </a:r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AI</a:t>
                </a:r>
                <a:r>
                  <a: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関連発明の特許出願推移</a:t>
                </a:r>
                <a:r>
                  <a:rPr kumimoji="1" lang="en-US" altLang="ja-JP" sz="1400" baseline="30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[1]</a:t>
                </a:r>
                <a:endParaRPr kumimoji="1" lang="ja-JP" altLang="en-US" sz="1400" baseline="30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2A3E8872-61A1-4074-BA4A-E75CBEC11A14}"/>
                </a:ext>
              </a:extLst>
            </p:cNvPr>
            <p:cNvSpPr/>
            <p:nvPr/>
          </p:nvSpPr>
          <p:spPr>
            <a:xfrm>
              <a:off x="4240994" y="2391532"/>
              <a:ext cx="469784" cy="332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83ACC6A-31E6-4498-9D1F-F3FB0119E613}"/>
                </a:ext>
              </a:extLst>
            </p:cNvPr>
            <p:cNvSpPr txBox="1"/>
            <p:nvPr/>
          </p:nvSpPr>
          <p:spPr>
            <a:xfrm>
              <a:off x="4976715" y="1976448"/>
              <a:ext cx="3855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AI</a:t>
              </a:r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関連発明の特許出願の内，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深層学習関連のものが，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近年は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40~50%</a:t>
              </a:r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を占めている．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CCEF18-3EBB-4047-89AB-469432DA0964}"/>
              </a:ext>
            </a:extLst>
          </p:cNvPr>
          <p:cNvGrpSpPr/>
          <p:nvPr/>
        </p:nvGrpSpPr>
        <p:grpSpPr>
          <a:xfrm>
            <a:off x="663616" y="1445961"/>
            <a:ext cx="2903324" cy="1797246"/>
            <a:chOff x="834859" y="1558261"/>
            <a:chExt cx="2903324" cy="1797246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9BDE263D-B314-4DDB-9073-504CA6032E14}"/>
                </a:ext>
              </a:extLst>
            </p:cNvPr>
            <p:cNvGrpSpPr/>
            <p:nvPr/>
          </p:nvGrpSpPr>
          <p:grpSpPr>
            <a:xfrm>
              <a:off x="834860" y="1558261"/>
              <a:ext cx="2903323" cy="662730"/>
              <a:chOff x="998290" y="1728132"/>
              <a:chExt cx="2903323" cy="66273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BF38BD-D3B4-43B6-BF3E-A3EA308D19B8}"/>
                  </a:ext>
                </a:extLst>
              </p:cNvPr>
              <p:cNvSpPr txBox="1"/>
              <p:nvPr/>
            </p:nvSpPr>
            <p:spPr>
              <a:xfrm>
                <a:off x="1331696" y="1862356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計算機性能の向上</a:t>
                </a:r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8E5ED03A-3954-4A1E-B144-134E856F4C45}"/>
                  </a:ext>
                </a:extLst>
              </p:cNvPr>
              <p:cNvSpPr/>
              <p:nvPr/>
            </p:nvSpPr>
            <p:spPr>
              <a:xfrm>
                <a:off x="998290" y="1728132"/>
                <a:ext cx="2903323" cy="66273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550567F-D0EF-42D7-87E7-C3FF6CB76739}"/>
                </a:ext>
              </a:extLst>
            </p:cNvPr>
            <p:cNvGrpSpPr/>
            <p:nvPr/>
          </p:nvGrpSpPr>
          <p:grpSpPr>
            <a:xfrm>
              <a:off x="834859" y="2692777"/>
              <a:ext cx="2903323" cy="662730"/>
              <a:chOff x="998290" y="2683246"/>
              <a:chExt cx="2903323" cy="662730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8AEFBF-393E-4E41-A9AF-194D2E6EC6A5}"/>
                  </a:ext>
                </a:extLst>
              </p:cNvPr>
              <p:cNvSpPr txBox="1"/>
              <p:nvPr/>
            </p:nvSpPr>
            <p:spPr>
              <a:xfrm>
                <a:off x="1203456" y="2814556"/>
                <a:ext cx="249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データ流通量の増加</a:t>
                </a:r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84E62722-2256-4CAD-A902-1695363CC594}"/>
                  </a:ext>
                </a:extLst>
              </p:cNvPr>
              <p:cNvSpPr/>
              <p:nvPr/>
            </p:nvSpPr>
            <p:spPr>
              <a:xfrm>
                <a:off x="998290" y="2683246"/>
                <a:ext cx="2903323" cy="66273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6878882-1D6C-4C96-AF1F-4D108C89937C}"/>
                </a:ext>
              </a:extLst>
            </p:cNvPr>
            <p:cNvSpPr txBox="1"/>
            <p:nvPr/>
          </p:nvSpPr>
          <p:spPr>
            <a:xfrm>
              <a:off x="2065946" y="2283505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＋</a:t>
              </a:r>
            </a:p>
          </p:txBody>
        </p:sp>
      </p:grp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D6BFECE-4225-426E-9BB7-00C72FC388DA}"/>
              </a:ext>
            </a:extLst>
          </p:cNvPr>
          <p:cNvSpPr/>
          <p:nvPr/>
        </p:nvSpPr>
        <p:spPr>
          <a:xfrm>
            <a:off x="3985661" y="2126435"/>
            <a:ext cx="91146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F6262D-B20D-4718-9E0E-67A9F4F30DD2}"/>
              </a:ext>
            </a:extLst>
          </p:cNvPr>
          <p:cNvSpPr txBox="1"/>
          <p:nvPr/>
        </p:nvSpPr>
        <p:spPr>
          <a:xfrm>
            <a:off x="4913312" y="186342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を産業へ導入・実用．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・既存の深層学習理論の実現．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・新たな深層学習モデルの研究．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1DC04DA-09D1-4842-AFD2-EDDB5BFEC0CE}"/>
              </a:ext>
            </a:extLst>
          </p:cNvPr>
          <p:cNvSpPr/>
          <p:nvPr/>
        </p:nvSpPr>
        <p:spPr>
          <a:xfrm>
            <a:off x="6312062" y="4810824"/>
            <a:ext cx="977889" cy="602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6700C6-D496-49B1-B32C-B03F8C861191}"/>
              </a:ext>
            </a:extLst>
          </p:cNvPr>
          <p:cNvSpPr txBox="1"/>
          <p:nvPr/>
        </p:nvSpPr>
        <p:spPr>
          <a:xfrm>
            <a:off x="4412483" y="5413480"/>
            <a:ext cx="49808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深層学習モデルを用いたタスク</a:t>
            </a:r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解決手法の開発・研究が盛んであり，</a:t>
            </a:r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特に複雑なネットワーク形状の</a:t>
            </a:r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モデルが注目されている．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CE373D2F-BAAD-4ABD-A4E6-78FF04AEB97C}"/>
              </a:ext>
            </a:extLst>
          </p:cNvPr>
          <p:cNvSpPr/>
          <p:nvPr/>
        </p:nvSpPr>
        <p:spPr>
          <a:xfrm>
            <a:off x="6312063" y="3026478"/>
            <a:ext cx="977889" cy="6026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431D4-0D67-4102-955B-0CDB9C5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9ADF5D-E0C8-4C33-AEB1-A1E8C8A7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2C52522-EEA8-434D-A683-EE734399BD43}"/>
              </a:ext>
            </a:extLst>
          </p:cNvPr>
          <p:cNvGrpSpPr/>
          <p:nvPr/>
        </p:nvGrpSpPr>
        <p:grpSpPr>
          <a:xfrm>
            <a:off x="400403" y="1389887"/>
            <a:ext cx="8343193" cy="5082352"/>
            <a:chOff x="370986" y="1334026"/>
            <a:chExt cx="8343193" cy="5082352"/>
          </a:xfrm>
        </p:grpSpPr>
        <p:pic>
          <p:nvPicPr>
            <p:cNvPr id="5" name="グラフィックス 4" descr="コンピューター 枠線">
              <a:extLst>
                <a:ext uri="{FF2B5EF4-FFF2-40B4-BE49-F238E27FC236}">
                  <a16:creationId xmlns:a16="http://schemas.microsoft.com/office/drawing/2014/main" id="{00C34593-7E48-48B3-838C-3F7325E2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2097" y="1919521"/>
              <a:ext cx="1093749" cy="1093749"/>
            </a:xfrm>
            <a:prstGeom prst="rect">
              <a:avLst/>
            </a:prstGeom>
          </p:spPr>
        </p:pic>
        <p:pic>
          <p:nvPicPr>
            <p:cNvPr id="7" name="グラフィックス 6" descr="チャットの吹き出し 単色塗りつぶし">
              <a:extLst>
                <a:ext uri="{FF2B5EF4-FFF2-40B4-BE49-F238E27FC236}">
                  <a16:creationId xmlns:a16="http://schemas.microsoft.com/office/drawing/2014/main" id="{FC89AC16-7612-4226-ADE4-E26042579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9821" y="3151570"/>
              <a:ext cx="1093748" cy="1093748"/>
            </a:xfrm>
            <a:prstGeom prst="rect">
              <a:avLst/>
            </a:prstGeom>
          </p:spPr>
        </p:pic>
        <p:pic>
          <p:nvPicPr>
            <p:cNvPr id="9" name="グラフィックス 8" descr="画像 単色塗りつぶし">
              <a:extLst>
                <a:ext uri="{FF2B5EF4-FFF2-40B4-BE49-F238E27FC236}">
                  <a16:creationId xmlns:a16="http://schemas.microsoft.com/office/drawing/2014/main" id="{69A7EDED-E4E1-4A43-8366-E0A4441D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9820" y="1866908"/>
              <a:ext cx="1093749" cy="1093749"/>
            </a:xfrm>
            <a:prstGeom prst="rect">
              <a:avLst/>
            </a:prstGeom>
          </p:spPr>
        </p:pic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95818CC7-A25A-4D7A-BD59-113582D2DE01}"/>
                </a:ext>
              </a:extLst>
            </p:cNvPr>
            <p:cNvSpPr/>
            <p:nvPr/>
          </p:nvSpPr>
          <p:spPr>
            <a:xfrm>
              <a:off x="1728629" y="217146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B2E9553E-3ACF-42EF-A5E6-7EECF7F33B59}"/>
                </a:ext>
              </a:extLst>
            </p:cNvPr>
            <p:cNvSpPr/>
            <p:nvPr/>
          </p:nvSpPr>
          <p:spPr>
            <a:xfrm>
              <a:off x="1728629" y="345612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グラフィックス 11" descr="コンピューター 枠線">
              <a:extLst>
                <a:ext uri="{FF2B5EF4-FFF2-40B4-BE49-F238E27FC236}">
                  <a16:creationId xmlns:a16="http://schemas.microsoft.com/office/drawing/2014/main" id="{A8540AA6-00B4-440D-B438-A6878ABD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2097" y="3151570"/>
              <a:ext cx="1093749" cy="1093749"/>
            </a:xfrm>
            <a:prstGeom prst="rect">
              <a:avLst/>
            </a:prstGeom>
          </p:spPr>
        </p:pic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B7055C8-5D49-44C3-A38F-BEBEFDE4BD5B}"/>
                </a:ext>
              </a:extLst>
            </p:cNvPr>
            <p:cNvCxnSpPr/>
            <p:nvPr/>
          </p:nvCxnSpPr>
          <p:spPr>
            <a:xfrm>
              <a:off x="4326848" y="2466395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114499F-FF4C-470F-8CF9-0E114A10AC3E}"/>
                </a:ext>
              </a:extLst>
            </p:cNvPr>
            <p:cNvGrpSpPr/>
            <p:nvPr/>
          </p:nvGrpSpPr>
          <p:grpSpPr>
            <a:xfrm>
              <a:off x="5208565" y="2220630"/>
              <a:ext cx="991401" cy="526982"/>
              <a:chOff x="5669280" y="2264345"/>
              <a:chExt cx="991401" cy="526982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30B0163-2A28-4015-BD93-8E3FC1F6B724}"/>
                  </a:ext>
                </a:extLst>
              </p:cNvPr>
              <p:cNvSpPr txBox="1"/>
              <p:nvPr/>
            </p:nvSpPr>
            <p:spPr>
              <a:xfrm>
                <a:off x="5795327" y="2327781"/>
                <a:ext cx="73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CNN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76544A8E-A60D-4104-8AAB-6C8A9057F5D1}"/>
                  </a:ext>
                </a:extLst>
              </p:cNvPr>
              <p:cNvSpPr/>
              <p:nvPr/>
            </p:nvSpPr>
            <p:spPr>
              <a:xfrm>
                <a:off x="5669280" y="2264345"/>
                <a:ext cx="991401" cy="5269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889B88E-6468-45BA-9900-F5F2C36F6F6F}"/>
                </a:ext>
              </a:extLst>
            </p:cNvPr>
            <p:cNvGrpSpPr/>
            <p:nvPr/>
          </p:nvGrpSpPr>
          <p:grpSpPr>
            <a:xfrm>
              <a:off x="5208565" y="3434953"/>
              <a:ext cx="991401" cy="526982"/>
              <a:chOff x="5669280" y="2264345"/>
              <a:chExt cx="991401" cy="526982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5D3816-DE1B-43D6-9EA5-8D6A4C9906D1}"/>
                  </a:ext>
                </a:extLst>
              </p:cNvPr>
              <p:cNvSpPr txBox="1"/>
              <p:nvPr/>
            </p:nvSpPr>
            <p:spPr>
              <a:xfrm>
                <a:off x="5731206" y="2327781"/>
                <a:ext cx="867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LSTM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F8868655-530B-434D-83A5-68C68186955E}"/>
                  </a:ext>
                </a:extLst>
              </p:cNvPr>
              <p:cNvSpPr/>
              <p:nvPr/>
            </p:nvSpPr>
            <p:spPr>
              <a:xfrm>
                <a:off x="5669280" y="2264345"/>
                <a:ext cx="991401" cy="5269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E721F95D-4BDB-480F-8B22-2DDABC8C6672}"/>
                </a:ext>
              </a:extLst>
            </p:cNvPr>
            <p:cNvCxnSpPr/>
            <p:nvPr/>
          </p:nvCxnSpPr>
          <p:spPr>
            <a:xfrm>
              <a:off x="4326848" y="3698444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9ABEDA8-D39B-4752-9D7B-D737831206A1}"/>
                </a:ext>
              </a:extLst>
            </p:cNvPr>
            <p:cNvCxnSpPr/>
            <p:nvPr/>
          </p:nvCxnSpPr>
          <p:spPr>
            <a:xfrm>
              <a:off x="6377029" y="2484121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317F808-7CFC-4BA9-A6E4-581480F0CE0B}"/>
                </a:ext>
              </a:extLst>
            </p:cNvPr>
            <p:cNvCxnSpPr/>
            <p:nvPr/>
          </p:nvCxnSpPr>
          <p:spPr>
            <a:xfrm>
              <a:off x="6386653" y="3698444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74935D0-ACDA-4FBF-98C9-230856EC78D7}"/>
                </a:ext>
              </a:extLst>
            </p:cNvPr>
            <p:cNvSpPr txBox="1"/>
            <p:nvPr/>
          </p:nvSpPr>
          <p:spPr>
            <a:xfrm>
              <a:off x="7247111" y="231402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画像特徴量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E9904B8-5F0A-402E-B431-2341E849539E}"/>
                </a:ext>
              </a:extLst>
            </p:cNvPr>
            <p:cNvSpPr txBox="1"/>
            <p:nvPr/>
          </p:nvSpPr>
          <p:spPr>
            <a:xfrm>
              <a:off x="7236368" y="349838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時間特徴量</a:t>
              </a:r>
            </a:p>
          </p:txBody>
        </p:sp>
        <p:pic>
          <p:nvPicPr>
            <p:cNvPr id="32" name="グラフィックス 31" descr="コンピューター 枠線">
              <a:extLst>
                <a:ext uri="{FF2B5EF4-FFF2-40B4-BE49-F238E27FC236}">
                  <a16:creationId xmlns:a16="http://schemas.microsoft.com/office/drawing/2014/main" id="{1580A9D5-5B17-450F-B110-7AEF28D8E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2097" y="5197430"/>
              <a:ext cx="1093749" cy="1093749"/>
            </a:xfrm>
            <a:prstGeom prst="rect">
              <a:avLst/>
            </a:prstGeom>
          </p:spPr>
        </p:pic>
        <p:pic>
          <p:nvPicPr>
            <p:cNvPr id="27" name="グラフィックス 26" descr="フィルム ストリップ 枠線">
              <a:extLst>
                <a:ext uri="{FF2B5EF4-FFF2-40B4-BE49-F238E27FC236}">
                  <a16:creationId xmlns:a16="http://schemas.microsoft.com/office/drawing/2014/main" id="{D378F91C-144F-4E46-8CCC-D72ACD00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9821" y="5197430"/>
              <a:ext cx="1093748" cy="1093748"/>
            </a:xfrm>
            <a:prstGeom prst="rect">
              <a:avLst/>
            </a:prstGeom>
          </p:spPr>
        </p:pic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C5B53723-1B6B-4987-B1E1-E46C89B0EEAB}"/>
                </a:ext>
              </a:extLst>
            </p:cNvPr>
            <p:cNvSpPr/>
            <p:nvPr/>
          </p:nvSpPr>
          <p:spPr>
            <a:xfrm>
              <a:off x="1728629" y="550198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31EB960-F893-49E0-B55E-FBB45A1490FC}"/>
                </a:ext>
              </a:extLst>
            </p:cNvPr>
            <p:cNvSpPr txBox="1"/>
            <p:nvPr/>
          </p:nvSpPr>
          <p:spPr>
            <a:xfrm>
              <a:off x="370986" y="1334026"/>
              <a:ext cx="68531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単一のネットワークモデルを利用することで，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そのモデルに特化した特徴量抽出・タスク解決が可能に．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066EE58-2217-4795-BDC8-E92BAAC67870}"/>
                </a:ext>
              </a:extLst>
            </p:cNvPr>
            <p:cNvSpPr txBox="1"/>
            <p:nvPr/>
          </p:nvSpPr>
          <p:spPr>
            <a:xfrm>
              <a:off x="370986" y="4287515"/>
              <a:ext cx="5570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しかし，複数の特徴量に依存するデータを，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単一のネットワークモデルで扱うのは難しい．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1C04ECEF-A597-441B-BE44-AE5AA0CE27FA}"/>
                </a:ext>
              </a:extLst>
            </p:cNvPr>
            <p:cNvCxnSpPr/>
            <p:nvPr/>
          </p:nvCxnSpPr>
          <p:spPr>
            <a:xfrm>
              <a:off x="4326848" y="5744304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F25753F-E51E-4E06-A00D-67DB2C6CED08}"/>
                </a:ext>
              </a:extLst>
            </p:cNvPr>
            <p:cNvGrpSpPr/>
            <p:nvPr/>
          </p:nvGrpSpPr>
          <p:grpSpPr>
            <a:xfrm>
              <a:off x="5206821" y="5236180"/>
              <a:ext cx="991401" cy="1180198"/>
              <a:chOff x="5669280" y="2264345"/>
              <a:chExt cx="991401" cy="526982"/>
            </a:xfrm>
          </p:grpSpPr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A46606B-EE79-459B-A174-DB60F6A5669E}"/>
                  </a:ext>
                </a:extLst>
              </p:cNvPr>
              <p:cNvSpPr txBox="1"/>
              <p:nvPr/>
            </p:nvSpPr>
            <p:spPr>
              <a:xfrm>
                <a:off x="5731207" y="2299157"/>
                <a:ext cx="867545" cy="453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CNN</a:t>
                </a:r>
              </a:p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&amp;</a:t>
                </a:r>
              </a:p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LSTM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D894DB66-A049-40BD-8598-8788A7802F4E}"/>
                  </a:ext>
                </a:extLst>
              </p:cNvPr>
              <p:cNvSpPr/>
              <p:nvPr/>
            </p:nvSpPr>
            <p:spPr>
              <a:xfrm>
                <a:off x="5669280" y="2264345"/>
                <a:ext cx="991401" cy="5269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6F32C87-C4F0-4032-B6E5-43324A0DB42F}"/>
                </a:ext>
              </a:extLst>
            </p:cNvPr>
            <p:cNvCxnSpPr/>
            <p:nvPr/>
          </p:nvCxnSpPr>
          <p:spPr>
            <a:xfrm>
              <a:off x="6411007" y="5744304"/>
              <a:ext cx="693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BF57065-8722-465C-ABF1-658BB82DD92D}"/>
                </a:ext>
              </a:extLst>
            </p:cNvPr>
            <p:cNvSpPr txBox="1"/>
            <p:nvPr/>
          </p:nvSpPr>
          <p:spPr>
            <a:xfrm>
              <a:off x="7247111" y="5275613"/>
              <a:ext cx="1467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画像特徴量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</a:p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時間特徴量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D2BFB09-44BA-4127-92AF-9873C4DCCD10}"/>
              </a:ext>
            </a:extLst>
          </p:cNvPr>
          <p:cNvSpPr/>
          <p:nvPr/>
        </p:nvSpPr>
        <p:spPr>
          <a:xfrm>
            <a:off x="373309" y="4279147"/>
            <a:ext cx="1205233" cy="25603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3E75-EDC7-4900-9190-332E739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B68E4E-1131-46DB-8A0B-13DACD9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9A5B9B8-F8D4-43A5-8898-33870A18CCE0}"/>
              </a:ext>
            </a:extLst>
          </p:cNvPr>
          <p:cNvGrpSpPr/>
          <p:nvPr/>
        </p:nvGrpSpPr>
        <p:grpSpPr>
          <a:xfrm>
            <a:off x="2303767" y="2147912"/>
            <a:ext cx="4536465" cy="1027681"/>
            <a:chOff x="1835845" y="2319140"/>
            <a:chExt cx="4536465" cy="102768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477CBE-0248-40B7-9C7C-FBC3DE0E7912}"/>
                </a:ext>
              </a:extLst>
            </p:cNvPr>
            <p:cNvGrpSpPr/>
            <p:nvPr/>
          </p:nvGrpSpPr>
          <p:grpSpPr>
            <a:xfrm>
              <a:off x="1835845" y="2519195"/>
              <a:ext cx="4536465" cy="827626"/>
              <a:chOff x="1835845" y="2519195"/>
              <a:chExt cx="4536465" cy="827626"/>
            </a:xfrm>
          </p:grpSpPr>
          <p:pic>
            <p:nvPicPr>
              <p:cNvPr id="5" name="図 4" descr="テキスト&#10;&#10;自動的に生成された説明">
                <a:extLst>
                  <a:ext uri="{FF2B5EF4-FFF2-40B4-BE49-F238E27FC236}">
                    <a16:creationId xmlns:a16="http://schemas.microsoft.com/office/drawing/2014/main" id="{9455C81C-DD2F-4351-B516-76D7B82312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333" t="6098" r="22202" b="78581"/>
              <a:stretch/>
            </p:blipFill>
            <p:spPr>
              <a:xfrm>
                <a:off x="1835845" y="2519195"/>
                <a:ext cx="991732" cy="827626"/>
              </a:xfrm>
              <a:prstGeom prst="rect">
                <a:avLst/>
              </a:prstGeom>
            </p:spPr>
          </p:pic>
          <p:pic>
            <p:nvPicPr>
              <p:cNvPr id="6" name="図 5" descr="テキスト&#10;&#10;自動的に生成された説明">
                <a:extLst>
                  <a:ext uri="{FF2B5EF4-FFF2-40B4-BE49-F238E27FC236}">
                    <a16:creationId xmlns:a16="http://schemas.microsoft.com/office/drawing/2014/main" id="{775DACAE-1B23-4B17-ACEA-5634C81C8F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531" t="6098" r="3084" b="78581"/>
              <a:stretch/>
            </p:blipFill>
            <p:spPr>
              <a:xfrm>
                <a:off x="3775955" y="2519195"/>
                <a:ext cx="904738" cy="820892"/>
              </a:xfrm>
              <a:prstGeom prst="rect">
                <a:avLst/>
              </a:prstGeom>
            </p:spPr>
          </p:pic>
          <p:sp>
            <p:nvSpPr>
              <p:cNvPr id="7" name="矢印: 右 6">
                <a:extLst>
                  <a:ext uri="{FF2B5EF4-FFF2-40B4-BE49-F238E27FC236}">
                    <a16:creationId xmlns:a16="http://schemas.microsoft.com/office/drawing/2014/main" id="{ED01F41A-90CA-445C-80E3-8655FFACF74C}"/>
                  </a:ext>
                </a:extLst>
              </p:cNvPr>
              <p:cNvSpPr/>
              <p:nvPr/>
            </p:nvSpPr>
            <p:spPr>
              <a:xfrm>
                <a:off x="2948940" y="2690692"/>
                <a:ext cx="70565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矢印: 右 7">
                <a:extLst>
                  <a:ext uri="{FF2B5EF4-FFF2-40B4-BE49-F238E27FC236}">
                    <a16:creationId xmlns:a16="http://schemas.microsoft.com/office/drawing/2014/main" id="{F547D43B-ED02-40FF-9FB5-13644F1D3FC8}"/>
                  </a:ext>
                </a:extLst>
              </p:cNvPr>
              <p:cNvSpPr/>
              <p:nvPr/>
            </p:nvSpPr>
            <p:spPr>
              <a:xfrm>
                <a:off x="4802056" y="2687325"/>
                <a:ext cx="70565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1D380CF-C31C-41CA-A920-28614BEE2A26}"/>
                  </a:ext>
                </a:extLst>
              </p:cNvPr>
              <p:cNvSpPr/>
              <p:nvPr/>
            </p:nvSpPr>
            <p:spPr>
              <a:xfrm>
                <a:off x="5629071" y="2559008"/>
                <a:ext cx="743239" cy="7412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EB04AF7-74AB-4CA1-89BA-85792EC95211}"/>
                  </a:ext>
                </a:extLst>
              </p:cNvPr>
              <p:cNvSpPr txBox="1"/>
              <p:nvPr/>
            </p:nvSpPr>
            <p:spPr>
              <a:xfrm>
                <a:off x="5719465" y="2729586"/>
                <a:ext cx="5624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？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90493C0-2926-4684-BB26-3EB7482D90AE}"/>
                </a:ext>
              </a:extLst>
            </p:cNvPr>
            <p:cNvSpPr txBox="1"/>
            <p:nvPr/>
          </p:nvSpPr>
          <p:spPr>
            <a:xfrm>
              <a:off x="2948939" y="2319140"/>
              <a:ext cx="70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＋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A8ECB8A-38FD-4756-B3EC-645E2CED2B2D}"/>
                </a:ext>
              </a:extLst>
            </p:cNvPr>
            <p:cNvSpPr txBox="1"/>
            <p:nvPr/>
          </p:nvSpPr>
          <p:spPr>
            <a:xfrm>
              <a:off x="4802055" y="2329476"/>
              <a:ext cx="70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＋？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2DCB11-8192-463D-9D58-9F388D0ADAB2}"/>
              </a:ext>
            </a:extLst>
          </p:cNvPr>
          <p:cNvSpPr txBox="1"/>
          <p:nvPr/>
        </p:nvSpPr>
        <p:spPr>
          <a:xfrm>
            <a:off x="213287" y="1670656"/>
            <a:ext cx="8965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2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前後関係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から，等差数列となるような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つ目の数値を予測する．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F8D796-4B94-4AD2-9B69-A446471AF816}"/>
              </a:ext>
            </a:extLst>
          </p:cNvPr>
          <p:cNvSpPr txBox="1"/>
          <p:nvPr/>
        </p:nvSpPr>
        <p:spPr>
          <a:xfrm>
            <a:off x="213287" y="3296873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画像特徴量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2000" dirty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時間特徴量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を抽出可能な，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複合ネットワークモデルを作成．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B1A3A6-C25C-4AE2-A9DD-43EBBCC25278}"/>
              </a:ext>
            </a:extLst>
          </p:cNvPr>
          <p:cNvSpPr txBox="1"/>
          <p:nvPr/>
        </p:nvSpPr>
        <p:spPr>
          <a:xfrm>
            <a:off x="213287" y="3963595"/>
            <a:ext cx="924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モデルの学習過程とテストデータに対する精度から，モデルの評価を行う．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C91EA1E-DF83-49C4-8DBA-94B551BCBE56}"/>
              </a:ext>
            </a:extLst>
          </p:cNvPr>
          <p:cNvGrpSpPr/>
          <p:nvPr/>
        </p:nvGrpSpPr>
        <p:grpSpPr>
          <a:xfrm>
            <a:off x="488813" y="4363705"/>
            <a:ext cx="991732" cy="2446913"/>
            <a:chOff x="1835845" y="2519195"/>
            <a:chExt cx="991732" cy="2446913"/>
          </a:xfrm>
        </p:grpSpPr>
        <p:pic>
          <p:nvPicPr>
            <p:cNvPr id="24" name="図 23" descr="テキスト&#10;&#10;自動的に生成された説明">
              <a:extLst>
                <a:ext uri="{FF2B5EF4-FFF2-40B4-BE49-F238E27FC236}">
                  <a16:creationId xmlns:a16="http://schemas.microsoft.com/office/drawing/2014/main" id="{55558745-A6AE-4141-A626-5D0BB2F35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3" t="6098" r="22202" b="78581"/>
            <a:stretch/>
          </p:blipFill>
          <p:spPr>
            <a:xfrm>
              <a:off x="1835845" y="2519195"/>
              <a:ext cx="991732" cy="827626"/>
            </a:xfrm>
            <a:prstGeom prst="rect">
              <a:avLst/>
            </a:prstGeom>
          </p:spPr>
        </p:pic>
        <p:pic>
          <p:nvPicPr>
            <p:cNvPr id="25" name="図 24" descr="テキスト&#10;&#10;自動的に生成された説明">
              <a:extLst>
                <a:ext uri="{FF2B5EF4-FFF2-40B4-BE49-F238E27FC236}">
                  <a16:creationId xmlns:a16="http://schemas.microsoft.com/office/drawing/2014/main" id="{E5AACA1B-7341-4327-81FB-85A4C1197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1" t="6098" r="3084" b="78581"/>
            <a:stretch/>
          </p:blipFill>
          <p:spPr>
            <a:xfrm>
              <a:off x="1879342" y="4145216"/>
              <a:ext cx="904738" cy="820892"/>
            </a:xfrm>
            <a:prstGeom prst="rect">
              <a:avLst/>
            </a:prstGeom>
          </p:spPr>
        </p:pic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9A8CF018-023D-4713-B132-89DCF754AD22}"/>
                </a:ext>
              </a:extLst>
            </p:cNvPr>
            <p:cNvSpPr/>
            <p:nvPr/>
          </p:nvSpPr>
          <p:spPr>
            <a:xfrm rot="5400000">
              <a:off x="1978885" y="3503702"/>
              <a:ext cx="70565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右 30">
            <a:extLst>
              <a:ext uri="{FF2B5EF4-FFF2-40B4-BE49-F238E27FC236}">
                <a16:creationId xmlns:a16="http://schemas.microsoft.com/office/drawing/2014/main" id="{989656E0-DE50-4A64-BF24-EF2680067E7B}"/>
              </a:ext>
            </a:extLst>
          </p:cNvPr>
          <p:cNvSpPr/>
          <p:nvPr/>
        </p:nvSpPr>
        <p:spPr>
          <a:xfrm>
            <a:off x="1862199" y="6091899"/>
            <a:ext cx="6062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グラフィックス 31" descr="コンピューター 枠線">
            <a:extLst>
              <a:ext uri="{FF2B5EF4-FFF2-40B4-BE49-F238E27FC236}">
                <a16:creationId xmlns:a16="http://schemas.microsoft.com/office/drawing/2014/main" id="{97CD32D5-F1F0-48F2-8A27-25874CE75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624" y="5799321"/>
            <a:ext cx="1093749" cy="1093749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7138404-D66E-4D11-9E8B-AAC92F99064A}"/>
              </a:ext>
            </a:extLst>
          </p:cNvPr>
          <p:cNvGrpSpPr/>
          <p:nvPr/>
        </p:nvGrpSpPr>
        <p:grpSpPr>
          <a:xfrm>
            <a:off x="3680582" y="4421340"/>
            <a:ext cx="2031325" cy="1284977"/>
            <a:chOff x="3556337" y="4371389"/>
            <a:chExt cx="2031325" cy="1284977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9CBCC20-1E47-442B-87BD-D88A204626C4}"/>
                </a:ext>
              </a:extLst>
            </p:cNvPr>
            <p:cNvGrpSpPr/>
            <p:nvPr/>
          </p:nvGrpSpPr>
          <p:grpSpPr>
            <a:xfrm>
              <a:off x="3848523" y="4640703"/>
              <a:ext cx="1540042" cy="1015663"/>
              <a:chOff x="4966636" y="4652246"/>
              <a:chExt cx="1540042" cy="1015663"/>
            </a:xfrm>
          </p:grpSpPr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7528EF83-2891-4D96-BD49-79E19C584A02}"/>
                  </a:ext>
                </a:extLst>
              </p:cNvPr>
              <p:cNvSpPr/>
              <p:nvPr/>
            </p:nvSpPr>
            <p:spPr>
              <a:xfrm>
                <a:off x="4966636" y="4658627"/>
                <a:ext cx="1540042" cy="97215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F9F2371-9AB3-47F3-9339-DEFCEFCE8508}"/>
                  </a:ext>
                </a:extLst>
              </p:cNvPr>
              <p:cNvSpPr txBox="1"/>
              <p:nvPr/>
            </p:nvSpPr>
            <p:spPr>
              <a:xfrm>
                <a:off x="4991919" y="4652246"/>
                <a:ext cx="146706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画像特徴量</a:t>
                </a:r>
                <a:endParaRPr kumimoji="1" lang="en-US" altLang="ja-JP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</a:p>
              <a:p>
                <a:pPr algn="ctr"/>
                <a:r>
                  <a:rPr kumimoji="1" lang="ja-JP" altLang="en-US" sz="2000" dirty="0">
                    <a:solidFill>
                      <a:schemeClr val="accent5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時間特徴量</a:t>
                </a: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39334EE-7B2F-49F0-9C30-E0E252085D19}"/>
                </a:ext>
              </a:extLst>
            </p:cNvPr>
            <p:cNvSpPr txBox="1"/>
            <p:nvPr/>
          </p:nvSpPr>
          <p:spPr>
            <a:xfrm>
              <a:off x="3556337" y="437138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複合ネットワーク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E14B37-5696-4DBF-890C-D821050CB196}"/>
              </a:ext>
            </a:extLst>
          </p:cNvPr>
          <p:cNvSpPr txBox="1"/>
          <p:nvPr/>
        </p:nvSpPr>
        <p:spPr>
          <a:xfrm>
            <a:off x="213287" y="128694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簡易的なタスクケースとして，</a:t>
            </a:r>
          </a:p>
        </p:txBody>
      </p:sp>
      <p:sp>
        <p:nvSpPr>
          <p:cNvPr id="41" name="矢印: 上向き折線 40">
            <a:extLst>
              <a:ext uri="{FF2B5EF4-FFF2-40B4-BE49-F238E27FC236}">
                <a16:creationId xmlns:a16="http://schemas.microsoft.com/office/drawing/2014/main" id="{0AB463B7-186D-4059-BC71-A42A333F65F4}"/>
              </a:ext>
            </a:extLst>
          </p:cNvPr>
          <p:cNvSpPr/>
          <p:nvPr/>
        </p:nvSpPr>
        <p:spPr>
          <a:xfrm rot="5400000" flipH="1">
            <a:off x="3076700" y="5044236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9381A196-1568-430D-9982-9128C3DEC481}"/>
              </a:ext>
            </a:extLst>
          </p:cNvPr>
          <p:cNvSpPr/>
          <p:nvPr/>
        </p:nvSpPr>
        <p:spPr>
          <a:xfrm>
            <a:off x="5617922" y="4955938"/>
            <a:ext cx="6062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F2256485-C33F-421F-83D8-F1ECD447FBE4}"/>
              </a:ext>
            </a:extLst>
          </p:cNvPr>
          <p:cNvSpPr/>
          <p:nvPr/>
        </p:nvSpPr>
        <p:spPr>
          <a:xfrm flipV="1">
            <a:off x="4495705" y="5931030"/>
            <a:ext cx="1190711" cy="762632"/>
          </a:xfrm>
          <a:prstGeom prst="wedgeRectCallout">
            <a:avLst>
              <a:gd name="adj1" fmla="val -93293"/>
              <a:gd name="adj2" fmla="val 37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77ACDCD-1AAC-417F-BB77-0350A407E6FE}"/>
              </a:ext>
            </a:extLst>
          </p:cNvPr>
          <p:cNvSpPr txBox="1"/>
          <p:nvPr/>
        </p:nvSpPr>
        <p:spPr>
          <a:xfrm>
            <a:off x="6536740" y="4844311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入りそう．</a:t>
            </a:r>
          </a:p>
        </p:txBody>
      </p:sp>
      <p:sp>
        <p:nvSpPr>
          <p:cNvPr id="45" name="雲 44">
            <a:extLst>
              <a:ext uri="{FF2B5EF4-FFF2-40B4-BE49-F238E27FC236}">
                <a16:creationId xmlns:a16="http://schemas.microsoft.com/office/drawing/2014/main" id="{565E2677-519E-4A62-8FD8-D554BF377287}"/>
              </a:ext>
            </a:extLst>
          </p:cNvPr>
          <p:cNvSpPr/>
          <p:nvPr/>
        </p:nvSpPr>
        <p:spPr>
          <a:xfrm>
            <a:off x="6306208" y="4590898"/>
            <a:ext cx="1989685" cy="124429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7D2AEBB-0847-4017-982C-64ABB2DEC698}"/>
              </a:ext>
            </a:extLst>
          </p:cNvPr>
          <p:cNvSpPr txBox="1"/>
          <p:nvPr/>
        </p:nvSpPr>
        <p:spPr>
          <a:xfrm>
            <a:off x="4501475" y="6082274"/>
            <a:ext cx="118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? = 17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AE0C08DA-A78D-4AC4-9F9F-7349DDF720B3}"/>
              </a:ext>
            </a:extLst>
          </p:cNvPr>
          <p:cNvSpPr/>
          <p:nvPr/>
        </p:nvSpPr>
        <p:spPr>
          <a:xfrm>
            <a:off x="5858989" y="6066170"/>
            <a:ext cx="6062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96FCA0-6002-4CBE-926F-1BDBBAE1E61C}"/>
              </a:ext>
            </a:extLst>
          </p:cNvPr>
          <p:cNvSpPr txBox="1"/>
          <p:nvPr/>
        </p:nvSpPr>
        <p:spPr>
          <a:xfrm>
            <a:off x="6566395" y="6103382"/>
            <a:ext cx="127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○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×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47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1E01-EB50-467D-8788-8016FEB6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267820-72B5-43FA-8FA9-82E5BFCB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D46CD8-5324-4AD4-A9B3-3060A0E6480F}"/>
              </a:ext>
            </a:extLst>
          </p:cNvPr>
          <p:cNvGrpSpPr/>
          <p:nvPr/>
        </p:nvGrpSpPr>
        <p:grpSpPr>
          <a:xfrm>
            <a:off x="472395" y="1298079"/>
            <a:ext cx="7320794" cy="4722154"/>
            <a:chOff x="99897" y="1411486"/>
            <a:chExt cx="8099933" cy="5335820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C0044628-E604-4E6F-ADB9-7A00B5805652}"/>
                </a:ext>
              </a:extLst>
            </p:cNvPr>
            <p:cNvGrpSpPr/>
            <p:nvPr/>
          </p:nvGrpSpPr>
          <p:grpSpPr>
            <a:xfrm>
              <a:off x="774466" y="1411486"/>
              <a:ext cx="7425364" cy="5335820"/>
              <a:chOff x="774466" y="1411486"/>
              <a:chExt cx="7425364" cy="5335820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131356B-FB68-41E6-82A6-D30432FE88A8}"/>
                  </a:ext>
                </a:extLst>
              </p:cNvPr>
              <p:cNvGrpSpPr/>
              <p:nvPr/>
            </p:nvGrpSpPr>
            <p:grpSpPr>
              <a:xfrm>
                <a:off x="1186677" y="1411486"/>
                <a:ext cx="7013153" cy="4422809"/>
                <a:chOff x="1315541" y="1404374"/>
                <a:chExt cx="7013153" cy="4422809"/>
              </a:xfrm>
            </p:grpSpPr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156FF5A2-CA3C-4F52-A8E6-E9ED63CE8068}"/>
                    </a:ext>
                  </a:extLst>
                </p:cNvPr>
                <p:cNvGrpSpPr/>
                <p:nvPr/>
              </p:nvGrpSpPr>
              <p:grpSpPr>
                <a:xfrm>
                  <a:off x="1315541" y="1843736"/>
                  <a:ext cx="6792540" cy="3983447"/>
                  <a:chOff x="547080" y="1766734"/>
                  <a:chExt cx="6792540" cy="3983447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1037D4C1-079A-4BBD-9C63-EF3D92861D5D}"/>
                      </a:ext>
                    </a:extLst>
                  </p:cNvPr>
                  <p:cNvGrpSpPr/>
                  <p:nvPr/>
                </p:nvGrpSpPr>
                <p:grpSpPr>
                  <a:xfrm>
                    <a:off x="547080" y="1766734"/>
                    <a:ext cx="6792540" cy="3322618"/>
                    <a:chOff x="488561" y="1414512"/>
                    <a:chExt cx="6792540" cy="3322618"/>
                  </a:xfrm>
                </p:grpSpPr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2DC45ACC-AAA6-4CE3-87B2-22373AA4F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61" y="1414512"/>
                      <a:ext cx="6773992" cy="1841953"/>
                      <a:chOff x="488561" y="1501861"/>
                      <a:chExt cx="6773992" cy="1841953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A4DE798B-69D6-4289-9D68-178C3AF262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561" y="1942323"/>
                        <a:ext cx="928459" cy="1389887"/>
                        <a:chOff x="346592" y="1953927"/>
                        <a:chExt cx="928459" cy="1389887"/>
                      </a:xfrm>
                    </p:grpSpPr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2BBE0A18-A7CF-4FD6-BC2C-C0782788A0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0081" y="1953927"/>
                          <a:ext cx="336884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直線コネクタ 24">
                          <a:extLst>
                            <a:ext uri="{FF2B5EF4-FFF2-40B4-BE49-F238E27FC236}">
                              <a16:creationId xmlns:a16="http://schemas.microsoft.com/office/drawing/2014/main" id="{B01CD0C4-9D51-4843-A8E0-2CC494D7F6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569" y="3343814"/>
                          <a:ext cx="336884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線矢印コネクタ 26">
                          <a:extLst>
                            <a:ext uri="{FF2B5EF4-FFF2-40B4-BE49-F238E27FC236}">
                              <a16:creationId xmlns:a16="http://schemas.microsoft.com/office/drawing/2014/main" id="{55F15F68-FC85-49F5-AF1F-604F7734EE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06011" y="1953927"/>
                          <a:ext cx="0" cy="138988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61DB7CE1-463A-4060-A31F-1C9198263A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6592" y="2541142"/>
                          <a:ext cx="928459" cy="3385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ja-JP" altLang="en-US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画像→</a:t>
                          </a:r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1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grpSp>
                    <p:nvGrpSpPr>
                      <p:cNvPr id="31" name="グループ化 30">
                        <a:extLst>
                          <a:ext uri="{FF2B5EF4-FFF2-40B4-BE49-F238E27FC236}">
                            <a16:creationId xmlns:a16="http://schemas.microsoft.com/office/drawing/2014/main" id="{7ABAA649-6BBA-4C30-8063-C5E1F577CE8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3009250" y="-125159"/>
                        <a:ext cx="374688" cy="3628727"/>
                        <a:chOff x="607328" y="1953927"/>
                        <a:chExt cx="374688" cy="1389887"/>
                      </a:xfrm>
                    </p:grpSpPr>
                    <p:cxnSp>
                      <p:nvCxnSpPr>
                        <p:cNvPr id="32" name="直線コネクタ 31">
                          <a:extLst>
                            <a:ext uri="{FF2B5EF4-FFF2-40B4-BE49-F238E27FC236}">
                              <a16:creationId xmlns:a16="http://schemas.microsoft.com/office/drawing/2014/main" id="{A18E5CCE-314F-4400-B7EB-A890DBB0183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0081" y="1953927"/>
                          <a:ext cx="336884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9E474B9D-76A3-4964-ADC8-8816F202F5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569" y="3343814"/>
                          <a:ext cx="336884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E69AA371-EAFF-45D7-8132-331541B293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06011" y="1953927"/>
                          <a:ext cx="0" cy="138988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E976FDF5-C836-401A-AB6B-EA76BADB8DD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466372" y="2461824"/>
                          <a:ext cx="656599" cy="3746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ja-JP" altLang="en-US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シーケンス→</a:t>
                          </a:r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2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841D843D-09B5-4A2B-A838-B111A16DF5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2232" y="1953927"/>
                        <a:ext cx="5880321" cy="1389887"/>
                        <a:chOff x="1382232" y="1953927"/>
                        <a:chExt cx="5880321" cy="1389887"/>
                      </a:xfrm>
                    </p:grpSpPr>
                    <p:grpSp>
                      <p:nvGrpSpPr>
                        <p:cNvPr id="30" name="グループ化 29">
                          <a:extLst>
                            <a:ext uri="{FF2B5EF4-FFF2-40B4-BE49-F238E27FC236}">
                              <a16:creationId xmlns:a16="http://schemas.microsoft.com/office/drawing/2014/main" id="{AC6D77C4-5D41-4439-B2E1-EA64429CD0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82232" y="1953927"/>
                          <a:ext cx="5674152" cy="1389887"/>
                          <a:chOff x="1260909" y="1953928"/>
                          <a:chExt cx="5674152" cy="1389887"/>
                        </a:xfrm>
                      </p:grpSpPr>
                      <p:grpSp>
                        <p:nvGrpSpPr>
                          <p:cNvPr id="18" name="グループ化 17">
                            <a:extLst>
                              <a:ext uri="{FF2B5EF4-FFF2-40B4-BE49-F238E27FC236}">
                                <a16:creationId xmlns:a16="http://schemas.microsoft.com/office/drawing/2014/main" id="{F0A97AC7-51F2-4995-B6E2-8A3CA6A46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0486" y="2181281"/>
                            <a:ext cx="5604575" cy="935180"/>
                            <a:chOff x="1330486" y="2161026"/>
                            <a:chExt cx="5604575" cy="935180"/>
                          </a:xfrm>
                        </p:grpSpPr>
                        <p:grpSp>
                          <p:nvGrpSpPr>
                            <p:cNvPr id="13" name="グループ化 12">
                              <a:extLst>
                                <a:ext uri="{FF2B5EF4-FFF2-40B4-BE49-F238E27FC236}">
                                  <a16:creationId xmlns:a16="http://schemas.microsoft.com/office/drawing/2014/main" id="{DE4E93D0-FBDB-4DCF-936D-934864207C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330486" y="2161026"/>
                              <a:ext cx="3474896" cy="935180"/>
                              <a:chOff x="1436364" y="2126183"/>
                              <a:chExt cx="3474896" cy="935180"/>
                            </a:xfrm>
                          </p:grpSpPr>
                          <p:pic>
                            <p:nvPicPr>
                              <p:cNvPr id="6" name="図 5" descr="テキスト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4DC4D0BA-2AD3-47E7-8618-3C7ADAFAC22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64333" t="6098" r="22202" b="78581"/>
                              <a:stretch/>
                            </p:blipFill>
                            <p:spPr>
                              <a:xfrm>
                                <a:off x="1436364" y="2126183"/>
                                <a:ext cx="1097280" cy="9351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9" name="図 8" descr="テキスト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7291D922-0B9F-45CA-B47E-34157E83345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84531" t="6098" r="3084" b="78581"/>
                              <a:stretch/>
                            </p:blipFill>
                            <p:spPr>
                              <a:xfrm>
                                <a:off x="3910232" y="2133792"/>
                                <a:ext cx="1001028" cy="92757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11" name="矢印: 右 10">
                                <a:extLst>
                                  <a:ext uri="{FF2B5EF4-FFF2-40B4-BE49-F238E27FC236}">
                                    <a16:creationId xmlns:a16="http://schemas.microsoft.com/office/drawing/2014/main" id="{4EEA4A27-1D1E-41B3-8B3B-9E8D5739D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61589" y="2351457"/>
                                <a:ext cx="960863" cy="484632"/>
                              </a:xfrm>
                              <a:prstGeom prst="rightArrow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  <p:sp>
                          <p:nvSpPr>
                            <p:cNvPr id="14" name="矢印: 右 13">
                              <a:extLst>
                                <a:ext uri="{FF2B5EF4-FFF2-40B4-BE49-F238E27FC236}">
                                  <a16:creationId xmlns:a16="http://schemas.microsoft.com/office/drawing/2014/main" id="{BC0E8ACB-E086-4364-B5CE-51EFACB185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93162" y="2386300"/>
                              <a:ext cx="960863" cy="484632"/>
                            </a:xfrm>
                            <a:prstGeom prst="rightArrow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15" name="テキスト ボックス 14">
                              <a:extLst>
                                <a:ext uri="{FF2B5EF4-FFF2-40B4-BE49-F238E27FC236}">
                                  <a16:creationId xmlns:a16="http://schemas.microsoft.com/office/drawing/2014/main" id="{76740B19-42B8-497D-8907-2ED5ADBF047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433000" y="2428560"/>
                              <a:ext cx="502061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kumimoji="1" lang="en-US" altLang="ja-JP" sz="2000" dirty="0">
                                  <a:latin typeface="メイリオ" panose="020B0604030504040204" pitchFamily="50" charset="-128"/>
                                  <a:ea typeface="メイリオ" panose="020B0604030504040204" pitchFamily="50" charset="-128"/>
                                </a:rPr>
                                <a:t>17</a:t>
                              </a:r>
                              <a:endParaRPr kumimoji="1" lang="ja-JP" altLang="en-US" sz="2000" dirty="0">
                                <a:latin typeface="メイリオ" panose="020B0604030504040204" pitchFamily="50" charset="-128"/>
                                <a:ea typeface="メイリオ" panose="020B0604030504040204" pitchFamily="50" charset="-128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5F1C11DB-EF04-43E6-AB9E-29C231E109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60909" y="1953928"/>
                            <a:ext cx="3628725" cy="1389887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37" name="正方形/長方形 36">
                          <a:extLst>
                            <a:ext uri="{FF2B5EF4-FFF2-40B4-BE49-F238E27FC236}">
                              <a16:creationId xmlns:a16="http://schemas.microsoft.com/office/drawing/2014/main" id="{4D9DD43A-7EE7-4D4D-A3D1-9ECDD1939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8153" y="2175609"/>
                          <a:ext cx="914400" cy="91440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  <p:grpSp>
                  <p:nvGrpSpPr>
                    <p:cNvPr id="43" name="グループ化 42">
                      <a:extLst>
                        <a:ext uri="{FF2B5EF4-FFF2-40B4-BE49-F238E27FC236}">
                          <a16:creationId xmlns:a16="http://schemas.microsoft.com/office/drawing/2014/main" id="{06CAEE1F-47DD-4200-B163-5ED1748582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407" y="3347243"/>
                      <a:ext cx="5897694" cy="1389887"/>
                      <a:chOff x="1383407" y="3434592"/>
                      <a:chExt cx="5897694" cy="1389887"/>
                    </a:xfrm>
                  </p:grpSpPr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6E186D9A-E615-4117-A70A-ECC177D1E9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407" y="3434592"/>
                        <a:ext cx="5672977" cy="1389887"/>
                        <a:chOff x="1262085" y="3608271"/>
                        <a:chExt cx="5672977" cy="1389887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BD05F70F-EA68-42CF-B10B-DDAFC2C491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82232" y="3835624"/>
                          <a:ext cx="5552830" cy="935179"/>
                          <a:chOff x="1358988" y="3429000"/>
                          <a:chExt cx="5552830" cy="935179"/>
                        </a:xfrm>
                      </p:grpSpPr>
                      <p:pic>
                        <p:nvPicPr>
                          <p:cNvPr id="8" name="図 7" descr="テキスト&#10;&#10;自動的に生成された説明">
                            <a:extLst>
                              <a:ext uri="{FF2B5EF4-FFF2-40B4-BE49-F238E27FC236}">
                                <a16:creationId xmlns:a16="http://schemas.microsoft.com/office/drawing/2014/main" id="{52452823-1CF2-4F29-9077-C5B0FABCF7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5729" t="78701" r="80806" b="5569"/>
                          <a:stretch/>
                        </p:blipFill>
                        <p:spPr>
                          <a:xfrm>
                            <a:off x="1358988" y="3429000"/>
                            <a:ext cx="1068778" cy="9351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" name="図 9" descr="テキスト&#10;&#10;自動的に生成された説明">
                            <a:extLst>
                              <a:ext uri="{FF2B5EF4-FFF2-40B4-BE49-F238E27FC236}">
                                <a16:creationId xmlns:a16="http://schemas.microsoft.com/office/drawing/2014/main" id="{D0A96B34-84DC-4008-B84D-048204735D4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241" t="78701" r="61374" b="5569"/>
                          <a:stretch/>
                        </p:blipFill>
                        <p:spPr>
                          <a:xfrm>
                            <a:off x="3844519" y="3450083"/>
                            <a:ext cx="960863" cy="914096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2" name="矢印: 右 11">
                            <a:extLst>
                              <a:ext uri="{FF2B5EF4-FFF2-40B4-BE49-F238E27FC236}">
                                <a16:creationId xmlns:a16="http://schemas.microsoft.com/office/drawing/2014/main" id="{0D80791A-A3AE-4142-BC94-DF8EE6F30D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55711" y="3654273"/>
                            <a:ext cx="960863" cy="484632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9D8BDBE3-F987-4B45-8C44-EF412AAD0F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93161" y="3654273"/>
                            <a:ext cx="960863" cy="484632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7" name="テキスト ボックス 16">
                            <a:extLst>
                              <a:ext uri="{FF2B5EF4-FFF2-40B4-BE49-F238E27FC236}">
                                <a16:creationId xmlns:a16="http://schemas.microsoft.com/office/drawing/2014/main" id="{0A512DE0-C089-4549-8FE2-E92EFF3CE4F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56244" y="3707076"/>
                            <a:ext cx="455574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ja-JP" sz="2000" dirty="0">
                                <a:latin typeface="メイリオ" panose="020B0604030504040204" pitchFamily="50" charset="-128"/>
                                <a:ea typeface="メイリオ" panose="020B0604030504040204" pitchFamily="50" charset="-128"/>
                              </a:rPr>
                              <a:t>-3</a:t>
                            </a:r>
                            <a:endParaRPr kumimoji="1" lang="ja-JP" altLang="en-US" sz="20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endParaRPr>
                          </a:p>
                        </p:txBody>
                      </p:sp>
                    </p:grp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5DDA11CF-553C-438D-8051-B339ED532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2085" y="3608271"/>
                          <a:ext cx="3628725" cy="138988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42" name="正方形/長方形 41">
                        <a:extLst>
                          <a:ext uri="{FF2B5EF4-FFF2-40B4-BE49-F238E27FC236}">
                            <a16:creationId xmlns:a16="http://schemas.microsoft.com/office/drawing/2014/main" id="{08B4C933-A81D-4868-8894-328837C14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6701" y="3672334"/>
                        <a:ext cx="91440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48" name="グループ化 47">
                    <a:extLst>
                      <a:ext uri="{FF2B5EF4-FFF2-40B4-BE49-F238E27FC236}">
                        <a16:creationId xmlns:a16="http://schemas.microsoft.com/office/drawing/2014/main" id="{EDDB2BC3-B5AF-4CA2-AD34-E971C216CB0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506" y="5180130"/>
                    <a:ext cx="111441" cy="564083"/>
                    <a:chOff x="4373269" y="5324509"/>
                    <a:chExt cx="111441" cy="564083"/>
                  </a:xfrm>
                </p:grpSpPr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A4465EEC-081D-4EFD-9160-E281FC0EC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324509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6" name="楕円 45">
                      <a:extLst>
                        <a:ext uri="{FF2B5EF4-FFF2-40B4-BE49-F238E27FC236}">
                          <a16:creationId xmlns:a16="http://schemas.microsoft.com/office/drawing/2014/main" id="{3D06443F-832C-4D2B-B731-09412F339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542796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7" name="楕円 46">
                      <a:extLst>
                        <a:ext uri="{FF2B5EF4-FFF2-40B4-BE49-F238E27FC236}">
                          <a16:creationId xmlns:a16="http://schemas.microsoft.com/office/drawing/2014/main" id="{79C9D62B-5AF5-4FFE-986A-DC315F905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761083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B64299D7-9753-4F22-AA74-CD0EAB536080}"/>
                      </a:ext>
                    </a:extLst>
                  </p:cNvPr>
                  <p:cNvGrpSpPr/>
                  <p:nvPr/>
                </p:nvGrpSpPr>
                <p:grpSpPr>
                  <a:xfrm>
                    <a:off x="6826699" y="5173385"/>
                    <a:ext cx="111441" cy="576796"/>
                    <a:chOff x="4373269" y="5317764"/>
                    <a:chExt cx="111441" cy="576796"/>
                  </a:xfrm>
                </p:grpSpPr>
                <p:sp>
                  <p:nvSpPr>
                    <p:cNvPr id="50" name="楕円 49">
                      <a:extLst>
                        <a:ext uri="{FF2B5EF4-FFF2-40B4-BE49-F238E27FC236}">
                          <a16:creationId xmlns:a16="http://schemas.microsoft.com/office/drawing/2014/main" id="{495A3E83-0AC0-49E3-959B-1F6BB2F32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317764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" name="楕円 50">
                      <a:extLst>
                        <a:ext uri="{FF2B5EF4-FFF2-40B4-BE49-F238E27FC236}">
                          <a16:creationId xmlns:a16="http://schemas.microsoft.com/office/drawing/2014/main" id="{CAA40F18-9F7D-40F9-83A2-7ACCFC16E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538774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楕円 51">
                      <a:extLst>
                        <a:ext uri="{FF2B5EF4-FFF2-40B4-BE49-F238E27FC236}">
                          <a16:creationId xmlns:a16="http://schemas.microsoft.com/office/drawing/2014/main" id="{D3E376E1-7155-4950-963A-4EC3958B1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269" y="5767051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2369501-C097-4B5A-994B-871E610E9574}"/>
                    </a:ext>
                  </a:extLst>
                </p:cNvPr>
                <p:cNvSpPr txBox="1"/>
                <p:nvPr/>
              </p:nvSpPr>
              <p:spPr>
                <a:xfrm>
                  <a:off x="3318436" y="1404374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accent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入力データ</a:t>
                  </a:r>
                </a:p>
              </p:txBody>
            </p: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1188F56-FA2B-4547-BAE1-40C29824A960}"/>
                    </a:ext>
                  </a:extLst>
                </p:cNvPr>
                <p:cNvSpPr txBox="1"/>
                <p:nvPr/>
              </p:nvSpPr>
              <p:spPr>
                <a:xfrm>
                  <a:off x="6861626" y="1405587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accent6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正解ラベル</a:t>
                  </a:r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89060E8B-6AA2-4E6F-93C6-AE84D0CA2340}"/>
                  </a:ext>
                </a:extLst>
              </p:cNvPr>
              <p:cNvGrpSpPr/>
              <p:nvPr/>
            </p:nvGrpSpPr>
            <p:grpSpPr>
              <a:xfrm>
                <a:off x="774466" y="1411486"/>
                <a:ext cx="928459" cy="5335820"/>
                <a:chOff x="774466" y="1411486"/>
                <a:chExt cx="928459" cy="5335820"/>
              </a:xfrm>
            </p:grpSpPr>
            <p:sp>
              <p:nvSpPr>
                <p:cNvPr id="57" name="左中かっこ 56">
                  <a:extLst>
                    <a:ext uri="{FF2B5EF4-FFF2-40B4-BE49-F238E27FC236}">
                      <a16:creationId xmlns:a16="http://schemas.microsoft.com/office/drawing/2014/main" id="{FDEFB005-3475-4DAE-A36A-38515DB4EF00}"/>
                    </a:ext>
                  </a:extLst>
                </p:cNvPr>
                <p:cNvSpPr/>
                <p:nvPr/>
              </p:nvSpPr>
              <p:spPr>
                <a:xfrm>
                  <a:off x="1087300" y="1411486"/>
                  <a:ext cx="302200" cy="5244288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ADCF27C7-629D-4F1D-8131-27021C42EB82}"/>
                    </a:ext>
                  </a:extLst>
                </p:cNvPr>
                <p:cNvSpPr/>
                <p:nvPr/>
              </p:nvSpPr>
              <p:spPr>
                <a:xfrm>
                  <a:off x="774466" y="5828327"/>
                  <a:ext cx="928459" cy="9189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D8BFD5D-D14E-4E0C-90E9-C56F4FE127B0}"/>
                </a:ext>
              </a:extLst>
            </p:cNvPr>
            <p:cNvSpPr txBox="1"/>
            <p:nvPr/>
          </p:nvSpPr>
          <p:spPr>
            <a:xfrm>
              <a:off x="99897" y="3692801"/>
              <a:ext cx="9781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70000</a:t>
              </a:r>
            </a:p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セット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50F6FAD-7C2D-4A78-B9BD-5DC67DCCA6A2}"/>
              </a:ext>
            </a:extLst>
          </p:cNvPr>
          <p:cNvGrpSpPr/>
          <p:nvPr/>
        </p:nvGrpSpPr>
        <p:grpSpPr>
          <a:xfrm>
            <a:off x="1920692" y="5860823"/>
            <a:ext cx="5561762" cy="911259"/>
            <a:chOff x="1793460" y="5878971"/>
            <a:chExt cx="5561762" cy="91125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1BD8783-F7A4-44F1-A425-27E1D6DE9F8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292" y="5889293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9300961C-6AE5-404B-8881-18F2C4D56B0E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70" y="589066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55F3099-FB09-44BF-AF4E-BE94A69C1144}"/>
                </a:ext>
              </a:extLst>
            </p:cNvPr>
            <p:cNvSpPr txBox="1"/>
            <p:nvPr/>
          </p:nvSpPr>
          <p:spPr>
            <a:xfrm>
              <a:off x="1795459" y="5896156"/>
              <a:ext cx="1385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training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9A97DB5-5EE3-4BBA-A0DB-BB6679B7BAAE}"/>
                </a:ext>
              </a:extLst>
            </p:cNvPr>
            <p:cNvSpPr txBox="1"/>
            <p:nvPr/>
          </p:nvSpPr>
          <p:spPr>
            <a:xfrm>
              <a:off x="3173544" y="5894679"/>
              <a:ext cx="1385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validation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0EE1FF8-541B-4FE3-B924-ACBB17101A98}"/>
                </a:ext>
              </a:extLst>
            </p:cNvPr>
            <p:cNvSpPr txBox="1"/>
            <p:nvPr/>
          </p:nvSpPr>
          <p:spPr>
            <a:xfrm>
              <a:off x="4581269" y="5908541"/>
              <a:ext cx="138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test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2E7CABA-F7B9-4CC2-A47A-EBE20FB679F5}"/>
                </a:ext>
              </a:extLst>
            </p:cNvPr>
            <p:cNvSpPr txBox="1"/>
            <p:nvPr/>
          </p:nvSpPr>
          <p:spPr>
            <a:xfrm>
              <a:off x="1999532" y="6365015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42000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DD4D3BA-15C5-4895-AD3B-EEDCD117DE96}"/>
                </a:ext>
              </a:extLst>
            </p:cNvPr>
            <p:cNvSpPr txBox="1"/>
            <p:nvPr/>
          </p:nvSpPr>
          <p:spPr>
            <a:xfrm>
              <a:off x="3434413" y="6379077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B45D85B6-6163-4695-AE1B-DED1F9E8873B}"/>
                </a:ext>
              </a:extLst>
            </p:cNvPr>
            <p:cNvSpPr txBox="1"/>
            <p:nvPr/>
          </p:nvSpPr>
          <p:spPr>
            <a:xfrm>
              <a:off x="4788994" y="6378566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34B75E0-FF9A-45B9-945A-A934D169749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99" y="5900845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05943265-2D8A-4145-A4CC-A03B439C7DEB}"/>
                </a:ext>
              </a:extLst>
            </p:cNvPr>
            <p:cNvCxnSpPr>
              <a:cxnSpLocks/>
            </p:cNvCxnSpPr>
            <p:nvPr/>
          </p:nvCxnSpPr>
          <p:spPr>
            <a:xfrm>
              <a:off x="5966518" y="5883208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E2D21B8A-A748-4705-9899-308E3F03CF6F}"/>
                </a:ext>
              </a:extLst>
            </p:cNvPr>
            <p:cNvCxnSpPr>
              <a:cxnSpLocks/>
            </p:cNvCxnSpPr>
            <p:nvPr/>
          </p:nvCxnSpPr>
          <p:spPr>
            <a:xfrm>
              <a:off x="4585680" y="588929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0F3BC5E-6376-4E03-B74B-8FB33D142E86}"/>
                </a:ext>
              </a:extLst>
            </p:cNvPr>
            <p:cNvCxnSpPr>
              <a:cxnSpLocks/>
            </p:cNvCxnSpPr>
            <p:nvPr/>
          </p:nvCxnSpPr>
          <p:spPr>
            <a:xfrm>
              <a:off x="7354100" y="587897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C730607-5F06-467B-93DD-505EC4AB3EED}"/>
                </a:ext>
              </a:extLst>
            </p:cNvPr>
            <p:cNvSpPr txBox="1"/>
            <p:nvPr/>
          </p:nvSpPr>
          <p:spPr>
            <a:xfrm>
              <a:off x="5958965" y="5915406"/>
              <a:ext cx="138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total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A4815A01-0913-49E9-A7EB-62DA24F08F7A}"/>
                </a:ext>
              </a:extLst>
            </p:cNvPr>
            <p:cNvSpPr txBox="1"/>
            <p:nvPr/>
          </p:nvSpPr>
          <p:spPr>
            <a:xfrm>
              <a:off x="6160568" y="6381793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70000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E3E28360-6ED0-4ACA-BD7D-F23DB1C00556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60" y="6294789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22A724A-20A2-4FC8-B9DD-20BD0BB843C2}"/>
                </a:ext>
              </a:extLst>
            </p:cNvPr>
            <p:cNvCxnSpPr>
              <a:cxnSpLocks/>
            </p:cNvCxnSpPr>
            <p:nvPr/>
          </p:nvCxnSpPr>
          <p:spPr>
            <a:xfrm>
              <a:off x="1805300" y="6790097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F001189-7EC9-4912-8476-878A66ECB224}"/>
              </a:ext>
            </a:extLst>
          </p:cNvPr>
          <p:cNvSpPr txBox="1"/>
          <p:nvPr/>
        </p:nvSpPr>
        <p:spPr>
          <a:xfrm>
            <a:off x="3328949" y="549520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データセット割り振り</a:t>
            </a:r>
          </a:p>
        </p:txBody>
      </p:sp>
    </p:spTree>
    <p:extLst>
      <p:ext uri="{BB962C8B-B14F-4D97-AF65-F5344CB8AC3E}">
        <p14:creationId xmlns:p14="http://schemas.microsoft.com/office/powerpoint/2010/main" val="14591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C2893-AC91-4A1D-958D-855B464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使用データ（追加実験）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9C397B-3603-4562-97B1-63044256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81956312-C3AC-4F23-9834-9854D3734EB1}"/>
              </a:ext>
            </a:extLst>
          </p:cNvPr>
          <p:cNvGrpSpPr/>
          <p:nvPr/>
        </p:nvGrpSpPr>
        <p:grpSpPr>
          <a:xfrm>
            <a:off x="428472" y="1298985"/>
            <a:ext cx="7458228" cy="4722154"/>
            <a:chOff x="99897" y="1389887"/>
            <a:chExt cx="8057521" cy="533582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F8E24B0-9E1B-49AB-8A1D-F46F99474D20}"/>
                </a:ext>
              </a:extLst>
            </p:cNvPr>
            <p:cNvGrpSpPr/>
            <p:nvPr/>
          </p:nvGrpSpPr>
          <p:grpSpPr>
            <a:xfrm>
              <a:off x="774466" y="1389887"/>
              <a:ext cx="7382952" cy="5335820"/>
              <a:chOff x="774466" y="1411486"/>
              <a:chExt cx="7382952" cy="533582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70E291E8-9309-48B6-8CA9-EDD0CDEB96F2}"/>
                  </a:ext>
                </a:extLst>
              </p:cNvPr>
              <p:cNvGrpSpPr/>
              <p:nvPr/>
            </p:nvGrpSpPr>
            <p:grpSpPr>
              <a:xfrm>
                <a:off x="1207871" y="1411486"/>
                <a:ext cx="6949547" cy="4410292"/>
                <a:chOff x="1336735" y="1404374"/>
                <a:chExt cx="6949547" cy="4410292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4768ED34-C9DA-4AA6-8AD9-9510B9BCBE46}"/>
                    </a:ext>
                  </a:extLst>
                </p:cNvPr>
                <p:cNvGrpSpPr/>
                <p:nvPr/>
              </p:nvGrpSpPr>
              <p:grpSpPr>
                <a:xfrm>
                  <a:off x="1336735" y="1844342"/>
                  <a:ext cx="6673214" cy="3970324"/>
                  <a:chOff x="568274" y="1767340"/>
                  <a:chExt cx="6673214" cy="3970324"/>
                </a:xfrm>
              </p:grpSpPr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79B0E532-C2BE-44E0-AD48-9C9C01FF9E87}"/>
                      </a:ext>
                    </a:extLst>
                  </p:cNvPr>
                  <p:cNvGrpSpPr/>
                  <p:nvPr/>
                </p:nvGrpSpPr>
                <p:grpSpPr>
                  <a:xfrm>
                    <a:off x="568274" y="1767340"/>
                    <a:ext cx="6673214" cy="3400825"/>
                    <a:chOff x="509755" y="1502467"/>
                    <a:chExt cx="6673214" cy="3400825"/>
                  </a:xfrm>
                </p:grpSpPr>
                <p:grpSp>
                  <p:nvGrpSpPr>
                    <p:cNvPr id="35" name="グループ化 34">
                      <a:extLst>
                        <a:ext uri="{FF2B5EF4-FFF2-40B4-BE49-F238E27FC236}">
                          <a16:creationId xmlns:a16="http://schemas.microsoft.com/office/drawing/2014/main" id="{3FFAF5CC-9B69-4B9F-999E-30D5420E3B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755" y="1942323"/>
                      <a:ext cx="928459" cy="2943716"/>
                      <a:chOff x="367786" y="1953927"/>
                      <a:chExt cx="928459" cy="2943716"/>
                    </a:xfrm>
                  </p:grpSpPr>
                  <p:cxnSp>
                    <p:nvCxnSpPr>
                      <p:cNvPr id="52" name="直線コネクタ 51">
                        <a:extLst>
                          <a:ext uri="{FF2B5EF4-FFF2-40B4-BE49-F238E27FC236}">
                            <a16:creationId xmlns:a16="http://schemas.microsoft.com/office/drawing/2014/main" id="{BCB25F71-2F61-4951-AE5B-D5B0544699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0081" y="1953927"/>
                        <a:ext cx="33688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線コネクタ 52">
                        <a:extLst>
                          <a:ext uri="{FF2B5EF4-FFF2-40B4-BE49-F238E27FC236}">
                            <a16:creationId xmlns:a16="http://schemas.microsoft.com/office/drawing/2014/main" id="{0A55DA61-4AEE-4AFD-8342-F389A21A19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0081" y="4897643"/>
                        <a:ext cx="33688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線矢印コネクタ 53">
                        <a:extLst>
                          <a:ext uri="{FF2B5EF4-FFF2-40B4-BE49-F238E27FC236}">
                            <a16:creationId xmlns:a16="http://schemas.microsoft.com/office/drawing/2014/main" id="{31A428AD-223A-438D-9F6C-E781479AFF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06011" y="1953927"/>
                        <a:ext cx="0" cy="294371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テキスト ボックス 54">
                        <a:extLst>
                          <a:ext uri="{FF2B5EF4-FFF2-40B4-BE49-F238E27FC236}">
                            <a16:creationId xmlns:a16="http://schemas.microsoft.com/office/drawing/2014/main" id="{CED97383-0086-4B4E-B47B-054A1305C4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786" y="3247700"/>
                        <a:ext cx="928459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画像→</a:t>
                        </a:r>
                        <a:r>
                          <a:rPr kumimoji="1" lang="en-US" altLang="ja-JP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2</a:t>
                        </a:r>
                        <a:endPara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endParaRPr>
                      </a:p>
                    </p:txBody>
                  </p:sp>
                </p:grpSp>
                <p:grpSp>
                  <p:nvGrpSpPr>
                    <p:cNvPr id="36" name="グループ化 35">
                      <a:extLst>
                        <a:ext uri="{FF2B5EF4-FFF2-40B4-BE49-F238E27FC236}">
                          <a16:creationId xmlns:a16="http://schemas.microsoft.com/office/drawing/2014/main" id="{CF5E696D-C1FA-49E1-AA00-B9BD2F45261E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3005319" y="-120622"/>
                      <a:ext cx="382550" cy="3628727"/>
                      <a:chOff x="598860" y="1953927"/>
                      <a:chExt cx="382550" cy="1389887"/>
                    </a:xfrm>
                  </p:grpSpPr>
                  <p:cxnSp>
                    <p:nvCxnSpPr>
                      <p:cNvPr id="48" name="直線コネクタ 47">
                        <a:extLst>
                          <a:ext uri="{FF2B5EF4-FFF2-40B4-BE49-F238E27FC236}">
                            <a16:creationId xmlns:a16="http://schemas.microsoft.com/office/drawing/2014/main" id="{1F2AD576-2073-414B-8EDA-B324A40308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0081" y="1953927"/>
                        <a:ext cx="33688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線コネクタ 48">
                        <a:extLst>
                          <a:ext uri="{FF2B5EF4-FFF2-40B4-BE49-F238E27FC236}">
                            <a16:creationId xmlns:a16="http://schemas.microsoft.com/office/drawing/2014/main" id="{B7B08948-D161-4141-A386-07AD564596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569" y="3343814"/>
                        <a:ext cx="33688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直線矢印コネクタ 49">
                        <a:extLst>
                          <a:ext uri="{FF2B5EF4-FFF2-40B4-BE49-F238E27FC236}">
                            <a16:creationId xmlns:a16="http://schemas.microsoft.com/office/drawing/2014/main" id="{CEA2B398-4369-4C90-9786-70701450BB3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6011" y="1953927"/>
                        <a:ext cx="0" cy="138988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DF6D7236-E9FF-4D30-84F5-6CF0A0A10E3E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456994" y="2468470"/>
                        <a:ext cx="666282" cy="382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シーケンス→</a:t>
                        </a:r>
                        <a:r>
                          <a:rPr kumimoji="1" lang="en-US" altLang="ja-JP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2</a:t>
                        </a:r>
                        <a:endPara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endParaRPr>
                      </a:p>
                    </p:txBody>
                  </p:sp>
                </p:grpSp>
                <p:grpSp>
                  <p:nvGrpSpPr>
                    <p:cNvPr id="37" name="グループ化 36">
                      <a:extLst>
                        <a:ext uri="{FF2B5EF4-FFF2-40B4-BE49-F238E27FC236}">
                          <a16:creationId xmlns:a16="http://schemas.microsoft.com/office/drawing/2014/main" id="{800A02BF-14AF-4AA4-964A-C5D08B91F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2232" y="1953927"/>
                      <a:ext cx="5800737" cy="2949365"/>
                      <a:chOff x="1382232" y="1953927"/>
                      <a:chExt cx="5800737" cy="294936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50045829-393F-4FAA-9C56-76833B9BDF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2232" y="1953927"/>
                        <a:ext cx="5594567" cy="2949365"/>
                        <a:chOff x="1260909" y="1953928"/>
                        <a:chExt cx="5594567" cy="2949365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606B0C32-A205-43C2-8DDD-041F10968D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30486" y="2181281"/>
                          <a:ext cx="5524990" cy="2444048"/>
                          <a:chOff x="1330486" y="2161026"/>
                          <a:chExt cx="5524990" cy="2444048"/>
                        </a:xfrm>
                      </p:grpSpPr>
                      <p:grpSp>
                        <p:nvGrpSpPr>
                          <p:cNvPr id="42" name="グループ化 41">
                            <a:extLst>
                              <a:ext uri="{FF2B5EF4-FFF2-40B4-BE49-F238E27FC236}">
                                <a16:creationId xmlns:a16="http://schemas.microsoft.com/office/drawing/2014/main" id="{4B0D35A0-79A2-4B0C-9123-8F9EEE50CF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0486" y="2161026"/>
                            <a:ext cx="3502760" cy="2444048"/>
                            <a:chOff x="1436364" y="2126183"/>
                            <a:chExt cx="3502760" cy="2444048"/>
                          </a:xfrm>
                        </p:grpSpPr>
                        <p:pic>
                          <p:nvPicPr>
                            <p:cNvPr id="45" name="図 44" descr="テキスト&#10;&#10;自動的に生成された説明">
                              <a:extLst>
                                <a:ext uri="{FF2B5EF4-FFF2-40B4-BE49-F238E27FC236}">
                                  <a16:creationId xmlns:a16="http://schemas.microsoft.com/office/drawing/2014/main" id="{10F6F96A-3836-4936-AC34-1F62B43DA52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64333" t="6098" r="22202" b="78581"/>
                            <a:stretch/>
                          </p:blipFill>
                          <p:spPr>
                            <a:xfrm>
                              <a:off x="1436364" y="2126183"/>
                              <a:ext cx="1097280" cy="9351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6" name="図 45" descr="テキスト&#10;&#10;自動的に生成された説明">
                              <a:extLst>
                                <a:ext uri="{FF2B5EF4-FFF2-40B4-BE49-F238E27FC236}">
                                  <a16:creationId xmlns:a16="http://schemas.microsoft.com/office/drawing/2014/main" id="{0F2F8DDA-FE3F-431E-B7B7-823250A656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84531" t="6098" r="3084" b="78581"/>
                            <a:stretch/>
                          </p:blipFill>
                          <p:spPr>
                            <a:xfrm>
                              <a:off x="3910232" y="2133792"/>
                              <a:ext cx="1001028" cy="92757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7" name="矢印: 右 46">
                              <a:extLst>
                                <a:ext uri="{FF2B5EF4-FFF2-40B4-BE49-F238E27FC236}">
                                  <a16:creationId xmlns:a16="http://schemas.microsoft.com/office/drawing/2014/main" id="{223EBCFF-BE05-4E2B-B072-83C81713EF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9110" y="3065581"/>
                              <a:ext cx="960863" cy="484632"/>
                            </a:xfrm>
                            <a:prstGeom prst="rightArrow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pic>
                          <p:nvPicPr>
                            <p:cNvPr id="67" name="図 66" descr="テキスト&#10;&#10;自動的に生成された説明">
                              <a:extLst>
                                <a:ext uri="{FF2B5EF4-FFF2-40B4-BE49-F238E27FC236}">
                                  <a16:creationId xmlns:a16="http://schemas.microsoft.com/office/drawing/2014/main" id="{07F5986E-72EC-4372-A7C6-9637FC247CF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64333" t="6098" r="22202" b="78581"/>
                            <a:stretch/>
                          </p:blipFill>
                          <p:spPr>
                            <a:xfrm>
                              <a:off x="1436364" y="3629546"/>
                              <a:ext cx="1097280" cy="9351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図 68" descr="テキスト&#10;&#10;自動的に生成された説明">
                              <a:extLst>
                                <a:ext uri="{FF2B5EF4-FFF2-40B4-BE49-F238E27FC236}">
                                  <a16:creationId xmlns:a16="http://schemas.microsoft.com/office/drawing/2014/main" id="{A9069D41-3767-43DF-9A5D-69CBFB0355E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84531" t="6098" r="3084" b="78581"/>
                            <a:stretch/>
                          </p:blipFill>
                          <p:spPr>
                            <a:xfrm>
                              <a:off x="3938096" y="3642660"/>
                              <a:ext cx="1001028" cy="927571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43" name="矢印: 右 42">
                            <a:extLst>
                              <a:ext uri="{FF2B5EF4-FFF2-40B4-BE49-F238E27FC236}">
                                <a16:creationId xmlns:a16="http://schemas.microsoft.com/office/drawing/2014/main" id="{CDED10F5-93CF-4C1F-859B-4D9D2DE1A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08629" y="3152356"/>
                            <a:ext cx="960863" cy="484632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テキスト ボックス 43">
                            <a:extLst>
                              <a:ext uri="{FF2B5EF4-FFF2-40B4-BE49-F238E27FC236}">
                                <a16:creationId xmlns:a16="http://schemas.microsoft.com/office/drawing/2014/main" id="{5C896BE8-9FD8-49CC-80B4-143D12A935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53415" y="3209961"/>
                            <a:ext cx="502061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ja-JP" sz="2000" dirty="0">
                                <a:latin typeface="メイリオ" panose="020B0604030504040204" pitchFamily="50" charset="-128"/>
                                <a:ea typeface="メイリオ" panose="020B0604030504040204" pitchFamily="50" charset="-128"/>
                              </a:rPr>
                              <a:t>17</a:t>
                            </a:r>
                            <a:endParaRPr kumimoji="1" lang="ja-JP" altLang="en-US" sz="20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endParaRPr>
                          </a:p>
                        </p:txBody>
                      </p:sp>
                    </p:grpSp>
                    <p:sp>
                      <p:nvSpPr>
                        <p:cNvPr id="41" name="正方形/長方形 40">
                          <a:extLst>
                            <a:ext uri="{FF2B5EF4-FFF2-40B4-BE49-F238E27FC236}">
                              <a16:creationId xmlns:a16="http://schemas.microsoft.com/office/drawing/2014/main" id="{9EC21CE0-B84B-4433-A623-5E2FBA40E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0909" y="1953928"/>
                          <a:ext cx="3628725" cy="294936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39" name="正方形/長方形 38">
                        <a:extLst>
                          <a:ext uri="{FF2B5EF4-FFF2-40B4-BE49-F238E27FC236}">
                            <a16:creationId xmlns:a16="http://schemas.microsoft.com/office/drawing/2014/main" id="{4B451588-9690-415B-B3B6-57933E5F92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68569" y="2957726"/>
                        <a:ext cx="91440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6" name="グループ化 15">
                    <a:extLst>
                      <a:ext uri="{FF2B5EF4-FFF2-40B4-BE49-F238E27FC236}">
                        <a16:creationId xmlns:a16="http://schemas.microsoft.com/office/drawing/2014/main" id="{70EFFA75-272F-40CD-B4E8-ED5363B4EA42}"/>
                      </a:ext>
                    </a:extLst>
                  </p:cNvPr>
                  <p:cNvGrpSpPr/>
                  <p:nvPr/>
                </p:nvGrpSpPr>
                <p:grpSpPr>
                  <a:xfrm>
                    <a:off x="3217002" y="5218791"/>
                    <a:ext cx="111443" cy="518873"/>
                    <a:chOff x="4306765" y="5363170"/>
                    <a:chExt cx="111443" cy="518873"/>
                  </a:xfrm>
                </p:grpSpPr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06EED6CE-A732-4408-8E9C-C9755E4DF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6767" y="5363170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E2DBD9A6-E659-4EDA-83FC-35596683C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6766" y="5558116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D5FAF533-DDAD-47D3-96FE-467A5B64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6765" y="5754534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7" name="グループ化 16">
                    <a:extLst>
                      <a:ext uri="{FF2B5EF4-FFF2-40B4-BE49-F238E27FC236}">
                        <a16:creationId xmlns:a16="http://schemas.microsoft.com/office/drawing/2014/main" id="{B740E2D2-C90E-4283-B2A7-3DE714FB3C9E}"/>
                      </a:ext>
                    </a:extLst>
                  </p:cNvPr>
                  <p:cNvGrpSpPr/>
                  <p:nvPr/>
                </p:nvGrpSpPr>
                <p:grpSpPr>
                  <a:xfrm>
                    <a:off x="6728566" y="5218790"/>
                    <a:ext cx="111441" cy="518817"/>
                    <a:chOff x="4275136" y="5363169"/>
                    <a:chExt cx="111441" cy="518817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037DE4A2-85E4-46F4-A5AA-453C6610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136" y="5363169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1D5C5867-05C1-4644-B7F8-6F865649A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136" y="5558116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3EBC36F-089A-46E0-B2CE-56FCD75B77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136" y="5754477"/>
                      <a:ext cx="111441" cy="12750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A5FEE1D-E06C-461B-87B2-538B18672FEF}"/>
                    </a:ext>
                  </a:extLst>
                </p:cNvPr>
                <p:cNvSpPr txBox="1"/>
                <p:nvPr/>
              </p:nvSpPr>
              <p:spPr>
                <a:xfrm>
                  <a:off x="3318436" y="1404374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accent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入力データ</a:t>
                  </a: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BBB4162-34E8-405B-BAF5-4BCA5BEDE15A}"/>
                    </a:ext>
                  </a:extLst>
                </p:cNvPr>
                <p:cNvSpPr txBox="1"/>
                <p:nvPr/>
              </p:nvSpPr>
              <p:spPr>
                <a:xfrm>
                  <a:off x="6819214" y="1434608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accent6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正解ラベル</a:t>
                  </a:r>
                </a:p>
              </p:txBody>
            </p: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2EC2F857-3C4E-445B-B2F6-989BB11D7330}"/>
                  </a:ext>
                </a:extLst>
              </p:cNvPr>
              <p:cNvGrpSpPr/>
              <p:nvPr/>
            </p:nvGrpSpPr>
            <p:grpSpPr>
              <a:xfrm>
                <a:off x="774466" y="1411486"/>
                <a:ext cx="928459" cy="5335820"/>
                <a:chOff x="774466" y="1411486"/>
                <a:chExt cx="928459" cy="5335820"/>
              </a:xfrm>
            </p:grpSpPr>
            <p:sp>
              <p:nvSpPr>
                <p:cNvPr id="10" name="左中かっこ 9">
                  <a:extLst>
                    <a:ext uri="{FF2B5EF4-FFF2-40B4-BE49-F238E27FC236}">
                      <a16:creationId xmlns:a16="http://schemas.microsoft.com/office/drawing/2014/main" id="{533CD6AD-55EE-4FF5-BA3C-544EC859C32D}"/>
                    </a:ext>
                  </a:extLst>
                </p:cNvPr>
                <p:cNvSpPr/>
                <p:nvPr/>
              </p:nvSpPr>
              <p:spPr>
                <a:xfrm>
                  <a:off x="1087300" y="1411486"/>
                  <a:ext cx="302200" cy="5244288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852D223-66EB-4550-B660-B9D6BF4EA272}"/>
                    </a:ext>
                  </a:extLst>
                </p:cNvPr>
                <p:cNvSpPr/>
                <p:nvPr/>
              </p:nvSpPr>
              <p:spPr>
                <a:xfrm>
                  <a:off x="774466" y="5821721"/>
                  <a:ext cx="928459" cy="9255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6AD48DC-FC7F-43BC-AC98-870033A9311A}"/>
                </a:ext>
              </a:extLst>
            </p:cNvPr>
            <p:cNvSpPr txBox="1"/>
            <p:nvPr/>
          </p:nvSpPr>
          <p:spPr>
            <a:xfrm>
              <a:off x="99897" y="3671202"/>
              <a:ext cx="9781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70000</a:t>
              </a:r>
            </a:p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セット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1DB1359-5DCA-4C06-BA85-B024D61C636E}"/>
                </a:ext>
              </a:extLst>
            </p:cNvPr>
            <p:cNvCxnSpPr>
              <a:cxnSpLocks/>
            </p:cNvCxnSpPr>
            <p:nvPr/>
          </p:nvCxnSpPr>
          <p:spPr>
            <a:xfrm>
              <a:off x="2708189" y="3443848"/>
              <a:ext cx="0" cy="58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043D41C4-EC73-46BD-9141-B646586326D2}"/>
                </a:ext>
              </a:extLst>
            </p:cNvPr>
            <p:cNvCxnSpPr>
              <a:cxnSpLocks/>
            </p:cNvCxnSpPr>
            <p:nvPr/>
          </p:nvCxnSpPr>
          <p:spPr>
            <a:xfrm>
              <a:off x="5142546" y="3451666"/>
              <a:ext cx="0" cy="58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8EAC30F-0560-49EE-9A01-5ABAF2645490}"/>
                </a:ext>
              </a:extLst>
            </p:cNvPr>
            <p:cNvSpPr txBox="1"/>
            <p:nvPr/>
          </p:nvSpPr>
          <p:spPr>
            <a:xfrm>
              <a:off x="2308079" y="3521105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二値化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3259B06-823A-48A3-8793-454427CC789F}"/>
                </a:ext>
              </a:extLst>
            </p:cNvPr>
            <p:cNvSpPr txBox="1"/>
            <p:nvPr/>
          </p:nvSpPr>
          <p:spPr>
            <a:xfrm>
              <a:off x="4733822" y="3521105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二値化</a:t>
              </a: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288F096-AF2F-4C06-B0E1-258F3BE6536C}"/>
                </a:ext>
              </a:extLst>
            </p:cNvPr>
            <p:cNvSpPr txBox="1"/>
            <p:nvPr/>
          </p:nvSpPr>
          <p:spPr>
            <a:xfrm>
              <a:off x="2126131" y="4891119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 or 255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36D2610-52B8-4A01-BCAF-3E2C546DE1CA}"/>
                </a:ext>
              </a:extLst>
            </p:cNvPr>
            <p:cNvSpPr txBox="1"/>
            <p:nvPr/>
          </p:nvSpPr>
          <p:spPr>
            <a:xfrm>
              <a:off x="4609991" y="4891119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 or 255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85483DF-A500-433E-92CA-7F90302618CC}"/>
              </a:ext>
            </a:extLst>
          </p:cNvPr>
          <p:cNvGrpSpPr/>
          <p:nvPr/>
        </p:nvGrpSpPr>
        <p:grpSpPr>
          <a:xfrm>
            <a:off x="1822238" y="5906942"/>
            <a:ext cx="5561762" cy="911259"/>
            <a:chOff x="1793460" y="5878971"/>
            <a:chExt cx="5561762" cy="911259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1AD13B-DA72-4E33-8FBE-A82FE3CF38E4}"/>
                </a:ext>
              </a:extLst>
            </p:cNvPr>
            <p:cNvCxnSpPr>
              <a:cxnSpLocks/>
            </p:cNvCxnSpPr>
            <p:nvPr/>
          </p:nvCxnSpPr>
          <p:spPr>
            <a:xfrm>
              <a:off x="1794292" y="5889293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035D3BBD-E217-407C-BDCD-2F96253F6FF8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70" y="589066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3017ACA-63AF-4BF7-B7B6-686EF8D1736C}"/>
                </a:ext>
              </a:extLst>
            </p:cNvPr>
            <p:cNvSpPr txBox="1"/>
            <p:nvPr/>
          </p:nvSpPr>
          <p:spPr>
            <a:xfrm>
              <a:off x="1795459" y="5896156"/>
              <a:ext cx="1385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training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E91F2D4A-539B-42F6-9433-F85CD2EB6EA3}"/>
                </a:ext>
              </a:extLst>
            </p:cNvPr>
            <p:cNvSpPr txBox="1"/>
            <p:nvPr/>
          </p:nvSpPr>
          <p:spPr>
            <a:xfrm>
              <a:off x="3173544" y="5894679"/>
              <a:ext cx="1385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validation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0D5888E-64C1-49CD-B2DD-96761CD49E3E}"/>
                </a:ext>
              </a:extLst>
            </p:cNvPr>
            <p:cNvSpPr txBox="1"/>
            <p:nvPr/>
          </p:nvSpPr>
          <p:spPr>
            <a:xfrm>
              <a:off x="4581269" y="5908541"/>
              <a:ext cx="138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test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8CA6878-9C91-423B-93C3-37372CD072F4}"/>
                </a:ext>
              </a:extLst>
            </p:cNvPr>
            <p:cNvSpPr txBox="1"/>
            <p:nvPr/>
          </p:nvSpPr>
          <p:spPr>
            <a:xfrm>
              <a:off x="1999532" y="6365015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42000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DD8A48DE-A5B3-43C5-A348-813EBF4C08E3}"/>
                </a:ext>
              </a:extLst>
            </p:cNvPr>
            <p:cNvSpPr txBox="1"/>
            <p:nvPr/>
          </p:nvSpPr>
          <p:spPr>
            <a:xfrm>
              <a:off x="3434413" y="6379077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D886A75-B8E4-4BC9-9084-851FCC08A6FE}"/>
                </a:ext>
              </a:extLst>
            </p:cNvPr>
            <p:cNvSpPr txBox="1"/>
            <p:nvPr/>
          </p:nvSpPr>
          <p:spPr>
            <a:xfrm>
              <a:off x="4788994" y="6378566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A187BEF-35AE-4C81-A308-A5C84425D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99" y="5900845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498192C-15D3-471F-978E-AEB2BECF20C4}"/>
                </a:ext>
              </a:extLst>
            </p:cNvPr>
            <p:cNvCxnSpPr>
              <a:cxnSpLocks/>
            </p:cNvCxnSpPr>
            <p:nvPr/>
          </p:nvCxnSpPr>
          <p:spPr>
            <a:xfrm>
              <a:off x="5966518" y="5883208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F6EAF4F8-28A1-44BF-AD24-50113D46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585680" y="588929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BB5E01DB-30F3-4FDA-ADD0-F616EEA28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54100" y="5878971"/>
              <a:ext cx="0" cy="889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E68D66F-365F-4464-815E-890BD82BDC06}"/>
                </a:ext>
              </a:extLst>
            </p:cNvPr>
            <p:cNvSpPr txBox="1"/>
            <p:nvPr/>
          </p:nvSpPr>
          <p:spPr>
            <a:xfrm>
              <a:off x="5958965" y="5915406"/>
              <a:ext cx="138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total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217FC9C5-92F4-4E55-8A46-FDB929F4EE01}"/>
                </a:ext>
              </a:extLst>
            </p:cNvPr>
            <p:cNvSpPr txBox="1"/>
            <p:nvPr/>
          </p:nvSpPr>
          <p:spPr>
            <a:xfrm>
              <a:off x="6160568" y="6381793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70000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D13E914-9962-423C-9217-81B19350F0F6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60" y="6294789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ED57BBC7-8253-48A3-A076-07362C95E7CE}"/>
                </a:ext>
              </a:extLst>
            </p:cNvPr>
            <p:cNvCxnSpPr>
              <a:cxnSpLocks/>
            </p:cNvCxnSpPr>
            <p:nvPr/>
          </p:nvCxnSpPr>
          <p:spPr>
            <a:xfrm>
              <a:off x="1805300" y="6790097"/>
              <a:ext cx="5549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8D855F-86A2-46D4-A5D0-FAB3DF074DF2}"/>
              </a:ext>
            </a:extLst>
          </p:cNvPr>
          <p:cNvSpPr txBox="1"/>
          <p:nvPr/>
        </p:nvSpPr>
        <p:spPr>
          <a:xfrm>
            <a:off x="3222463" y="549583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データセット割り振り</a:t>
            </a:r>
          </a:p>
        </p:txBody>
      </p:sp>
    </p:spTree>
    <p:extLst>
      <p:ext uri="{BB962C8B-B14F-4D97-AF65-F5344CB8AC3E}">
        <p14:creationId xmlns:p14="http://schemas.microsoft.com/office/powerpoint/2010/main" val="26058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ED551-5A61-48D2-95AA-BB93F4A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作成ネットワーク　</a:t>
            </a:r>
            <a:r>
              <a:rPr kumimoji="1" lang="en-US" altLang="ja-JP" dirty="0"/>
              <a:t>model1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97EA7-BB24-40C8-AA3D-800DF1A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095A2FF-2B83-4973-8D6A-81D0EDC6A806}"/>
              </a:ext>
            </a:extLst>
          </p:cNvPr>
          <p:cNvGrpSpPr/>
          <p:nvPr/>
        </p:nvGrpSpPr>
        <p:grpSpPr>
          <a:xfrm>
            <a:off x="217001" y="1631920"/>
            <a:ext cx="8709997" cy="4285896"/>
            <a:chOff x="0" y="1593419"/>
            <a:chExt cx="8709997" cy="4285896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0EE3CB1A-D281-47EE-8378-E9C15B5B4284}"/>
                </a:ext>
              </a:extLst>
            </p:cNvPr>
            <p:cNvGrpSpPr/>
            <p:nvPr/>
          </p:nvGrpSpPr>
          <p:grpSpPr>
            <a:xfrm>
              <a:off x="0" y="1593419"/>
              <a:ext cx="8691029" cy="4285896"/>
              <a:chOff x="0" y="1593419"/>
              <a:chExt cx="8691029" cy="4285896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E7EB4AD-4DCE-45C4-AAED-0B74B55CAE1E}"/>
                  </a:ext>
                </a:extLst>
              </p:cNvPr>
              <p:cNvGrpSpPr/>
              <p:nvPr/>
            </p:nvGrpSpPr>
            <p:grpSpPr>
              <a:xfrm>
                <a:off x="6723437" y="2886611"/>
                <a:ext cx="1967592" cy="1778031"/>
                <a:chOff x="5313838" y="1466607"/>
                <a:chExt cx="1967592" cy="1778031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640B9798-6DAD-4EB2-87E6-1A5AC90C9F65}"/>
                    </a:ext>
                  </a:extLst>
                </p:cNvPr>
                <p:cNvSpPr/>
                <p:nvPr/>
              </p:nvSpPr>
              <p:spPr>
                <a:xfrm>
                  <a:off x="5313838" y="1614397"/>
                  <a:ext cx="543739" cy="14778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2F2353D-DA9A-4BDE-AA81-65B8EDFC0801}"/>
                    </a:ext>
                  </a:extLst>
                </p:cNvPr>
                <p:cNvSpPr txBox="1"/>
                <p:nvPr/>
              </p:nvSpPr>
              <p:spPr>
                <a:xfrm>
                  <a:off x="5313838" y="1466607"/>
                  <a:ext cx="543739" cy="1773438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FC</a:t>
                  </a:r>
                  <a:endPara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3C0BB5AE-AAF2-4DE3-BCE2-04C6FD407676}"/>
                    </a:ext>
                  </a:extLst>
                </p:cNvPr>
                <p:cNvSpPr txBox="1"/>
                <p:nvPr/>
              </p:nvSpPr>
              <p:spPr>
                <a:xfrm>
                  <a:off x="6861122" y="1471200"/>
                  <a:ext cx="420308" cy="1773438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050" dirty="0" err="1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softmax</a:t>
                  </a:r>
                  <a:endPara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55C98C3A-84FC-44B6-B91A-86B85C2ED047}"/>
                  </a:ext>
                </a:extLst>
              </p:cNvPr>
              <p:cNvGrpSpPr/>
              <p:nvPr/>
            </p:nvGrpSpPr>
            <p:grpSpPr>
              <a:xfrm>
                <a:off x="0" y="1593419"/>
                <a:ext cx="8173480" cy="4285896"/>
                <a:chOff x="464555" y="1533382"/>
                <a:chExt cx="8173480" cy="4285896"/>
              </a:xfrm>
            </p:grpSpPr>
            <p:pic>
              <p:nvPicPr>
                <p:cNvPr id="5" name="図 4" descr="テキスト&#10;&#10;自動的に生成された説明">
                  <a:extLst>
                    <a:ext uri="{FF2B5EF4-FFF2-40B4-BE49-F238E27FC236}">
                      <a16:creationId xmlns:a16="http://schemas.microsoft.com/office/drawing/2014/main" id="{7FEC476B-1385-4CF8-BFB7-C61F80E721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333" t="6098" r="22202" b="78581"/>
                <a:stretch/>
              </p:blipFill>
              <p:spPr>
                <a:xfrm>
                  <a:off x="464555" y="1998159"/>
                  <a:ext cx="1097280" cy="935180"/>
                </a:xfrm>
                <a:prstGeom prst="rect">
                  <a:avLst/>
                </a:prstGeom>
              </p:spPr>
            </p:pic>
            <p:pic>
              <p:nvPicPr>
                <p:cNvPr id="6" name="図 5" descr="テキスト&#10;&#10;自動的に生成された説明">
                  <a:extLst>
                    <a:ext uri="{FF2B5EF4-FFF2-40B4-BE49-F238E27FC236}">
                      <a16:creationId xmlns:a16="http://schemas.microsoft.com/office/drawing/2014/main" id="{68DED531-93F1-4028-8B8F-2E5844272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531" t="6098" r="3084" b="78581"/>
                <a:stretch/>
              </p:blipFill>
              <p:spPr>
                <a:xfrm>
                  <a:off x="528641" y="4468773"/>
                  <a:ext cx="1001028" cy="927571"/>
                </a:xfrm>
                <a:prstGeom prst="rect">
                  <a:avLst/>
                </a:prstGeom>
              </p:spPr>
            </p:pic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F9D6665F-1B9F-4CEA-8087-9824DF82F1FF}"/>
                    </a:ext>
                  </a:extLst>
                </p:cNvPr>
                <p:cNvGrpSpPr/>
                <p:nvPr/>
              </p:nvGrpSpPr>
              <p:grpSpPr>
                <a:xfrm>
                  <a:off x="1684422" y="1533382"/>
                  <a:ext cx="6953613" cy="4285896"/>
                  <a:chOff x="1684422" y="1533382"/>
                  <a:chExt cx="6953613" cy="4285896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DB7CE749-6BDA-4753-988A-76EC22F4D76E}"/>
                      </a:ext>
                    </a:extLst>
                  </p:cNvPr>
                  <p:cNvGrpSpPr/>
                  <p:nvPr/>
                </p:nvGrpSpPr>
                <p:grpSpPr>
                  <a:xfrm>
                    <a:off x="5601469" y="2826574"/>
                    <a:ext cx="553561" cy="1773438"/>
                    <a:chOff x="4323316" y="1425999"/>
                    <a:chExt cx="553561" cy="1773438"/>
                  </a:xfrm>
                </p:grpSpPr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D7BA84FE-AEE9-4A8C-B7B0-BED6E733B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3316" y="1607136"/>
                      <a:ext cx="543739" cy="147785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" name="テキスト ボックス 13">
                      <a:extLst>
                        <a:ext uri="{FF2B5EF4-FFF2-40B4-BE49-F238E27FC236}">
                          <a16:creationId xmlns:a16="http://schemas.microsoft.com/office/drawing/2014/main" id="{12B6ED2C-3A02-4E75-88E2-F6A93DC6C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3138" y="1425999"/>
                      <a:ext cx="543739" cy="1773438"/>
                    </a:xfrm>
                    <a:prstGeom prst="rect">
                      <a:avLst/>
                    </a:prstGeom>
                    <a:noFill/>
                  </p:spPr>
                  <p:txBody>
                    <a:bodyPr vert="wordArtVertRtl"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LSTM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7" name="グループ化 36">
                    <a:extLst>
                      <a:ext uri="{FF2B5EF4-FFF2-40B4-BE49-F238E27FC236}">
                        <a16:creationId xmlns:a16="http://schemas.microsoft.com/office/drawing/2014/main" id="{741278CE-76B5-4687-A579-F5929DDCE314}"/>
                      </a:ext>
                    </a:extLst>
                  </p:cNvPr>
                  <p:cNvGrpSpPr/>
                  <p:nvPr/>
                </p:nvGrpSpPr>
                <p:grpSpPr>
                  <a:xfrm>
                    <a:off x="1684422" y="1533382"/>
                    <a:ext cx="6953613" cy="4285896"/>
                    <a:chOff x="1684422" y="1533382"/>
                    <a:chExt cx="6953613" cy="4285896"/>
                  </a:xfrm>
                </p:grpSpPr>
                <p:grpSp>
                  <p:nvGrpSpPr>
                    <p:cNvPr id="26" name="グループ化 25">
                      <a:extLst>
                        <a:ext uri="{FF2B5EF4-FFF2-40B4-BE49-F238E27FC236}">
                          <a16:creationId xmlns:a16="http://schemas.microsoft.com/office/drawing/2014/main" id="{174D3B99-43FC-4BCF-AB95-6591B92839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4422" y="1533382"/>
                      <a:ext cx="6953613" cy="2422227"/>
                      <a:chOff x="1684422" y="1533382"/>
                      <a:chExt cx="6953613" cy="2422227"/>
                    </a:xfrm>
                  </p:grpSpPr>
                  <p:sp>
                    <p:nvSpPr>
                      <p:cNvPr id="9" name="矢印: 右 8">
                        <a:extLst>
                          <a:ext uri="{FF2B5EF4-FFF2-40B4-BE49-F238E27FC236}">
                            <a16:creationId xmlns:a16="http://schemas.microsoft.com/office/drawing/2014/main" id="{09AC532A-8FA2-4E5B-B2A7-6BB382F27D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4422" y="2177769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0" name="矢印: 右 9">
                        <a:extLst>
                          <a:ext uri="{FF2B5EF4-FFF2-40B4-BE49-F238E27FC236}">
                            <a16:creationId xmlns:a16="http://schemas.microsoft.com/office/drawing/2014/main" id="{113C00B9-3946-41BF-A01C-71464BDAFB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4768722" y="2929482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6" name="グループ化 15">
                        <a:extLst>
                          <a:ext uri="{FF2B5EF4-FFF2-40B4-BE49-F238E27FC236}">
                            <a16:creationId xmlns:a16="http://schemas.microsoft.com/office/drawing/2014/main" id="{5E3164EA-74FB-4989-8551-F039605E10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55192" y="1533382"/>
                        <a:ext cx="550051" cy="1773438"/>
                        <a:chOff x="4611946" y="1450342"/>
                        <a:chExt cx="550051" cy="1773438"/>
                      </a:xfrm>
                    </p:grpSpPr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1DA6A7A2-067E-4803-A5A6-F994710B0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1946" y="1610900"/>
                          <a:ext cx="543739" cy="147785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8" name="テキスト ボックス 17">
                          <a:extLst>
                            <a:ext uri="{FF2B5EF4-FFF2-40B4-BE49-F238E27FC236}">
                              <a16:creationId xmlns:a16="http://schemas.microsoft.com/office/drawing/2014/main" id="{76B6F83E-E7CA-44EE-BEE8-C3AA97C0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18258" y="1450342"/>
                          <a:ext cx="543739" cy="17734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wordArtVertRtl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FC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D2A29FF7-7926-49E8-8979-066ACA3893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80343" y="1549647"/>
                        <a:ext cx="550051" cy="1773438"/>
                        <a:chOff x="4958296" y="1466607"/>
                        <a:chExt cx="550051" cy="1773438"/>
                      </a:xfrm>
                    </p:grpSpPr>
                    <p:sp>
                      <p:nvSpPr>
                        <p:cNvPr id="23" name="正方形/長方形 22">
                          <a:extLst>
                            <a:ext uri="{FF2B5EF4-FFF2-40B4-BE49-F238E27FC236}">
                              <a16:creationId xmlns:a16="http://schemas.microsoft.com/office/drawing/2014/main" id="{60E0EFE2-9E56-4EEC-8630-C55C88795C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64608" y="1614397"/>
                          <a:ext cx="543739" cy="147785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F07B30CC-6368-4532-A9D4-18ACD4E7C6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8296" y="1466607"/>
                          <a:ext cx="543739" cy="17734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wordArtVertRtl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CNN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sp>
                    <p:nvSpPr>
                      <p:cNvPr id="25" name="矢印: 右 24">
                        <a:extLst>
                          <a:ext uri="{FF2B5EF4-FFF2-40B4-BE49-F238E27FC236}">
                            <a16:creationId xmlns:a16="http://schemas.microsoft.com/office/drawing/2014/main" id="{1F50A9C8-1910-4277-977B-92AAB58ED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1337" y="2174771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0" name="矢印: 右 39">
                        <a:extLst>
                          <a:ext uri="{FF2B5EF4-FFF2-40B4-BE49-F238E27FC236}">
                            <a16:creationId xmlns:a16="http://schemas.microsoft.com/office/drawing/2014/main" id="{66FC3A7D-8B5D-4E0C-8722-3E9369F22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688" y="3470977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" name="矢印: 右 40">
                        <a:extLst>
                          <a:ext uri="{FF2B5EF4-FFF2-40B4-BE49-F238E27FC236}">
                            <a16:creationId xmlns:a16="http://schemas.microsoft.com/office/drawing/2014/main" id="{C561CB23-A428-4F39-920A-DAB097048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389" y="3470977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27" name="グループ化 26">
                      <a:extLst>
                        <a:ext uri="{FF2B5EF4-FFF2-40B4-BE49-F238E27FC236}">
                          <a16:creationId xmlns:a16="http://schemas.microsoft.com/office/drawing/2014/main" id="{3AF5BCAD-7B02-46F8-8B33-43DDFD5F3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4422" y="4012471"/>
                      <a:ext cx="3863945" cy="1806807"/>
                      <a:chOff x="1713178" y="1516278"/>
                      <a:chExt cx="3863945" cy="1806807"/>
                    </a:xfrm>
                  </p:grpSpPr>
                  <p:sp>
                    <p:nvSpPr>
                      <p:cNvPr id="28" name="矢印: 右 27">
                        <a:extLst>
                          <a:ext uri="{FF2B5EF4-FFF2-40B4-BE49-F238E27FC236}">
                            <a16:creationId xmlns:a16="http://schemas.microsoft.com/office/drawing/2014/main" id="{11DA19D5-D20C-49A8-A76D-8D4C125F7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3178" y="2194050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9" name="矢印: 右 28">
                        <a:extLst>
                          <a:ext uri="{FF2B5EF4-FFF2-40B4-BE49-F238E27FC236}">
                            <a16:creationId xmlns:a16="http://schemas.microsoft.com/office/drawing/2014/main" id="{CB2D1D9A-A690-4AFA-9932-18B526D7039E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V="1">
                        <a:off x="4797477" y="1516278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644D5D21-6FF8-4882-A3D6-B51156708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83947" y="1549647"/>
                        <a:ext cx="550052" cy="1773438"/>
                        <a:chOff x="4640701" y="1466607"/>
                        <a:chExt cx="550052" cy="1773438"/>
                      </a:xfrm>
                    </p:grpSpPr>
                    <p:sp>
                      <p:nvSpPr>
                        <p:cNvPr id="35" name="正方形/長方形 34">
                          <a:extLst>
                            <a:ext uri="{FF2B5EF4-FFF2-40B4-BE49-F238E27FC236}">
                              <a16:creationId xmlns:a16="http://schemas.microsoft.com/office/drawing/2014/main" id="{276D80D4-37B2-4804-BB18-36D9F4B59C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40701" y="1614397"/>
                          <a:ext cx="543739" cy="147785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0123A04F-A38B-4C1C-B662-5B2EF0F852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47014" y="1466607"/>
                          <a:ext cx="543739" cy="17734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wordArtVertRtl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FC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grpSp>
                    <p:nvGrpSpPr>
                      <p:cNvPr id="31" name="グループ化 30">
                        <a:extLst>
                          <a:ext uri="{FF2B5EF4-FFF2-40B4-BE49-F238E27FC236}">
                            <a16:creationId xmlns:a16="http://schemas.microsoft.com/office/drawing/2014/main" id="{CACA768E-18B3-4D8C-8B97-D5CACC3F74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4852" y="1549647"/>
                        <a:ext cx="554298" cy="1773438"/>
                        <a:chOff x="4982805" y="1466607"/>
                        <a:chExt cx="554298" cy="1773438"/>
                      </a:xfrm>
                    </p:grpSpPr>
                    <p:sp>
                      <p:nvSpPr>
                        <p:cNvPr id="33" name="正方形/長方形 32">
                          <a:extLst>
                            <a:ext uri="{FF2B5EF4-FFF2-40B4-BE49-F238E27FC236}">
                              <a16:creationId xmlns:a16="http://schemas.microsoft.com/office/drawing/2014/main" id="{709EAC4E-B70C-41EA-B071-599F5F93F9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93364" y="1614397"/>
                          <a:ext cx="543739" cy="147785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4" name="テキスト ボックス 33">
                          <a:extLst>
                            <a:ext uri="{FF2B5EF4-FFF2-40B4-BE49-F238E27FC236}">
                              <a16:creationId xmlns:a16="http://schemas.microsoft.com/office/drawing/2014/main" id="{2ED89BE9-7E6E-4D18-A6A8-E19376B730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805" y="1466607"/>
                          <a:ext cx="543739" cy="17734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wordArtVertRtl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a:t>CNN</a:t>
                          </a:r>
                          <a:endParaRPr kumimoji="1" lang="ja-JP" altLang="en-US" sz="16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endParaRPr>
                        </a:p>
                      </p:txBody>
                    </p:sp>
                  </p:grpSp>
                  <p:sp>
                    <p:nvSpPr>
                      <p:cNvPr id="32" name="矢印: 右 31">
                        <a:extLst>
                          <a:ext uri="{FF2B5EF4-FFF2-40B4-BE49-F238E27FC236}">
                            <a16:creationId xmlns:a16="http://schemas.microsoft.com/office/drawing/2014/main" id="{EABCED7B-E4C4-4079-A412-3594B86F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0093" y="2194050"/>
                        <a:ext cx="779646" cy="48463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32FC370A-2E76-4496-9CF7-8BBFD2BD546A}"/>
                </a:ext>
              </a:extLst>
            </p:cNvPr>
            <p:cNvSpPr/>
            <p:nvPr/>
          </p:nvSpPr>
          <p:spPr>
            <a:xfrm>
              <a:off x="8251754" y="2936375"/>
              <a:ext cx="458243" cy="17406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13B14F-C670-48C8-98DE-6EBAFEC5CE08}"/>
              </a:ext>
            </a:extLst>
          </p:cNvPr>
          <p:cNvSpPr txBox="1"/>
          <p:nvPr/>
        </p:nvSpPr>
        <p:spPr>
          <a:xfrm>
            <a:off x="1872674" y="36181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805D0B7-E55E-471F-BAE2-8DB782D2ECD7}"/>
              </a:ext>
            </a:extLst>
          </p:cNvPr>
          <p:cNvSpPr txBox="1"/>
          <p:nvPr/>
        </p:nvSpPr>
        <p:spPr>
          <a:xfrm>
            <a:off x="4892250" y="25309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5A166FC-CB24-49F1-9695-BE32A43C7AAE}"/>
              </a:ext>
            </a:extLst>
          </p:cNvPr>
          <p:cNvSpPr/>
          <p:nvPr/>
        </p:nvSpPr>
        <p:spPr>
          <a:xfrm>
            <a:off x="1807723" y="1426690"/>
            <a:ext cx="1604347" cy="477028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41519B75-DF4A-40DE-8AB2-97250A318BFB}"/>
              </a:ext>
            </a:extLst>
          </p:cNvPr>
          <p:cNvSpPr/>
          <p:nvPr/>
        </p:nvSpPr>
        <p:spPr>
          <a:xfrm>
            <a:off x="4816391" y="2484417"/>
            <a:ext cx="1604347" cy="265482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9B3F9F2-AA5F-459A-BAC0-B495509102B7}"/>
              </a:ext>
            </a:extLst>
          </p:cNvPr>
          <p:cNvGrpSpPr/>
          <p:nvPr/>
        </p:nvGrpSpPr>
        <p:grpSpPr>
          <a:xfrm>
            <a:off x="4219232" y="5736709"/>
            <a:ext cx="4797652" cy="1005472"/>
            <a:chOff x="4219232" y="5736709"/>
            <a:chExt cx="4797652" cy="100547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7FB2615-795E-46DC-BA30-1F13A339D817}"/>
                </a:ext>
              </a:extLst>
            </p:cNvPr>
            <p:cNvSpPr txBox="1"/>
            <p:nvPr/>
          </p:nvSpPr>
          <p:spPr>
            <a:xfrm>
              <a:off x="5080561" y="5736709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ハイパーパラメータ一覧</a:t>
              </a: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DAEC61A6-409D-409C-9AF2-6B4A4D159CCB}"/>
                </a:ext>
              </a:extLst>
            </p:cNvPr>
            <p:cNvGrpSpPr/>
            <p:nvPr/>
          </p:nvGrpSpPr>
          <p:grpSpPr>
            <a:xfrm>
              <a:off x="4219232" y="6094735"/>
              <a:ext cx="4797652" cy="647446"/>
              <a:chOff x="3923264" y="5925256"/>
              <a:chExt cx="4797652" cy="647446"/>
            </a:xfrm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594915DB-1A14-49D0-B024-0DF66271AD82}"/>
                  </a:ext>
                </a:extLst>
              </p:cNvPr>
              <p:cNvGrpSpPr/>
              <p:nvPr/>
            </p:nvGrpSpPr>
            <p:grpSpPr>
              <a:xfrm>
                <a:off x="3923264" y="5927441"/>
                <a:ext cx="4731834" cy="618866"/>
                <a:chOff x="3923264" y="5927441"/>
                <a:chExt cx="4731834" cy="618866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DE62FE80-EF65-4FDF-9DB4-EA16C5153947}"/>
                    </a:ext>
                  </a:extLst>
                </p:cNvPr>
                <p:cNvCxnSpPr/>
                <p:nvPr/>
              </p:nvCxnSpPr>
              <p:spPr>
                <a:xfrm>
                  <a:off x="3923264" y="5927441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918CF65-67C3-46DC-BB8D-309708FFDB81}"/>
                    </a:ext>
                  </a:extLst>
                </p:cNvPr>
                <p:cNvCxnSpPr/>
                <p:nvPr/>
              </p:nvCxnSpPr>
              <p:spPr>
                <a:xfrm>
                  <a:off x="5105458" y="5930616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80DD9C1E-EAB1-453B-9EF7-6EC17F70D776}"/>
                    </a:ext>
                  </a:extLst>
                </p:cNvPr>
                <p:cNvCxnSpPr/>
                <p:nvPr/>
              </p:nvCxnSpPr>
              <p:spPr>
                <a:xfrm>
                  <a:off x="6289366" y="5935369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E8BCD8AF-0F8F-45AD-A5F1-671EDE25C581}"/>
                    </a:ext>
                  </a:extLst>
                </p:cNvPr>
                <p:cNvCxnSpPr/>
                <p:nvPr/>
              </p:nvCxnSpPr>
              <p:spPr>
                <a:xfrm>
                  <a:off x="7464927" y="5943296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9944A69-0032-40A4-B9E5-065FE582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8749" y="5935369"/>
                  <a:ext cx="48" cy="6061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F2416DF1-E95A-4ECC-81C9-70F29EDBC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1931" y="6520600"/>
                  <a:ext cx="4716818" cy="257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95D98D6E-4F33-483C-8450-38E474397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264" y="6242425"/>
                  <a:ext cx="47318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41E2B77B-2965-4A9C-A632-0771C2B71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264" y="5935369"/>
                  <a:ext cx="4728611" cy="5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A76DDA7-6FFC-4AF3-9C10-32152B27BC69}"/>
                  </a:ext>
                </a:extLst>
              </p:cNvPr>
              <p:cNvSpPr txBox="1"/>
              <p:nvPr/>
            </p:nvSpPr>
            <p:spPr>
              <a:xfrm>
                <a:off x="3931566" y="5945586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batch size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8C151D-C921-48CC-B422-619235614185}"/>
                  </a:ext>
                </a:extLst>
              </p:cNvPr>
              <p:cNvSpPr txBox="1"/>
              <p:nvPr/>
            </p:nvSpPr>
            <p:spPr>
              <a:xfrm>
                <a:off x="5098825" y="5935525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epoch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154C0EB-41D7-41AE-BCCA-BCA64F29BE52}"/>
                  </a:ext>
                </a:extLst>
              </p:cNvPr>
              <p:cNvSpPr txBox="1"/>
              <p:nvPr/>
            </p:nvSpPr>
            <p:spPr>
              <a:xfrm>
                <a:off x="6288040" y="5925256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loss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9934B4B-B693-4F93-BB32-760E77E7FA32}"/>
                  </a:ext>
                </a:extLst>
              </p:cNvPr>
              <p:cNvSpPr txBox="1"/>
              <p:nvPr/>
            </p:nvSpPr>
            <p:spPr>
              <a:xfrm>
                <a:off x="7481943" y="5934648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optimaizer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9FF1A3E-0AC3-4D01-B433-95119C953AF3}"/>
                  </a:ext>
                </a:extLst>
              </p:cNvPr>
              <p:cNvSpPr txBox="1"/>
              <p:nvPr/>
            </p:nvSpPr>
            <p:spPr>
              <a:xfrm>
                <a:off x="3940793" y="6264925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128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9CE1338-DD7B-4B52-91EF-8FD29C2B496F}"/>
                  </a:ext>
                </a:extLst>
              </p:cNvPr>
              <p:cNvSpPr txBox="1"/>
              <p:nvPr/>
            </p:nvSpPr>
            <p:spPr>
              <a:xfrm>
                <a:off x="5096425" y="6264569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100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7F75829-BB23-41A4-BCD1-FC19D7EFF0B9}"/>
                  </a:ext>
                </a:extLst>
              </p:cNvPr>
              <p:cNvSpPr txBox="1"/>
              <p:nvPr/>
            </p:nvSpPr>
            <p:spPr>
              <a:xfrm>
                <a:off x="6209143" y="6237816"/>
                <a:ext cx="1322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crossentropy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6BA8E73-1991-472A-8407-694B43AAA421}"/>
                  </a:ext>
                </a:extLst>
              </p:cNvPr>
              <p:cNvSpPr txBox="1"/>
              <p:nvPr/>
            </p:nvSpPr>
            <p:spPr>
              <a:xfrm>
                <a:off x="7398312" y="6253910"/>
                <a:ext cx="1322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sgd</a:t>
                </a:r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lr</a:t>
                </a:r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=0.01)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92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ED551-5A61-48D2-95AA-BB93F4A1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87722" cy="1389887"/>
          </a:xfrm>
        </p:spPr>
        <p:txBody>
          <a:bodyPr/>
          <a:lstStyle/>
          <a:p>
            <a:r>
              <a:rPr kumimoji="1" lang="ja-JP" altLang="en-US" dirty="0"/>
              <a:t>作成ネットワーク　</a:t>
            </a:r>
            <a:r>
              <a:rPr kumimoji="1" lang="en-US" altLang="ja-JP" dirty="0"/>
              <a:t>model2</a:t>
            </a:r>
            <a:r>
              <a:rPr kumimoji="1" lang="ja-JP" altLang="en-US" dirty="0"/>
              <a:t>（追加実験）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97EA7-BB24-40C8-AA3D-800DF1A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A65B46D7-FC13-4C5B-9874-A838E46F1806}"/>
              </a:ext>
            </a:extLst>
          </p:cNvPr>
          <p:cNvGrpSpPr/>
          <p:nvPr/>
        </p:nvGrpSpPr>
        <p:grpSpPr>
          <a:xfrm>
            <a:off x="446314" y="1348636"/>
            <a:ext cx="8149068" cy="5422646"/>
            <a:chOff x="777930" y="1281267"/>
            <a:chExt cx="8149068" cy="542264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9ECD74A-E8C2-47E3-8045-482D857D59D8}"/>
                </a:ext>
              </a:extLst>
            </p:cNvPr>
            <p:cNvGrpSpPr/>
            <p:nvPr/>
          </p:nvGrpSpPr>
          <p:grpSpPr>
            <a:xfrm>
              <a:off x="7336277" y="2966906"/>
              <a:ext cx="543739" cy="1773438"/>
              <a:chOff x="6940438" y="2964963"/>
              <a:chExt cx="543739" cy="177343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40B9798-6DAD-4EB2-87E6-1A5AC90C9F65}"/>
                  </a:ext>
                </a:extLst>
              </p:cNvPr>
              <p:cNvSpPr/>
              <p:nvPr/>
            </p:nvSpPr>
            <p:spPr>
              <a:xfrm>
                <a:off x="6940438" y="3270336"/>
                <a:ext cx="543739" cy="1157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2F2353D-DA9A-4BDE-AA81-65B8EDFC0801}"/>
                  </a:ext>
                </a:extLst>
              </p:cNvPr>
              <p:cNvSpPr txBox="1"/>
              <p:nvPr/>
            </p:nvSpPr>
            <p:spPr>
              <a:xfrm>
                <a:off x="6962879" y="2964963"/>
                <a:ext cx="498855" cy="1773438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FC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C0BB5AE-AAF2-4DE3-BCE2-04C6FD407676}"/>
                </a:ext>
              </a:extLst>
            </p:cNvPr>
            <p:cNvSpPr txBox="1"/>
            <p:nvPr/>
          </p:nvSpPr>
          <p:spPr>
            <a:xfrm>
              <a:off x="8487722" y="2929705"/>
              <a:ext cx="420308" cy="1773438"/>
            </a:xfrm>
            <a:prstGeom prst="rect">
              <a:avLst/>
            </a:prstGeom>
            <a:noFill/>
          </p:spPr>
          <p:txBody>
            <a:bodyPr vert="wordArtVertRtl" wrap="square" rtlCol="0">
              <a:spAutoFit/>
            </a:bodyPr>
            <a:lstStyle/>
            <a:p>
              <a:pPr algn="ctr"/>
              <a:r>
                <a:rPr kumimoji="1" lang="en-US" altLang="ja-JP" sz="105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softmax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" name="図 4" descr="テキスト&#10;&#10;自動的に生成された説明">
              <a:extLst>
                <a:ext uri="{FF2B5EF4-FFF2-40B4-BE49-F238E27FC236}">
                  <a16:creationId xmlns:a16="http://schemas.microsoft.com/office/drawing/2014/main" id="{7FEC476B-1385-4CF8-BFB7-C61F80E72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3" t="6098" r="22202" b="78581"/>
            <a:stretch/>
          </p:blipFill>
          <p:spPr>
            <a:xfrm>
              <a:off x="822080" y="1561713"/>
              <a:ext cx="908246" cy="764852"/>
            </a:xfrm>
            <a:prstGeom prst="rect">
              <a:avLst/>
            </a:prstGeom>
          </p:spPr>
        </p:pic>
        <p:pic>
          <p:nvPicPr>
            <p:cNvPr id="6" name="図 5" descr="テキスト&#10;&#10;自動的に生成された説明">
              <a:extLst>
                <a:ext uri="{FF2B5EF4-FFF2-40B4-BE49-F238E27FC236}">
                  <a16:creationId xmlns:a16="http://schemas.microsoft.com/office/drawing/2014/main" id="{68DED531-93F1-4028-8B8F-2E5844272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1" t="6098" r="3084" b="78581"/>
            <a:stretch/>
          </p:blipFill>
          <p:spPr>
            <a:xfrm>
              <a:off x="852427" y="4305863"/>
              <a:ext cx="896487" cy="830701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966290E-25A0-4FBA-BC82-085DF8216DA3}"/>
                </a:ext>
              </a:extLst>
            </p:cNvPr>
            <p:cNvGrpSpPr/>
            <p:nvPr/>
          </p:nvGrpSpPr>
          <p:grpSpPr>
            <a:xfrm>
              <a:off x="6123610" y="2958458"/>
              <a:ext cx="543739" cy="1773438"/>
              <a:chOff x="5353915" y="2966906"/>
              <a:chExt cx="543739" cy="1773438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D7BA84FE-AEE9-4A8C-B7B0-BED6E733BC42}"/>
                  </a:ext>
                </a:extLst>
              </p:cNvPr>
              <p:cNvSpPr/>
              <p:nvPr/>
            </p:nvSpPr>
            <p:spPr>
              <a:xfrm>
                <a:off x="5353915" y="3106249"/>
                <a:ext cx="543739" cy="1477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2B6ED2C-3A02-4E75-88E2-F6A93DC6C11E}"/>
                  </a:ext>
                </a:extLst>
              </p:cNvPr>
              <p:cNvSpPr txBox="1"/>
              <p:nvPr/>
            </p:nvSpPr>
            <p:spPr>
              <a:xfrm>
                <a:off x="5390720" y="2966906"/>
                <a:ext cx="498855" cy="1773438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LSTM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113C00B9-3946-41BF-A01C-71464BDAFB6B}"/>
                </a:ext>
              </a:extLst>
            </p:cNvPr>
            <p:cNvSpPr/>
            <p:nvPr/>
          </p:nvSpPr>
          <p:spPr>
            <a:xfrm rot="2700000">
              <a:off x="5332760" y="3342037"/>
              <a:ext cx="77964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C561CB23-A428-4F39-920A-DAB0970488CE}"/>
                </a:ext>
              </a:extLst>
            </p:cNvPr>
            <p:cNvSpPr/>
            <p:nvPr/>
          </p:nvSpPr>
          <p:spPr>
            <a:xfrm>
              <a:off x="8017112" y="3569515"/>
              <a:ext cx="39304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CB2D1D9A-A690-4AFA-9932-18B526D7039E}"/>
                </a:ext>
              </a:extLst>
            </p:cNvPr>
            <p:cNvSpPr/>
            <p:nvPr/>
          </p:nvSpPr>
          <p:spPr>
            <a:xfrm rot="18900000" flipV="1">
              <a:off x="5342109" y="4130906"/>
              <a:ext cx="77964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32FC370A-2E76-4496-9CF7-8BBFD2BD546A}"/>
                </a:ext>
              </a:extLst>
            </p:cNvPr>
            <p:cNvSpPr/>
            <p:nvPr/>
          </p:nvSpPr>
          <p:spPr>
            <a:xfrm>
              <a:off x="8468755" y="2974876"/>
              <a:ext cx="458243" cy="17406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B13B14F-C670-48C8-98DE-6EBAFEC5CE08}"/>
                </a:ext>
              </a:extLst>
            </p:cNvPr>
            <p:cNvSpPr txBox="1"/>
            <p:nvPr/>
          </p:nvSpPr>
          <p:spPr>
            <a:xfrm>
              <a:off x="1916260" y="380116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画像特徴量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805D0B7-E55E-471F-BAE2-8DB782D2ECD7}"/>
                </a:ext>
              </a:extLst>
            </p:cNvPr>
            <p:cNvSpPr txBox="1"/>
            <p:nvPr/>
          </p:nvSpPr>
          <p:spPr>
            <a:xfrm>
              <a:off x="5676308" y="260571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時間特徴量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05A166FC-CB24-49F1-9695-BE32A43C7AAE}"/>
                </a:ext>
              </a:extLst>
            </p:cNvPr>
            <p:cNvSpPr/>
            <p:nvPr/>
          </p:nvSpPr>
          <p:spPr>
            <a:xfrm>
              <a:off x="1960083" y="1281267"/>
              <a:ext cx="1374841" cy="533128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41519B75-DF4A-40DE-8AB2-97250A318BFB}"/>
                </a:ext>
              </a:extLst>
            </p:cNvPr>
            <p:cNvSpPr/>
            <p:nvPr/>
          </p:nvSpPr>
          <p:spPr>
            <a:xfrm>
              <a:off x="5630435" y="2509317"/>
              <a:ext cx="1530087" cy="265482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F997BCED-BBEC-4E9F-906D-991A3E49BADE}"/>
                </a:ext>
              </a:extLst>
            </p:cNvPr>
            <p:cNvSpPr/>
            <p:nvPr/>
          </p:nvSpPr>
          <p:spPr>
            <a:xfrm>
              <a:off x="6806139" y="3602861"/>
              <a:ext cx="39304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ADA6780-1CB3-4407-94A7-8FD107FB2EB4}"/>
                </a:ext>
              </a:extLst>
            </p:cNvPr>
            <p:cNvGrpSpPr/>
            <p:nvPr/>
          </p:nvGrpSpPr>
          <p:grpSpPr>
            <a:xfrm>
              <a:off x="4702544" y="2298502"/>
              <a:ext cx="543739" cy="1773438"/>
              <a:chOff x="6940438" y="2964963"/>
              <a:chExt cx="543739" cy="1773438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9405E33-9FF0-4120-96DF-C9018BDE0611}"/>
                  </a:ext>
                </a:extLst>
              </p:cNvPr>
              <p:cNvSpPr/>
              <p:nvPr/>
            </p:nvSpPr>
            <p:spPr>
              <a:xfrm>
                <a:off x="6940438" y="3270336"/>
                <a:ext cx="543739" cy="1157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4B05F5E-7BFD-4804-9D65-AA9675426137}"/>
                  </a:ext>
                </a:extLst>
              </p:cNvPr>
              <p:cNvSpPr txBox="1"/>
              <p:nvPr/>
            </p:nvSpPr>
            <p:spPr>
              <a:xfrm>
                <a:off x="6962879" y="2964963"/>
                <a:ext cx="498855" cy="1773438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FC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58689177-2411-4134-97E2-AD855C691E00}"/>
                </a:ext>
              </a:extLst>
            </p:cNvPr>
            <p:cNvGrpSpPr/>
            <p:nvPr/>
          </p:nvGrpSpPr>
          <p:grpSpPr>
            <a:xfrm>
              <a:off x="4710930" y="3816424"/>
              <a:ext cx="543739" cy="1773438"/>
              <a:chOff x="6940438" y="2964963"/>
              <a:chExt cx="543739" cy="1773438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40B212AA-F043-45A4-BB2E-A3B0D6C72CBC}"/>
                  </a:ext>
                </a:extLst>
              </p:cNvPr>
              <p:cNvSpPr/>
              <p:nvPr/>
            </p:nvSpPr>
            <p:spPr>
              <a:xfrm>
                <a:off x="6940438" y="3270336"/>
                <a:ext cx="543739" cy="1157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87FE001-2D81-4B68-A0EE-D86AE564FCC7}"/>
                  </a:ext>
                </a:extLst>
              </p:cNvPr>
              <p:cNvSpPr txBox="1"/>
              <p:nvPr/>
            </p:nvSpPr>
            <p:spPr>
              <a:xfrm>
                <a:off x="6962879" y="2964963"/>
                <a:ext cx="498855" cy="1773438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FC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88F59CC6-1A62-4B4D-A2B4-BC9BA4E5743E}"/>
                </a:ext>
              </a:extLst>
            </p:cNvPr>
            <p:cNvGrpSpPr/>
            <p:nvPr/>
          </p:nvGrpSpPr>
          <p:grpSpPr>
            <a:xfrm>
              <a:off x="1857102" y="2568894"/>
              <a:ext cx="2746344" cy="1192266"/>
              <a:chOff x="2194931" y="1784500"/>
              <a:chExt cx="2746344" cy="1192266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D2A29FF7-7926-49E8-8979-066ACA389351}"/>
                  </a:ext>
                </a:extLst>
              </p:cNvPr>
              <p:cNvGrpSpPr/>
              <p:nvPr/>
            </p:nvGrpSpPr>
            <p:grpSpPr>
              <a:xfrm>
                <a:off x="2709789" y="1784500"/>
                <a:ext cx="543739" cy="1182406"/>
                <a:chOff x="4964608" y="1589276"/>
                <a:chExt cx="543739" cy="1182406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60E0EFE2-9E56-4EEC-8630-C55C88795C55}"/>
                    </a:ext>
                  </a:extLst>
                </p:cNvPr>
                <p:cNvSpPr/>
                <p:nvPr/>
              </p:nvSpPr>
              <p:spPr>
                <a:xfrm>
                  <a:off x="4964608" y="1614397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F07B30CC-6368-4532-A9D4-18ACD4E7C6C0}"/>
                    </a:ext>
                  </a:extLst>
                </p:cNvPr>
                <p:cNvSpPr txBox="1"/>
                <p:nvPr/>
              </p:nvSpPr>
              <p:spPr>
                <a:xfrm>
                  <a:off x="4984473" y="1589276"/>
                  <a:ext cx="498855" cy="1109642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CNN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67" name="矢印: 右 66">
                <a:extLst>
                  <a:ext uri="{FF2B5EF4-FFF2-40B4-BE49-F238E27FC236}">
                    <a16:creationId xmlns:a16="http://schemas.microsoft.com/office/drawing/2014/main" id="{A8EA070A-0637-4BBC-8902-B0C24021F838}"/>
                  </a:ext>
                </a:extLst>
              </p:cNvPr>
              <p:cNvSpPr/>
              <p:nvPr/>
            </p:nvSpPr>
            <p:spPr>
              <a:xfrm>
                <a:off x="2194931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右 67">
                <a:extLst>
                  <a:ext uri="{FF2B5EF4-FFF2-40B4-BE49-F238E27FC236}">
                    <a16:creationId xmlns:a16="http://schemas.microsoft.com/office/drawing/2014/main" id="{05A0B6E6-672F-4C50-9DB6-7B935EE72215}"/>
                  </a:ext>
                </a:extLst>
              </p:cNvPr>
              <p:cNvSpPr/>
              <p:nvPr/>
            </p:nvSpPr>
            <p:spPr>
              <a:xfrm>
                <a:off x="3375344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9765D78A-3315-4A26-AAB5-6DC257EF3670}"/>
                  </a:ext>
                </a:extLst>
              </p:cNvPr>
              <p:cNvGrpSpPr/>
              <p:nvPr/>
            </p:nvGrpSpPr>
            <p:grpSpPr>
              <a:xfrm>
                <a:off x="3886440" y="1819481"/>
                <a:ext cx="543739" cy="1157285"/>
                <a:chOff x="6940438" y="3270336"/>
                <a:chExt cx="543739" cy="115728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77F30534-C305-42FD-901C-4BEFF2C1DE2C}"/>
                    </a:ext>
                  </a:extLst>
                </p:cNvPr>
                <p:cNvSpPr/>
                <p:nvPr/>
              </p:nvSpPr>
              <p:spPr>
                <a:xfrm>
                  <a:off x="6940438" y="3270336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72AD092E-3701-412B-B424-9C57AF98CB7A}"/>
                    </a:ext>
                  </a:extLst>
                </p:cNvPr>
                <p:cNvSpPr txBox="1"/>
                <p:nvPr/>
              </p:nvSpPr>
              <p:spPr>
                <a:xfrm>
                  <a:off x="6968687" y="3391623"/>
                  <a:ext cx="498855" cy="926276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FC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72" name="矢印: 右 71">
                <a:extLst>
                  <a:ext uri="{FF2B5EF4-FFF2-40B4-BE49-F238E27FC236}">
                    <a16:creationId xmlns:a16="http://schemas.microsoft.com/office/drawing/2014/main" id="{79AFD102-D942-4DD5-9000-498B5537D9DA}"/>
                  </a:ext>
                </a:extLst>
              </p:cNvPr>
              <p:cNvSpPr/>
              <p:nvPr/>
            </p:nvSpPr>
            <p:spPr>
              <a:xfrm>
                <a:off x="4548233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4214C16C-42C0-42B2-859D-43FE05082B02}"/>
                </a:ext>
              </a:extLst>
            </p:cNvPr>
            <p:cNvGrpSpPr/>
            <p:nvPr/>
          </p:nvGrpSpPr>
          <p:grpSpPr>
            <a:xfrm>
              <a:off x="1857102" y="1315985"/>
              <a:ext cx="2805103" cy="1377692"/>
              <a:chOff x="2194931" y="1784500"/>
              <a:chExt cx="2805103" cy="1377692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01B6070A-5C30-4840-BDDC-1BC052D0AD6A}"/>
                  </a:ext>
                </a:extLst>
              </p:cNvPr>
              <p:cNvGrpSpPr/>
              <p:nvPr/>
            </p:nvGrpSpPr>
            <p:grpSpPr>
              <a:xfrm>
                <a:off x="2709789" y="1784500"/>
                <a:ext cx="543739" cy="1182406"/>
                <a:chOff x="4964608" y="1589276"/>
                <a:chExt cx="543739" cy="1182406"/>
              </a:xfrm>
            </p:grpSpPr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A86DD1D8-9575-4365-8523-302A0D587D9C}"/>
                    </a:ext>
                  </a:extLst>
                </p:cNvPr>
                <p:cNvSpPr/>
                <p:nvPr/>
              </p:nvSpPr>
              <p:spPr>
                <a:xfrm>
                  <a:off x="4964608" y="1614397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A5E2B89D-A695-4215-89CC-E5FF4D4AC469}"/>
                    </a:ext>
                  </a:extLst>
                </p:cNvPr>
                <p:cNvSpPr txBox="1"/>
                <p:nvPr/>
              </p:nvSpPr>
              <p:spPr>
                <a:xfrm>
                  <a:off x="4984473" y="1589276"/>
                  <a:ext cx="498855" cy="1109642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CNN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76" name="矢印: 右 75">
                <a:extLst>
                  <a:ext uri="{FF2B5EF4-FFF2-40B4-BE49-F238E27FC236}">
                    <a16:creationId xmlns:a16="http://schemas.microsoft.com/office/drawing/2014/main" id="{AE379E7A-D8C2-4FA6-A7C2-4FB8C8334482}"/>
                  </a:ext>
                </a:extLst>
              </p:cNvPr>
              <p:cNvSpPr/>
              <p:nvPr/>
            </p:nvSpPr>
            <p:spPr>
              <a:xfrm>
                <a:off x="2194931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矢印: 右 76">
                <a:extLst>
                  <a:ext uri="{FF2B5EF4-FFF2-40B4-BE49-F238E27FC236}">
                    <a16:creationId xmlns:a16="http://schemas.microsoft.com/office/drawing/2014/main" id="{D1A2BCE4-007C-49C2-B3A5-B155A6DB2050}"/>
                  </a:ext>
                </a:extLst>
              </p:cNvPr>
              <p:cNvSpPr/>
              <p:nvPr/>
            </p:nvSpPr>
            <p:spPr>
              <a:xfrm>
                <a:off x="3375344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81DBAFE9-6A90-4060-9F67-5B0F081D041E}"/>
                  </a:ext>
                </a:extLst>
              </p:cNvPr>
              <p:cNvGrpSpPr/>
              <p:nvPr/>
            </p:nvGrpSpPr>
            <p:grpSpPr>
              <a:xfrm>
                <a:off x="3886440" y="1819481"/>
                <a:ext cx="543739" cy="1157285"/>
                <a:chOff x="6940438" y="3270336"/>
                <a:chExt cx="543739" cy="1157285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DA4D4A2E-2848-443E-9466-7711770FFA96}"/>
                    </a:ext>
                  </a:extLst>
                </p:cNvPr>
                <p:cNvSpPr/>
                <p:nvPr/>
              </p:nvSpPr>
              <p:spPr>
                <a:xfrm>
                  <a:off x="6940438" y="3270336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BF931270-1640-4C8F-9E84-73DC8D843C7D}"/>
                    </a:ext>
                  </a:extLst>
                </p:cNvPr>
                <p:cNvSpPr txBox="1"/>
                <p:nvPr/>
              </p:nvSpPr>
              <p:spPr>
                <a:xfrm>
                  <a:off x="6968687" y="3391623"/>
                  <a:ext cx="498855" cy="926276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FC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79" name="矢印: 右 78">
                <a:extLst>
                  <a:ext uri="{FF2B5EF4-FFF2-40B4-BE49-F238E27FC236}">
                    <a16:creationId xmlns:a16="http://schemas.microsoft.com/office/drawing/2014/main" id="{DD36DD49-5120-4DC3-B08E-D9F5F2523F58}"/>
                  </a:ext>
                </a:extLst>
              </p:cNvPr>
              <p:cNvSpPr/>
              <p:nvPr/>
            </p:nvSpPr>
            <p:spPr>
              <a:xfrm rot="2700000">
                <a:off x="4480439" y="2642598"/>
                <a:ext cx="554557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620F3D7-DB6A-4CD7-84B2-21EAC1533F9F}"/>
                </a:ext>
              </a:extLst>
            </p:cNvPr>
            <p:cNvGrpSpPr/>
            <p:nvPr/>
          </p:nvGrpSpPr>
          <p:grpSpPr>
            <a:xfrm>
              <a:off x="1862191" y="5243998"/>
              <a:ext cx="2840580" cy="1278315"/>
              <a:chOff x="2194931" y="1698451"/>
              <a:chExt cx="2840580" cy="127831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9B83FC75-A407-4DFD-BCBD-05AC2498426E}"/>
                  </a:ext>
                </a:extLst>
              </p:cNvPr>
              <p:cNvGrpSpPr/>
              <p:nvPr/>
            </p:nvGrpSpPr>
            <p:grpSpPr>
              <a:xfrm>
                <a:off x="2709789" y="1784500"/>
                <a:ext cx="543739" cy="1182406"/>
                <a:chOff x="4964608" y="1589276"/>
                <a:chExt cx="543739" cy="1182406"/>
              </a:xfrm>
            </p:grpSpPr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CFF1EB32-FB92-492F-8F36-1F07F61C18D8}"/>
                    </a:ext>
                  </a:extLst>
                </p:cNvPr>
                <p:cNvSpPr/>
                <p:nvPr/>
              </p:nvSpPr>
              <p:spPr>
                <a:xfrm>
                  <a:off x="4964608" y="1614397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522568A9-66E6-47FB-85C7-92E71F050027}"/>
                    </a:ext>
                  </a:extLst>
                </p:cNvPr>
                <p:cNvSpPr txBox="1"/>
                <p:nvPr/>
              </p:nvSpPr>
              <p:spPr>
                <a:xfrm>
                  <a:off x="4984473" y="1589276"/>
                  <a:ext cx="498855" cy="1109642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CNN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86" name="矢印: 右 85">
                <a:extLst>
                  <a:ext uri="{FF2B5EF4-FFF2-40B4-BE49-F238E27FC236}">
                    <a16:creationId xmlns:a16="http://schemas.microsoft.com/office/drawing/2014/main" id="{D48BD236-BBDC-406A-A6D7-2930064DDC8F}"/>
                  </a:ext>
                </a:extLst>
              </p:cNvPr>
              <p:cNvSpPr/>
              <p:nvPr/>
            </p:nvSpPr>
            <p:spPr>
              <a:xfrm>
                <a:off x="2194931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矢印: 右 86">
                <a:extLst>
                  <a:ext uri="{FF2B5EF4-FFF2-40B4-BE49-F238E27FC236}">
                    <a16:creationId xmlns:a16="http://schemas.microsoft.com/office/drawing/2014/main" id="{C174E066-F328-430B-9BAB-C2915F3EDC97}"/>
                  </a:ext>
                </a:extLst>
              </p:cNvPr>
              <p:cNvSpPr/>
              <p:nvPr/>
            </p:nvSpPr>
            <p:spPr>
              <a:xfrm>
                <a:off x="3375344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AC5DF172-8E6C-428A-BBD7-11CCD2263893}"/>
                  </a:ext>
                </a:extLst>
              </p:cNvPr>
              <p:cNvGrpSpPr/>
              <p:nvPr/>
            </p:nvGrpSpPr>
            <p:grpSpPr>
              <a:xfrm>
                <a:off x="3886440" y="1819481"/>
                <a:ext cx="543739" cy="1157285"/>
                <a:chOff x="6940438" y="3270336"/>
                <a:chExt cx="543739" cy="1157285"/>
              </a:xfrm>
            </p:grpSpPr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D4740F6-5C70-428B-A80F-D88BF62D36FF}"/>
                    </a:ext>
                  </a:extLst>
                </p:cNvPr>
                <p:cNvSpPr/>
                <p:nvPr/>
              </p:nvSpPr>
              <p:spPr>
                <a:xfrm>
                  <a:off x="6940438" y="3270336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1FFF668-E13C-4662-A1C4-34087B4C88C1}"/>
                    </a:ext>
                  </a:extLst>
                </p:cNvPr>
                <p:cNvSpPr txBox="1"/>
                <p:nvPr/>
              </p:nvSpPr>
              <p:spPr>
                <a:xfrm>
                  <a:off x="6968687" y="3391623"/>
                  <a:ext cx="498855" cy="926276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FC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89" name="矢印: 右 88">
                <a:extLst>
                  <a:ext uri="{FF2B5EF4-FFF2-40B4-BE49-F238E27FC236}">
                    <a16:creationId xmlns:a16="http://schemas.microsoft.com/office/drawing/2014/main" id="{83474B74-70B0-4EF0-AB4A-FC83A48F7D68}"/>
                  </a:ext>
                </a:extLst>
              </p:cNvPr>
              <p:cNvSpPr/>
              <p:nvPr/>
            </p:nvSpPr>
            <p:spPr>
              <a:xfrm rot="18900000" flipV="1">
                <a:off x="4480954" y="1698451"/>
                <a:ext cx="554557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5670D50-D054-43BC-8EEC-030ABF7CB028}"/>
                </a:ext>
              </a:extLst>
            </p:cNvPr>
            <p:cNvGrpSpPr/>
            <p:nvPr/>
          </p:nvGrpSpPr>
          <p:grpSpPr>
            <a:xfrm>
              <a:off x="1855737" y="4080088"/>
              <a:ext cx="2746344" cy="1192266"/>
              <a:chOff x="2194931" y="1784500"/>
              <a:chExt cx="2746344" cy="1192266"/>
            </a:xfrm>
          </p:grpSpPr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D5BDED89-9EAA-4DF1-89B0-AA1AD51B51FA}"/>
                  </a:ext>
                </a:extLst>
              </p:cNvPr>
              <p:cNvGrpSpPr/>
              <p:nvPr/>
            </p:nvGrpSpPr>
            <p:grpSpPr>
              <a:xfrm>
                <a:off x="2709789" y="1784500"/>
                <a:ext cx="543739" cy="1182406"/>
                <a:chOff x="4964608" y="1589276"/>
                <a:chExt cx="543739" cy="1182406"/>
              </a:xfrm>
            </p:grpSpPr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BDBA7956-2AD4-4FE9-BDE3-CBD1F10B42DE}"/>
                    </a:ext>
                  </a:extLst>
                </p:cNvPr>
                <p:cNvSpPr/>
                <p:nvPr/>
              </p:nvSpPr>
              <p:spPr>
                <a:xfrm>
                  <a:off x="4964608" y="1614397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357D1A-F258-422D-89B4-2296B45C14C0}"/>
                    </a:ext>
                  </a:extLst>
                </p:cNvPr>
                <p:cNvSpPr txBox="1"/>
                <p:nvPr/>
              </p:nvSpPr>
              <p:spPr>
                <a:xfrm>
                  <a:off x="4984473" y="1589276"/>
                  <a:ext cx="498855" cy="1109642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CNN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96" name="矢印: 右 95">
                <a:extLst>
                  <a:ext uri="{FF2B5EF4-FFF2-40B4-BE49-F238E27FC236}">
                    <a16:creationId xmlns:a16="http://schemas.microsoft.com/office/drawing/2014/main" id="{EB39B08E-0F9B-4CC5-B139-35CAB1889850}"/>
                  </a:ext>
                </a:extLst>
              </p:cNvPr>
              <p:cNvSpPr/>
              <p:nvPr/>
            </p:nvSpPr>
            <p:spPr>
              <a:xfrm>
                <a:off x="2194931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矢印: 右 96">
                <a:extLst>
                  <a:ext uri="{FF2B5EF4-FFF2-40B4-BE49-F238E27FC236}">
                    <a16:creationId xmlns:a16="http://schemas.microsoft.com/office/drawing/2014/main" id="{3EC9DD38-B37A-486E-8C88-FCC9D67DBCDE}"/>
                  </a:ext>
                </a:extLst>
              </p:cNvPr>
              <p:cNvSpPr/>
              <p:nvPr/>
            </p:nvSpPr>
            <p:spPr>
              <a:xfrm>
                <a:off x="3375344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D89D48C8-A5EA-4298-A0D8-019C077D7CA9}"/>
                  </a:ext>
                </a:extLst>
              </p:cNvPr>
              <p:cNvGrpSpPr/>
              <p:nvPr/>
            </p:nvGrpSpPr>
            <p:grpSpPr>
              <a:xfrm>
                <a:off x="3886440" y="1819481"/>
                <a:ext cx="543739" cy="1157285"/>
                <a:chOff x="6940438" y="3270336"/>
                <a:chExt cx="543739" cy="1157285"/>
              </a:xfrm>
            </p:grpSpPr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6EEA0E17-6930-45D5-9124-6D04381041B4}"/>
                    </a:ext>
                  </a:extLst>
                </p:cNvPr>
                <p:cNvSpPr/>
                <p:nvPr/>
              </p:nvSpPr>
              <p:spPr>
                <a:xfrm>
                  <a:off x="6940438" y="3270336"/>
                  <a:ext cx="543739" cy="115728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CBB1C0F-594F-4775-8DCB-F34330D88635}"/>
                    </a:ext>
                  </a:extLst>
                </p:cNvPr>
                <p:cNvSpPr txBox="1"/>
                <p:nvPr/>
              </p:nvSpPr>
              <p:spPr>
                <a:xfrm>
                  <a:off x="6968687" y="3391623"/>
                  <a:ext cx="498855" cy="926276"/>
                </a:xfrm>
                <a:prstGeom prst="rect">
                  <a:avLst/>
                </a:prstGeom>
                <a:noFill/>
              </p:spPr>
              <p:txBody>
                <a:bodyPr vert="wordArtVertRtl"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FC</a:t>
                  </a:r>
                  <a:endParaRPr kumimoji="1"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99" name="矢印: 右 98">
                <a:extLst>
                  <a:ext uri="{FF2B5EF4-FFF2-40B4-BE49-F238E27FC236}">
                    <a16:creationId xmlns:a16="http://schemas.microsoft.com/office/drawing/2014/main" id="{0F42287A-7D18-43CE-86BA-6C1793E071D3}"/>
                  </a:ext>
                </a:extLst>
              </p:cNvPr>
              <p:cNvSpPr/>
              <p:nvPr/>
            </p:nvSpPr>
            <p:spPr>
              <a:xfrm>
                <a:off x="4548233" y="2145947"/>
                <a:ext cx="393042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4" name="図 103" descr="テキスト&#10;&#10;自動的に生成された説明">
              <a:extLst>
                <a:ext uri="{FF2B5EF4-FFF2-40B4-BE49-F238E27FC236}">
                  <a16:creationId xmlns:a16="http://schemas.microsoft.com/office/drawing/2014/main" id="{9037FAFB-AF1F-42A3-BCB8-5569448E5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3" t="6098" r="22202" b="78581"/>
            <a:stretch/>
          </p:blipFill>
          <p:spPr>
            <a:xfrm>
              <a:off x="852427" y="2804663"/>
              <a:ext cx="908246" cy="764852"/>
            </a:xfrm>
            <a:prstGeom prst="rect">
              <a:avLst/>
            </a:prstGeom>
          </p:spPr>
        </p:pic>
        <p:pic>
          <p:nvPicPr>
            <p:cNvPr id="105" name="図 104" descr="テキスト&#10;&#10;自動的に生成された説明">
              <a:extLst>
                <a:ext uri="{FF2B5EF4-FFF2-40B4-BE49-F238E27FC236}">
                  <a16:creationId xmlns:a16="http://schemas.microsoft.com/office/drawing/2014/main" id="{60BE044D-EC28-4973-945B-1BB7B0036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31" t="6098" r="3084" b="78581"/>
            <a:stretch/>
          </p:blipFill>
          <p:spPr>
            <a:xfrm>
              <a:off x="854775" y="5528319"/>
              <a:ext cx="896487" cy="830701"/>
            </a:xfrm>
            <a:prstGeom prst="rect">
              <a:avLst/>
            </a:prstGeom>
          </p:spPr>
        </p:pic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F0AA64ED-6422-466A-9007-66305C9E128C}"/>
                </a:ext>
              </a:extLst>
            </p:cNvPr>
            <p:cNvSpPr txBox="1"/>
            <p:nvPr/>
          </p:nvSpPr>
          <p:spPr>
            <a:xfrm>
              <a:off x="777930" y="3569515"/>
              <a:ext cx="1045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 or 255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C87C2DA3-A20F-4B5A-9ADD-89B57D2D1E90}"/>
                </a:ext>
              </a:extLst>
            </p:cNvPr>
            <p:cNvSpPr txBox="1"/>
            <p:nvPr/>
          </p:nvSpPr>
          <p:spPr>
            <a:xfrm>
              <a:off x="787187" y="6365359"/>
              <a:ext cx="1045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 or 255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251EDF23-031D-45EB-9D41-AE8C35525444}"/>
              </a:ext>
            </a:extLst>
          </p:cNvPr>
          <p:cNvGrpSpPr/>
          <p:nvPr/>
        </p:nvGrpSpPr>
        <p:grpSpPr>
          <a:xfrm>
            <a:off x="4219232" y="5736709"/>
            <a:ext cx="4797652" cy="1005472"/>
            <a:chOff x="4219232" y="5736709"/>
            <a:chExt cx="4797652" cy="100547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BFB84422-1901-4512-BD96-2638066E6724}"/>
                </a:ext>
              </a:extLst>
            </p:cNvPr>
            <p:cNvSpPr txBox="1"/>
            <p:nvPr/>
          </p:nvSpPr>
          <p:spPr>
            <a:xfrm>
              <a:off x="5080561" y="5736709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ハイパーパラメータ一覧</a:t>
              </a:r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47DE274E-BA9B-4203-B13E-8C9176B0B2B7}"/>
                </a:ext>
              </a:extLst>
            </p:cNvPr>
            <p:cNvGrpSpPr/>
            <p:nvPr/>
          </p:nvGrpSpPr>
          <p:grpSpPr>
            <a:xfrm>
              <a:off x="4219232" y="6094735"/>
              <a:ext cx="4797652" cy="647446"/>
              <a:chOff x="3923264" y="5925256"/>
              <a:chExt cx="4797652" cy="647446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379132E2-80E1-4EB3-9DAF-96F92C115646}"/>
                  </a:ext>
                </a:extLst>
              </p:cNvPr>
              <p:cNvGrpSpPr/>
              <p:nvPr/>
            </p:nvGrpSpPr>
            <p:grpSpPr>
              <a:xfrm>
                <a:off x="3923264" y="5927441"/>
                <a:ext cx="4731834" cy="618866"/>
                <a:chOff x="3923264" y="5927441"/>
                <a:chExt cx="4731834" cy="618866"/>
              </a:xfrm>
            </p:grpSpPr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F73EE04D-6F92-4BB8-A5FC-A2B6E7149A5C}"/>
                    </a:ext>
                  </a:extLst>
                </p:cNvPr>
                <p:cNvCxnSpPr/>
                <p:nvPr/>
              </p:nvCxnSpPr>
              <p:spPr>
                <a:xfrm>
                  <a:off x="3923264" y="5927441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2416CA11-3ABC-4B72-B824-6C009B6BD922}"/>
                    </a:ext>
                  </a:extLst>
                </p:cNvPr>
                <p:cNvCxnSpPr/>
                <p:nvPr/>
              </p:nvCxnSpPr>
              <p:spPr>
                <a:xfrm>
                  <a:off x="5105458" y="5930616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C6026D6-1296-4F44-BE13-EBA186F73586}"/>
                    </a:ext>
                  </a:extLst>
                </p:cNvPr>
                <p:cNvCxnSpPr/>
                <p:nvPr/>
              </p:nvCxnSpPr>
              <p:spPr>
                <a:xfrm>
                  <a:off x="6289366" y="5935369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A0275AF6-C451-4348-A8B3-81F5281838C5}"/>
                    </a:ext>
                  </a:extLst>
                </p:cNvPr>
                <p:cNvCxnSpPr/>
                <p:nvPr/>
              </p:nvCxnSpPr>
              <p:spPr>
                <a:xfrm>
                  <a:off x="7464927" y="5943296"/>
                  <a:ext cx="0" cy="5982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0E0D9714-000F-4A6E-BE45-8A0A34E20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8749" y="5935369"/>
                  <a:ext cx="48" cy="6061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E62F588D-DBAD-49AF-B7A9-84A9E4341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1931" y="6520600"/>
                  <a:ext cx="4716818" cy="257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FCE31266-ED54-42F5-953A-7A8A13DB5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264" y="6242425"/>
                  <a:ext cx="47318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B1B907D-D2B5-413E-A2BE-1B5BFE374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264" y="5935369"/>
                  <a:ext cx="4728611" cy="5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2D1083F8-0A1D-47E5-9EBD-08D39698BE1B}"/>
                  </a:ext>
                </a:extLst>
              </p:cNvPr>
              <p:cNvSpPr txBox="1"/>
              <p:nvPr/>
            </p:nvSpPr>
            <p:spPr>
              <a:xfrm>
                <a:off x="3931566" y="5945586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batch size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97D7D18-062A-40E4-9A65-791527C811FD}"/>
                  </a:ext>
                </a:extLst>
              </p:cNvPr>
              <p:cNvSpPr txBox="1"/>
              <p:nvPr/>
            </p:nvSpPr>
            <p:spPr>
              <a:xfrm>
                <a:off x="5098825" y="5935525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epoch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B991D82E-2051-4703-8FBA-FF24BF8EEF00}"/>
                  </a:ext>
                </a:extLst>
              </p:cNvPr>
              <p:cNvSpPr txBox="1"/>
              <p:nvPr/>
            </p:nvSpPr>
            <p:spPr>
              <a:xfrm>
                <a:off x="6288040" y="5925256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loss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9E288A8F-7AAB-4836-844F-DF3CCE633BC4}"/>
                  </a:ext>
                </a:extLst>
              </p:cNvPr>
              <p:cNvSpPr txBox="1"/>
              <p:nvPr/>
            </p:nvSpPr>
            <p:spPr>
              <a:xfrm>
                <a:off x="7481943" y="5934648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optimaizer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7C9280DB-E61B-450E-9140-A8E738E44708}"/>
                  </a:ext>
                </a:extLst>
              </p:cNvPr>
              <p:cNvSpPr txBox="1"/>
              <p:nvPr/>
            </p:nvSpPr>
            <p:spPr>
              <a:xfrm>
                <a:off x="3940793" y="6264925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128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A8F8ED30-83BD-42C2-9909-D165BD4A52BD}"/>
                  </a:ext>
                </a:extLst>
              </p:cNvPr>
              <p:cNvSpPr txBox="1"/>
              <p:nvPr/>
            </p:nvSpPr>
            <p:spPr>
              <a:xfrm>
                <a:off x="5096425" y="6264569"/>
                <a:ext cx="1164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100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F428CB48-73F7-457B-B6BD-16C3DE03B2FF}"/>
                  </a:ext>
                </a:extLst>
              </p:cNvPr>
              <p:cNvSpPr txBox="1"/>
              <p:nvPr/>
            </p:nvSpPr>
            <p:spPr>
              <a:xfrm>
                <a:off x="6209143" y="6237816"/>
                <a:ext cx="1322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crossentropy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82A406B-9390-46F2-A0B6-52ADB1247662}"/>
                  </a:ext>
                </a:extLst>
              </p:cNvPr>
              <p:cNvSpPr txBox="1"/>
              <p:nvPr/>
            </p:nvSpPr>
            <p:spPr>
              <a:xfrm>
                <a:off x="7398312" y="6253910"/>
                <a:ext cx="1322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sgd</a:t>
                </a:r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lr</a:t>
                </a:r>
                <a:r>
                  <a:rPr kumimoji="1" lang="en-US" altLang="ja-JP" sz="1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=0.01)</a:t>
                </a:r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48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34CE22-59D0-4AB6-8473-4AB32F91D8F4}"/>
              </a:ext>
            </a:extLst>
          </p:cNvPr>
          <p:cNvSpPr/>
          <p:nvPr/>
        </p:nvSpPr>
        <p:spPr>
          <a:xfrm>
            <a:off x="4238615" y="4821920"/>
            <a:ext cx="4764010" cy="1962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569F550-C9D0-4E4C-89F3-82B9A82F64FB}"/>
              </a:ext>
            </a:extLst>
          </p:cNvPr>
          <p:cNvSpPr/>
          <p:nvPr/>
        </p:nvSpPr>
        <p:spPr>
          <a:xfrm flipV="1">
            <a:off x="4238615" y="2852418"/>
            <a:ext cx="4764010" cy="1706765"/>
          </a:xfrm>
          <a:prstGeom prst="wedgeRectCallout">
            <a:avLst>
              <a:gd name="adj1" fmla="val 16945"/>
              <a:gd name="adj2" fmla="val 6530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53935ACC-DC69-49F4-8FB2-9C1C33C00E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550" y="1345729"/>
            <a:ext cx="3775393" cy="2602106"/>
          </a:xfrm>
          <a:prstGeom prst="rect">
            <a:avLst/>
          </a:prstGeom>
        </p:spPr>
      </p:pic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E7CBDFAD-ADF5-4145-BD78-88CF5C9B4E13}"/>
              </a:ext>
            </a:extLst>
          </p:cNvPr>
          <p:cNvSpPr/>
          <p:nvPr/>
        </p:nvSpPr>
        <p:spPr>
          <a:xfrm flipV="1">
            <a:off x="45878" y="3947835"/>
            <a:ext cx="3966745" cy="2836818"/>
          </a:xfrm>
          <a:prstGeom prst="wedgeRectCallout">
            <a:avLst>
              <a:gd name="adj1" fmla="val 24057"/>
              <a:gd name="adj2" fmla="val 6317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00778B-7AF6-4054-9278-3CAEBADB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学習過程とテストデータによる評価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772FD0-B9F9-4F7B-ABCA-8B26A02E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940E-074E-4FEF-9C98-E96D8CCAE4B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A99C725-A592-4A06-B37C-D434D74F9285}"/>
              </a:ext>
            </a:extLst>
          </p:cNvPr>
          <p:cNvGrpSpPr/>
          <p:nvPr/>
        </p:nvGrpSpPr>
        <p:grpSpPr>
          <a:xfrm>
            <a:off x="436707" y="3980232"/>
            <a:ext cx="3416320" cy="2866007"/>
            <a:chOff x="838304" y="3899198"/>
            <a:chExt cx="3416320" cy="2866007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5442681-6802-4D02-AFFB-13C1F0DF7395}"/>
                </a:ext>
              </a:extLst>
            </p:cNvPr>
            <p:cNvSpPr txBox="1"/>
            <p:nvPr/>
          </p:nvSpPr>
          <p:spPr>
            <a:xfrm>
              <a:off x="838304" y="3899198"/>
              <a:ext cx="341632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学習データと検証データの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両方において，精度は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約</a:t>
              </a:r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95%</a:t>
              </a:r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model1</a:t>
              </a:r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），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約</a:t>
              </a:r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97%</a:t>
              </a:r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model2</a:t>
              </a:r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）であり，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学習過程においては，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学習データと検証データの間に</a:t>
              </a:r>
              <a:endPara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有意な差はなかった．</a:t>
              </a:r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17EA9271-E87D-48DD-B8C7-41EBEAB72F44}"/>
                </a:ext>
              </a:extLst>
            </p:cNvPr>
            <p:cNvSpPr/>
            <p:nvPr/>
          </p:nvSpPr>
          <p:spPr>
            <a:xfrm>
              <a:off x="2056502" y="5833113"/>
              <a:ext cx="365760" cy="25936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8B81B55-D1BA-4471-B192-5C2FD1765DD6}"/>
                </a:ext>
              </a:extLst>
            </p:cNvPr>
            <p:cNvSpPr txBox="1"/>
            <p:nvPr/>
          </p:nvSpPr>
          <p:spPr>
            <a:xfrm>
              <a:off x="843409" y="6057319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過学習はなく，正しく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学習を行えている．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C76AAC-A0C5-4EAC-8CE2-479975AC1A75}"/>
              </a:ext>
            </a:extLst>
          </p:cNvPr>
          <p:cNvSpPr txBox="1"/>
          <p:nvPr/>
        </p:nvSpPr>
        <p:spPr>
          <a:xfrm>
            <a:off x="4249859" y="285242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テストデータに対して，学習時と同等の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94.9%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model1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97.5%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model2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の精度を確認した．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3AF95B1-F060-44A3-AC32-54C31B7366BF}"/>
              </a:ext>
            </a:extLst>
          </p:cNvPr>
          <p:cNvSpPr/>
          <p:nvPr/>
        </p:nvSpPr>
        <p:spPr>
          <a:xfrm>
            <a:off x="5431958" y="3839136"/>
            <a:ext cx="365760" cy="2916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EF5918-60E5-4F78-83C4-C9CF3BDC064C}"/>
              </a:ext>
            </a:extLst>
          </p:cNvPr>
          <p:cNvSpPr txBox="1"/>
          <p:nvPr/>
        </p:nvSpPr>
        <p:spPr>
          <a:xfrm>
            <a:off x="4269798" y="4159074"/>
            <a:ext cx="379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汎化性能を有するモデルである．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57B1F9D-C498-4D38-A3ED-D27A6A1063EF}"/>
              </a:ext>
            </a:extLst>
          </p:cNvPr>
          <p:cNvCxnSpPr/>
          <p:nvPr/>
        </p:nvCxnSpPr>
        <p:spPr>
          <a:xfrm>
            <a:off x="4081112" y="1299411"/>
            <a:ext cx="0" cy="548524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C828674-0B5F-4E5D-9592-8205E69F9523}"/>
              </a:ext>
            </a:extLst>
          </p:cNvPr>
          <p:cNvSpPr txBox="1"/>
          <p:nvPr/>
        </p:nvSpPr>
        <p:spPr>
          <a:xfrm>
            <a:off x="4269798" y="4859953"/>
            <a:ext cx="4958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学習過程，テストデータ共に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model2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の方が，高い精度を確認できた．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B7C6F43B-4CF1-48B8-A5B8-7F110B40FE68}"/>
              </a:ext>
            </a:extLst>
          </p:cNvPr>
          <p:cNvSpPr/>
          <p:nvPr/>
        </p:nvSpPr>
        <p:spPr>
          <a:xfrm>
            <a:off x="5431958" y="5529719"/>
            <a:ext cx="365760" cy="2916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0EA272-7FF7-4C0E-9701-DDD5C94CCF9B}"/>
              </a:ext>
            </a:extLst>
          </p:cNvPr>
          <p:cNvSpPr txBox="1"/>
          <p:nvPr/>
        </p:nvSpPr>
        <p:spPr>
          <a:xfrm>
            <a:off x="4272467" y="5830576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二値化画像に対する画像特徴量が，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各シーケンスの画像判断に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寄与したと考える．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5165B192-E134-4159-8E0C-F72FB72A732F}"/>
              </a:ext>
            </a:extLst>
          </p:cNvPr>
          <p:cNvGrpSpPr/>
          <p:nvPr/>
        </p:nvGrpSpPr>
        <p:grpSpPr>
          <a:xfrm>
            <a:off x="4194997" y="1614402"/>
            <a:ext cx="4772437" cy="912514"/>
            <a:chOff x="4194997" y="1614402"/>
            <a:chExt cx="4772437" cy="912514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B10D9415-2E76-4B8D-9B08-FBE274BC79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343" y="1616290"/>
              <a:ext cx="31600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C147418-782B-4EF5-BA03-29742762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312" y="2517291"/>
              <a:ext cx="4756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726D1EE-2B28-474D-9D2A-FC5E1C0FC20B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37" y="2064903"/>
              <a:ext cx="4756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221E90F-9CCA-4CBD-BB20-CE26BE829692}"/>
                </a:ext>
              </a:extLst>
            </p:cNvPr>
            <p:cNvCxnSpPr/>
            <p:nvPr/>
          </p:nvCxnSpPr>
          <p:spPr>
            <a:xfrm>
              <a:off x="7381495" y="1614402"/>
              <a:ext cx="0" cy="901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D1A465D2-E474-47C7-B860-2801E85B1833}"/>
                </a:ext>
              </a:extLst>
            </p:cNvPr>
            <p:cNvCxnSpPr/>
            <p:nvPr/>
          </p:nvCxnSpPr>
          <p:spPr>
            <a:xfrm>
              <a:off x="8957809" y="1616290"/>
              <a:ext cx="0" cy="901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2A77684A-D93A-493D-A3AA-BA93AC88039B}"/>
                </a:ext>
              </a:extLst>
            </p:cNvPr>
            <p:cNvCxnSpPr/>
            <p:nvPr/>
          </p:nvCxnSpPr>
          <p:spPr>
            <a:xfrm>
              <a:off x="5807343" y="1625915"/>
              <a:ext cx="0" cy="901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BF7740E-DEF2-4E27-A5AE-AD32CD8948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4997" y="2064902"/>
              <a:ext cx="0" cy="450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FEF1715-085B-44A9-AF41-E792BF2E52CB}"/>
                </a:ext>
              </a:extLst>
            </p:cNvPr>
            <p:cNvSpPr txBox="1"/>
            <p:nvPr/>
          </p:nvSpPr>
          <p:spPr>
            <a:xfrm>
              <a:off x="6063316" y="1645777"/>
              <a:ext cx="1111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model1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B7CC1FF-8E34-485A-BFFB-5E01BB84ECBB}"/>
                </a:ext>
              </a:extLst>
            </p:cNvPr>
            <p:cNvSpPr txBox="1"/>
            <p:nvPr/>
          </p:nvSpPr>
          <p:spPr>
            <a:xfrm>
              <a:off x="7642078" y="1642429"/>
              <a:ext cx="1111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model2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EF292A9-E8AF-4D03-958F-357024A8A043}"/>
                </a:ext>
              </a:extLst>
            </p:cNvPr>
            <p:cNvSpPr txBox="1"/>
            <p:nvPr/>
          </p:nvSpPr>
          <p:spPr>
            <a:xfrm>
              <a:off x="4361638" y="2098165"/>
              <a:ext cx="1279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accuracy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F129571F-B045-4DB3-8810-E83BD6F6E7AB}"/>
                </a:ext>
              </a:extLst>
            </p:cNvPr>
            <p:cNvSpPr txBox="1"/>
            <p:nvPr/>
          </p:nvSpPr>
          <p:spPr>
            <a:xfrm>
              <a:off x="6134571" y="2098165"/>
              <a:ext cx="909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0.949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6ABB2F7-F68B-44C6-B2AB-06D4330BCB97}"/>
                </a:ext>
              </a:extLst>
            </p:cNvPr>
            <p:cNvSpPr txBox="1"/>
            <p:nvPr/>
          </p:nvSpPr>
          <p:spPr>
            <a:xfrm>
              <a:off x="7743067" y="2089020"/>
              <a:ext cx="909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0.975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1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1614</Words>
  <Application>Microsoft Office PowerPoint</Application>
  <PresentationFormat>画面に合わせる (4:3)</PresentationFormat>
  <Paragraphs>225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Inter</vt:lpstr>
      <vt:lpstr>ＭＳ Ｐゴシック</vt:lpstr>
      <vt:lpstr>ＭＳ ゴシック</vt:lpstr>
      <vt:lpstr>メイリオ</vt:lpstr>
      <vt:lpstr>游ゴシック</vt:lpstr>
      <vt:lpstr>Arial</vt:lpstr>
      <vt:lpstr>Calibri</vt:lpstr>
      <vt:lpstr>Calibri Light</vt:lpstr>
      <vt:lpstr>Office テーマ</vt:lpstr>
      <vt:lpstr>多次元特徴量データに対する 複合ネットワークモデルの 構築とその有効性</vt:lpstr>
      <vt:lpstr>はじめに</vt:lpstr>
      <vt:lpstr>はじめに</vt:lpstr>
      <vt:lpstr>実験内容</vt:lpstr>
      <vt:lpstr>使用データ</vt:lpstr>
      <vt:lpstr>使用データ（追加実験）</vt:lpstr>
      <vt:lpstr>作成ネットワーク　model1</vt:lpstr>
      <vt:lpstr>作成ネットワーク　model2（追加実験）</vt:lpstr>
      <vt:lpstr>学習過程とテストデータによる評価</vt:lpstr>
      <vt:lpstr>まとめと今後の展望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直哉</dc:creator>
  <cp:lastModifiedBy>井上 直哉</cp:lastModifiedBy>
  <cp:revision>20</cp:revision>
  <dcterms:created xsi:type="dcterms:W3CDTF">2021-09-04T12:54:00Z</dcterms:created>
  <dcterms:modified xsi:type="dcterms:W3CDTF">2021-09-05T16:16:19Z</dcterms:modified>
</cp:coreProperties>
</file>